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25"/>
  </p:notesMasterIdLst>
  <p:handoutMasterIdLst>
    <p:handoutMasterId r:id="rId26"/>
  </p:handoutMasterIdLst>
  <p:sldIdLst>
    <p:sldId id="256" r:id="rId2"/>
    <p:sldId id="567" r:id="rId3"/>
    <p:sldId id="566" r:id="rId4"/>
    <p:sldId id="602" r:id="rId5"/>
    <p:sldId id="605" r:id="rId6"/>
    <p:sldId id="591" r:id="rId7"/>
    <p:sldId id="603" r:id="rId8"/>
    <p:sldId id="589" r:id="rId9"/>
    <p:sldId id="599" r:id="rId10"/>
    <p:sldId id="596" r:id="rId11"/>
    <p:sldId id="597" r:id="rId12"/>
    <p:sldId id="598" r:id="rId13"/>
    <p:sldId id="581" r:id="rId14"/>
    <p:sldId id="600" r:id="rId15"/>
    <p:sldId id="601" r:id="rId16"/>
    <p:sldId id="606" r:id="rId17"/>
    <p:sldId id="587" r:id="rId18"/>
    <p:sldId id="588" r:id="rId19"/>
    <p:sldId id="590" r:id="rId20"/>
    <p:sldId id="607" r:id="rId21"/>
    <p:sldId id="608" r:id="rId22"/>
    <p:sldId id="574" r:id="rId23"/>
    <p:sldId id="570" r:id="rId2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404" autoAdjust="0"/>
  </p:normalViewPr>
  <p:slideViewPr>
    <p:cSldViewPr>
      <p:cViewPr varScale="1">
        <p:scale>
          <a:sx n="81" d="100"/>
          <a:sy n="81" d="100"/>
        </p:scale>
        <p:origin x="-17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1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2918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2918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2918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CFCE11E5-C5E9-4692-A52F-A55EB22B018A}" type="slidenum">
              <a:rPr lang="en-GB"/>
              <a:pPr>
                <a:defRPr/>
              </a:pPr>
              <a:t>‹#›</a:t>
            </a:fld>
            <a:endParaRPr lang="en-GB" dirty="0"/>
          </a:p>
        </p:txBody>
      </p:sp>
    </p:spTree>
    <p:extLst>
      <p:ext uri="{BB962C8B-B14F-4D97-AF65-F5344CB8AC3E}">
        <p14:creationId xmlns:p14="http://schemas.microsoft.com/office/powerpoint/2010/main" val="2239417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3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283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3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3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283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601FB678-413A-4E10-A947-D35C67F5A96D}" type="slidenum">
              <a:rPr lang="en-GB"/>
              <a:pPr>
                <a:defRPr/>
              </a:pPr>
              <a:t>‹#›</a:t>
            </a:fld>
            <a:endParaRPr lang="en-GB" dirty="0"/>
          </a:p>
        </p:txBody>
      </p:sp>
    </p:spTree>
    <p:extLst>
      <p:ext uri="{BB962C8B-B14F-4D97-AF65-F5344CB8AC3E}">
        <p14:creationId xmlns:p14="http://schemas.microsoft.com/office/powerpoint/2010/main" val="3423254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pPr eaLnBrk="1" hangingPunct="1"/>
            <a:r>
              <a:rPr lang="en-GB" dirty="0" smtClean="0"/>
              <a:t>‘Public policy cannot be developed by intuition alone’ JRF</a:t>
            </a:r>
            <a:endParaRPr lang="en-US" dirty="0" smtClean="0"/>
          </a:p>
        </p:txBody>
      </p:sp>
      <p:sp>
        <p:nvSpPr>
          <p:cNvPr id="14340" name="Slide Number Placeholder 3"/>
          <p:cNvSpPr>
            <a:spLocks noGrp="1"/>
          </p:cNvSpPr>
          <p:nvPr>
            <p:ph type="sldNum" sz="quarter" idx="5"/>
          </p:nvPr>
        </p:nvSpPr>
        <p:spPr/>
        <p:txBody>
          <a:bodyPr/>
          <a:lstStyle/>
          <a:p>
            <a:pPr>
              <a:defRPr/>
            </a:pPr>
            <a:fld id="{FC399E55-C774-4AC7-A696-88E9B27ADC36}" type="slidenum">
              <a:rPr lang="en-GB" smtClean="0"/>
              <a:pPr>
                <a:defRPr/>
              </a:pPr>
              <a:t>1</a:t>
            </a:fld>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Note influence of public</a:t>
            </a:r>
            <a:r>
              <a:rPr lang="en-GB" baseline="0" dirty="0" smtClean="0"/>
              <a:t> value theory</a:t>
            </a:r>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latin typeface="Calibri" pitchFamily="34" charset="0"/>
              </a:rPr>
              <a:t>Attempting to reassert the ‘cultural’ aspects of cultural funding, whilst recognising the new reality facing cultural organisations </a:t>
            </a:r>
          </a:p>
          <a:p>
            <a:endParaRPr lang="en-US" dirty="0"/>
          </a:p>
        </p:txBody>
      </p:sp>
      <p:sp>
        <p:nvSpPr>
          <p:cNvPr id="4" name="Slide Number Placeholder 3"/>
          <p:cNvSpPr>
            <a:spLocks noGrp="1"/>
          </p:cNvSpPr>
          <p:nvPr>
            <p:ph type="sldNum" sz="quarter" idx="10"/>
          </p:nvPr>
        </p:nvSpPr>
        <p:spPr/>
        <p:txBody>
          <a:bodyPr/>
          <a:lstStyle/>
          <a:p>
            <a:pPr>
              <a:defRPr/>
            </a:pPr>
            <a:fld id="{601FB678-413A-4E10-A947-D35C67F5A96D}" type="slidenum">
              <a:rPr lang="en-GB" smtClean="0"/>
              <a:pPr>
                <a:defRPr/>
              </a:pPr>
              <a:t>10</a:t>
            </a:fld>
            <a:endParaRPr lang="en-GB" dirty="0"/>
          </a:p>
        </p:txBody>
      </p:sp>
    </p:spTree>
    <p:extLst>
      <p:ext uri="{BB962C8B-B14F-4D97-AF65-F5344CB8AC3E}">
        <p14:creationId xmlns:p14="http://schemas.microsoft.com/office/powerpoint/2010/main" val="213866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Discount</a:t>
            </a:r>
            <a:r>
              <a:rPr lang="en-US" baseline="0" dirty="0" smtClean="0"/>
              <a:t> rates, NPVs, Social Cost Benefit Analysis </a:t>
            </a:r>
            <a:endParaRPr lang="en-US" dirty="0"/>
          </a:p>
        </p:txBody>
      </p:sp>
      <p:sp>
        <p:nvSpPr>
          <p:cNvPr id="4" name="Slide Number Placeholder 3"/>
          <p:cNvSpPr>
            <a:spLocks noGrp="1"/>
          </p:cNvSpPr>
          <p:nvPr>
            <p:ph type="sldNum" sz="quarter" idx="10"/>
          </p:nvPr>
        </p:nvSpPr>
        <p:spPr/>
        <p:txBody>
          <a:bodyPr/>
          <a:lstStyle/>
          <a:p>
            <a:pPr>
              <a:defRPr/>
            </a:pPr>
            <a:fld id="{E4079288-8C42-48D1-82A9-5E16125ED795}" type="slidenum">
              <a:rPr lang="en-GB" smtClean="0"/>
              <a:pPr>
                <a:defRPr/>
              </a:pPr>
              <a:t>16</a:t>
            </a:fld>
            <a:endParaRPr lang="en-GB" dirty="0"/>
          </a:p>
        </p:txBody>
      </p:sp>
    </p:spTree>
    <p:extLst>
      <p:ext uri="{BB962C8B-B14F-4D97-AF65-F5344CB8AC3E}">
        <p14:creationId xmlns:p14="http://schemas.microsoft.com/office/powerpoint/2010/main" val="4164816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01FB678-413A-4E10-A947-D35C67F5A96D}" type="slidenum">
              <a:rPr lang="en-GB" smtClean="0"/>
              <a:pPr>
                <a:defRPr/>
              </a:pPr>
              <a:t>18</a:t>
            </a:fld>
            <a:endParaRPr lang="en-GB" dirty="0"/>
          </a:p>
        </p:txBody>
      </p:sp>
    </p:spTree>
    <p:extLst>
      <p:ext uri="{BB962C8B-B14F-4D97-AF65-F5344CB8AC3E}">
        <p14:creationId xmlns:p14="http://schemas.microsoft.com/office/powerpoint/2010/main" val="3662097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Ex. here to prove a point.</a:t>
            </a:r>
            <a:r>
              <a:rPr lang="en-GB" baseline="0" dirty="0" smtClean="0"/>
              <a:t> Cowan is discussing economics </a:t>
            </a:r>
            <a:r>
              <a:rPr lang="en-GB" baseline="0" dirty="0" err="1" smtClean="0"/>
              <a:t>vs</a:t>
            </a:r>
            <a:r>
              <a:rPr lang="en-GB" baseline="0" dirty="0" smtClean="0"/>
              <a:t> aesthetics</a:t>
            </a:r>
            <a:endParaRPr lang="en-GB" dirty="0" smtClean="0"/>
          </a:p>
          <a:p>
            <a:r>
              <a:rPr lang="en-GB" dirty="0" smtClean="0"/>
              <a:t>But not just</a:t>
            </a:r>
            <a:r>
              <a:rPr lang="en-GB" baseline="0" dirty="0" smtClean="0"/>
              <a:t> political or aesthetic decisions......the Green Book!</a:t>
            </a:r>
            <a:endParaRPr lang="en-GB" dirty="0"/>
          </a:p>
        </p:txBody>
      </p:sp>
      <p:sp>
        <p:nvSpPr>
          <p:cNvPr id="4" name="Slide Number Placeholder 3"/>
          <p:cNvSpPr>
            <a:spLocks noGrp="1"/>
          </p:cNvSpPr>
          <p:nvPr>
            <p:ph type="sldNum" sz="quarter" idx="10"/>
          </p:nvPr>
        </p:nvSpPr>
        <p:spPr/>
        <p:txBody>
          <a:bodyPr/>
          <a:lstStyle/>
          <a:p>
            <a:pPr>
              <a:defRPr/>
            </a:pPr>
            <a:fld id="{DE68C5AF-DAA4-4243-AD8B-BDF2675057DA}" type="slidenum">
              <a:rPr lang="en-GB" smtClean="0"/>
              <a:pPr>
                <a:defRPr/>
              </a:pPr>
              <a:t>21</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cs typeface="+mn-cs"/>
            </a:endParaRPr>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dirty="0">
              <a:cs typeface="+mn-cs"/>
            </a:endParaRPr>
          </a:p>
        </p:txBody>
      </p:sp>
      <p:sp>
        <p:nvSpPr>
          <p:cNvPr id="272387"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2723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p:txBody>
          <a:bodyPr/>
          <a:lstStyle>
            <a:lvl1pPr>
              <a:defRPr/>
            </a:lvl1pPr>
          </a:lstStyle>
          <a:p>
            <a:pPr>
              <a:defRPr/>
            </a:pPr>
            <a:endParaRPr lang="en-GB" altLang="en-US"/>
          </a:p>
        </p:txBody>
      </p:sp>
      <p:sp>
        <p:nvSpPr>
          <p:cNvPr id="40" name="Rectangle 7"/>
          <p:cNvSpPr>
            <a:spLocks noGrp="1" noChangeArrowheads="1"/>
          </p:cNvSpPr>
          <p:nvPr>
            <p:ph type="sldNum" sz="quarter" idx="12"/>
          </p:nvPr>
        </p:nvSpPr>
        <p:spPr/>
        <p:txBody>
          <a:bodyPr/>
          <a:lstStyle>
            <a:lvl1pPr>
              <a:defRPr/>
            </a:lvl1pPr>
          </a:lstStyle>
          <a:p>
            <a:pPr>
              <a:defRPr/>
            </a:pPr>
            <a:fld id="{A756A979-5065-4D86-A6CC-D3D636CFFD19}"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98265AF-7A13-4753-91C5-EA50ECDE558D}"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2F001ECD-C0EF-4594-A324-3F8B964507C0}" type="slidenum">
              <a:rPr lang="en-GB" altLang="en-US"/>
              <a:pPr>
                <a:defRPr/>
              </a:pPr>
              <a:t>‹#›</a:t>
            </a:fld>
            <a:endParaRPr lang="en-GB"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769407D-7E5D-4CDB-8BCE-DF41AAC4D608}"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BED0CD1F-7BAC-4F00-9034-1AD4982E11BE}"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8508D01-CEED-4ECD-8514-809DC108019D}"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B07C41A5-53A0-4F29-A4D5-993723B563B7}"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1FFC48D9-DB2D-4CF6-8010-E8913E440E8A}"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CFF2F411-A236-48CA-A978-A675A3F658C3}"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F41DF8B0-CFB9-4D40-A132-9DF8FE7454FB}"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2E6063F2-E70E-43B4-9122-A7C94D310881}"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1362"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GB" dirty="0">
              <a:cs typeface="+mn-cs"/>
            </a:endParaRPr>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713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cs typeface="+mn-cs"/>
              </a:defRPr>
            </a:lvl1pPr>
          </a:lstStyle>
          <a:p>
            <a:pPr>
              <a:defRPr/>
            </a:pPr>
            <a:endParaRPr lang="en-GB" altLang="en-US"/>
          </a:p>
        </p:txBody>
      </p:sp>
      <p:sp>
        <p:nvSpPr>
          <p:cNvPr id="2713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cs typeface="+mn-cs"/>
              </a:defRPr>
            </a:lvl1pPr>
          </a:lstStyle>
          <a:p>
            <a:pPr>
              <a:defRPr/>
            </a:pPr>
            <a:endParaRPr lang="en-GB" altLang="en-US"/>
          </a:p>
        </p:txBody>
      </p:sp>
      <p:sp>
        <p:nvSpPr>
          <p:cNvPr id="2713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cs typeface="+mn-cs"/>
              </a:defRPr>
            </a:lvl1pPr>
          </a:lstStyle>
          <a:p>
            <a:pPr>
              <a:defRPr/>
            </a:pPr>
            <a:fld id="{A44C1156-CF0D-4569-B51A-61AD8DFAE8BA}" type="slidenum">
              <a:rPr lang="en-GB" altLang="en-US"/>
              <a:pPr>
                <a:defRPr/>
              </a:pPr>
              <a:t>‹#›</a:t>
            </a:fld>
            <a:endParaRPr lang="en-GB" altLang="en-US" dirty="0"/>
          </a:p>
        </p:txBody>
      </p:sp>
      <p:grpSp>
        <p:nvGrpSpPr>
          <p:cNvPr id="1032" name="Group 8"/>
          <p:cNvGrpSpPr>
            <a:grpSpLocks/>
          </p:cNvGrpSpPr>
          <p:nvPr/>
        </p:nvGrpSpPr>
        <p:grpSpPr bwMode="auto">
          <a:xfrm>
            <a:off x="8153400" y="152400"/>
            <a:ext cx="792163" cy="1295400"/>
            <a:chOff x="5136" y="960"/>
            <a:chExt cx="528" cy="864"/>
          </a:xfrm>
        </p:grpSpPr>
        <p:sp>
          <p:nvSpPr>
            <p:cNvPr id="271369"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0"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1"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2"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3"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4"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5" name="Oval 15"/>
            <p:cNvSpPr>
              <a:spLocks noChangeArrowheads="1"/>
            </p:cNvSpPr>
            <p:nvPr/>
          </p:nvSpPr>
          <p:spPr bwMode="auto">
            <a:xfrm>
              <a:off x="5472" y="1072"/>
              <a:ext cx="73" cy="77"/>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76" name="Oval 16"/>
            <p:cNvSpPr>
              <a:spLocks noChangeArrowheads="1"/>
            </p:cNvSpPr>
            <p:nvPr/>
          </p:nvSpPr>
          <p:spPr bwMode="auto">
            <a:xfrm>
              <a:off x="5136" y="1184"/>
              <a:ext cx="80" cy="73"/>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7" name="Oval 17"/>
            <p:cNvSpPr>
              <a:spLocks noChangeArrowheads="1"/>
            </p:cNvSpPr>
            <p:nvPr/>
          </p:nvSpPr>
          <p:spPr bwMode="auto">
            <a:xfrm>
              <a:off x="5248" y="1184"/>
              <a:ext cx="79" cy="73"/>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78" name="Oval 18"/>
            <p:cNvSpPr>
              <a:spLocks noChangeArrowheads="1"/>
            </p:cNvSpPr>
            <p:nvPr/>
          </p:nvSpPr>
          <p:spPr bwMode="auto">
            <a:xfrm>
              <a:off x="5360" y="1184"/>
              <a:ext cx="76" cy="73"/>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79" name="Oval 19"/>
            <p:cNvSpPr>
              <a:spLocks noChangeArrowheads="1"/>
            </p:cNvSpPr>
            <p:nvPr/>
          </p:nvSpPr>
          <p:spPr bwMode="auto">
            <a:xfrm>
              <a:off x="5472" y="1184"/>
              <a:ext cx="73" cy="73"/>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80" name="Oval 20"/>
            <p:cNvSpPr>
              <a:spLocks noChangeArrowheads="1"/>
            </p:cNvSpPr>
            <p:nvPr/>
          </p:nvSpPr>
          <p:spPr bwMode="auto">
            <a:xfrm>
              <a:off x="5584" y="1184"/>
              <a:ext cx="80" cy="73"/>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81"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GB" dirty="0">
                <a:cs typeface="+mn-cs"/>
              </a:endParaRPr>
            </a:p>
          </p:txBody>
        </p:sp>
        <p:sp>
          <p:nvSpPr>
            <p:cNvPr id="271382"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83"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84" name="Oval 24"/>
            <p:cNvSpPr>
              <a:spLocks noChangeArrowheads="1"/>
            </p:cNvSpPr>
            <p:nvPr/>
          </p:nvSpPr>
          <p:spPr bwMode="auto">
            <a:xfrm>
              <a:off x="5472" y="1296"/>
              <a:ext cx="73" cy="80"/>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85"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86"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87"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88" name="Oval 28"/>
            <p:cNvSpPr>
              <a:spLocks noChangeArrowheads="1"/>
            </p:cNvSpPr>
            <p:nvPr/>
          </p:nvSpPr>
          <p:spPr bwMode="auto">
            <a:xfrm>
              <a:off x="5472" y="1408"/>
              <a:ext cx="73" cy="80"/>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89"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1390"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GB" dirty="0">
                <a:cs typeface="+mn-cs"/>
              </a:endParaRPr>
            </a:p>
          </p:txBody>
        </p:sp>
        <p:sp>
          <p:nvSpPr>
            <p:cNvPr id="271391"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92"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93" name="Oval 33"/>
            <p:cNvSpPr>
              <a:spLocks noChangeArrowheads="1"/>
            </p:cNvSpPr>
            <p:nvPr/>
          </p:nvSpPr>
          <p:spPr bwMode="auto">
            <a:xfrm>
              <a:off x="5472" y="1520"/>
              <a:ext cx="73" cy="79"/>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1394"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95"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en-GB" dirty="0">
                <a:cs typeface="+mn-cs"/>
              </a:endParaRPr>
            </a:p>
          </p:txBody>
        </p:sp>
        <p:sp>
          <p:nvSpPr>
            <p:cNvPr id="271396"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1397" name="Oval 37"/>
            <p:cNvSpPr>
              <a:spLocks noChangeArrowheads="1"/>
            </p:cNvSpPr>
            <p:nvPr/>
          </p:nvSpPr>
          <p:spPr bwMode="auto">
            <a:xfrm>
              <a:off x="5472" y="1632"/>
              <a:ext cx="73" cy="75"/>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1398"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sp>
          <p:nvSpPr>
            <p:cNvPr id="271399" name="Oval 39"/>
            <p:cNvSpPr>
              <a:spLocks noChangeArrowheads="1"/>
            </p:cNvSpPr>
            <p:nvPr/>
          </p:nvSpPr>
          <p:spPr bwMode="auto">
            <a:xfrm>
              <a:off x="5472" y="1744"/>
              <a:ext cx="73" cy="80"/>
            </a:xfrm>
            <a:prstGeom prst="ellipse">
              <a:avLst/>
            </a:prstGeom>
            <a:solidFill>
              <a:schemeClr val="folHlink"/>
            </a:solidFill>
            <a:ln w="9525">
              <a:noFill/>
              <a:round/>
              <a:headEnd/>
              <a:tailEnd/>
            </a:ln>
            <a:effectLst/>
          </p:spPr>
          <p:txBody>
            <a:bodyPr wrap="none" anchor="ctr"/>
            <a:lstStyle/>
            <a:p>
              <a:pPr>
                <a:defRPr/>
              </a:pPr>
              <a:endParaRPr lang="en-GB" dirty="0">
                <a:cs typeface="+mn-cs"/>
              </a:endParaRPr>
            </a:p>
          </p:txBody>
        </p:sp>
      </p:grpSp>
    </p:spTree>
  </p:cSld>
  <p:clrMap bg1="lt1" tx1="dk1" bg2="lt2" tx2="dk2" accent1="accent1" accent2="accent2" accent3="accent3" accent4="accent4" accent5="accent5" accent6="accent6" hlink="hlink" folHlink="folHlink"/>
  <p:sldLayoutIdLst>
    <p:sldLayoutId id="2147484032"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hrc.ac.uk/Funded-Research/Funded-themes-and-programmes/Cultural-Value-Project/Pages/default.asp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2.warwick.ac.uk/research/warwickcommission/futureculture/mission/mission/"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hatworksscotland.ac.uk/"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blogs.lse.ac.uk/impactofsocialsciences/2011/04/20/in-whitehall-academic-research-is-far-more-likely-to-be-used-if-it-fits-with-the-story-already-being-told/"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heguardian.com/commentisfree/2014/jul/01/wise-arts-policy-arts-council-england-money-organisation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z="2800" dirty="0" smtClean="0">
                <a:latin typeface="Calibri" pitchFamily="34" charset="0"/>
              </a:rPr>
              <a:t>Dr. Dave O’Brien, </a:t>
            </a:r>
            <a:br>
              <a:rPr lang="en-GB" sz="2800" dirty="0" smtClean="0">
                <a:latin typeface="Calibri" pitchFamily="34" charset="0"/>
              </a:rPr>
            </a:br>
            <a:r>
              <a:rPr lang="en-GB" sz="2800" dirty="0" smtClean="0">
                <a:latin typeface="Calibri" pitchFamily="34" charset="0"/>
              </a:rPr>
              <a:t>Goldsmiths</a:t>
            </a:r>
            <a:endParaRPr lang="en-GB" sz="2800" dirty="0" smtClean="0">
              <a:latin typeface="Calibri" pitchFamily="34" charset="0"/>
            </a:endParaRPr>
          </a:p>
        </p:txBody>
      </p:sp>
      <p:sp>
        <p:nvSpPr>
          <p:cNvPr id="3075" name="Rectangle 3"/>
          <p:cNvSpPr>
            <a:spLocks noGrp="1" noChangeArrowheads="1"/>
          </p:cNvSpPr>
          <p:nvPr>
            <p:ph type="subTitle" idx="1"/>
          </p:nvPr>
        </p:nvSpPr>
        <p:spPr/>
        <p:txBody>
          <a:bodyPr/>
          <a:lstStyle/>
          <a:p>
            <a:r>
              <a:rPr lang="en-US" sz="4000" dirty="0" smtClean="0">
                <a:latin typeface="Calibri" pitchFamily="34" charset="0"/>
              </a:rPr>
              <a:t>A hand grenade or off to hell in a hand cart?</a:t>
            </a:r>
            <a:endParaRPr lang="en-US" sz="4000" dirty="0">
              <a:latin typeface="Calibri"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itchFamily="34" charset="0"/>
              </a:rPr>
              <a:t>Cultural Value debate in the UK</a:t>
            </a:r>
            <a:endParaRPr lang="en-US" dirty="0">
              <a:latin typeface="Calibri" pitchFamily="34" charset="0"/>
            </a:endParaRPr>
          </a:p>
        </p:txBody>
      </p:sp>
      <p:sp>
        <p:nvSpPr>
          <p:cNvPr id="3" name="Content Placeholder 2"/>
          <p:cNvSpPr>
            <a:spLocks noGrp="1"/>
          </p:cNvSpPr>
          <p:nvPr>
            <p:ph idx="1"/>
          </p:nvPr>
        </p:nvSpPr>
        <p:spPr/>
        <p:txBody>
          <a:bodyPr/>
          <a:lstStyle/>
          <a:p>
            <a:r>
              <a:rPr lang="en-GB" dirty="0" smtClean="0">
                <a:latin typeface="Calibri" pitchFamily="34" charset="0"/>
              </a:rPr>
              <a:t>2003 Demos’ valuing culture </a:t>
            </a:r>
          </a:p>
          <a:p>
            <a:r>
              <a:rPr lang="en-GB" dirty="0" smtClean="0">
                <a:latin typeface="Calibri" pitchFamily="34" charset="0"/>
              </a:rPr>
              <a:t>2004 </a:t>
            </a:r>
            <a:r>
              <a:rPr lang="en-GB" dirty="0" err="1" smtClean="0">
                <a:latin typeface="Calibri" pitchFamily="34" charset="0"/>
              </a:rPr>
              <a:t>Jowell’s</a:t>
            </a:r>
            <a:r>
              <a:rPr lang="en-GB" dirty="0" smtClean="0">
                <a:latin typeface="Calibri" pitchFamily="34" charset="0"/>
              </a:rPr>
              <a:t> </a:t>
            </a:r>
            <a:r>
              <a:rPr lang="en-US" i="1" dirty="0" smtClean="0">
                <a:latin typeface="Calibri" pitchFamily="34" charset="0"/>
              </a:rPr>
              <a:t>Government and the Value of Culture</a:t>
            </a:r>
          </a:p>
          <a:p>
            <a:r>
              <a:rPr lang="en-GB" dirty="0" smtClean="0">
                <a:latin typeface="Calibri" pitchFamily="34" charset="0"/>
              </a:rPr>
              <a:t>Holden &amp; </a:t>
            </a:r>
            <a:r>
              <a:rPr lang="en-GB" dirty="0" err="1" smtClean="0">
                <a:latin typeface="Calibri" pitchFamily="34" charset="0"/>
              </a:rPr>
              <a:t>Hewison’s</a:t>
            </a:r>
            <a:r>
              <a:rPr lang="en-GB" dirty="0" smtClean="0">
                <a:latin typeface="Calibri" pitchFamily="34" charset="0"/>
              </a:rPr>
              <a:t> work &amp; the ‘value triangle’</a:t>
            </a:r>
          </a:p>
          <a:p>
            <a:r>
              <a:rPr lang="en-GB" dirty="0" smtClean="0">
                <a:latin typeface="Calibri" pitchFamily="34" charset="0"/>
              </a:rPr>
              <a:t>Intrinsic/instrumental debate</a:t>
            </a:r>
          </a:p>
          <a:p>
            <a:r>
              <a:rPr lang="en-GB" i="1" dirty="0" smtClean="0">
                <a:latin typeface="Calibri" pitchFamily="34" charset="0"/>
              </a:rPr>
              <a:t>Measuring the value of culture </a:t>
            </a:r>
            <a:r>
              <a:rPr lang="en-GB" dirty="0" smtClean="0">
                <a:latin typeface="Calibri" pitchFamily="34" charset="0"/>
              </a:rPr>
              <a:t>2010</a:t>
            </a:r>
            <a:endParaRPr lang="en-US" i="1" dirty="0" smtClean="0">
              <a:latin typeface="Calibri" pitchFamily="34" charset="0"/>
            </a:endParaRPr>
          </a:p>
          <a:p>
            <a:r>
              <a:rPr lang="en-GB" i="1" dirty="0" smtClean="0">
                <a:latin typeface="Calibri" pitchFamily="34" charset="0"/>
              </a:rPr>
              <a:t>Cultural Trends</a:t>
            </a:r>
            <a:r>
              <a:rPr lang="en-GB" dirty="0" smtClean="0">
                <a:latin typeface="Calibri" pitchFamily="34" charset="0"/>
              </a:rPr>
              <a:t> conference 2011</a:t>
            </a:r>
          </a:p>
          <a:p>
            <a:r>
              <a:rPr lang="en-GB" dirty="0" smtClean="0">
                <a:latin typeface="Calibri" pitchFamily="34" charset="0"/>
              </a:rPr>
              <a:t>2014- On going AHRC project &amp; Warwick Commission</a:t>
            </a:r>
          </a:p>
        </p:txBody>
      </p:sp>
    </p:spTree>
    <p:extLst>
      <p:ext uri="{BB962C8B-B14F-4D97-AF65-F5344CB8AC3E}">
        <p14:creationId xmlns:p14="http://schemas.microsoft.com/office/powerpoint/2010/main" val="1693796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a:cs typeface="Calibri"/>
              </a:rPr>
              <a:t>Why does cultural value </a:t>
            </a:r>
            <a:r>
              <a:rPr lang="en-US" dirty="0" smtClean="0">
                <a:latin typeface="Calibri"/>
                <a:cs typeface="Calibri"/>
              </a:rPr>
              <a:t>matter (1)</a:t>
            </a:r>
            <a:endParaRPr lang="en-US" dirty="0">
              <a:latin typeface="Calibri"/>
              <a:cs typeface="Calibri"/>
            </a:endParaRPr>
          </a:p>
        </p:txBody>
      </p:sp>
      <p:sp>
        <p:nvSpPr>
          <p:cNvPr id="3" name="Content Placeholder 2"/>
          <p:cNvSpPr>
            <a:spLocks noGrp="1"/>
          </p:cNvSpPr>
          <p:nvPr>
            <p:ph idx="1"/>
          </p:nvPr>
        </p:nvSpPr>
        <p:spPr/>
        <p:txBody>
          <a:bodyPr/>
          <a:lstStyle/>
          <a:p>
            <a:r>
              <a:rPr lang="en-US" sz="1900" dirty="0" smtClean="0">
                <a:latin typeface="Calibri"/>
                <a:cs typeface="Calibri"/>
              </a:rPr>
              <a:t>‘The </a:t>
            </a:r>
            <a:r>
              <a:rPr lang="en-US" sz="1900" dirty="0">
                <a:latin typeface="Calibri"/>
                <a:cs typeface="Calibri"/>
              </a:rPr>
              <a:t>Cultural Value Project seeks to </a:t>
            </a:r>
            <a:r>
              <a:rPr lang="en-US" sz="1900" b="1" dirty="0">
                <a:latin typeface="Calibri"/>
                <a:cs typeface="Calibri"/>
              </a:rPr>
              <a:t>establish a framework that will advance the way in which we talk about the value of cultural engagement and the methods by which we evaluate that value. </a:t>
            </a:r>
            <a:r>
              <a:rPr lang="en-US" sz="1900" dirty="0">
                <a:latin typeface="Calibri"/>
                <a:cs typeface="Calibri"/>
              </a:rPr>
              <a:t>The first part of the framework will be an examination of the cultural experience itself and its impact on individuals and its benefit to society. The Project will take as its starting point the different forms of cultural experience, such as, for instance, the aesthetic and cognitive dimensions of our cultural encounters. This might be seen as </a:t>
            </a:r>
            <a:r>
              <a:rPr lang="en-US" sz="1900" dirty="0" err="1">
                <a:latin typeface="Calibri"/>
                <a:cs typeface="Calibri"/>
              </a:rPr>
              <a:t>analysing</a:t>
            </a:r>
            <a:r>
              <a:rPr lang="en-US" sz="1900" dirty="0">
                <a:latin typeface="Calibri"/>
                <a:cs typeface="Calibri"/>
              </a:rPr>
              <a:t> the phenomenology of cultural experiences in order to understand better the benefits uniquely associated with cultural activity. This significant approach  will be conducted alongside exploration of the many other economic and social benefits conventionally associated with cultural activity. The ambition underpinning </a:t>
            </a:r>
            <a:r>
              <a:rPr lang="en-US" sz="1900" b="1" dirty="0">
                <a:latin typeface="Calibri"/>
                <a:cs typeface="Calibri"/>
              </a:rPr>
              <a:t>the second part of the framework is to articulate a set of evaluative approaches and methodologies suitable to assessing the different ways in which cultural value is manifested</a:t>
            </a:r>
            <a:r>
              <a:rPr lang="en-US" sz="1900" dirty="0" smtClean="0">
                <a:latin typeface="Calibri"/>
                <a:cs typeface="Calibri"/>
              </a:rPr>
              <a:t>.’</a:t>
            </a:r>
          </a:p>
          <a:p>
            <a:endParaRPr lang="en-US" sz="1900" dirty="0">
              <a:latin typeface="Calibri"/>
              <a:cs typeface="Calibri"/>
            </a:endParaRPr>
          </a:p>
          <a:p>
            <a:r>
              <a:rPr lang="en-US" sz="1900" dirty="0">
                <a:latin typeface="Calibri"/>
                <a:cs typeface="Calibri"/>
                <a:hlinkClick r:id="rId2"/>
              </a:rPr>
              <a:t>http://www.ahrc.ac.uk/Funded-Research/Funded-themes-and-programmes/Cultural-Value-Project/Pages/</a:t>
            </a:r>
            <a:r>
              <a:rPr lang="en-US" sz="1900" dirty="0" smtClean="0">
                <a:latin typeface="Calibri"/>
                <a:cs typeface="Calibri"/>
                <a:hlinkClick r:id="rId2"/>
              </a:rPr>
              <a:t>default.aspx</a:t>
            </a:r>
            <a:endParaRPr lang="en-US" sz="1900" dirty="0" smtClean="0">
              <a:latin typeface="Calibri"/>
              <a:cs typeface="Calibri"/>
            </a:endParaRPr>
          </a:p>
          <a:p>
            <a:endParaRPr lang="en-US" sz="1400" dirty="0"/>
          </a:p>
          <a:p>
            <a:endParaRPr lang="en-US" sz="1400" dirty="0"/>
          </a:p>
        </p:txBody>
      </p:sp>
    </p:spTree>
    <p:extLst>
      <p:ext uri="{BB962C8B-B14F-4D97-AF65-F5344CB8AC3E}">
        <p14:creationId xmlns:p14="http://schemas.microsoft.com/office/powerpoint/2010/main" val="991204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a:cs typeface="Calibri"/>
              </a:rPr>
              <a:t>Why does cultural value </a:t>
            </a:r>
            <a:r>
              <a:rPr lang="en-US" dirty="0" smtClean="0">
                <a:latin typeface="Calibri"/>
                <a:cs typeface="Calibri"/>
              </a:rPr>
              <a:t>matter? (2)</a:t>
            </a:r>
            <a:endParaRPr lang="en-US" dirty="0">
              <a:latin typeface="Calibri"/>
              <a:cs typeface="Calibri"/>
            </a:endParaRPr>
          </a:p>
        </p:txBody>
      </p:sp>
      <p:sp>
        <p:nvSpPr>
          <p:cNvPr id="3" name="Content Placeholder 2"/>
          <p:cNvSpPr>
            <a:spLocks noGrp="1"/>
          </p:cNvSpPr>
          <p:nvPr>
            <p:ph idx="1"/>
          </p:nvPr>
        </p:nvSpPr>
        <p:spPr/>
        <p:txBody>
          <a:bodyPr/>
          <a:lstStyle/>
          <a:p>
            <a:r>
              <a:rPr lang="en-US" sz="1900" dirty="0">
                <a:latin typeface="Calibri"/>
                <a:cs typeface="Calibri"/>
              </a:rPr>
              <a:t>Our starting point is the belief that </a:t>
            </a:r>
            <a:r>
              <a:rPr lang="en-US" sz="1900" b="1" dirty="0">
                <a:latin typeface="Calibri"/>
                <a:cs typeface="Calibri"/>
              </a:rPr>
              <a:t>a vital cultural ecosystem is central to the health, vibrancy and prosperity of society at large, </a:t>
            </a:r>
            <a:r>
              <a:rPr lang="en-US" sz="1900" dirty="0">
                <a:latin typeface="Calibri"/>
                <a:cs typeface="Calibri"/>
              </a:rPr>
              <a:t>and the acknowledgement that, in an age of austerity, the arts and culture face especially tough </a:t>
            </a:r>
            <a:r>
              <a:rPr lang="en-US" sz="1900" dirty="0" smtClean="0">
                <a:latin typeface="Calibri"/>
                <a:cs typeface="Calibri"/>
              </a:rPr>
              <a:t>challenges. Cuts </a:t>
            </a:r>
            <a:r>
              <a:rPr lang="en-US" sz="1900" dirty="0">
                <a:latin typeface="Calibri"/>
                <a:cs typeface="Calibri"/>
              </a:rPr>
              <a:t>to public funding at all levels of government, and reduced private giving resulting from the economic downturn have highlighted points of pressure and disconnection within the cultural ecosystem and the infrastructure for its support, and between some sector of the arts and the general </a:t>
            </a:r>
            <a:r>
              <a:rPr lang="en-US" sz="1900" dirty="0" smtClean="0">
                <a:latin typeface="Calibri"/>
                <a:cs typeface="Calibri"/>
              </a:rPr>
              <a:t>public. Our </a:t>
            </a:r>
            <a:r>
              <a:rPr lang="en-US" sz="1900" dirty="0">
                <a:latin typeface="Calibri"/>
                <a:cs typeface="Calibri"/>
              </a:rPr>
              <a:t>ambition is to build on the research conducted in several departments across Warwick to engage with research, evidence and cultural statistics available. </a:t>
            </a:r>
            <a:r>
              <a:rPr lang="en-US" sz="1900" b="1" dirty="0">
                <a:latin typeface="Calibri"/>
                <a:cs typeface="Calibri"/>
              </a:rPr>
              <a:t>We aim to contribute a fresh perspective on how, going beyond an exclusive focus on matters of arts funding, we can develop new policy thinking and practical recommendations that allow the country to ensure the flourishing and long-term sustainability of its cultural ecosystem </a:t>
            </a:r>
            <a:r>
              <a:rPr lang="en-US" sz="1900" dirty="0">
                <a:latin typeface="Calibri"/>
                <a:cs typeface="Calibri"/>
              </a:rPr>
              <a:t>in a competitive and challenging global </a:t>
            </a:r>
            <a:r>
              <a:rPr lang="en-US" sz="1900" dirty="0" smtClean="0">
                <a:latin typeface="Calibri"/>
                <a:cs typeface="Calibri"/>
              </a:rPr>
              <a:t>landscape</a:t>
            </a:r>
          </a:p>
          <a:p>
            <a:endParaRPr lang="en-US" sz="1900" dirty="0" smtClean="0">
              <a:latin typeface="Calibri"/>
              <a:cs typeface="Calibri"/>
            </a:endParaRPr>
          </a:p>
          <a:p>
            <a:r>
              <a:rPr lang="en-US" sz="1900" dirty="0">
                <a:latin typeface="Calibri"/>
                <a:cs typeface="Calibri"/>
                <a:hlinkClick r:id="rId2"/>
              </a:rPr>
              <a:t>http://www2.warwick.ac.uk/research/warwickcommission/futureculture/mission/mission</a:t>
            </a:r>
            <a:r>
              <a:rPr lang="en-US" sz="1900" dirty="0" smtClean="0">
                <a:latin typeface="Calibri"/>
                <a:cs typeface="Calibri"/>
                <a:hlinkClick r:id="rId2"/>
              </a:rPr>
              <a:t>/</a:t>
            </a:r>
            <a:endParaRPr lang="en-US" sz="1900" dirty="0" smtClean="0">
              <a:latin typeface="Calibri"/>
              <a:cs typeface="Calibri"/>
            </a:endParaRPr>
          </a:p>
          <a:p>
            <a:endParaRPr lang="en-US" sz="1400" dirty="0"/>
          </a:p>
          <a:p>
            <a:endParaRPr lang="en-US" sz="1400" dirty="0"/>
          </a:p>
        </p:txBody>
      </p:sp>
    </p:spTree>
    <p:extLst>
      <p:ext uri="{BB962C8B-B14F-4D97-AF65-F5344CB8AC3E}">
        <p14:creationId xmlns:p14="http://schemas.microsoft.com/office/powerpoint/2010/main" val="1863967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Warwick Commission (2015)</a:t>
            </a:r>
            <a:endParaRPr lang="en-US" dirty="0">
              <a:latin typeface="Calibri"/>
              <a:cs typeface="Calibri"/>
            </a:endParaRPr>
          </a:p>
        </p:txBody>
      </p:sp>
      <p:sp>
        <p:nvSpPr>
          <p:cNvPr id="3" name="Content Placeholder 2"/>
          <p:cNvSpPr>
            <a:spLocks noGrp="1"/>
          </p:cNvSpPr>
          <p:nvPr>
            <p:ph idx="1"/>
          </p:nvPr>
        </p:nvSpPr>
        <p:spPr/>
        <p:txBody>
          <a:bodyPr/>
          <a:lstStyle/>
          <a:p>
            <a:r>
              <a:rPr lang="en-US" sz="2000" i="1" dirty="0" smtClean="0">
                <a:latin typeface="Calibri"/>
                <a:cs typeface="Calibri"/>
              </a:rPr>
              <a:t>‘The </a:t>
            </a:r>
            <a:r>
              <a:rPr lang="en-US" sz="2000" i="1" dirty="0">
                <a:latin typeface="Calibri"/>
                <a:cs typeface="Calibri"/>
              </a:rPr>
              <a:t>extraordinary cultural and </a:t>
            </a:r>
            <a:r>
              <a:rPr lang="en-US" sz="2000" i="1" dirty="0" smtClean="0">
                <a:latin typeface="Calibri"/>
                <a:cs typeface="Calibri"/>
              </a:rPr>
              <a:t>creative </a:t>
            </a:r>
            <a:r>
              <a:rPr lang="en-US" sz="2000" i="1" dirty="0">
                <a:latin typeface="Calibri"/>
                <a:cs typeface="Calibri"/>
              </a:rPr>
              <a:t>talents we share contribute </a:t>
            </a:r>
            <a:r>
              <a:rPr lang="en-US" sz="2000" i="1" dirty="0" smtClean="0">
                <a:latin typeface="Calibri"/>
                <a:cs typeface="Calibri"/>
              </a:rPr>
              <a:t>to </a:t>
            </a:r>
            <a:r>
              <a:rPr lang="en-US" sz="2000" i="1" dirty="0">
                <a:latin typeface="Calibri"/>
                <a:cs typeface="Calibri"/>
              </a:rPr>
              <a:t>the well-being of our society, our </a:t>
            </a:r>
            <a:r>
              <a:rPr lang="en-US" sz="2000" i="1" dirty="0" smtClean="0">
                <a:latin typeface="Calibri"/>
                <a:cs typeface="Calibri"/>
              </a:rPr>
              <a:t>economic </a:t>
            </a:r>
            <a:r>
              <a:rPr lang="en-US" sz="2000" i="1" dirty="0">
                <a:latin typeface="Calibri"/>
                <a:cs typeface="Calibri"/>
              </a:rPr>
              <a:t>success, our national </a:t>
            </a:r>
            <a:r>
              <a:rPr lang="en-US" sz="2000" i="1" dirty="0" smtClean="0">
                <a:latin typeface="Calibri"/>
                <a:cs typeface="Calibri"/>
              </a:rPr>
              <a:t>identity</a:t>
            </a:r>
            <a:r>
              <a:rPr lang="en-US" sz="2000" i="1" dirty="0">
                <a:latin typeface="Calibri"/>
                <a:cs typeface="Calibri"/>
              </a:rPr>
              <a:t>, and to the UK’s global </a:t>
            </a:r>
            <a:r>
              <a:rPr lang="en-US" sz="2000" i="1" dirty="0" smtClean="0">
                <a:latin typeface="Calibri"/>
                <a:cs typeface="Calibri"/>
              </a:rPr>
              <a:t>influence</a:t>
            </a:r>
            <a:r>
              <a:rPr lang="en-US" sz="2000" i="1" dirty="0">
                <a:latin typeface="Calibri"/>
                <a:cs typeface="Calibri"/>
              </a:rPr>
              <a:t>. These are precious </a:t>
            </a:r>
            <a:r>
              <a:rPr lang="en-US" sz="2000" i="1" dirty="0" smtClean="0">
                <a:latin typeface="Calibri"/>
                <a:cs typeface="Calibri"/>
              </a:rPr>
              <a:t>returns</a:t>
            </a:r>
            <a:r>
              <a:rPr lang="en-US" sz="2000" i="1" dirty="0">
                <a:latin typeface="Calibri"/>
                <a:cs typeface="Calibri"/>
              </a:rPr>
              <a:t>, a powerful cocktail of </a:t>
            </a:r>
            <a:r>
              <a:rPr lang="en-US" sz="2000" i="1" dirty="0" smtClean="0">
                <a:latin typeface="Calibri"/>
                <a:cs typeface="Calibri"/>
              </a:rPr>
              <a:t>public </a:t>
            </a:r>
            <a:r>
              <a:rPr lang="en-US" sz="2000" i="1" dirty="0">
                <a:latin typeface="Calibri"/>
                <a:cs typeface="Calibri"/>
              </a:rPr>
              <a:t>good and commercial return. </a:t>
            </a:r>
            <a:r>
              <a:rPr lang="en-US" sz="2000" i="1" dirty="0" smtClean="0">
                <a:latin typeface="Calibri"/>
                <a:cs typeface="Calibri"/>
              </a:rPr>
              <a:t>They </a:t>
            </a:r>
            <a:r>
              <a:rPr lang="en-US" sz="2000" i="1" dirty="0">
                <a:latin typeface="Calibri"/>
                <a:cs typeface="Calibri"/>
              </a:rPr>
              <a:t>need to be </a:t>
            </a:r>
            <a:r>
              <a:rPr lang="en-US" sz="2000" i="1" dirty="0" err="1">
                <a:latin typeface="Calibri"/>
                <a:cs typeface="Calibri"/>
              </a:rPr>
              <a:t>recognised</a:t>
            </a:r>
            <a:r>
              <a:rPr lang="en-US" sz="2000" i="1" dirty="0">
                <a:latin typeface="Calibri"/>
                <a:cs typeface="Calibri"/>
              </a:rPr>
              <a:t> more </a:t>
            </a:r>
            <a:r>
              <a:rPr lang="en-US" sz="2000" i="1" dirty="0" smtClean="0">
                <a:latin typeface="Calibri"/>
                <a:cs typeface="Calibri"/>
              </a:rPr>
              <a:t>fully</a:t>
            </a:r>
            <a:r>
              <a:rPr lang="en-US" sz="2000" i="1" dirty="0">
                <a:latin typeface="Calibri"/>
                <a:cs typeface="Calibri"/>
              </a:rPr>
              <a:t>, invested in more intelligently, </a:t>
            </a:r>
            <a:r>
              <a:rPr lang="en-US" sz="2000" i="1" dirty="0" smtClean="0">
                <a:latin typeface="Calibri"/>
                <a:cs typeface="Calibri"/>
              </a:rPr>
              <a:t>and </a:t>
            </a:r>
            <a:r>
              <a:rPr lang="en-US" sz="2000" i="1" dirty="0">
                <a:latin typeface="Calibri"/>
                <a:cs typeface="Calibri"/>
              </a:rPr>
              <a:t>made available to all. </a:t>
            </a:r>
          </a:p>
          <a:p>
            <a:r>
              <a:rPr lang="en-US" sz="2000" i="1" dirty="0">
                <a:latin typeface="Calibri"/>
                <a:cs typeface="Calibri"/>
              </a:rPr>
              <a:t>Culture and creativity exist in a </a:t>
            </a:r>
            <a:r>
              <a:rPr lang="en-US" sz="2000" i="1" dirty="0" smtClean="0">
                <a:latin typeface="Calibri"/>
                <a:cs typeface="Calibri"/>
              </a:rPr>
              <a:t>distinct </a:t>
            </a:r>
            <a:r>
              <a:rPr lang="en-US" sz="2000" i="1" dirty="0">
                <a:latin typeface="Calibri"/>
                <a:cs typeface="Calibri"/>
              </a:rPr>
              <a:t>ecosystem. They feed </a:t>
            </a:r>
            <a:r>
              <a:rPr lang="en-US" sz="2000" i="1" dirty="0" smtClean="0">
                <a:latin typeface="Calibri"/>
                <a:cs typeface="Calibri"/>
              </a:rPr>
              <a:t>and </a:t>
            </a:r>
            <a:r>
              <a:rPr lang="en-US" sz="2000" i="1" dirty="0">
                <a:latin typeface="Calibri"/>
                <a:cs typeface="Calibri"/>
              </a:rPr>
              <a:t>depend on each other. The </a:t>
            </a:r>
            <a:r>
              <a:rPr lang="en-US" sz="2000" i="1" dirty="0" smtClean="0">
                <a:latin typeface="Calibri"/>
                <a:cs typeface="Calibri"/>
              </a:rPr>
              <a:t>points </a:t>
            </a:r>
            <a:r>
              <a:rPr lang="en-US" sz="2000" i="1" dirty="0">
                <a:latin typeface="Calibri"/>
                <a:cs typeface="Calibri"/>
              </a:rPr>
              <a:t>of connection between the </a:t>
            </a:r>
            <a:r>
              <a:rPr lang="en-US" sz="2000" i="1" dirty="0" smtClean="0">
                <a:latin typeface="Calibri"/>
                <a:cs typeface="Calibri"/>
              </a:rPr>
              <a:t>Cultural </a:t>
            </a:r>
            <a:r>
              <a:rPr lang="en-US" sz="2000" i="1" dirty="0">
                <a:latin typeface="Calibri"/>
                <a:cs typeface="Calibri"/>
              </a:rPr>
              <a:t>and Creative Industries </a:t>
            </a:r>
            <a:r>
              <a:rPr lang="en-US" sz="2000" i="1" dirty="0" smtClean="0">
                <a:latin typeface="Calibri"/>
                <a:cs typeface="Calibri"/>
              </a:rPr>
              <a:t>are </a:t>
            </a:r>
            <a:r>
              <a:rPr lang="en-US" sz="2000" i="1" dirty="0">
                <a:latin typeface="Calibri"/>
                <a:cs typeface="Calibri"/>
              </a:rPr>
              <a:t>where the potential for greatest </a:t>
            </a:r>
            <a:r>
              <a:rPr lang="en-US" sz="2000" i="1" dirty="0" smtClean="0">
                <a:latin typeface="Calibri"/>
                <a:cs typeface="Calibri"/>
              </a:rPr>
              <a:t>value </a:t>
            </a:r>
            <a:r>
              <a:rPr lang="en-US" sz="2000" i="1" dirty="0">
                <a:latin typeface="Calibri"/>
                <a:cs typeface="Calibri"/>
              </a:rPr>
              <a:t>creation resides – culturally, </a:t>
            </a:r>
            <a:r>
              <a:rPr lang="en-US" sz="2000" i="1" dirty="0" smtClean="0">
                <a:latin typeface="Calibri"/>
                <a:cs typeface="Calibri"/>
              </a:rPr>
              <a:t>socially </a:t>
            </a:r>
            <a:r>
              <a:rPr lang="en-US" sz="2000" i="1" dirty="0">
                <a:latin typeface="Calibri"/>
                <a:cs typeface="Calibri"/>
              </a:rPr>
              <a:t>and economically. </a:t>
            </a:r>
          </a:p>
          <a:p>
            <a:r>
              <a:rPr lang="en-US" sz="2000" i="1" dirty="0">
                <a:latin typeface="Calibri"/>
                <a:cs typeface="Calibri"/>
              </a:rPr>
              <a:t>Insufficient attention has been </a:t>
            </a:r>
            <a:r>
              <a:rPr lang="en-US" sz="2000" i="1" dirty="0" smtClean="0">
                <a:latin typeface="Calibri"/>
                <a:cs typeface="Calibri"/>
              </a:rPr>
              <a:t>paid </a:t>
            </a:r>
            <a:r>
              <a:rPr lang="en-US" sz="2000" i="1" dirty="0">
                <a:latin typeface="Calibri"/>
                <a:cs typeface="Calibri"/>
              </a:rPr>
              <a:t>to the synergies between the </a:t>
            </a:r>
            <a:r>
              <a:rPr lang="en-US" sz="2000" i="1" dirty="0" smtClean="0">
                <a:latin typeface="Calibri"/>
                <a:cs typeface="Calibri"/>
              </a:rPr>
              <a:t>interlocking </a:t>
            </a:r>
            <a:r>
              <a:rPr lang="en-US" sz="2000" i="1" dirty="0">
                <a:latin typeface="Calibri"/>
                <a:cs typeface="Calibri"/>
              </a:rPr>
              <a:t>sectors of the Cultural </a:t>
            </a:r>
            <a:r>
              <a:rPr lang="en-US" sz="2000" i="1" dirty="0" smtClean="0">
                <a:latin typeface="Calibri"/>
                <a:cs typeface="Calibri"/>
              </a:rPr>
              <a:t>and </a:t>
            </a:r>
            <a:r>
              <a:rPr lang="en-US" sz="2000" i="1" dirty="0">
                <a:latin typeface="Calibri"/>
                <a:cs typeface="Calibri"/>
              </a:rPr>
              <a:t>Creative Industries Ecosystem. </a:t>
            </a:r>
            <a:r>
              <a:rPr lang="en-US" sz="2000" i="1" dirty="0" smtClean="0">
                <a:latin typeface="Calibri"/>
                <a:cs typeface="Calibri"/>
              </a:rPr>
              <a:t>There </a:t>
            </a:r>
            <a:r>
              <a:rPr lang="en-US" sz="2000" i="1" dirty="0">
                <a:latin typeface="Calibri"/>
                <a:cs typeface="Calibri"/>
              </a:rPr>
              <a:t>is already a flow of talent, </a:t>
            </a:r>
            <a:r>
              <a:rPr lang="en-US" sz="2000" i="1" dirty="0" smtClean="0">
                <a:latin typeface="Calibri"/>
                <a:cs typeface="Calibri"/>
              </a:rPr>
              <a:t>ideas</a:t>
            </a:r>
            <a:r>
              <a:rPr lang="en-US" sz="2000" i="1" dirty="0">
                <a:latin typeface="Calibri"/>
                <a:cs typeface="Calibri"/>
              </a:rPr>
              <a:t>, and public and private </a:t>
            </a:r>
            <a:r>
              <a:rPr lang="en-US" sz="2000" i="1" dirty="0" smtClean="0">
                <a:latin typeface="Calibri"/>
                <a:cs typeface="Calibri"/>
              </a:rPr>
              <a:t>investment </a:t>
            </a:r>
            <a:r>
              <a:rPr lang="en-US" sz="2000" i="1" dirty="0">
                <a:latin typeface="Calibri"/>
                <a:cs typeface="Calibri"/>
              </a:rPr>
              <a:t>across and between </a:t>
            </a:r>
            <a:r>
              <a:rPr lang="en-US" sz="2000" i="1" dirty="0" smtClean="0">
                <a:latin typeface="Calibri"/>
                <a:cs typeface="Calibri"/>
              </a:rPr>
              <a:t>the </a:t>
            </a:r>
            <a:r>
              <a:rPr lang="en-US" sz="2000" i="1" dirty="0">
                <a:latin typeface="Calibri"/>
                <a:cs typeface="Calibri"/>
              </a:rPr>
              <a:t>Cultural and Creative Industries. </a:t>
            </a:r>
            <a:r>
              <a:rPr lang="en-US" sz="2000" i="1" dirty="0" smtClean="0">
                <a:latin typeface="Calibri"/>
                <a:cs typeface="Calibri"/>
              </a:rPr>
              <a:t>This </a:t>
            </a:r>
            <a:r>
              <a:rPr lang="en-US" sz="2000" i="1" dirty="0">
                <a:latin typeface="Calibri"/>
                <a:cs typeface="Calibri"/>
              </a:rPr>
              <a:t>flow needs to now be better </a:t>
            </a:r>
            <a:r>
              <a:rPr lang="en-US" sz="2000" i="1" dirty="0" smtClean="0">
                <a:latin typeface="Calibri"/>
                <a:cs typeface="Calibri"/>
              </a:rPr>
              <a:t>identified </a:t>
            </a:r>
            <a:r>
              <a:rPr lang="en-US" sz="2000" i="1" dirty="0">
                <a:latin typeface="Calibri"/>
                <a:cs typeface="Calibri"/>
              </a:rPr>
              <a:t>and encouraged</a:t>
            </a:r>
            <a:r>
              <a:rPr lang="en-US" sz="2000" i="1" dirty="0" smtClean="0">
                <a:latin typeface="Calibri"/>
                <a:cs typeface="Calibri"/>
              </a:rPr>
              <a:t>.’ </a:t>
            </a:r>
            <a:endParaRPr lang="en-US" sz="2000" i="1" dirty="0">
              <a:latin typeface="Calibri"/>
              <a:cs typeface="Calibri"/>
            </a:endParaRPr>
          </a:p>
          <a:p>
            <a:endParaRPr lang="en-US" dirty="0"/>
          </a:p>
        </p:txBody>
      </p:sp>
    </p:spTree>
    <p:extLst>
      <p:ext uri="{BB962C8B-B14F-4D97-AF65-F5344CB8AC3E}">
        <p14:creationId xmlns:p14="http://schemas.microsoft.com/office/powerpoint/2010/main" val="48902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O’Brien and Oakley (2015)</a:t>
            </a:r>
            <a:endParaRPr lang="en-US" dirty="0">
              <a:latin typeface="Calibri"/>
              <a:cs typeface="Calibri"/>
            </a:endParaRPr>
          </a:p>
        </p:txBody>
      </p:sp>
      <p:sp>
        <p:nvSpPr>
          <p:cNvPr id="3" name="Content Placeholder 2"/>
          <p:cNvSpPr>
            <a:spLocks noGrp="1"/>
          </p:cNvSpPr>
          <p:nvPr>
            <p:ph idx="1"/>
          </p:nvPr>
        </p:nvSpPr>
        <p:spPr/>
        <p:txBody>
          <a:bodyPr/>
          <a:lstStyle/>
          <a:p>
            <a:r>
              <a:rPr lang="en-GB" sz="2400" dirty="0" smtClean="0">
                <a:latin typeface="Calibri"/>
                <a:cs typeface="Calibri"/>
              </a:rPr>
              <a:t>‘specific </a:t>
            </a:r>
            <a:r>
              <a:rPr lang="en-GB" sz="2400" dirty="0">
                <a:latin typeface="Calibri"/>
                <a:cs typeface="Calibri"/>
              </a:rPr>
              <a:t>types of cultural consumption are intertwined with who is able to succeed in cultural production. </a:t>
            </a:r>
            <a:r>
              <a:rPr lang="en-GB" sz="2400" dirty="0" smtClean="0">
                <a:latin typeface="Calibri"/>
                <a:cs typeface="Calibri"/>
              </a:rPr>
              <a:t>This </a:t>
            </a:r>
            <a:r>
              <a:rPr lang="en-GB" sz="2400" dirty="0">
                <a:latin typeface="Calibri"/>
                <a:cs typeface="Calibri"/>
              </a:rPr>
              <a:t>insight is at the core of many studies of social inequality  (for example Rivera’s 2012 study of the role of shared cultures in hiring decisions or </a:t>
            </a:r>
            <a:r>
              <a:rPr lang="en-GB" sz="2400" dirty="0" err="1">
                <a:latin typeface="Calibri"/>
                <a:cs typeface="Calibri"/>
              </a:rPr>
              <a:t>Boliver’s</a:t>
            </a:r>
            <a:r>
              <a:rPr lang="en-GB" sz="2400" dirty="0">
                <a:latin typeface="Calibri"/>
                <a:cs typeface="Calibri"/>
              </a:rPr>
              <a:t> 2014 work on Oxford admissions or </a:t>
            </a:r>
            <a:r>
              <a:rPr lang="en-GB" sz="2400" dirty="0" err="1">
                <a:latin typeface="Calibri"/>
                <a:cs typeface="Calibri"/>
              </a:rPr>
              <a:t>Zimdar’s</a:t>
            </a:r>
            <a:r>
              <a:rPr lang="en-GB" sz="2400" dirty="0">
                <a:latin typeface="Calibri"/>
                <a:cs typeface="Calibri"/>
              </a:rPr>
              <a:t> </a:t>
            </a:r>
            <a:r>
              <a:rPr lang="en-GB" sz="2400" i="1" dirty="0">
                <a:latin typeface="Calibri"/>
                <a:cs typeface="Calibri"/>
              </a:rPr>
              <a:t>et al</a:t>
            </a:r>
            <a:r>
              <a:rPr lang="en-GB" sz="2400" dirty="0">
                <a:latin typeface="Calibri"/>
                <a:cs typeface="Calibri"/>
              </a:rPr>
              <a:t> 2009 on university admissions) and is best outlined in recent work by </a:t>
            </a:r>
            <a:r>
              <a:rPr lang="en-GB" sz="2400" dirty="0" err="1">
                <a:latin typeface="Calibri"/>
                <a:cs typeface="Calibri"/>
              </a:rPr>
              <a:t>Skeggs</a:t>
            </a:r>
            <a:r>
              <a:rPr lang="en-GB" sz="2400" dirty="0">
                <a:latin typeface="Calibri"/>
                <a:cs typeface="Calibri"/>
              </a:rPr>
              <a:t> (2011) on how persons are, or are not, designated as having value</a:t>
            </a:r>
            <a:r>
              <a:rPr lang="en-GB" sz="2400" dirty="0" smtClean="0">
                <a:latin typeface="Calibri"/>
                <a:cs typeface="Calibri"/>
              </a:rPr>
              <a:t>.’</a:t>
            </a:r>
            <a:endParaRPr lang="en-GB" sz="2400" dirty="0">
              <a:latin typeface="Calibri"/>
              <a:cs typeface="Calibri"/>
            </a:endParaRPr>
          </a:p>
          <a:p>
            <a:endParaRPr lang="en-US" dirty="0"/>
          </a:p>
        </p:txBody>
      </p:sp>
    </p:spTree>
    <p:extLst>
      <p:ext uri="{BB962C8B-B14F-4D97-AF65-F5344CB8AC3E}">
        <p14:creationId xmlns:p14="http://schemas.microsoft.com/office/powerpoint/2010/main" val="1868495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Is there a distribution problem?</a:t>
            </a:r>
            <a:endParaRPr lang="en-US" dirty="0">
              <a:latin typeface="Calibri"/>
              <a:cs typeface="Calibri"/>
            </a:endParaRPr>
          </a:p>
        </p:txBody>
      </p:sp>
      <p:sp>
        <p:nvSpPr>
          <p:cNvPr id="3" name="Content Placeholder 2"/>
          <p:cNvSpPr>
            <a:spLocks noGrp="1"/>
          </p:cNvSpPr>
          <p:nvPr>
            <p:ph idx="1"/>
          </p:nvPr>
        </p:nvSpPr>
        <p:spPr/>
        <p:txBody>
          <a:bodyPr/>
          <a:lstStyle/>
          <a:p>
            <a:r>
              <a:rPr lang="en-US" sz="2800" b="1" dirty="0" smtClean="0">
                <a:latin typeface="Calibri"/>
                <a:cs typeface="Calibri"/>
              </a:rPr>
              <a:t>6,800 </a:t>
            </a:r>
            <a:r>
              <a:rPr lang="en-US" sz="2800" b="1" dirty="0">
                <a:latin typeface="Calibri"/>
                <a:cs typeface="Calibri"/>
              </a:rPr>
              <a:t>young people </a:t>
            </a:r>
            <a:r>
              <a:rPr lang="en-US" sz="2800" dirty="0">
                <a:latin typeface="Calibri"/>
                <a:cs typeface="Calibri"/>
              </a:rPr>
              <a:t>are estimated to have </a:t>
            </a:r>
            <a:r>
              <a:rPr lang="en-US" sz="2800" b="1" dirty="0">
                <a:latin typeface="Calibri"/>
                <a:cs typeface="Calibri"/>
              </a:rPr>
              <a:t>tried theatre for the first-time</a:t>
            </a:r>
            <a:r>
              <a:rPr lang="en-US" sz="2800" dirty="0">
                <a:latin typeface="Calibri"/>
                <a:cs typeface="Calibri"/>
              </a:rPr>
              <a:t>: 8.9% of young participants. </a:t>
            </a:r>
          </a:p>
          <a:p>
            <a:r>
              <a:rPr lang="en-US" sz="2800" b="1" dirty="0">
                <a:latin typeface="Calibri"/>
                <a:cs typeface="Calibri"/>
              </a:rPr>
              <a:t>36.6% </a:t>
            </a:r>
            <a:r>
              <a:rPr lang="en-US" sz="2800" dirty="0">
                <a:latin typeface="Calibri"/>
                <a:cs typeface="Calibri"/>
              </a:rPr>
              <a:t>of </a:t>
            </a:r>
            <a:r>
              <a:rPr lang="en-US" sz="2800" i="1" dirty="0">
                <a:latin typeface="Calibri"/>
                <a:cs typeface="Calibri"/>
              </a:rPr>
              <a:t>A Night Less Ordinary </a:t>
            </a:r>
            <a:r>
              <a:rPr lang="en-US" sz="2800" dirty="0">
                <a:latin typeface="Calibri"/>
                <a:cs typeface="Calibri"/>
              </a:rPr>
              <a:t>survey respondents said they would </a:t>
            </a:r>
            <a:r>
              <a:rPr lang="en-US" sz="2800" b="1" dirty="0">
                <a:latin typeface="Calibri"/>
                <a:cs typeface="Calibri"/>
              </a:rPr>
              <a:t>probably or definitely not have gone to the theatre if it hadn’t been for the free theatre tickets</a:t>
            </a:r>
            <a:r>
              <a:rPr lang="en-US" sz="2800" dirty="0">
                <a:latin typeface="Calibri"/>
                <a:cs typeface="Calibri"/>
              </a:rPr>
              <a:t>. </a:t>
            </a:r>
          </a:p>
          <a:p>
            <a:r>
              <a:rPr lang="en-US" sz="2800" dirty="0" smtClean="0">
                <a:latin typeface="Calibri"/>
                <a:cs typeface="Calibri"/>
              </a:rPr>
              <a:t>First</a:t>
            </a:r>
            <a:r>
              <a:rPr lang="en-US" sz="2800" dirty="0">
                <a:latin typeface="Calibri"/>
                <a:cs typeface="Calibri"/>
              </a:rPr>
              <a:t>-time attenders were less certain that they would pay to re-attend, </a:t>
            </a:r>
            <a:r>
              <a:rPr lang="en-US" sz="2800" b="1" dirty="0">
                <a:latin typeface="Calibri"/>
                <a:cs typeface="Calibri"/>
              </a:rPr>
              <a:t>36% said they definitely would, compared to 58% of repeat attenders</a:t>
            </a:r>
            <a:r>
              <a:rPr lang="en-US" sz="2800" dirty="0">
                <a:latin typeface="Calibri"/>
                <a:cs typeface="Calibri"/>
              </a:rPr>
              <a:t>. </a:t>
            </a:r>
            <a:r>
              <a:rPr lang="en-US" sz="2800" dirty="0" smtClean="0">
                <a:latin typeface="Calibri"/>
                <a:cs typeface="Calibri"/>
              </a:rPr>
              <a:t>(Audiences UK 2012)</a:t>
            </a:r>
            <a:endParaRPr lang="en-US" sz="2800" dirty="0">
              <a:latin typeface="Calibri"/>
              <a:cs typeface="Calibri"/>
            </a:endParaRPr>
          </a:p>
          <a:p>
            <a:endParaRPr lang="en-US" sz="2800" dirty="0">
              <a:latin typeface="Calibri"/>
              <a:cs typeface="Calibri"/>
            </a:endParaRPr>
          </a:p>
          <a:p>
            <a:endParaRPr lang="en-US" sz="2800" dirty="0">
              <a:latin typeface="Calibri"/>
              <a:cs typeface="Calibri"/>
            </a:endParaRPr>
          </a:p>
        </p:txBody>
      </p:sp>
    </p:spTree>
    <p:extLst>
      <p:ext uri="{BB962C8B-B14F-4D97-AF65-F5344CB8AC3E}">
        <p14:creationId xmlns:p14="http://schemas.microsoft.com/office/powerpoint/2010/main" val="2605301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srcRect l="-39495" r="-39495"/>
          <a:stretch>
            <a:fillRect/>
          </a:stretch>
        </p:blipFill>
        <p:spPr>
          <a:xfrm>
            <a:off x="-396552" y="332656"/>
            <a:ext cx="4941431" cy="3293913"/>
          </a:xfrm>
        </p:spPr>
      </p:pic>
      <p:pic>
        <p:nvPicPr>
          <p:cNvPr id="5" name="Picture 4"/>
          <p:cNvPicPr>
            <a:picLocks noChangeAspect="1"/>
          </p:cNvPicPr>
          <p:nvPr/>
        </p:nvPicPr>
        <p:blipFill>
          <a:blip r:embed="rId4"/>
          <a:stretch>
            <a:fillRect/>
          </a:stretch>
        </p:blipFill>
        <p:spPr>
          <a:xfrm>
            <a:off x="3465510" y="0"/>
            <a:ext cx="5678490" cy="1584176"/>
          </a:xfrm>
          <a:prstGeom prst="rect">
            <a:avLst/>
          </a:prstGeom>
        </p:spPr>
      </p:pic>
      <p:pic>
        <p:nvPicPr>
          <p:cNvPr id="6" name="Picture 5"/>
          <p:cNvPicPr>
            <a:picLocks noChangeAspect="1"/>
          </p:cNvPicPr>
          <p:nvPr/>
        </p:nvPicPr>
        <p:blipFill>
          <a:blip r:embed="rId5"/>
          <a:stretch>
            <a:fillRect/>
          </a:stretch>
        </p:blipFill>
        <p:spPr>
          <a:xfrm>
            <a:off x="251520" y="3405108"/>
            <a:ext cx="4358919" cy="3432428"/>
          </a:xfrm>
          <a:prstGeom prst="rect">
            <a:avLst/>
          </a:prstGeom>
        </p:spPr>
      </p:pic>
      <p:pic>
        <p:nvPicPr>
          <p:cNvPr id="7" name="Picture 6"/>
          <p:cNvPicPr>
            <a:picLocks noChangeAspect="1"/>
          </p:cNvPicPr>
          <p:nvPr/>
        </p:nvPicPr>
        <p:blipFill>
          <a:blip r:embed="rId6"/>
          <a:stretch>
            <a:fillRect/>
          </a:stretch>
        </p:blipFill>
        <p:spPr>
          <a:xfrm>
            <a:off x="3419873" y="1484784"/>
            <a:ext cx="5616624" cy="1941792"/>
          </a:xfrm>
          <a:prstGeom prst="rect">
            <a:avLst/>
          </a:prstGeom>
        </p:spPr>
      </p:pic>
      <p:pic>
        <p:nvPicPr>
          <p:cNvPr id="8" name="Picture 7"/>
          <p:cNvPicPr>
            <a:picLocks noChangeAspect="1"/>
          </p:cNvPicPr>
          <p:nvPr/>
        </p:nvPicPr>
        <p:blipFill>
          <a:blip r:embed="rId7"/>
          <a:stretch>
            <a:fillRect/>
          </a:stretch>
        </p:blipFill>
        <p:spPr>
          <a:xfrm>
            <a:off x="5580112" y="3134555"/>
            <a:ext cx="2751881" cy="3732573"/>
          </a:xfrm>
          <a:prstGeom prst="rect">
            <a:avLst/>
          </a:prstGeom>
        </p:spPr>
      </p:pic>
    </p:spTree>
    <p:extLst>
      <p:ext uri="{BB962C8B-B14F-4D97-AF65-F5344CB8AC3E}">
        <p14:creationId xmlns:p14="http://schemas.microsoft.com/office/powerpoint/2010/main" val="281875332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700" dirty="0" smtClean="0">
                <a:latin typeface="Calibri"/>
                <a:cs typeface="Calibri"/>
              </a:rPr>
              <a:t>…..But what works for government?</a:t>
            </a:r>
            <a:endParaRPr lang="en-US" sz="3700" dirty="0">
              <a:latin typeface="Calibri"/>
              <a:cs typeface="Calibri"/>
            </a:endParaRPr>
          </a:p>
        </p:txBody>
      </p:sp>
      <p:sp>
        <p:nvSpPr>
          <p:cNvPr id="3" name="Content Placeholder 2"/>
          <p:cNvSpPr>
            <a:spLocks noGrp="1"/>
          </p:cNvSpPr>
          <p:nvPr>
            <p:ph idx="1"/>
          </p:nvPr>
        </p:nvSpPr>
        <p:spPr/>
        <p:txBody>
          <a:bodyPr/>
          <a:lstStyle/>
          <a:p>
            <a:r>
              <a:rPr lang="en-US" dirty="0" smtClean="0">
                <a:latin typeface="Calibri"/>
                <a:cs typeface="Calibri"/>
              </a:rPr>
              <a:t>The need for individual stories and case studies…..</a:t>
            </a:r>
          </a:p>
          <a:p>
            <a:r>
              <a:rPr lang="en-US" dirty="0" smtClean="0">
                <a:latin typeface="Calibri"/>
                <a:cs typeface="Calibri"/>
              </a:rPr>
              <a:t>….to provide contextual information….</a:t>
            </a:r>
          </a:p>
          <a:p>
            <a:r>
              <a:rPr lang="en-US" dirty="0" smtClean="0">
                <a:latin typeface="Calibri"/>
                <a:cs typeface="Calibri"/>
              </a:rPr>
              <a:t>….against the backdrop of the </a:t>
            </a:r>
            <a:r>
              <a:rPr lang="en-US" i="1" dirty="0" smtClean="0">
                <a:latin typeface="Calibri"/>
                <a:cs typeface="Calibri"/>
              </a:rPr>
              <a:t>What Works agenda (</a:t>
            </a:r>
            <a:r>
              <a:rPr lang="en-US" sz="2800" dirty="0">
                <a:latin typeface="Calibri"/>
                <a:cs typeface="Calibri"/>
                <a:hlinkClick r:id="rId2"/>
              </a:rPr>
              <a:t>http://whatworksscotland.ac.uk</a:t>
            </a:r>
            <a:r>
              <a:rPr lang="en-US" sz="2800" dirty="0" smtClean="0">
                <a:latin typeface="Calibri"/>
                <a:cs typeface="Calibri"/>
                <a:hlinkClick r:id="rId2"/>
              </a:rPr>
              <a:t>/</a:t>
            </a:r>
            <a:r>
              <a:rPr lang="en-US" dirty="0" smtClean="0">
                <a:latin typeface="Calibri"/>
                <a:cs typeface="Calibri"/>
              </a:rPr>
              <a:t>)</a:t>
            </a:r>
            <a:endParaRPr lang="en-US" i="1" dirty="0" smtClean="0">
              <a:latin typeface="Calibri"/>
              <a:cs typeface="Calibri"/>
            </a:endParaRPr>
          </a:p>
          <a:p>
            <a:r>
              <a:rPr lang="en-US" dirty="0" smtClean="0">
                <a:latin typeface="Calibri"/>
                <a:cs typeface="Calibri"/>
              </a:rPr>
              <a:t>Differences between the pace of policy and academic life</a:t>
            </a:r>
          </a:p>
          <a:p>
            <a:r>
              <a:rPr lang="en-US" dirty="0" smtClean="0">
                <a:latin typeface="Calibri"/>
                <a:cs typeface="Calibri"/>
              </a:rPr>
              <a:t>As well as the nature of academic language and ‘speaking human’</a:t>
            </a:r>
          </a:p>
          <a:p>
            <a:endParaRPr lang="en-US" dirty="0" smtClean="0">
              <a:latin typeface="Calibri"/>
              <a:cs typeface="Calibri"/>
            </a:endParaRPr>
          </a:p>
          <a:p>
            <a:pPr marL="0" indent="0">
              <a:buNone/>
            </a:pPr>
            <a:endParaRPr lang="en-US" dirty="0"/>
          </a:p>
        </p:txBody>
      </p:sp>
    </p:spTree>
    <p:extLst>
      <p:ext uri="{BB962C8B-B14F-4D97-AF65-F5344CB8AC3E}">
        <p14:creationId xmlns:p14="http://schemas.microsoft.com/office/powerpoint/2010/main" val="185409598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libri" pitchFamily="34" charset="0"/>
              </a:rPr>
              <a:t>The limits of evidence based policy</a:t>
            </a:r>
            <a:endParaRPr lang="en-US" dirty="0">
              <a:latin typeface="Calibri" pitchFamily="34" charset="0"/>
            </a:endParaRPr>
          </a:p>
        </p:txBody>
      </p:sp>
      <p:sp>
        <p:nvSpPr>
          <p:cNvPr id="3" name="Content Placeholder 2"/>
          <p:cNvSpPr>
            <a:spLocks noGrp="1"/>
          </p:cNvSpPr>
          <p:nvPr>
            <p:ph idx="1"/>
          </p:nvPr>
        </p:nvSpPr>
        <p:spPr/>
        <p:txBody>
          <a:bodyPr/>
          <a:lstStyle/>
          <a:p>
            <a:r>
              <a:rPr lang="en-US" sz="2300" i="1" dirty="0" smtClean="0">
                <a:latin typeface="Calibri" pitchFamily="34" charset="0"/>
              </a:rPr>
              <a:t>‘The problem was not a lack of evidence, but the sheer quantity of data and opinions that was available. And most of it was unsuitable for answering policy questions. Policy-makers want to know what the costs and effects of a policy option will be, and on whom they will fall. </a:t>
            </a:r>
          </a:p>
          <a:p>
            <a:pPr>
              <a:buNone/>
            </a:pPr>
            <a:r>
              <a:rPr lang="en-US" sz="2300" i="1" dirty="0" smtClean="0">
                <a:latin typeface="Calibri" pitchFamily="34" charset="0"/>
              </a:rPr>
              <a:t>	……Civil servants learn from their colleagues that certainty is more useful than accuracy, and action is better than contradiction. This means that – for the team I worked with at least – evidence was far more likely to be used if it fitted with the story that was already being told’</a:t>
            </a:r>
          </a:p>
          <a:p>
            <a:pPr>
              <a:buNone/>
            </a:pPr>
            <a:r>
              <a:rPr lang="en-US" sz="1900" dirty="0">
                <a:latin typeface="Calibri" pitchFamily="34" charset="0"/>
              </a:rPr>
              <a:t>	</a:t>
            </a:r>
            <a:r>
              <a:rPr lang="en-US" sz="1900" dirty="0" smtClean="0">
                <a:latin typeface="Calibri" pitchFamily="34" charset="0"/>
              </a:rPr>
              <a:t>							Stevens (2011) </a:t>
            </a:r>
            <a:r>
              <a:rPr lang="en-US" sz="1900" dirty="0" smtClean="0">
                <a:latin typeface="Calibri" pitchFamily="34" charset="0"/>
                <a:hlinkClick r:id="rId3"/>
              </a:rPr>
              <a:t>http://blogs.lse.ac.uk/impactofsocialsciences/2011/04/20/in-whitehall-academic-research-is-far-more-likely-to-be-used-if-it-fits-with-the-story-already-being-told/</a:t>
            </a:r>
            <a:endParaRPr lang="en-US" sz="1900" dirty="0" smtClean="0">
              <a:latin typeface="Calibri" pitchFamily="34" charset="0"/>
            </a:endParaRPr>
          </a:p>
          <a:p>
            <a:pPr>
              <a:buNone/>
            </a:pPr>
            <a:endParaRPr lang="en-US" sz="1000" dirty="0"/>
          </a:p>
        </p:txBody>
      </p:sp>
    </p:spTree>
    <p:extLst>
      <p:ext uri="{BB962C8B-B14F-4D97-AF65-F5344CB8AC3E}">
        <p14:creationId xmlns:p14="http://schemas.microsoft.com/office/powerpoint/2010/main" val="17657825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Where next?</a:t>
            </a:r>
            <a:endParaRPr lang="en-US" dirty="0">
              <a:latin typeface="Calibri"/>
              <a:cs typeface="Calibri"/>
            </a:endParaRPr>
          </a:p>
        </p:txBody>
      </p:sp>
      <p:sp>
        <p:nvSpPr>
          <p:cNvPr id="3" name="Content Placeholder 2"/>
          <p:cNvSpPr>
            <a:spLocks noGrp="1"/>
          </p:cNvSpPr>
          <p:nvPr>
            <p:ph idx="1"/>
          </p:nvPr>
        </p:nvSpPr>
        <p:spPr/>
        <p:txBody>
          <a:bodyPr/>
          <a:lstStyle/>
          <a:p>
            <a:r>
              <a:rPr lang="en-US" dirty="0" smtClean="0">
                <a:latin typeface="Calibri"/>
                <a:cs typeface="Calibri"/>
              </a:rPr>
              <a:t>‘ministers </a:t>
            </a:r>
            <a:r>
              <a:rPr lang="en-US" dirty="0">
                <a:latin typeface="Calibri"/>
                <a:cs typeface="Calibri"/>
              </a:rPr>
              <a:t>should </a:t>
            </a:r>
            <a:r>
              <a:rPr lang="en-US" dirty="0" smtClean="0">
                <a:latin typeface="Calibri"/>
                <a:cs typeface="Calibri"/>
              </a:rPr>
              <a:t>ring fence </a:t>
            </a:r>
            <a:r>
              <a:rPr lang="en-US" dirty="0">
                <a:latin typeface="Calibri"/>
                <a:cs typeface="Calibri"/>
              </a:rPr>
              <a:t>the arts budget. If it is right for overseas aid, it is surely right for the arts at home. This is not just being "nice" to the "</a:t>
            </a:r>
            <a:r>
              <a:rPr lang="en-US" dirty="0" err="1">
                <a:latin typeface="Calibri"/>
                <a:cs typeface="Calibri"/>
              </a:rPr>
              <a:t>luvvies</a:t>
            </a:r>
            <a:r>
              <a:rPr lang="en-US" dirty="0">
                <a:latin typeface="Calibri"/>
                <a:cs typeface="Calibri"/>
              </a:rPr>
              <a:t>". It would be to </a:t>
            </a:r>
            <a:r>
              <a:rPr lang="en-US" dirty="0" err="1" smtClean="0">
                <a:latin typeface="Calibri"/>
                <a:cs typeface="Calibri"/>
              </a:rPr>
              <a:t>recognise</a:t>
            </a:r>
            <a:r>
              <a:rPr lang="en-US" dirty="0" smtClean="0">
                <a:latin typeface="Calibri"/>
                <a:cs typeface="Calibri"/>
              </a:rPr>
              <a:t> </a:t>
            </a:r>
            <a:r>
              <a:rPr lang="en-US" dirty="0">
                <a:latin typeface="Calibri"/>
                <a:cs typeface="Calibri"/>
              </a:rPr>
              <a:t>and understand that the arts at their widest benefit people, places, ideas, curiosity and wellbeing. Nitpicking around the edges of a tiny budget is not an arts policy. It is bad politics too</a:t>
            </a:r>
            <a:r>
              <a:rPr lang="en-US" dirty="0" smtClean="0">
                <a:latin typeface="Calibri"/>
                <a:cs typeface="Calibri"/>
              </a:rPr>
              <a:t>.’ </a:t>
            </a:r>
          </a:p>
          <a:p>
            <a:r>
              <a:rPr lang="en-US" dirty="0">
                <a:latin typeface="Calibri"/>
                <a:cs typeface="Calibri"/>
                <a:hlinkClick r:id="rId2"/>
              </a:rPr>
              <a:t>http://www.theguardian.com/commentisfree/2014/jul/01/wise-arts-policy-arts-council-england-money-</a:t>
            </a:r>
            <a:r>
              <a:rPr lang="en-US" dirty="0" smtClean="0">
                <a:latin typeface="Calibri"/>
                <a:cs typeface="Calibri"/>
                <a:hlinkClick r:id="rId2"/>
              </a:rPr>
              <a:t>organisations</a:t>
            </a:r>
            <a:endParaRPr lang="en-US" dirty="0" smtClean="0">
              <a:latin typeface="Calibri"/>
              <a:cs typeface="Calibri"/>
            </a:endParaRPr>
          </a:p>
          <a:p>
            <a:endParaRPr lang="en-US" dirty="0"/>
          </a:p>
        </p:txBody>
      </p:sp>
    </p:spTree>
    <p:extLst>
      <p:ext uri="{BB962C8B-B14F-4D97-AF65-F5344CB8AC3E}">
        <p14:creationId xmlns:p14="http://schemas.microsoft.com/office/powerpoint/2010/main" val="2408022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Introduction</a:t>
            </a:r>
            <a:endParaRPr lang="en-US" dirty="0">
              <a:latin typeface="Calibri"/>
              <a:cs typeface="Calibri"/>
            </a:endParaRPr>
          </a:p>
        </p:txBody>
      </p:sp>
      <p:sp>
        <p:nvSpPr>
          <p:cNvPr id="3" name="Content Placeholder 2"/>
          <p:cNvSpPr>
            <a:spLocks noGrp="1"/>
          </p:cNvSpPr>
          <p:nvPr>
            <p:ph idx="1"/>
          </p:nvPr>
        </p:nvSpPr>
        <p:spPr/>
        <p:txBody>
          <a:bodyPr/>
          <a:lstStyle/>
          <a:p>
            <a:r>
              <a:rPr lang="en-US" dirty="0" smtClean="0">
                <a:latin typeface="Calibri"/>
                <a:cs typeface="Calibri"/>
              </a:rPr>
              <a:t>Why Wellbeing for culture?</a:t>
            </a:r>
          </a:p>
          <a:p>
            <a:r>
              <a:rPr lang="en-US" dirty="0" smtClean="0">
                <a:latin typeface="Calibri"/>
                <a:cs typeface="Calibri"/>
              </a:rPr>
              <a:t>History of cultural policy making</a:t>
            </a:r>
          </a:p>
          <a:p>
            <a:r>
              <a:rPr lang="en-US" dirty="0" smtClean="0">
                <a:latin typeface="Calibri"/>
                <a:cs typeface="Calibri"/>
              </a:rPr>
              <a:t>Distributional issues in culture</a:t>
            </a:r>
          </a:p>
          <a:p>
            <a:r>
              <a:rPr lang="en-US" dirty="0" smtClean="0">
                <a:latin typeface="Calibri"/>
                <a:cs typeface="Calibri"/>
              </a:rPr>
              <a:t>The need for cultural theory </a:t>
            </a:r>
            <a:endParaRPr lang="en-US" dirty="0">
              <a:latin typeface="Calibri"/>
              <a:cs typeface="Calibri"/>
            </a:endParaRPr>
          </a:p>
        </p:txBody>
      </p:sp>
    </p:spTree>
    <p:extLst>
      <p:ext uri="{BB962C8B-B14F-4D97-AF65-F5344CB8AC3E}">
        <p14:creationId xmlns:p14="http://schemas.microsoft.com/office/powerpoint/2010/main" val="4220544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Fujiwara and </a:t>
            </a:r>
            <a:r>
              <a:rPr lang="en-US" dirty="0" err="1" smtClean="0">
                <a:latin typeface="Calibri"/>
                <a:cs typeface="Calibri"/>
              </a:rPr>
              <a:t>MacKerron</a:t>
            </a:r>
            <a:r>
              <a:rPr lang="en-US" dirty="0" smtClean="0">
                <a:latin typeface="Calibri"/>
                <a:cs typeface="Calibri"/>
              </a:rPr>
              <a:t> (2015)</a:t>
            </a:r>
            <a:endParaRPr lang="en-US" dirty="0">
              <a:latin typeface="Calibri"/>
              <a:cs typeface="Calibri"/>
            </a:endParaRPr>
          </a:p>
        </p:txBody>
      </p:sp>
      <p:pic>
        <p:nvPicPr>
          <p:cNvPr id="4" name="Content Placeholder 3"/>
          <p:cNvPicPr>
            <a:picLocks noGrp="1" noChangeAspect="1"/>
          </p:cNvPicPr>
          <p:nvPr>
            <p:ph idx="1"/>
          </p:nvPr>
        </p:nvPicPr>
        <p:blipFill rotWithShape="1">
          <a:blip r:embed="rId2"/>
          <a:srcRect l="-58343" r="-26108" b="-1775"/>
          <a:stretch/>
        </p:blipFill>
        <p:spPr>
          <a:xfrm>
            <a:off x="457200" y="1719262"/>
            <a:ext cx="7005370" cy="4489981"/>
          </a:xfrm>
        </p:spPr>
      </p:pic>
    </p:spTree>
    <p:extLst>
      <p:ext uri="{BB962C8B-B14F-4D97-AF65-F5344CB8AC3E}">
        <p14:creationId xmlns:p14="http://schemas.microsoft.com/office/powerpoint/2010/main" val="2856404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400" dirty="0" smtClean="0">
                <a:latin typeface="Calibri" pitchFamily="34" charset="0"/>
              </a:rPr>
              <a:t>Judging success, studying actual effects and helping resource allocation?</a:t>
            </a:r>
            <a:endParaRPr lang="en-GB" sz="3400" dirty="0">
              <a:latin typeface="Calibri" pitchFamily="34" charset="0"/>
            </a:endParaRPr>
          </a:p>
        </p:txBody>
      </p:sp>
      <p:sp>
        <p:nvSpPr>
          <p:cNvPr id="3" name="Content Placeholder 2"/>
          <p:cNvSpPr>
            <a:spLocks noGrp="1"/>
          </p:cNvSpPr>
          <p:nvPr>
            <p:ph idx="1"/>
          </p:nvPr>
        </p:nvSpPr>
        <p:spPr/>
        <p:txBody>
          <a:bodyPr/>
          <a:lstStyle/>
          <a:p>
            <a:pPr>
              <a:buNone/>
            </a:pPr>
            <a:r>
              <a:rPr lang="en-GB" sz="2800" i="1" dirty="0" smtClean="0">
                <a:latin typeface="Calibri" pitchFamily="34" charset="0"/>
              </a:rPr>
              <a:t>	</a:t>
            </a:r>
            <a:r>
              <a:rPr lang="en-GB" sz="2800" i="1" dirty="0" smtClean="0">
                <a:solidFill>
                  <a:schemeClr val="tx1"/>
                </a:solidFill>
                <a:latin typeface="Calibri" pitchFamily="34" charset="0"/>
              </a:rPr>
              <a:t>‘It is difficult to decide whether Shakespeare’s Hamlet is better than his King Lear and even harder to persuade others of our decision or define what such a ranking would mean. How many Gershwin songs sum up to a Shostakovich symphony? Is a Haydn string quartet better than a Hemmingway short story? How does a Blake poem compare to a modern ballet performance?’ </a:t>
            </a:r>
          </a:p>
          <a:p>
            <a:pPr>
              <a:buNone/>
            </a:pPr>
            <a:r>
              <a:rPr lang="en-GB" sz="2800" dirty="0" smtClean="0">
                <a:solidFill>
                  <a:schemeClr val="tx1"/>
                </a:solidFill>
                <a:latin typeface="Calibri" pitchFamily="34" charset="0"/>
              </a:rPr>
              <a:t>						Cowen (2006:6)</a:t>
            </a:r>
          </a:p>
          <a:p>
            <a:pPr>
              <a:buNone/>
            </a:pPr>
            <a:endParaRPr lang="en-GB" dirty="0" smtClean="0">
              <a:solidFill>
                <a:schemeClr val="tx1"/>
              </a:solidFill>
              <a:latin typeface="+mn-lt"/>
              <a:ea typeface="+mn-ea"/>
              <a:cs typeface="+mn-cs"/>
            </a:endParaRPr>
          </a:p>
          <a:p>
            <a:endParaRPr lang="en-GB" dirty="0"/>
          </a:p>
        </p:txBody>
      </p:sp>
    </p:spTree>
    <p:extLst>
      <p:ext uri="{BB962C8B-B14F-4D97-AF65-F5344CB8AC3E}">
        <p14:creationId xmlns:p14="http://schemas.microsoft.com/office/powerpoint/2010/main" val="2391447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Conclusion</a:t>
            </a:r>
            <a:endParaRPr lang="en-US" dirty="0">
              <a:latin typeface="Calibri"/>
              <a:cs typeface="Calibri"/>
            </a:endParaRPr>
          </a:p>
        </p:txBody>
      </p:sp>
      <p:sp>
        <p:nvSpPr>
          <p:cNvPr id="3" name="Content Placeholder 2"/>
          <p:cNvSpPr>
            <a:spLocks noGrp="1"/>
          </p:cNvSpPr>
          <p:nvPr>
            <p:ph idx="1"/>
          </p:nvPr>
        </p:nvSpPr>
        <p:spPr/>
        <p:txBody>
          <a:bodyPr/>
          <a:lstStyle/>
          <a:p>
            <a:r>
              <a:rPr lang="en-US" dirty="0" smtClean="0">
                <a:latin typeface="Calibri"/>
                <a:cs typeface="Calibri"/>
              </a:rPr>
              <a:t>What is wellbeing? Is it a measurement tool? Or is it the function of art?</a:t>
            </a:r>
          </a:p>
          <a:p>
            <a:r>
              <a:rPr lang="en-US" dirty="0" smtClean="0">
                <a:latin typeface="Calibri"/>
                <a:cs typeface="Calibri"/>
              </a:rPr>
              <a:t>The need for a theory of cultural policy</a:t>
            </a:r>
          </a:p>
          <a:p>
            <a:r>
              <a:rPr lang="en-US" dirty="0" smtClean="0">
                <a:latin typeface="Calibri"/>
                <a:cs typeface="Calibri"/>
              </a:rPr>
              <a:t>And to </a:t>
            </a:r>
            <a:r>
              <a:rPr lang="en-US" dirty="0" err="1" smtClean="0">
                <a:latin typeface="Calibri"/>
                <a:cs typeface="Calibri"/>
              </a:rPr>
              <a:t>recognise</a:t>
            </a:r>
            <a:r>
              <a:rPr lang="en-US" dirty="0" smtClean="0">
                <a:latin typeface="Calibri"/>
                <a:cs typeface="Calibri"/>
              </a:rPr>
              <a:t> the history of measurement and theories of policy</a:t>
            </a:r>
          </a:p>
          <a:p>
            <a:r>
              <a:rPr lang="en-US" dirty="0" smtClean="0">
                <a:latin typeface="Calibri"/>
                <a:cs typeface="Calibri"/>
              </a:rPr>
              <a:t>WWCW </a:t>
            </a:r>
            <a:r>
              <a:rPr lang="en-US" dirty="0" err="1" smtClean="0">
                <a:latin typeface="Calibri"/>
                <a:cs typeface="Calibri"/>
              </a:rPr>
              <a:t>vs</a:t>
            </a:r>
            <a:r>
              <a:rPr lang="en-US" dirty="0" smtClean="0">
                <a:latin typeface="Calibri"/>
                <a:cs typeface="Calibri"/>
              </a:rPr>
              <a:t> Culture?</a:t>
            </a:r>
          </a:p>
          <a:p>
            <a:endParaRPr lang="en-US" dirty="0"/>
          </a:p>
        </p:txBody>
      </p:sp>
    </p:spTree>
    <p:extLst>
      <p:ext uri="{BB962C8B-B14F-4D97-AF65-F5344CB8AC3E}">
        <p14:creationId xmlns:p14="http://schemas.microsoft.com/office/powerpoint/2010/main" val="150848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latin typeface="Calibri"/>
                <a:cs typeface="Calibri"/>
              </a:rPr>
              <a:t>D.obrien@gold.ac.uk</a:t>
            </a:r>
            <a:r>
              <a:rPr lang="en-US" dirty="0" smtClean="0">
                <a:latin typeface="Calibri"/>
                <a:cs typeface="Calibri"/>
              </a:rPr>
              <a:t>	</a:t>
            </a:r>
          </a:p>
          <a:p>
            <a:r>
              <a:rPr lang="en-US" dirty="0" smtClean="0">
                <a:latin typeface="Calibri"/>
                <a:cs typeface="Calibri"/>
              </a:rPr>
              <a:t>@</a:t>
            </a:r>
            <a:r>
              <a:rPr lang="en-US" dirty="0" err="1" smtClean="0">
                <a:latin typeface="Calibri"/>
                <a:cs typeface="Calibri"/>
              </a:rPr>
              <a:t>drdaveobrien</a:t>
            </a:r>
            <a:endParaRPr lang="en-US" dirty="0">
              <a:latin typeface="Calibri"/>
              <a:cs typeface="Calibri"/>
            </a:endParaRPr>
          </a:p>
        </p:txBody>
      </p:sp>
    </p:spTree>
    <p:extLst>
      <p:ext uri="{BB962C8B-B14F-4D97-AF65-F5344CB8AC3E}">
        <p14:creationId xmlns:p14="http://schemas.microsoft.com/office/powerpoint/2010/main" val="4221712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APPWG/NEF (2014)</a:t>
            </a:r>
            <a:endParaRPr lang="en-US" dirty="0">
              <a:latin typeface="Calibri"/>
              <a:cs typeface="Calibri"/>
            </a:endParaRPr>
          </a:p>
        </p:txBody>
      </p:sp>
      <p:sp>
        <p:nvSpPr>
          <p:cNvPr id="3" name="Content Placeholder 2"/>
          <p:cNvSpPr>
            <a:spLocks noGrp="1"/>
          </p:cNvSpPr>
          <p:nvPr>
            <p:ph idx="1"/>
          </p:nvPr>
        </p:nvSpPr>
        <p:spPr/>
        <p:txBody>
          <a:bodyPr/>
          <a:lstStyle/>
          <a:p>
            <a:r>
              <a:rPr lang="en-US" sz="2400" i="1" dirty="0" smtClean="0"/>
              <a:t>‘DCMS, and the arts sector more generally, should use wellbeing analysis to help make the case for arts and cultural spending.’ </a:t>
            </a:r>
          </a:p>
          <a:p>
            <a:r>
              <a:rPr lang="en-US" sz="2400" i="1" dirty="0" smtClean="0"/>
              <a:t>‘Government should use wellbeing analysis to help set strategic priorities for spending on arts and culture. For example spending should give greater priorities to participatory arts’</a:t>
            </a:r>
          </a:p>
        </p:txBody>
      </p:sp>
    </p:spTree>
    <p:extLst>
      <p:ext uri="{BB962C8B-B14F-4D97-AF65-F5344CB8AC3E}">
        <p14:creationId xmlns:p14="http://schemas.microsoft.com/office/powerpoint/2010/main" val="3825579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i="1" dirty="0" smtClean="0">
                <a:latin typeface="Calibri"/>
                <a:cs typeface="Calibri"/>
              </a:rPr>
              <a:t>‘So </a:t>
            </a:r>
            <a:r>
              <a:rPr lang="en-US" i="1" dirty="0">
                <a:latin typeface="Calibri"/>
                <a:cs typeface="Calibri"/>
              </a:rPr>
              <a:t>we need continually to demonstrate how it benefits us individually and collectively, and to translate that value into policies that increase participation; promote culture’s importance as a way of boosting public education, civil engagement and personal wellbeing; and lead, ultimately, to national growth and resilience</a:t>
            </a:r>
            <a:r>
              <a:rPr lang="en-US" i="1" dirty="0" smtClean="0">
                <a:latin typeface="Calibri"/>
                <a:cs typeface="Calibri"/>
              </a:rPr>
              <a:t>.’ DCMS (2015)</a:t>
            </a:r>
            <a:endParaRPr lang="en-US" i="1" dirty="0">
              <a:latin typeface="Calibri"/>
              <a:cs typeface="Calibri"/>
            </a:endParaRPr>
          </a:p>
        </p:txBody>
      </p:sp>
    </p:spTree>
    <p:extLst>
      <p:ext uri="{BB962C8B-B14F-4D97-AF65-F5344CB8AC3E}">
        <p14:creationId xmlns:p14="http://schemas.microsoft.com/office/powerpoint/2010/main" val="743863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bri"/>
                <a:cs typeface="Calibri"/>
              </a:rPr>
              <a:t>WWCW Culture and </a:t>
            </a:r>
            <a:r>
              <a:rPr lang="en-US" sz="4000" dirty="0" smtClean="0">
                <a:latin typeface="Calibri"/>
                <a:cs typeface="Calibri"/>
              </a:rPr>
              <a:t>Sport</a:t>
            </a:r>
            <a:endParaRPr lang="en-US" dirty="0">
              <a:latin typeface="Calibri"/>
              <a:cs typeface="Calibri"/>
            </a:endParaRPr>
          </a:p>
        </p:txBody>
      </p:sp>
      <p:sp>
        <p:nvSpPr>
          <p:cNvPr id="3" name="Content Placeholder 2"/>
          <p:cNvSpPr>
            <a:spLocks noGrp="1"/>
          </p:cNvSpPr>
          <p:nvPr>
            <p:ph idx="1"/>
          </p:nvPr>
        </p:nvSpPr>
        <p:spPr/>
        <p:txBody>
          <a:bodyPr/>
          <a:lstStyle/>
          <a:p>
            <a:r>
              <a:rPr lang="en-US" sz="1800" dirty="0" smtClean="0">
                <a:latin typeface="Calibri"/>
                <a:cs typeface="Calibri"/>
              </a:rPr>
              <a:t>What </a:t>
            </a:r>
            <a:r>
              <a:rPr lang="en-US" sz="1800" dirty="0">
                <a:latin typeface="Calibri"/>
                <a:cs typeface="Calibri"/>
              </a:rPr>
              <a:t>forms of cultural or sporting engagement or participation work, and how can the design of culture or sports interventions be enhanced to increase their impact on wellbeing? </a:t>
            </a:r>
            <a:endParaRPr lang="en-US" sz="1800" dirty="0" smtClean="0">
              <a:latin typeface="Calibri"/>
              <a:cs typeface="Calibri"/>
            </a:endParaRPr>
          </a:p>
          <a:p>
            <a:r>
              <a:rPr lang="en-US" sz="1800" dirty="0">
                <a:latin typeface="Calibri"/>
                <a:cs typeface="Calibri"/>
              </a:rPr>
              <a:t>What forms of cultural or sporting engagement or participation work, and how can the design of culture or sports interventions be enhanced to increase their impact on wellbeing? </a:t>
            </a:r>
            <a:endParaRPr lang="en-US" sz="1800" dirty="0" smtClean="0">
              <a:latin typeface="Calibri"/>
              <a:cs typeface="Calibri"/>
            </a:endParaRPr>
          </a:p>
          <a:p>
            <a:r>
              <a:rPr lang="en-US" sz="1800" dirty="0">
                <a:latin typeface="Calibri"/>
                <a:cs typeface="Calibri"/>
              </a:rPr>
              <a:t>What works when, where and for whom? What works best for different groups and in different contexts? How are the wellbeing benefits of different forms of culture or sport engagement distributed between different groups and user communities? </a:t>
            </a:r>
            <a:endParaRPr lang="en-US" sz="1800" dirty="0" smtClean="0">
              <a:latin typeface="Calibri"/>
              <a:cs typeface="Calibri"/>
            </a:endParaRPr>
          </a:p>
          <a:p>
            <a:r>
              <a:rPr lang="en-US" sz="1800" dirty="0">
                <a:latin typeface="Calibri"/>
                <a:cs typeface="Calibri"/>
              </a:rPr>
              <a:t>How does it work? How can we better understand and evidence the causal relationships between culture or sport and wellbeing? </a:t>
            </a:r>
            <a:endParaRPr lang="en-US" sz="1800" dirty="0" smtClean="0">
              <a:latin typeface="Calibri"/>
              <a:cs typeface="Calibri"/>
            </a:endParaRPr>
          </a:p>
          <a:p>
            <a:r>
              <a:rPr lang="en-US" sz="1800" dirty="0">
                <a:latin typeface="Calibri"/>
                <a:cs typeface="Calibri"/>
              </a:rPr>
              <a:t>What are the longer term impacts of culture and sport on wellbeing? </a:t>
            </a:r>
            <a:endParaRPr lang="en-US" sz="1800" dirty="0" smtClean="0">
              <a:latin typeface="Calibri"/>
              <a:cs typeface="Calibri"/>
            </a:endParaRPr>
          </a:p>
          <a:p>
            <a:r>
              <a:rPr lang="en-US" sz="1800" dirty="0">
                <a:latin typeface="Calibri"/>
                <a:cs typeface="Calibri"/>
              </a:rPr>
              <a:t>How can evidence be most effectively combined to meaningfully inform policy choices and cultural or sports practice? </a:t>
            </a:r>
            <a:endParaRPr lang="en-US" sz="1800" dirty="0" smtClean="0">
              <a:latin typeface="Calibri"/>
              <a:cs typeface="Calibri"/>
            </a:endParaRPr>
          </a:p>
          <a:p>
            <a:r>
              <a:rPr lang="en-US" sz="1800" dirty="0" smtClean="0">
                <a:latin typeface="Calibri"/>
                <a:cs typeface="Calibri"/>
              </a:rPr>
              <a:t>Systematic review tradition</a:t>
            </a:r>
          </a:p>
          <a:p>
            <a:endParaRPr lang="en-US" sz="1400" dirty="0" smtClean="0"/>
          </a:p>
        </p:txBody>
      </p:sp>
    </p:spTree>
    <p:extLst>
      <p:ext uri="{BB962C8B-B14F-4D97-AF65-F5344CB8AC3E}">
        <p14:creationId xmlns:p14="http://schemas.microsoft.com/office/powerpoint/2010/main" val="1780937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Calibri"/>
                <a:cs typeface="Calibri"/>
              </a:rPr>
              <a:t>Culture is good for you!</a:t>
            </a:r>
            <a:endParaRPr lang="en-US" i="1" dirty="0">
              <a:latin typeface="Calibri"/>
              <a:cs typeface="Calibri"/>
            </a:endParaRPr>
          </a:p>
        </p:txBody>
      </p:sp>
      <p:sp>
        <p:nvSpPr>
          <p:cNvPr id="3" name="Content Placeholder 2"/>
          <p:cNvSpPr>
            <a:spLocks noGrp="1"/>
          </p:cNvSpPr>
          <p:nvPr>
            <p:ph idx="1"/>
          </p:nvPr>
        </p:nvSpPr>
        <p:spPr/>
        <p:txBody>
          <a:bodyPr/>
          <a:lstStyle/>
          <a:p>
            <a:r>
              <a:rPr lang="en-US" sz="1800" dirty="0">
                <a:latin typeface="Calibri"/>
                <a:cs typeface="Calibri"/>
              </a:rPr>
              <a:t>Health </a:t>
            </a:r>
            <a:r>
              <a:rPr lang="en-US" sz="1800" dirty="0" smtClean="0">
                <a:latin typeface="Calibri"/>
                <a:cs typeface="Calibri"/>
              </a:rPr>
              <a:t>impacts:</a:t>
            </a:r>
          </a:p>
          <a:p>
            <a:pPr lvl="1"/>
            <a:r>
              <a:rPr lang="en-US" sz="1800" dirty="0" smtClean="0">
                <a:latin typeface="Calibri"/>
                <a:cs typeface="Calibri"/>
              </a:rPr>
              <a:t>Those </a:t>
            </a:r>
            <a:r>
              <a:rPr lang="en-US" sz="1800" dirty="0">
                <a:latin typeface="Calibri"/>
                <a:cs typeface="Calibri"/>
              </a:rPr>
              <a:t>engaging with the arts as an audience member were 5.4</a:t>
            </a:r>
            <a:r>
              <a:rPr lang="en-US" sz="1800" dirty="0" smtClean="0">
                <a:latin typeface="Calibri"/>
                <a:cs typeface="Calibri"/>
              </a:rPr>
              <a:t>% more </a:t>
            </a:r>
            <a:r>
              <a:rPr lang="en-US" sz="1800" dirty="0">
                <a:latin typeface="Calibri"/>
                <a:cs typeface="Calibri"/>
              </a:rPr>
              <a:t>likely to report good health.</a:t>
            </a:r>
          </a:p>
          <a:p>
            <a:r>
              <a:rPr lang="en-US" sz="1800" dirty="0" smtClean="0">
                <a:latin typeface="Calibri"/>
                <a:cs typeface="Calibri"/>
              </a:rPr>
              <a:t>Education </a:t>
            </a:r>
            <a:r>
              <a:rPr lang="en-US" sz="1800" dirty="0">
                <a:latin typeface="Calibri"/>
                <a:cs typeface="Calibri"/>
              </a:rPr>
              <a:t>impacts:</a:t>
            </a:r>
          </a:p>
          <a:p>
            <a:pPr lvl="1"/>
            <a:r>
              <a:rPr lang="en-US" sz="1800" dirty="0" smtClean="0">
                <a:latin typeface="Calibri"/>
                <a:cs typeface="Calibri"/>
              </a:rPr>
              <a:t>Participants </a:t>
            </a:r>
            <a:r>
              <a:rPr lang="en-US" sz="1800" dirty="0">
                <a:latin typeface="Calibri"/>
                <a:cs typeface="Calibri"/>
              </a:rPr>
              <a:t>in arts are 14.1% more likely to report an intention to </a:t>
            </a:r>
            <a:r>
              <a:rPr lang="en-US" sz="1800" dirty="0" smtClean="0">
                <a:latin typeface="Calibri"/>
                <a:cs typeface="Calibri"/>
              </a:rPr>
              <a:t>go on </a:t>
            </a:r>
            <a:r>
              <a:rPr lang="en-US" sz="1800" dirty="0">
                <a:latin typeface="Calibri"/>
                <a:cs typeface="Calibri"/>
              </a:rPr>
              <a:t>to further education.</a:t>
            </a:r>
          </a:p>
          <a:p>
            <a:r>
              <a:rPr lang="en-US" sz="1800" dirty="0">
                <a:latin typeface="Calibri"/>
                <a:cs typeface="Calibri"/>
              </a:rPr>
              <a:t>Economic productivity related </a:t>
            </a:r>
            <a:r>
              <a:rPr lang="en-US" sz="1800" dirty="0" smtClean="0">
                <a:latin typeface="Calibri"/>
                <a:cs typeface="Calibri"/>
              </a:rPr>
              <a:t>impacts:</a:t>
            </a:r>
          </a:p>
          <a:p>
            <a:pPr lvl="1"/>
            <a:r>
              <a:rPr lang="en-US" sz="1800" dirty="0" smtClean="0">
                <a:latin typeface="Calibri"/>
                <a:cs typeface="Calibri"/>
              </a:rPr>
              <a:t>Unemployed </a:t>
            </a:r>
            <a:r>
              <a:rPr lang="en-US" sz="1800" dirty="0">
                <a:latin typeface="Calibri"/>
                <a:cs typeface="Calibri"/>
              </a:rPr>
              <a:t>people who engage with the arts as an </a:t>
            </a:r>
            <a:r>
              <a:rPr lang="en-US" sz="1800" dirty="0" smtClean="0">
                <a:latin typeface="Calibri"/>
                <a:cs typeface="Calibri"/>
              </a:rPr>
              <a:t>audience member </a:t>
            </a:r>
            <a:r>
              <a:rPr lang="en-US" sz="1800" dirty="0">
                <a:latin typeface="Calibri"/>
                <a:cs typeface="Calibri"/>
              </a:rPr>
              <a:t>were 12% more likely to have looked for a job in the </a:t>
            </a:r>
            <a:r>
              <a:rPr lang="en-US" sz="1800" dirty="0" smtClean="0">
                <a:latin typeface="Calibri"/>
                <a:cs typeface="Calibri"/>
              </a:rPr>
              <a:t>last four </a:t>
            </a:r>
            <a:r>
              <a:rPr lang="en-US" sz="1800" dirty="0">
                <a:latin typeface="Calibri"/>
                <a:cs typeface="Calibri"/>
              </a:rPr>
              <a:t>weeks when compared with unemployed people who had </a:t>
            </a:r>
            <a:r>
              <a:rPr lang="en-US" sz="1800" dirty="0" smtClean="0">
                <a:latin typeface="Calibri"/>
                <a:cs typeface="Calibri"/>
              </a:rPr>
              <a:t>not engaged </a:t>
            </a:r>
            <a:r>
              <a:rPr lang="en-US" sz="1800" dirty="0">
                <a:latin typeface="Calibri"/>
                <a:cs typeface="Calibri"/>
              </a:rPr>
              <a:t>with the arts.</a:t>
            </a:r>
          </a:p>
          <a:p>
            <a:r>
              <a:rPr lang="en-US" sz="1800" dirty="0" smtClean="0">
                <a:latin typeface="Calibri"/>
                <a:cs typeface="Calibri"/>
              </a:rPr>
              <a:t>Civic </a:t>
            </a:r>
            <a:r>
              <a:rPr lang="en-US" sz="1800" dirty="0">
                <a:latin typeface="Calibri"/>
                <a:cs typeface="Calibri"/>
              </a:rPr>
              <a:t>participation </a:t>
            </a:r>
            <a:r>
              <a:rPr lang="en-US" sz="1800" dirty="0" smtClean="0">
                <a:latin typeface="Calibri"/>
                <a:cs typeface="Calibri"/>
              </a:rPr>
              <a:t>impacts:</a:t>
            </a:r>
          </a:p>
          <a:p>
            <a:pPr lvl="1"/>
            <a:r>
              <a:rPr lang="en-US" sz="1800" dirty="0" smtClean="0">
                <a:latin typeface="Calibri"/>
                <a:cs typeface="Calibri"/>
              </a:rPr>
              <a:t>People </a:t>
            </a:r>
            <a:r>
              <a:rPr lang="en-US" sz="1800" dirty="0">
                <a:latin typeface="Calibri"/>
                <a:cs typeface="Calibri"/>
              </a:rPr>
              <a:t>who engage with the arts as an audience member are 6</a:t>
            </a:r>
            <a:r>
              <a:rPr lang="en-US" sz="1800" dirty="0" smtClean="0">
                <a:latin typeface="Calibri"/>
                <a:cs typeface="Calibri"/>
              </a:rPr>
              <a:t>% more </a:t>
            </a:r>
            <a:r>
              <a:rPr lang="en-US" sz="1800" dirty="0">
                <a:latin typeface="Calibri"/>
                <a:cs typeface="Calibri"/>
              </a:rPr>
              <a:t>likely to have volunteered frequently (once a fortnight or more)</a:t>
            </a:r>
            <a:r>
              <a:rPr lang="en-US" sz="1800" dirty="0" smtClean="0">
                <a:latin typeface="Calibri"/>
                <a:cs typeface="Calibri"/>
              </a:rPr>
              <a:t>.</a:t>
            </a:r>
            <a:endParaRPr lang="en-US" sz="1800" dirty="0">
              <a:latin typeface="Calibri"/>
              <a:cs typeface="Calibri"/>
            </a:endParaRPr>
          </a:p>
          <a:p>
            <a:pPr lvl="1"/>
            <a:r>
              <a:rPr lang="en-US" sz="1800" dirty="0" smtClean="0">
                <a:latin typeface="Calibri"/>
                <a:cs typeface="Calibri"/>
              </a:rPr>
              <a:t>Those </a:t>
            </a:r>
            <a:r>
              <a:rPr lang="en-US" sz="1800" dirty="0">
                <a:latin typeface="Calibri"/>
                <a:cs typeface="Calibri"/>
              </a:rPr>
              <a:t>who engage with the arts as an audience member are </a:t>
            </a:r>
            <a:r>
              <a:rPr lang="en-US" sz="1800" dirty="0" smtClean="0">
                <a:latin typeface="Calibri"/>
                <a:cs typeface="Calibri"/>
              </a:rPr>
              <a:t>also gave </a:t>
            </a:r>
            <a:r>
              <a:rPr lang="en-US" sz="1800" dirty="0">
                <a:latin typeface="Calibri"/>
                <a:cs typeface="Calibri"/>
              </a:rPr>
              <a:t>£50 per person more in charitable donations over the last year</a:t>
            </a:r>
            <a:r>
              <a:rPr lang="en-US" sz="1800" dirty="0" smtClean="0">
                <a:latin typeface="Calibri"/>
                <a:cs typeface="Calibri"/>
              </a:rPr>
              <a:t>.</a:t>
            </a:r>
          </a:p>
          <a:p>
            <a:r>
              <a:rPr lang="en-US" sz="1800" dirty="0" smtClean="0">
                <a:latin typeface="Calibri"/>
                <a:cs typeface="Calibri"/>
              </a:rPr>
              <a:t>(Fujiwara </a:t>
            </a:r>
            <a:r>
              <a:rPr lang="en-US" sz="1800" i="1" dirty="0" smtClean="0">
                <a:latin typeface="Calibri"/>
                <a:cs typeface="Calibri"/>
              </a:rPr>
              <a:t>et al</a:t>
            </a:r>
            <a:r>
              <a:rPr lang="en-US" sz="1800" dirty="0" smtClean="0">
                <a:latin typeface="Calibri"/>
                <a:cs typeface="Calibri"/>
              </a:rPr>
              <a:t> 2014)</a:t>
            </a:r>
            <a:endParaRPr lang="en-US" sz="1800" dirty="0">
              <a:latin typeface="Calibri"/>
              <a:cs typeface="Calibri"/>
            </a:endParaRPr>
          </a:p>
        </p:txBody>
      </p:sp>
    </p:spTree>
    <p:extLst>
      <p:ext uri="{BB962C8B-B14F-4D97-AF65-F5344CB8AC3E}">
        <p14:creationId xmlns:p14="http://schemas.microsoft.com/office/powerpoint/2010/main" val="139714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Fujiwara and </a:t>
            </a:r>
            <a:r>
              <a:rPr lang="en-US" dirty="0" err="1" smtClean="0"/>
              <a:t>MacKerron</a:t>
            </a:r>
            <a:r>
              <a:rPr lang="en-US" dirty="0" smtClean="0"/>
              <a:t> (2015)</a:t>
            </a:r>
            <a:endParaRPr lang="en-US" dirty="0"/>
          </a:p>
        </p:txBody>
      </p:sp>
      <p:pic>
        <p:nvPicPr>
          <p:cNvPr id="4" name="Content Placeholder 3"/>
          <p:cNvPicPr>
            <a:picLocks noGrp="1" noChangeAspect="1"/>
          </p:cNvPicPr>
          <p:nvPr>
            <p:ph idx="1"/>
          </p:nvPr>
        </p:nvPicPr>
        <p:blipFill rotWithShape="1">
          <a:blip r:embed="rId2"/>
          <a:srcRect l="-58343" r="-26108" b="-1775"/>
          <a:stretch/>
        </p:blipFill>
        <p:spPr>
          <a:xfrm>
            <a:off x="457200" y="1719262"/>
            <a:ext cx="7005370" cy="4489981"/>
          </a:xfrm>
        </p:spPr>
      </p:pic>
    </p:spTree>
    <p:extLst>
      <p:ext uri="{BB962C8B-B14F-4D97-AF65-F5344CB8AC3E}">
        <p14:creationId xmlns:p14="http://schemas.microsoft.com/office/powerpoint/2010/main" val="2855441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Getting to grips with culture</a:t>
            </a:r>
            <a:endParaRPr lang="en-US" dirty="0">
              <a:latin typeface="Calibri"/>
              <a:cs typeface="Calibri"/>
            </a:endParaRPr>
          </a:p>
        </p:txBody>
      </p:sp>
      <p:sp>
        <p:nvSpPr>
          <p:cNvPr id="3" name="Content Placeholder 2"/>
          <p:cNvSpPr>
            <a:spLocks noGrp="1"/>
          </p:cNvSpPr>
          <p:nvPr>
            <p:ph idx="1"/>
          </p:nvPr>
        </p:nvSpPr>
        <p:spPr/>
        <p:txBody>
          <a:bodyPr/>
          <a:lstStyle/>
          <a:p>
            <a:r>
              <a:rPr lang="en-GB" sz="2000" dirty="0" err="1">
                <a:latin typeface="Calibri"/>
                <a:cs typeface="Calibri"/>
              </a:rPr>
              <a:t>Myerscough</a:t>
            </a:r>
            <a:r>
              <a:rPr lang="en-GB" sz="2000" dirty="0">
                <a:latin typeface="Calibri"/>
                <a:cs typeface="Calibri"/>
              </a:rPr>
              <a:t>, J (1988) </a:t>
            </a:r>
            <a:r>
              <a:rPr lang="en-GB" sz="2000" i="1" dirty="0">
                <a:latin typeface="Calibri"/>
                <a:cs typeface="Calibri"/>
              </a:rPr>
              <a:t>The Economic Importance of the Arts in </a:t>
            </a:r>
            <a:r>
              <a:rPr lang="en-GB" sz="2000" i="1" dirty="0" smtClean="0">
                <a:latin typeface="Calibri"/>
                <a:cs typeface="Calibri"/>
              </a:rPr>
              <a:t>Britain </a:t>
            </a:r>
          </a:p>
          <a:p>
            <a:pPr lvl="1"/>
            <a:r>
              <a:rPr lang="en-GB" sz="1600" dirty="0" smtClean="0">
                <a:latin typeface="Calibri"/>
                <a:cs typeface="Calibri"/>
              </a:rPr>
              <a:t>‘In </a:t>
            </a:r>
            <a:r>
              <a:rPr lang="en-GB" sz="1600" dirty="0">
                <a:latin typeface="Calibri"/>
                <a:cs typeface="Calibri"/>
              </a:rPr>
              <a:t>2011 cultural businesses generated an aggregate turnover of £</a:t>
            </a:r>
            <a:r>
              <a:rPr lang="en-GB" sz="1600" dirty="0" smtClean="0">
                <a:latin typeface="Calibri"/>
                <a:cs typeface="Calibri"/>
              </a:rPr>
              <a:t>12.4Bn’ </a:t>
            </a:r>
            <a:r>
              <a:rPr lang="en-GB" sz="1600" dirty="0">
                <a:latin typeface="Calibri"/>
                <a:cs typeface="Calibri"/>
              </a:rPr>
              <a:t>(ACE 2013</a:t>
            </a:r>
            <a:r>
              <a:rPr lang="en-GB" sz="1600" dirty="0" smtClean="0">
                <a:latin typeface="Calibri"/>
                <a:cs typeface="Calibri"/>
              </a:rPr>
              <a:t>)</a:t>
            </a:r>
          </a:p>
          <a:p>
            <a:r>
              <a:rPr lang="en-GB" sz="2000" dirty="0" err="1" smtClean="0">
                <a:latin typeface="Calibri"/>
                <a:cs typeface="Calibri"/>
              </a:rPr>
              <a:t>Matarrasso</a:t>
            </a:r>
            <a:r>
              <a:rPr lang="en-GB" sz="2000" dirty="0">
                <a:latin typeface="Calibri"/>
                <a:cs typeface="Calibri"/>
              </a:rPr>
              <a:t>, F (1997) </a:t>
            </a:r>
            <a:r>
              <a:rPr lang="en-GB" sz="2000" i="1" dirty="0">
                <a:latin typeface="Calibri"/>
                <a:cs typeface="Calibri"/>
              </a:rPr>
              <a:t>Use or ornament? The social impact of participation in the </a:t>
            </a:r>
            <a:r>
              <a:rPr lang="en-GB" sz="2000" i="1" dirty="0" smtClean="0">
                <a:latin typeface="Calibri"/>
                <a:cs typeface="Calibri"/>
              </a:rPr>
              <a:t>arts</a:t>
            </a:r>
            <a:endParaRPr lang="en-GB" sz="2000" dirty="0">
              <a:latin typeface="Calibri"/>
              <a:cs typeface="Calibri"/>
            </a:endParaRPr>
          </a:p>
          <a:p>
            <a:pPr lvl="1"/>
            <a:r>
              <a:rPr lang="en-GB" sz="1600" dirty="0" smtClean="0">
                <a:latin typeface="Calibri"/>
                <a:cs typeface="Calibri"/>
              </a:rPr>
              <a:t>‘There </a:t>
            </a:r>
            <a:r>
              <a:rPr lang="en-GB" sz="1600" dirty="0">
                <a:latin typeface="Calibri"/>
                <a:cs typeface="Calibri"/>
              </a:rPr>
              <a:t>is strong evidence that participation in the arts can contribute to community cohesion, reduce social exclusion and isolation,  and/or make communities feel safer and </a:t>
            </a:r>
            <a:r>
              <a:rPr lang="en-GB" sz="1600" dirty="0" smtClean="0">
                <a:latin typeface="Calibri"/>
                <a:cs typeface="Calibri"/>
              </a:rPr>
              <a:t>stronger’ </a:t>
            </a:r>
            <a:r>
              <a:rPr lang="en-GB" sz="1600" dirty="0">
                <a:latin typeface="Calibri"/>
                <a:cs typeface="Calibri"/>
              </a:rPr>
              <a:t>(ACE 2013</a:t>
            </a:r>
            <a:r>
              <a:rPr lang="en-GB" sz="1600" dirty="0" smtClean="0">
                <a:latin typeface="Calibri"/>
                <a:cs typeface="Calibri"/>
              </a:rPr>
              <a:t>)</a:t>
            </a:r>
            <a:endParaRPr lang="en-GB" sz="1600" dirty="0">
              <a:latin typeface="Calibri"/>
              <a:cs typeface="Calibri"/>
            </a:endParaRPr>
          </a:p>
          <a:p>
            <a:r>
              <a:rPr lang="en-US" sz="2000" i="1" dirty="0" smtClean="0">
                <a:latin typeface="Calibri"/>
                <a:cs typeface="Calibri"/>
              </a:rPr>
              <a:t>McMaster Review (2008)</a:t>
            </a:r>
          </a:p>
          <a:p>
            <a:r>
              <a:rPr lang="en-US" sz="2000" i="1" dirty="0" smtClean="0">
                <a:latin typeface="Calibri"/>
                <a:cs typeface="Calibri"/>
              </a:rPr>
              <a:t>Measuring the Value of Culture (2010)</a:t>
            </a:r>
          </a:p>
          <a:p>
            <a:r>
              <a:rPr lang="en-US" sz="2000" i="1" dirty="0" smtClean="0">
                <a:latin typeface="Calibri"/>
                <a:cs typeface="Calibri"/>
              </a:rPr>
              <a:t>AHRC Cultural Value Project</a:t>
            </a:r>
          </a:p>
          <a:p>
            <a:r>
              <a:rPr lang="en-US" sz="2000" i="1" dirty="0" smtClean="0">
                <a:latin typeface="Calibri"/>
                <a:cs typeface="Calibri"/>
              </a:rPr>
              <a:t>Enriching Britain (Warwick Commission 2015)</a:t>
            </a:r>
          </a:p>
          <a:p>
            <a:endParaRPr lang="en-US" i="1" dirty="0"/>
          </a:p>
        </p:txBody>
      </p:sp>
    </p:spTree>
    <p:extLst>
      <p:ext uri="{BB962C8B-B14F-4D97-AF65-F5344CB8AC3E}">
        <p14:creationId xmlns:p14="http://schemas.microsoft.com/office/powerpoint/2010/main" val="2647254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a:cs typeface="Calibri"/>
              </a:rPr>
              <a:t>McMaster (2008)</a:t>
            </a:r>
            <a:endParaRPr lang="en-US" dirty="0">
              <a:latin typeface="Calibri"/>
              <a:cs typeface="Calibri"/>
            </a:endParaRPr>
          </a:p>
        </p:txBody>
      </p:sp>
      <p:sp>
        <p:nvSpPr>
          <p:cNvPr id="3" name="Content Placeholder 2"/>
          <p:cNvSpPr>
            <a:spLocks noGrp="1"/>
          </p:cNvSpPr>
          <p:nvPr>
            <p:ph idx="1"/>
          </p:nvPr>
        </p:nvSpPr>
        <p:spPr/>
        <p:txBody>
          <a:bodyPr/>
          <a:lstStyle/>
          <a:p>
            <a:r>
              <a:rPr lang="en-US" i="1" dirty="0" smtClean="0">
                <a:latin typeface="Calibri"/>
                <a:cs typeface="Calibri"/>
              </a:rPr>
              <a:t>‘Funding </a:t>
            </a:r>
            <a:r>
              <a:rPr lang="en-US" i="1" dirty="0">
                <a:latin typeface="Calibri"/>
                <a:cs typeface="Calibri"/>
              </a:rPr>
              <a:t>bodies must move to a new assessment method based on </a:t>
            </a:r>
            <a:r>
              <a:rPr lang="en-US" i="1" dirty="0" smtClean="0">
                <a:latin typeface="Calibri"/>
                <a:cs typeface="Calibri"/>
              </a:rPr>
              <a:t>self</a:t>
            </a:r>
            <a:r>
              <a:rPr lang="en-US" i="1" dirty="0">
                <a:latin typeface="Calibri"/>
                <a:cs typeface="Calibri"/>
              </a:rPr>
              <a:t>-</a:t>
            </a:r>
            <a:r>
              <a:rPr lang="en-US" i="1" dirty="0" smtClean="0">
                <a:latin typeface="Calibri"/>
                <a:cs typeface="Calibri"/>
              </a:rPr>
              <a:t>assessment </a:t>
            </a:r>
            <a:r>
              <a:rPr lang="en-US" i="1" dirty="0">
                <a:latin typeface="Calibri"/>
                <a:cs typeface="Calibri"/>
              </a:rPr>
              <a:t>and peer review that focuses on objective </a:t>
            </a:r>
            <a:r>
              <a:rPr lang="en-US" i="1" dirty="0" err="1">
                <a:latin typeface="Calibri"/>
                <a:cs typeface="Calibri"/>
              </a:rPr>
              <a:t>judgements</a:t>
            </a:r>
            <a:r>
              <a:rPr lang="en-US" i="1" dirty="0">
                <a:latin typeface="Calibri"/>
                <a:cs typeface="Calibri"/>
              </a:rPr>
              <a:t> about </a:t>
            </a:r>
            <a:r>
              <a:rPr lang="en-US" i="1" dirty="0" smtClean="0">
                <a:latin typeface="Calibri"/>
                <a:cs typeface="Calibri"/>
              </a:rPr>
              <a:t>excellence</a:t>
            </a:r>
            <a:r>
              <a:rPr lang="en-US" i="1" dirty="0">
                <a:latin typeface="Calibri"/>
                <a:cs typeface="Calibri"/>
              </a:rPr>
              <a:t>, innovation and risk-taking and is made up of people with the </a:t>
            </a:r>
            <a:r>
              <a:rPr lang="en-US" i="1" dirty="0" smtClean="0">
                <a:latin typeface="Calibri"/>
                <a:cs typeface="Calibri"/>
              </a:rPr>
              <a:t>confidence </a:t>
            </a:r>
            <a:r>
              <a:rPr lang="en-US" i="1" dirty="0">
                <a:latin typeface="Calibri"/>
                <a:cs typeface="Calibri"/>
              </a:rPr>
              <a:t>and authority to take tough decisions. Funding bodies must also </a:t>
            </a:r>
            <a:r>
              <a:rPr lang="en-US" i="1" dirty="0" smtClean="0">
                <a:latin typeface="Calibri"/>
                <a:cs typeface="Calibri"/>
              </a:rPr>
              <a:t>have</a:t>
            </a:r>
            <a:r>
              <a:rPr lang="en-US" i="1" dirty="0">
                <a:latin typeface="Calibri"/>
                <a:cs typeface="Calibri"/>
              </a:rPr>
              <a:t>, as the quid pro quo for removing ‘top-down’ targets, the ability to </a:t>
            </a:r>
            <a:r>
              <a:rPr lang="en-US" i="1" dirty="0" smtClean="0">
                <a:latin typeface="Calibri"/>
                <a:cs typeface="Calibri"/>
              </a:rPr>
              <a:t>intervene strategically </a:t>
            </a:r>
            <a:r>
              <a:rPr lang="en-US" i="1" dirty="0">
                <a:latin typeface="Calibri"/>
                <a:cs typeface="Calibri"/>
              </a:rPr>
              <a:t>when an </a:t>
            </a:r>
            <a:r>
              <a:rPr lang="en-US" i="1" dirty="0" err="1">
                <a:latin typeface="Calibri"/>
                <a:cs typeface="Calibri"/>
              </a:rPr>
              <a:t>organisation</a:t>
            </a:r>
            <a:r>
              <a:rPr lang="en-US" i="1" dirty="0">
                <a:latin typeface="Calibri"/>
                <a:cs typeface="Calibri"/>
              </a:rPr>
              <a:t> is failing</a:t>
            </a:r>
            <a:r>
              <a:rPr lang="en-US" i="1" dirty="0" smtClean="0">
                <a:latin typeface="Calibri"/>
                <a:cs typeface="Calibri"/>
              </a:rPr>
              <a:t>.’</a:t>
            </a:r>
            <a:r>
              <a:rPr lang="en-US" dirty="0" smtClean="0"/>
              <a:t> </a:t>
            </a:r>
            <a:endParaRPr lang="en-US" dirty="0"/>
          </a:p>
          <a:p>
            <a:endParaRPr lang="en-US" dirty="0"/>
          </a:p>
        </p:txBody>
      </p:sp>
    </p:spTree>
    <p:extLst>
      <p:ext uri="{BB962C8B-B14F-4D97-AF65-F5344CB8AC3E}">
        <p14:creationId xmlns:p14="http://schemas.microsoft.com/office/powerpoint/2010/main" val="3295651257"/>
      </p:ext>
    </p:extLst>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20461</TotalTime>
  <Words>1812</Words>
  <Application>Microsoft Macintosh PowerPoint</Application>
  <PresentationFormat>On-screen Show (4:3)</PresentationFormat>
  <Paragraphs>103</Paragraphs>
  <Slides>23</Slides>
  <Notes>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Network</vt:lpstr>
      <vt:lpstr>Dr. Dave O’Brien,  Goldsmiths</vt:lpstr>
      <vt:lpstr>Introduction</vt:lpstr>
      <vt:lpstr>APPWG/NEF (2014)</vt:lpstr>
      <vt:lpstr>PowerPoint Presentation</vt:lpstr>
      <vt:lpstr>WWCW Culture and Sport</vt:lpstr>
      <vt:lpstr>Culture is good for you!</vt:lpstr>
      <vt:lpstr>Fujiwara and MacKerron (2015)</vt:lpstr>
      <vt:lpstr>Getting to grips with culture</vt:lpstr>
      <vt:lpstr>McMaster (2008)</vt:lpstr>
      <vt:lpstr>Cultural Value debate in the UK</vt:lpstr>
      <vt:lpstr>Why does cultural value matter (1)</vt:lpstr>
      <vt:lpstr>Why does cultural value matter? (2)</vt:lpstr>
      <vt:lpstr>Warwick Commission (2015)</vt:lpstr>
      <vt:lpstr>O’Brien and Oakley (2015)</vt:lpstr>
      <vt:lpstr>Is there a distribution problem?</vt:lpstr>
      <vt:lpstr>PowerPoint Presentation</vt:lpstr>
      <vt:lpstr>…..But what works for government?</vt:lpstr>
      <vt:lpstr>The limits of evidence based policy</vt:lpstr>
      <vt:lpstr>Where next?</vt:lpstr>
      <vt:lpstr>Fujiwara and MacKerron (2015)</vt:lpstr>
      <vt:lpstr>Judging success, studying actual effects and helping resource allocation?</vt:lpstr>
      <vt:lpstr>Conclusion</vt:lpstr>
      <vt:lpstr>PowerPoint Presentation</vt:lpstr>
    </vt:vector>
  </TitlesOfParts>
  <Company>Leeds Metropolitan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LMU</dc:creator>
  <cp:lastModifiedBy>Dave O'Brien</cp:lastModifiedBy>
  <cp:revision>315</cp:revision>
  <dcterms:created xsi:type="dcterms:W3CDTF">2010-01-12T12:04:41Z</dcterms:created>
  <dcterms:modified xsi:type="dcterms:W3CDTF">2015-03-31T07:36:45Z</dcterms:modified>
</cp:coreProperties>
</file>