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8" r:id="rId3"/>
    <p:sldId id="282" r:id="rId4"/>
    <p:sldId id="258" r:id="rId5"/>
    <p:sldId id="261" r:id="rId6"/>
    <p:sldId id="273" r:id="rId7"/>
    <p:sldId id="287" r:id="rId8"/>
    <p:sldId id="264" r:id="rId9"/>
    <p:sldId id="274" r:id="rId10"/>
    <p:sldId id="283" r:id="rId11"/>
    <p:sldId id="284" r:id="rId12"/>
    <p:sldId id="268" r:id="rId13"/>
    <p:sldId id="272" r:id="rId14"/>
    <p:sldId id="271" r:id="rId15"/>
    <p:sldId id="286" r:id="rId16"/>
    <p:sldId id="260"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27" autoAdjust="0"/>
  </p:normalViewPr>
  <p:slideViewPr>
    <p:cSldViewPr>
      <p:cViewPr varScale="1">
        <p:scale>
          <a:sx n="70" d="100"/>
          <a:sy n="70" d="100"/>
        </p:scale>
        <p:origin x="-24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E95D3-E0D9-4635-8A32-E0B18A554C38}" type="datetimeFigureOut">
              <a:rPr lang="en-GB" smtClean="0"/>
              <a:t>29/03/2015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9AF3E-CB26-458C-85FD-30E4939CBBDB}" type="slidenum">
              <a:rPr lang="en-GB" smtClean="0"/>
              <a:t>‹#›</a:t>
            </a:fld>
            <a:endParaRPr lang="en-GB"/>
          </a:p>
        </p:txBody>
      </p:sp>
    </p:spTree>
    <p:extLst>
      <p:ext uri="{BB962C8B-B14F-4D97-AF65-F5344CB8AC3E}">
        <p14:creationId xmlns:p14="http://schemas.microsoft.com/office/powerpoint/2010/main" val="194329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29AF3E-CB26-458C-85FD-30E4939CBBDB}" type="slidenum">
              <a:rPr lang="en-GB" smtClean="0"/>
              <a:t>1</a:t>
            </a:fld>
            <a:endParaRPr lang="en-GB"/>
          </a:p>
        </p:txBody>
      </p:sp>
    </p:spTree>
    <p:extLst>
      <p:ext uri="{BB962C8B-B14F-4D97-AF65-F5344CB8AC3E}">
        <p14:creationId xmlns:p14="http://schemas.microsoft.com/office/powerpoint/2010/main" val="54146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European</a:t>
            </a:r>
            <a:r>
              <a:rPr lang="en-GB" baseline="0" dirty="0" smtClean="0"/>
              <a:t> Social Survey, all changes statistically significant across the two time periods</a:t>
            </a:r>
            <a:endParaRPr lang="en-GB" dirty="0"/>
          </a:p>
        </p:txBody>
      </p:sp>
      <p:sp>
        <p:nvSpPr>
          <p:cNvPr id="4" name="Slide Number Placeholder 3"/>
          <p:cNvSpPr>
            <a:spLocks noGrp="1"/>
          </p:cNvSpPr>
          <p:nvPr>
            <p:ph type="sldNum" sz="quarter" idx="10"/>
          </p:nvPr>
        </p:nvSpPr>
        <p:spPr/>
        <p:txBody>
          <a:bodyPr/>
          <a:lstStyle/>
          <a:p>
            <a:fld id="{E829AF3E-CB26-458C-85FD-30E4939CBBDB}" type="slidenum">
              <a:rPr lang="en-GB" smtClean="0"/>
              <a:t>10</a:t>
            </a:fld>
            <a:endParaRPr lang="en-GB"/>
          </a:p>
        </p:txBody>
      </p:sp>
    </p:spTree>
    <p:extLst>
      <p:ext uri="{BB962C8B-B14F-4D97-AF65-F5344CB8AC3E}">
        <p14:creationId xmlns:p14="http://schemas.microsoft.com/office/powerpoint/2010/main" val="413462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popularity of SWB among policy actors may be explained by the simple, intuitive nature of the metric: average national SWB, like its GDP predecessor, is a quantitative, headline indicator, and both have been interpreted, by some, as a summary measure of overall well-being (i.e. a subjective evaluation of objective well-being), and a “yardstick” for ranking policy options and evaluating policy programmes. The connection between GDP and SWB is not simply that both are quantifiable measures of well-being; in fact, as set out in Section 1, GDP and SWB share common roots in the utilitarian tradition, and both fit neatly with the modern neo-classical paradigm. It is possible that the roots of the SWB approach in the classical liberal paradigm can help to explain the appeal of the SWB-as-yardstick approach: the subjective account of well-being may be seen simply as a continuation of the neo-liberal assumptions that are argued to be part of the DNA of modern policy actors (Hay 2001; </a:t>
            </a:r>
            <a:r>
              <a:rPr lang="en-GB" sz="1200" kern="1200" dirty="0" err="1" smtClean="0">
                <a:solidFill>
                  <a:schemeClr val="tx1"/>
                </a:solidFill>
                <a:effectLst/>
                <a:latin typeface="+mn-lt"/>
                <a:ea typeface="+mn-ea"/>
                <a:cs typeface="+mn-cs"/>
              </a:rPr>
              <a:t>Mirowski</a:t>
            </a:r>
            <a:r>
              <a:rPr lang="en-GB" sz="1200" kern="1200" dirty="0" smtClean="0">
                <a:solidFill>
                  <a:schemeClr val="tx1"/>
                </a:solidFill>
                <a:effectLst/>
                <a:latin typeface="+mn-lt"/>
                <a:ea typeface="+mn-ea"/>
                <a:cs typeface="+mn-cs"/>
              </a:rPr>
              <a:t> 2013), and as an expression of entrenched individualist norms. In sum, the common ancestry and mutual compatibility of GDP and SWB may help to explain the popularity of the new science of happiness within the British government.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Where does</a:t>
            </a:r>
            <a:r>
              <a:rPr lang="en-GB" sz="1200" b="1" kern="1200" baseline="0" dirty="0" smtClean="0">
                <a:solidFill>
                  <a:schemeClr val="tx1"/>
                </a:solidFill>
                <a:effectLst/>
                <a:latin typeface="+mn-lt"/>
                <a:ea typeface="+mn-ea"/>
                <a:cs typeface="+mn-cs"/>
              </a:rPr>
              <a:t> this leave us?</a:t>
            </a: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29AF3E-CB26-458C-85FD-30E4939CBBDB}" type="slidenum">
              <a:rPr lang="en-GB" smtClean="0"/>
              <a:t>12</a:t>
            </a:fld>
            <a:endParaRPr lang="en-GB"/>
          </a:p>
        </p:txBody>
      </p:sp>
    </p:spTree>
    <p:extLst>
      <p:ext uri="{BB962C8B-B14F-4D97-AF65-F5344CB8AC3E}">
        <p14:creationId xmlns:p14="http://schemas.microsoft.com/office/powerpoint/2010/main" val="247182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Objective – although many</a:t>
            </a:r>
            <a:r>
              <a:rPr lang="en-GB" baseline="0" dirty="0" smtClean="0"/>
              <a:t> objective definitions on this account do include subjective experience, but just not as a summary of all the rest</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E829AF3E-CB26-458C-85FD-30E4939CBBDB}" type="slidenum">
              <a:rPr lang="en-GB" smtClean="0"/>
              <a:t>13</a:t>
            </a:fld>
            <a:endParaRPr lang="en-GB"/>
          </a:p>
        </p:txBody>
      </p:sp>
    </p:spTree>
    <p:extLst>
      <p:ext uri="{BB962C8B-B14F-4D97-AF65-F5344CB8AC3E}">
        <p14:creationId xmlns:p14="http://schemas.microsoft.com/office/powerpoint/2010/main" val="43031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argued that a subjective account</a:t>
            </a:r>
            <a:r>
              <a:rPr lang="en-GB" baseline="0" dirty="0" smtClean="0"/>
              <a:t> of wellbeing on its own provides an inadequate basis for policy. It is not a reliable indicator: it is assumed to be a subjective evaluation of objective welfare, and has come to be used as a yardstick summary of all the other domains of well-being. However, the scope fallacy in life satisfaction survey items calls this assumption into question. On top of this, the problem of adaptive preferences means that reliance on SWB as a summary indicator risks creating an inaccurate view of social reality and distorted policy prescriptions. A focus on individual psychological states risks paying insufficient attention to the structural causes of deprivation and disadvantage. Finally, the unquestioned status of SWB within the British government has crowded out alternative approaches which would provide a sounder basis for public policy: the CA represents an alternative, and has been shown to be workable by the EHRC.</a:t>
            </a:r>
          </a:p>
          <a:p>
            <a:endParaRPr lang="en-GB" baseline="0" dirty="0" smtClean="0"/>
          </a:p>
          <a:p>
            <a:r>
              <a:rPr lang="en-GB" baseline="0" dirty="0" smtClean="0"/>
              <a:t>National </a:t>
            </a:r>
            <a:endParaRPr lang="en-GB" dirty="0"/>
          </a:p>
        </p:txBody>
      </p:sp>
      <p:sp>
        <p:nvSpPr>
          <p:cNvPr id="4" name="Slide Number Placeholder 3"/>
          <p:cNvSpPr>
            <a:spLocks noGrp="1"/>
          </p:cNvSpPr>
          <p:nvPr>
            <p:ph type="sldNum" sz="quarter" idx="10"/>
          </p:nvPr>
        </p:nvSpPr>
        <p:spPr/>
        <p:txBody>
          <a:bodyPr/>
          <a:lstStyle/>
          <a:p>
            <a:fld id="{E829AF3E-CB26-458C-85FD-30E4939CBBDB}" type="slidenum">
              <a:rPr lang="en-GB" smtClean="0"/>
              <a:t>14</a:t>
            </a:fld>
            <a:endParaRPr lang="en-GB"/>
          </a:p>
        </p:txBody>
      </p:sp>
    </p:spTree>
    <p:extLst>
      <p:ext uri="{BB962C8B-B14F-4D97-AF65-F5344CB8AC3E}">
        <p14:creationId xmlns:p14="http://schemas.microsoft.com/office/powerpoint/2010/main" val="26647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well-being framework is a multidimensional framework based on extensive consultation exercise that includes both individual and contextual factors – provides</a:t>
            </a:r>
            <a:r>
              <a:rPr lang="en-GB" baseline="0" dirty="0" smtClean="0"/>
              <a:t> good basis for a capabilities approach – just add freedom and agency, and resist temptation to use SWB as summary of it all.</a:t>
            </a:r>
            <a:endParaRPr lang="en-GB" dirty="0"/>
          </a:p>
        </p:txBody>
      </p:sp>
      <p:sp>
        <p:nvSpPr>
          <p:cNvPr id="4" name="Slide Number Placeholder 3"/>
          <p:cNvSpPr>
            <a:spLocks noGrp="1"/>
          </p:cNvSpPr>
          <p:nvPr>
            <p:ph type="sldNum" sz="quarter" idx="10"/>
          </p:nvPr>
        </p:nvSpPr>
        <p:spPr/>
        <p:txBody>
          <a:bodyPr/>
          <a:lstStyle/>
          <a:p>
            <a:fld id="{E829AF3E-CB26-458C-85FD-30E4939CBBDB}" type="slidenum">
              <a:rPr lang="en-GB" smtClean="0"/>
              <a:t>15</a:t>
            </a:fld>
            <a:endParaRPr lang="en-GB"/>
          </a:p>
        </p:txBody>
      </p:sp>
    </p:spTree>
    <p:extLst>
      <p:ext uri="{BB962C8B-B14F-4D97-AF65-F5344CB8AC3E}">
        <p14:creationId xmlns:p14="http://schemas.microsoft.com/office/powerpoint/2010/main" val="797002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nice summary of why a pleasurable</a:t>
            </a:r>
            <a:r>
              <a:rPr lang="en-GB" baseline="0" dirty="0" smtClean="0"/>
              <a:t> mental state</a:t>
            </a:r>
            <a:r>
              <a:rPr lang="en-GB" dirty="0" smtClean="0"/>
              <a:t> is not the best</a:t>
            </a:r>
            <a:r>
              <a:rPr lang="en-GB" baseline="0" dirty="0" smtClean="0"/>
              <a:t> yardstick for well-being, and certainly not an appropriate goal for the political process…</a:t>
            </a:r>
            <a:endParaRPr lang="en-GB" dirty="0"/>
          </a:p>
        </p:txBody>
      </p:sp>
      <p:sp>
        <p:nvSpPr>
          <p:cNvPr id="4" name="Slide Number Placeholder 3"/>
          <p:cNvSpPr>
            <a:spLocks noGrp="1"/>
          </p:cNvSpPr>
          <p:nvPr>
            <p:ph type="sldNum" sz="quarter" idx="10"/>
          </p:nvPr>
        </p:nvSpPr>
        <p:spPr/>
        <p:txBody>
          <a:bodyPr/>
          <a:lstStyle/>
          <a:p>
            <a:fld id="{E829AF3E-CB26-458C-85FD-30E4939CBBDB}" type="slidenum">
              <a:rPr lang="en-GB" smtClean="0"/>
              <a:t>16</a:t>
            </a:fld>
            <a:endParaRPr lang="en-GB"/>
          </a:p>
        </p:txBody>
      </p:sp>
    </p:spTree>
    <p:extLst>
      <p:ext uri="{BB962C8B-B14F-4D97-AF65-F5344CB8AC3E}">
        <p14:creationId xmlns:p14="http://schemas.microsoft.com/office/powerpoint/2010/main" val="392632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political project of incorporating the well-being of citizens into metrics of national well-being and progress is now well established, and has moved up the political agendas of nations across the world, including many of the advanced industrial democracies-</a:t>
            </a:r>
            <a:r>
              <a:rPr lang="en-GB" sz="1200" kern="1200" baseline="0" dirty="0" smtClean="0">
                <a:solidFill>
                  <a:schemeClr val="tx1"/>
                </a:solidFill>
                <a:effectLst/>
                <a:latin typeface="+mn-lt"/>
                <a:ea typeface="+mn-ea"/>
                <a:cs typeface="+mn-cs"/>
              </a:rPr>
              <a:t> the UK Measuring National Wellbeing programme was launched by David Cameron in 2010 -</a:t>
            </a:r>
            <a:r>
              <a:rPr lang="en-GB" sz="1200" kern="1200" dirty="0" smtClean="0">
                <a:solidFill>
                  <a:schemeClr val="tx1"/>
                </a:solidFill>
                <a:effectLst/>
                <a:latin typeface="+mn-lt"/>
                <a:ea typeface="+mn-ea"/>
                <a:cs typeface="+mn-cs"/>
              </a:rPr>
              <a:t> and also in some developing countries – Bhutan’s Gross National Happiness Commission was a forerunner,</a:t>
            </a:r>
            <a:r>
              <a:rPr lang="en-GB" sz="1200" kern="1200" baseline="0" dirty="0" smtClean="0">
                <a:solidFill>
                  <a:schemeClr val="tx1"/>
                </a:solidFill>
                <a:effectLst/>
                <a:latin typeface="+mn-lt"/>
                <a:ea typeface="+mn-ea"/>
                <a:cs typeface="+mn-cs"/>
              </a:rPr>
              <a:t> also multinational initiatives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Acceptance that GDP is not adequate, recognition of social</a:t>
            </a:r>
            <a:r>
              <a:rPr lang="en-GB" sz="1200" kern="1200" baseline="0" dirty="0" smtClean="0">
                <a:solidFill>
                  <a:schemeClr val="tx1"/>
                </a:solidFill>
                <a:effectLst/>
                <a:latin typeface="+mn-lt"/>
                <a:ea typeface="+mn-ea"/>
                <a:cs typeface="+mn-cs"/>
              </a:rPr>
              <a:t> and environmental externalities of GDP…People-centred rather than economic-growth centered. Good thing.</a:t>
            </a: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29AF3E-CB26-458C-85FD-30E4939CBBDB}" type="slidenum">
              <a:rPr lang="en-GB" smtClean="0"/>
              <a:t>2</a:t>
            </a:fld>
            <a:endParaRPr lang="en-GB"/>
          </a:p>
        </p:txBody>
      </p:sp>
    </p:spTree>
    <p:extLst>
      <p:ext uri="{BB962C8B-B14F-4D97-AF65-F5344CB8AC3E}">
        <p14:creationId xmlns:p14="http://schemas.microsoft.com/office/powerpoint/2010/main" val="114611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Measures</a:t>
            </a:r>
            <a:r>
              <a:rPr lang="en-GB" baseline="0" dirty="0" smtClean="0"/>
              <a:t> of SWB have come to the fore. Asking people about their own lives, instead of using income as a proxy. Must be a good thing. Radical, democratic, non-paternalistic.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However, a more extreme version has emerged – the ‘strong position’</a:t>
            </a:r>
          </a:p>
          <a:p>
            <a:r>
              <a:rPr lang="en-GB" dirty="0" smtClean="0"/>
              <a:t>SWB on its own can guide policy – a ‘policy yardstick’. – summarises objective well-being</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aim of the paper is to examine how the idea of well-being is being used in relation to public policy, and particularly to develop a critique what I’m calling ‘the hegemony of happiness’, </a:t>
            </a:r>
            <a:r>
              <a:rPr lang="en-GB" baseline="0" dirty="0" smtClean="0"/>
              <a:t>through a discussion of the fundamental assumptions behind different accounts of well-being, and implications for policy</a:t>
            </a:r>
          </a:p>
          <a:p>
            <a:endParaRPr lang="en-GB" dirty="0" smtClean="0"/>
          </a:p>
          <a:p>
            <a:r>
              <a:rPr lang="en-GB" dirty="0" smtClean="0"/>
              <a:t>Note use of term ‘wellbeing’ as shorthand</a:t>
            </a:r>
            <a:r>
              <a:rPr lang="en-GB" baseline="0" dirty="0" smtClean="0"/>
              <a:t> for SWB. </a:t>
            </a:r>
          </a:p>
          <a:p>
            <a:endParaRPr lang="en-GB" baseline="0" dirty="0" smtClean="0"/>
          </a:p>
          <a:p>
            <a:r>
              <a:rPr lang="en-GB" baseline="0" dirty="0" smtClean="0"/>
              <a:t>But </a:t>
            </a:r>
            <a:r>
              <a:rPr lang="en-GB" baseline="0" dirty="0" err="1" smtClean="0"/>
              <a:t>wb</a:t>
            </a:r>
            <a:r>
              <a:rPr lang="en-GB" baseline="0" dirty="0" smtClean="0"/>
              <a:t> can be defined in different ways, with different implications for policy.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829AF3E-CB26-458C-85FD-30E4939CBBDB}" type="slidenum">
              <a:rPr lang="en-GB" smtClean="0"/>
              <a:t>3</a:t>
            </a:fld>
            <a:endParaRPr lang="en-GB"/>
          </a:p>
        </p:txBody>
      </p:sp>
    </p:spTree>
    <p:extLst>
      <p:ext uri="{BB962C8B-B14F-4D97-AF65-F5344CB8AC3E}">
        <p14:creationId xmlns:p14="http://schemas.microsoft.com/office/powerpoint/2010/main" val="396963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effectLst/>
                <a:latin typeface="+mn-lt"/>
                <a:ea typeface="+mn-ea"/>
                <a:cs typeface="+mn-cs"/>
              </a:rPr>
              <a:t>The meaning of well-being and how to achieve it has been debated at least since the times of the ancient Greeks; the enquiry into what constitutes a good, flourishing, worthwhile human life was at the heart of the ancient Greek ethical philosophy, and the answers they gave can be roughly grouped into two categories. On one hand, the Epicurean hedonistic philosophy was that a life well-lived is a life characterised by pleasure and an absence of pain: being in a state of subjective pleasure is of ultimate intrinsic value; it is the ultimate goal, the benchmark for evaluation of a life, and all other goods, activities and states of existence are valued in terms of their contribution to subjective pleasure. To achieve well-being, Epicurus advised withdrawal from political and civic life (Rowe 1991; Bergsma 2008). </a:t>
            </a:r>
          </a:p>
          <a:p>
            <a:r>
              <a:rPr lang="en-GB" sz="1000" kern="1200" dirty="0" smtClean="0">
                <a:solidFill>
                  <a:schemeClr val="tx1"/>
                </a:solidFill>
                <a:effectLst/>
                <a:latin typeface="+mn-lt"/>
                <a:ea typeface="+mn-ea"/>
                <a:cs typeface="+mn-cs"/>
              </a:rPr>
              <a:t> </a:t>
            </a:r>
          </a:p>
          <a:p>
            <a:r>
              <a:rPr lang="en-GB" sz="1000" kern="1200" dirty="0" smtClean="0">
                <a:solidFill>
                  <a:schemeClr val="tx1"/>
                </a:solidFill>
                <a:effectLst/>
                <a:latin typeface="+mn-lt"/>
                <a:ea typeface="+mn-ea"/>
                <a:cs typeface="+mn-cs"/>
              </a:rPr>
              <a:t>On the other hand, in contrast to the Epicurean hedonistic account, Aristotelian well-being consists in a life of activity that enables a person to flourish in the concrete spheres of human life, in accordance with the essential nature of humans as social and political animals. According to this view, a worthwhile life is one characterised by striving towards the goal of actualizing one’s innate potential as a human being embedded in a social and political world (Aristotle, </a:t>
            </a:r>
            <a:r>
              <a:rPr lang="en-GB" sz="1000" kern="1200" dirty="0" err="1" smtClean="0">
                <a:solidFill>
                  <a:schemeClr val="tx1"/>
                </a:solidFill>
                <a:effectLst/>
                <a:latin typeface="+mn-lt"/>
                <a:ea typeface="+mn-ea"/>
                <a:cs typeface="+mn-cs"/>
              </a:rPr>
              <a:t>Nichomachean</a:t>
            </a:r>
            <a:r>
              <a:rPr lang="en-GB" sz="1000" kern="1200" dirty="0" smtClean="0">
                <a:solidFill>
                  <a:schemeClr val="tx1"/>
                </a:solidFill>
                <a:effectLst/>
                <a:latin typeface="+mn-lt"/>
                <a:ea typeface="+mn-ea"/>
                <a:cs typeface="+mn-cs"/>
              </a:rPr>
              <a:t> Ethics). </a:t>
            </a:r>
            <a:r>
              <a:rPr lang="en-GB" sz="1000" b="1" kern="1200" dirty="0" smtClean="0">
                <a:solidFill>
                  <a:schemeClr val="tx1"/>
                </a:solidFill>
                <a:effectLst/>
                <a:latin typeface="+mn-lt"/>
                <a:ea typeface="+mn-ea"/>
                <a:cs typeface="+mn-cs"/>
              </a:rPr>
              <a:t>While Epicurus’ account of well-being was grounded in individuals’ subjective experience of their lives, the Aristotelian account defined well-being as </a:t>
            </a:r>
            <a:r>
              <a:rPr lang="en-GB" sz="1000" b="1" i="1" kern="1200" dirty="0" smtClean="0">
                <a:solidFill>
                  <a:schemeClr val="tx1"/>
                </a:solidFill>
                <a:effectLst/>
                <a:latin typeface="+mn-lt"/>
                <a:ea typeface="+mn-ea"/>
                <a:cs typeface="+mn-cs"/>
              </a:rPr>
              <a:t>constituted by</a:t>
            </a:r>
            <a:r>
              <a:rPr lang="en-GB" sz="1000" b="1" kern="1200" dirty="0" smtClean="0">
                <a:solidFill>
                  <a:schemeClr val="tx1"/>
                </a:solidFill>
                <a:effectLst/>
                <a:latin typeface="+mn-lt"/>
                <a:ea typeface="+mn-ea"/>
                <a:cs typeface="+mn-cs"/>
              </a:rPr>
              <a:t> activity in the concrete domains of life: Aristotle defined well-being not as a mental state, but as a process or activity, and he set up objective standards for the evaluation of well-being, grounded in the universality of the human experience and the essence of what it is to be human. </a:t>
            </a:r>
          </a:p>
          <a:p>
            <a:endParaRPr lang="en-GB" sz="10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mn-lt"/>
                <a:ea typeface="+mn-ea"/>
                <a:cs typeface="+mn-cs"/>
              </a:rPr>
              <a:t>Another way to think</a:t>
            </a:r>
            <a:r>
              <a:rPr lang="en-GB" sz="1000" kern="1200" baseline="0" dirty="0" smtClean="0">
                <a:solidFill>
                  <a:schemeClr val="tx1"/>
                </a:solidFill>
                <a:effectLst/>
                <a:latin typeface="+mn-lt"/>
                <a:ea typeface="+mn-ea"/>
                <a:cs typeface="+mn-cs"/>
              </a:rPr>
              <a:t> about this is the relationship between the concrete domains of human life and well-being: on the </a:t>
            </a:r>
            <a:r>
              <a:rPr lang="en-GB" sz="1000" kern="1200" baseline="0" dirty="0" err="1" smtClean="0">
                <a:solidFill>
                  <a:schemeClr val="tx1"/>
                </a:solidFill>
                <a:effectLst/>
                <a:latin typeface="+mn-lt"/>
                <a:ea typeface="+mn-ea"/>
                <a:cs typeface="+mn-cs"/>
              </a:rPr>
              <a:t>Benthamite</a:t>
            </a:r>
            <a:r>
              <a:rPr lang="en-GB" sz="1000" kern="1200" baseline="0" dirty="0" smtClean="0">
                <a:solidFill>
                  <a:schemeClr val="tx1"/>
                </a:solidFill>
                <a:effectLst/>
                <a:latin typeface="+mn-lt"/>
                <a:ea typeface="+mn-ea"/>
                <a:cs typeface="+mn-cs"/>
              </a:rPr>
              <a:t> view, things like material security, social relationships and good health are instrumentally related to well-being, they lead to it. On the Aristotelian view, they are constitutive of well-being: these things in themselves ARE well-being. So on one hand, good social connections are valued instrumentally, while on the other they are valued intrinsically.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baseline="0" dirty="0" smtClean="0">
                <a:solidFill>
                  <a:schemeClr val="tx1"/>
                </a:solidFill>
                <a:effectLst/>
                <a:latin typeface="+mn-lt"/>
                <a:ea typeface="+mn-ea"/>
                <a:cs typeface="+mn-cs"/>
              </a:rPr>
              <a:t>In the rest of the presentation I will go into more depth about how these categories </a:t>
            </a:r>
            <a:r>
              <a:rPr lang="en-GB" sz="1000" kern="1200" dirty="0" smtClean="0">
                <a:solidFill>
                  <a:schemeClr val="tx1"/>
                </a:solidFill>
                <a:effectLst/>
                <a:latin typeface="+mn-lt"/>
                <a:ea typeface="+mn-ea"/>
                <a:cs typeface="+mn-cs"/>
              </a:rPr>
              <a:t>apply to the contemporary debate,</a:t>
            </a:r>
            <a:r>
              <a:rPr lang="en-GB" sz="1000" kern="1200" baseline="0" dirty="0" smtClean="0">
                <a:solidFill>
                  <a:schemeClr val="tx1"/>
                </a:solidFill>
                <a:effectLst/>
                <a:latin typeface="+mn-lt"/>
                <a:ea typeface="+mn-ea"/>
                <a:cs typeface="+mn-cs"/>
              </a:rPr>
              <a:t> and offer a critique of the current hedonic tendencies, and defend an alternative Aristotelian approach.</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kern="1200" baseline="0" dirty="0" smtClean="0">
              <a:solidFill>
                <a:schemeClr val="tx1"/>
              </a:solidFill>
              <a:effectLst/>
              <a:latin typeface="+mn-lt"/>
              <a:ea typeface="+mn-ea"/>
              <a:cs typeface="+mn-cs"/>
            </a:endParaRPr>
          </a:p>
          <a:p>
            <a:endParaRPr lang="en-GB" sz="1000" b="1" kern="1200" dirty="0" smtClean="0">
              <a:solidFill>
                <a:schemeClr val="tx1"/>
              </a:solidFill>
              <a:effectLst/>
              <a:latin typeface="+mn-lt"/>
              <a:ea typeface="+mn-ea"/>
              <a:cs typeface="+mn-cs"/>
            </a:endParaRPr>
          </a:p>
          <a:p>
            <a:endParaRPr lang="en-GB" sz="1000" dirty="0"/>
          </a:p>
        </p:txBody>
      </p:sp>
      <p:sp>
        <p:nvSpPr>
          <p:cNvPr id="4" name="Slide Number Placeholder 3"/>
          <p:cNvSpPr>
            <a:spLocks noGrp="1"/>
          </p:cNvSpPr>
          <p:nvPr>
            <p:ph type="sldNum" sz="quarter" idx="10"/>
          </p:nvPr>
        </p:nvSpPr>
        <p:spPr/>
        <p:txBody>
          <a:bodyPr/>
          <a:lstStyle/>
          <a:p>
            <a:fld id="{E829AF3E-CB26-458C-85FD-30E4939CBBDB}" type="slidenum">
              <a:rPr lang="en-GB" smtClean="0"/>
              <a:t>4</a:t>
            </a:fld>
            <a:endParaRPr lang="en-GB"/>
          </a:p>
        </p:txBody>
      </p:sp>
    </p:spTree>
    <p:extLst>
      <p:ext uri="{BB962C8B-B14F-4D97-AF65-F5344CB8AC3E}">
        <p14:creationId xmlns:p14="http://schemas.microsoft.com/office/powerpoint/2010/main" val="32886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smtClean="0">
                <a:solidFill>
                  <a:schemeClr val="tx1"/>
                </a:solidFill>
                <a:effectLst/>
                <a:latin typeface="+mn-lt"/>
                <a:ea typeface="+mn-ea"/>
                <a:cs typeface="+mn-cs"/>
              </a:rPr>
              <a:t>I’ll begin</a:t>
            </a:r>
            <a:r>
              <a:rPr lang="en-GB" sz="1000" kern="1200" baseline="0" dirty="0" smtClean="0">
                <a:solidFill>
                  <a:schemeClr val="tx1"/>
                </a:solidFill>
                <a:effectLst/>
                <a:latin typeface="+mn-lt"/>
                <a:ea typeface="+mn-ea"/>
                <a:cs typeface="+mn-cs"/>
              </a:rPr>
              <a:t> with the </a:t>
            </a:r>
            <a:r>
              <a:rPr lang="en-GB" sz="1000" kern="1200" baseline="0" dirty="0" err="1" smtClean="0">
                <a:solidFill>
                  <a:schemeClr val="tx1"/>
                </a:solidFill>
                <a:effectLst/>
                <a:latin typeface="+mn-lt"/>
                <a:ea typeface="+mn-ea"/>
                <a:cs typeface="+mn-cs"/>
              </a:rPr>
              <a:t>Subj</a:t>
            </a:r>
            <a:r>
              <a:rPr lang="en-GB" sz="1000" kern="1200" baseline="0" dirty="0" smtClean="0">
                <a:solidFill>
                  <a:schemeClr val="tx1"/>
                </a:solidFill>
                <a:effectLst/>
                <a:latin typeface="+mn-lt"/>
                <a:ea typeface="+mn-ea"/>
                <a:cs typeface="+mn-cs"/>
              </a:rPr>
              <a:t>-</a:t>
            </a:r>
            <a:r>
              <a:rPr lang="en-GB" sz="1000" kern="1200" baseline="0" dirty="0" err="1" smtClean="0">
                <a:solidFill>
                  <a:schemeClr val="tx1"/>
                </a:solidFill>
                <a:effectLst/>
                <a:latin typeface="+mn-lt"/>
                <a:ea typeface="+mn-ea"/>
                <a:cs typeface="+mn-cs"/>
              </a:rPr>
              <a:t>Instr</a:t>
            </a:r>
            <a:r>
              <a:rPr lang="en-GB" sz="1000" kern="1200" baseline="0" smtClean="0">
                <a:solidFill>
                  <a:schemeClr val="tx1"/>
                </a:solidFill>
                <a:effectLst/>
                <a:latin typeface="+mn-lt"/>
                <a:ea typeface="+mn-ea"/>
                <a:cs typeface="+mn-cs"/>
              </a:rPr>
              <a:t>-Mon </a:t>
            </a:r>
            <a:r>
              <a:rPr lang="en-GB" sz="1000" kern="1200" baseline="0" dirty="0" smtClean="0">
                <a:solidFill>
                  <a:schemeClr val="tx1"/>
                </a:solidFill>
                <a:effectLst/>
                <a:latin typeface="+mn-lt"/>
                <a:ea typeface="+mn-ea"/>
                <a:cs typeface="+mn-cs"/>
              </a:rPr>
              <a:t>category, which has its roots in Epicurean hedonism, whereby the ultimate value is pleasure – a subjective mental state. </a:t>
            </a:r>
            <a:r>
              <a:rPr lang="en-GB" sz="1000" kern="1200" dirty="0" smtClean="0">
                <a:solidFill>
                  <a:schemeClr val="tx1"/>
                </a:solidFill>
                <a:effectLst/>
                <a:latin typeface="+mn-lt"/>
                <a:ea typeface="+mn-ea"/>
                <a:cs typeface="+mn-cs"/>
              </a:rPr>
              <a:t>At the core of classical economics was the concept of utility, defined by Bentham as “that property in any object, whereby it tends to produce benefit, advantage, pleasure, good, or happiness (all this in the present case comes to the same thing)” (Bentham 1982/1789:1). </a:t>
            </a: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The prominence of GDP as the measure of well-being favoured among institutions of national and global governance in the 20</a:t>
            </a:r>
            <a:r>
              <a:rPr lang="en-GB" sz="1000" kern="1200" baseline="30000" dirty="0" smtClean="0">
                <a:solidFill>
                  <a:schemeClr val="tx1"/>
                </a:solidFill>
                <a:effectLst/>
                <a:latin typeface="+mn-lt"/>
                <a:ea typeface="+mn-ea"/>
                <a:cs typeface="+mn-cs"/>
              </a:rPr>
              <a:t>th</a:t>
            </a:r>
            <a:r>
              <a:rPr lang="en-GB" sz="1000" kern="1200" dirty="0" smtClean="0">
                <a:solidFill>
                  <a:schemeClr val="tx1"/>
                </a:solidFill>
                <a:effectLst/>
                <a:latin typeface="+mn-lt"/>
                <a:ea typeface="+mn-ea"/>
                <a:cs typeface="+mn-cs"/>
              </a:rPr>
              <a:t> and 21</a:t>
            </a:r>
            <a:r>
              <a:rPr lang="en-GB" sz="1000" kern="1200" baseline="30000" dirty="0" smtClean="0">
                <a:solidFill>
                  <a:schemeClr val="tx1"/>
                </a:solidFill>
                <a:effectLst/>
                <a:latin typeface="+mn-lt"/>
                <a:ea typeface="+mn-ea"/>
                <a:cs typeface="+mn-cs"/>
              </a:rPr>
              <a:t>st</a:t>
            </a:r>
            <a:r>
              <a:rPr lang="en-GB" sz="1000" kern="1200" dirty="0" smtClean="0">
                <a:solidFill>
                  <a:schemeClr val="tx1"/>
                </a:solidFill>
                <a:effectLst/>
                <a:latin typeface="+mn-lt"/>
                <a:ea typeface="+mn-ea"/>
                <a:cs typeface="+mn-cs"/>
              </a:rPr>
              <a:t> centuries reflects the dominance of the neo-classical paradigm, according to which utility is the guiding value, and is equated with preference satisfaction, achieved through the consumption of goods and services. On this model, an increase in income therefore enables increased consumption, and so increased utility. Applying this principle at the macro-level implies that the aim of national public policy should be the maximisation of economic growth, as measured by GDP, as a means to maximise national utility – the greatest happiness of the greatest number, defined in Bentham’s Epicurean terms as the pleasurable subjective experience of preference satisfaction. </a:t>
            </a: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 </a:t>
            </a:r>
          </a:p>
          <a:p>
            <a:r>
              <a:rPr lang="en-GB" sz="1000" kern="1200" dirty="0" smtClean="0">
                <a:solidFill>
                  <a:schemeClr val="tx1"/>
                </a:solidFill>
                <a:effectLst/>
                <a:latin typeface="+mn-lt"/>
                <a:ea typeface="+mn-ea"/>
                <a:cs typeface="+mn-cs"/>
              </a:rPr>
              <a:t>Despite the recognition of the shortcomings of economic measures of well-being, economic growth has been the priority of modern governments. It has been argued that ‘GDP fetishism’ (</a:t>
            </a:r>
            <a:r>
              <a:rPr lang="en-GB" sz="1000" kern="1200" dirty="0" err="1" smtClean="0">
                <a:solidFill>
                  <a:schemeClr val="tx1"/>
                </a:solidFill>
                <a:effectLst/>
                <a:latin typeface="+mn-lt"/>
                <a:ea typeface="+mn-ea"/>
                <a:cs typeface="+mn-cs"/>
              </a:rPr>
              <a:t>Stiglitz</a:t>
            </a:r>
            <a:r>
              <a:rPr lang="en-GB" sz="1000" kern="1200" dirty="0" smtClean="0">
                <a:solidFill>
                  <a:schemeClr val="tx1"/>
                </a:solidFill>
                <a:effectLst/>
                <a:latin typeface="+mn-lt"/>
                <a:ea typeface="+mn-ea"/>
                <a:cs typeface="+mn-cs"/>
              </a:rPr>
              <a:t> 2009) is symbolic of the neoliberal agenda that has characterised the political economies of many advanced democracies in recent decades, the core tenet of which is a liberal-individualist approach to economic governance, </a:t>
            </a:r>
            <a:r>
              <a:rPr lang="en-GB" sz="1000" kern="1200" dirty="0" err="1" smtClean="0">
                <a:solidFill>
                  <a:schemeClr val="tx1"/>
                </a:solidFill>
                <a:effectLst/>
                <a:latin typeface="+mn-lt"/>
                <a:ea typeface="+mn-ea"/>
                <a:cs typeface="+mn-cs"/>
              </a:rPr>
              <a:t>centered</a:t>
            </a:r>
            <a:r>
              <a:rPr lang="en-GB" sz="1000" kern="1200" dirty="0" smtClean="0">
                <a:solidFill>
                  <a:schemeClr val="tx1"/>
                </a:solidFill>
                <a:effectLst/>
                <a:latin typeface="+mn-lt"/>
                <a:ea typeface="+mn-ea"/>
                <a:cs typeface="+mn-cs"/>
              </a:rPr>
              <a:t> on the shrinking of the welfare state in favour of market-based approaches to public policy. Neoliberalism is presented as a ‘universal science of human behaviour’ (Wade 2005) based on a ‘revolutionary account of the self, knowledge, information, markets, and government’ (</a:t>
            </a:r>
            <a:r>
              <a:rPr lang="en-GB" sz="1000" kern="1200" dirty="0" err="1" smtClean="0">
                <a:solidFill>
                  <a:schemeClr val="tx1"/>
                </a:solidFill>
                <a:effectLst/>
                <a:latin typeface="+mn-lt"/>
                <a:ea typeface="+mn-ea"/>
                <a:cs typeface="+mn-cs"/>
              </a:rPr>
              <a:t>Mirowski</a:t>
            </a:r>
            <a:r>
              <a:rPr lang="en-GB" sz="1000" kern="1200" dirty="0" smtClean="0">
                <a:solidFill>
                  <a:schemeClr val="tx1"/>
                </a:solidFill>
                <a:effectLst/>
                <a:latin typeface="+mn-lt"/>
                <a:ea typeface="+mn-ea"/>
                <a:cs typeface="+mn-cs"/>
              </a:rPr>
              <a:t> 2013); neoliberalism, whose roots may be traced directly back to classical utilitarianism, has become a ‘Theory of Everything’ that imbues the thinking of modern policy-makers (Hay 2001; </a:t>
            </a:r>
            <a:r>
              <a:rPr lang="en-GB" sz="1000" kern="1200" dirty="0" err="1" smtClean="0">
                <a:solidFill>
                  <a:schemeClr val="tx1"/>
                </a:solidFill>
                <a:effectLst/>
                <a:latin typeface="+mn-lt"/>
                <a:ea typeface="+mn-ea"/>
                <a:cs typeface="+mn-cs"/>
              </a:rPr>
              <a:t>Mirowski</a:t>
            </a:r>
            <a:r>
              <a:rPr lang="en-GB" sz="1000" kern="1200" dirty="0" smtClean="0">
                <a:solidFill>
                  <a:schemeClr val="tx1"/>
                </a:solidFill>
                <a:effectLst/>
                <a:latin typeface="+mn-lt"/>
                <a:ea typeface="+mn-ea"/>
                <a:cs typeface="+mn-cs"/>
              </a:rPr>
              <a:t> 2013). </a:t>
            </a:r>
            <a:r>
              <a:rPr lang="en-GB" sz="1000" b="1" kern="1200" dirty="0" smtClean="0">
                <a:solidFill>
                  <a:schemeClr val="tx1"/>
                </a:solidFill>
                <a:effectLst/>
                <a:latin typeface="+mn-lt"/>
                <a:ea typeface="+mn-ea"/>
                <a:cs typeface="+mn-cs"/>
              </a:rPr>
              <a:t>It is this paradigm that has provided the foundation of the idea that society and individuals can consume their way to happiness.</a:t>
            </a:r>
          </a:p>
          <a:p>
            <a:endParaRPr lang="en-GB" sz="1000" b="1"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The new science of happiness: shares many of the precepts</a:t>
            </a:r>
            <a:r>
              <a:rPr lang="en-GB" sz="1000" b="1" kern="1200" baseline="0" dirty="0" smtClean="0">
                <a:solidFill>
                  <a:schemeClr val="tx1"/>
                </a:solidFill>
                <a:effectLst/>
                <a:latin typeface="+mn-lt"/>
                <a:ea typeface="+mn-ea"/>
                <a:cs typeface="+mn-cs"/>
              </a:rPr>
              <a:t> of classical utilitarianism, including that an individual’s subjective experience of life is a valuable object of study, and that measures can be developed of this. Example of measures – respondents answer on 7 point Likert scale.</a:t>
            </a:r>
            <a:endParaRPr lang="en-GB" sz="1000" b="1" kern="1200" dirty="0" smtClean="0">
              <a:solidFill>
                <a:schemeClr val="tx1"/>
              </a:solidFill>
              <a:effectLst/>
              <a:latin typeface="+mn-lt"/>
              <a:ea typeface="+mn-ea"/>
              <a:cs typeface="+mn-cs"/>
            </a:endParaRPr>
          </a:p>
          <a:p>
            <a:endParaRPr lang="en-GB" sz="1000" b="1" kern="1200" dirty="0" smtClean="0">
              <a:solidFill>
                <a:schemeClr val="tx1"/>
              </a:solidFill>
              <a:effectLst/>
              <a:latin typeface="+mn-lt"/>
              <a:ea typeface="+mn-ea"/>
              <a:cs typeface="+mn-cs"/>
            </a:endParaRPr>
          </a:p>
          <a:p>
            <a:r>
              <a:rPr lang="en-GB" sz="1000" b="1" kern="1200" dirty="0" smtClean="0">
                <a:solidFill>
                  <a:schemeClr val="tx1"/>
                </a:solidFill>
                <a:effectLst/>
                <a:latin typeface="+mn-lt"/>
                <a:ea typeface="+mn-ea"/>
                <a:cs typeface="+mn-cs"/>
              </a:rPr>
              <a:t>Direct lineage from classical utilitarianism</a:t>
            </a:r>
          </a:p>
          <a:p>
            <a:endParaRPr lang="en-GB" sz="1000" kern="1200" dirty="0" smtClean="0">
              <a:solidFill>
                <a:schemeClr val="tx1"/>
              </a:solidFill>
              <a:effectLst/>
              <a:latin typeface="+mn-lt"/>
              <a:ea typeface="+mn-ea"/>
              <a:cs typeface="+mn-cs"/>
            </a:endParaRPr>
          </a:p>
          <a:p>
            <a:endParaRPr lang="en-GB" sz="1000" kern="1200" dirty="0" smtClean="0">
              <a:solidFill>
                <a:schemeClr val="tx1"/>
              </a:solidFill>
              <a:effectLst/>
              <a:latin typeface="+mn-lt"/>
              <a:ea typeface="+mn-ea"/>
              <a:cs typeface="+mn-cs"/>
            </a:endParaRPr>
          </a:p>
          <a:p>
            <a:endParaRPr lang="en-GB" sz="1000" kern="1200" dirty="0" smtClean="0">
              <a:solidFill>
                <a:schemeClr val="tx1"/>
              </a:solidFill>
              <a:effectLst/>
              <a:latin typeface="+mn-lt"/>
              <a:ea typeface="+mn-ea"/>
              <a:cs typeface="+mn-cs"/>
            </a:endParaRPr>
          </a:p>
          <a:p>
            <a:endParaRPr lang="en-GB" sz="1000" dirty="0"/>
          </a:p>
        </p:txBody>
      </p:sp>
      <p:sp>
        <p:nvSpPr>
          <p:cNvPr id="4" name="Slide Number Placeholder 3"/>
          <p:cNvSpPr>
            <a:spLocks noGrp="1"/>
          </p:cNvSpPr>
          <p:nvPr>
            <p:ph type="sldNum" sz="quarter" idx="10"/>
          </p:nvPr>
        </p:nvSpPr>
        <p:spPr/>
        <p:txBody>
          <a:bodyPr/>
          <a:lstStyle/>
          <a:p>
            <a:fld id="{E829AF3E-CB26-458C-85FD-30E4939CBBDB}" type="slidenum">
              <a:rPr lang="en-GB" smtClean="0"/>
              <a:t>5</a:t>
            </a:fld>
            <a:endParaRPr lang="en-GB"/>
          </a:p>
        </p:txBody>
      </p:sp>
    </p:spTree>
    <p:extLst>
      <p:ext uri="{BB962C8B-B14F-4D97-AF65-F5344CB8AC3E}">
        <p14:creationId xmlns:p14="http://schemas.microsoft.com/office/powerpoint/2010/main" val="14934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Those are some of the theoretical considerations around subjective well-being;</a:t>
            </a:r>
            <a:r>
              <a:rPr lang="en-GB" sz="1200" kern="1200" baseline="0" dirty="0" smtClean="0">
                <a:solidFill>
                  <a:schemeClr val="tx1"/>
                </a:solidFill>
                <a:effectLst/>
                <a:latin typeface="+mn-lt"/>
                <a:ea typeface="+mn-ea"/>
                <a:cs typeface="+mn-cs"/>
              </a:rPr>
              <a:t> n</a:t>
            </a:r>
            <a:r>
              <a:rPr lang="en-GB" sz="1200" kern="1200" dirty="0" smtClean="0">
                <a:solidFill>
                  <a:schemeClr val="tx1"/>
                </a:solidFill>
                <a:effectLst/>
                <a:latin typeface="+mn-lt"/>
                <a:ea typeface="+mn-ea"/>
                <a:cs typeface="+mn-cs"/>
              </a:rPr>
              <a:t>ow turning to the modern British context: The new science of happiness has enjoyed significant influence within the British government (Scott 2012,</a:t>
            </a:r>
            <a:r>
              <a:rPr lang="en-GB" sz="1200" kern="1200" baseline="0" dirty="0" smtClean="0">
                <a:solidFill>
                  <a:schemeClr val="tx1"/>
                </a:solidFill>
                <a:effectLst/>
                <a:latin typeface="+mn-lt"/>
                <a:ea typeface="+mn-ea"/>
                <a:cs typeface="+mn-cs"/>
              </a:rPr>
              <a:t> Tomlinson and Kelly 2013).</a:t>
            </a:r>
            <a:r>
              <a:rPr lang="en-GB" sz="1200" kern="1200" dirty="0" smtClean="0">
                <a:solidFill>
                  <a:schemeClr val="tx1"/>
                </a:solidFill>
                <a:effectLst/>
                <a:latin typeface="+mn-lt"/>
                <a:ea typeface="+mn-ea"/>
                <a:cs typeface="+mn-cs"/>
              </a:rPr>
              <a:t> The use of SWB (life satisfaction) as a “yardstick” for planning and evaluating policy has been advocated or implicitly assumed in different reports from a variety of governmental departments and bodies since the early 2000’s. In 2002, a ‘life satisfaction’ seminar was given by Richard Layard at HM Treasury (Scott 2012), and around the same time, a report from the Prime Minister’s Strategy Unit emphasised the usefulness of SWB in terms of its simplicity and comprehensibility for ranking policy options (Donovan and Halpern 2002).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theme is echoed in a 2011 report from the Office for National Statistics (ONS)  (Dolan et al. 2011), which sets out a classic utilitarian strategy:</a:t>
            </a:r>
          </a:p>
          <a:p>
            <a:r>
              <a:rPr lang="en-GB" sz="1200" b="1"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strategy advocated here is the valuation of policy areas by their contribution to average SWB: the recommended aim is the greatest happiness of the greatest number, with public funds to be allocated on this basis. </a:t>
            </a:r>
          </a:p>
        </p:txBody>
      </p:sp>
      <p:sp>
        <p:nvSpPr>
          <p:cNvPr id="4" name="Slide Number Placeholder 3"/>
          <p:cNvSpPr>
            <a:spLocks noGrp="1"/>
          </p:cNvSpPr>
          <p:nvPr>
            <p:ph type="sldNum" sz="quarter" idx="10"/>
          </p:nvPr>
        </p:nvSpPr>
        <p:spPr/>
        <p:txBody>
          <a:bodyPr/>
          <a:lstStyle/>
          <a:p>
            <a:fld id="{E829AF3E-CB26-458C-85FD-30E4939CBBDB}" type="slidenum">
              <a:rPr lang="en-GB" smtClean="0"/>
              <a:t>6</a:t>
            </a:fld>
            <a:endParaRPr lang="en-GB"/>
          </a:p>
        </p:txBody>
      </p:sp>
    </p:spTree>
    <p:extLst>
      <p:ext uri="{BB962C8B-B14F-4D97-AF65-F5344CB8AC3E}">
        <p14:creationId xmlns:p14="http://schemas.microsoft.com/office/powerpoint/2010/main" val="79700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 here of the instrumental valuation</a:t>
            </a:r>
            <a:r>
              <a:rPr lang="en-GB" baseline="0" dirty="0" smtClean="0"/>
              <a:t> of the things that came out in the consultation as really mattering to people: these simply lead to individual well-being – the psychological state of satisfaction. National well-being as the aggregate (average) of individual psychological states.</a:t>
            </a:r>
          </a:p>
          <a:p>
            <a:endParaRPr lang="en-GB" dirty="0" smtClean="0"/>
          </a:p>
          <a:p>
            <a:r>
              <a:rPr lang="en-GB" dirty="0" smtClean="0"/>
              <a:t>Individualistic.</a:t>
            </a:r>
            <a:endParaRPr lang="en-GB" dirty="0"/>
          </a:p>
        </p:txBody>
      </p:sp>
      <p:sp>
        <p:nvSpPr>
          <p:cNvPr id="4" name="Slide Number Placeholder 3"/>
          <p:cNvSpPr>
            <a:spLocks noGrp="1"/>
          </p:cNvSpPr>
          <p:nvPr>
            <p:ph type="sldNum" sz="quarter" idx="10"/>
          </p:nvPr>
        </p:nvSpPr>
        <p:spPr/>
        <p:txBody>
          <a:bodyPr/>
          <a:lstStyle/>
          <a:p>
            <a:fld id="{E829AF3E-CB26-458C-85FD-30E4939CBBDB}" type="slidenum">
              <a:rPr lang="en-GB" smtClean="0"/>
              <a:t>7</a:t>
            </a:fld>
            <a:endParaRPr lang="en-GB"/>
          </a:p>
        </p:txBody>
      </p:sp>
    </p:spTree>
    <p:extLst>
      <p:ext uri="{BB962C8B-B14F-4D97-AF65-F5344CB8AC3E}">
        <p14:creationId xmlns:p14="http://schemas.microsoft.com/office/powerpoint/2010/main" val="149628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Subjective well-being - advantages</a:t>
            </a:r>
          </a:p>
          <a:p>
            <a:pPr lvl="1"/>
            <a:r>
              <a:rPr lang="en-GB" dirty="0" smtClean="0"/>
              <a:t>Democratic/non-paternalistic</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such, it is argued that SWB represents an important advance in the validity of well-being measurement: while income and GDP provide only proxy indicators of individual and national utility, SWB is a direct report. </a:t>
            </a:r>
          </a:p>
          <a:p>
            <a:endParaRPr lang="en-GB" dirty="0" smtClean="0"/>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829AF3E-CB26-458C-85FD-30E4939CBBDB}" type="slidenum">
              <a:rPr lang="en-GB" smtClean="0"/>
              <a:t>8</a:t>
            </a:fld>
            <a:endParaRPr lang="en-GB"/>
          </a:p>
        </p:txBody>
      </p:sp>
    </p:spTree>
    <p:extLst>
      <p:ext uri="{BB962C8B-B14F-4D97-AF65-F5344CB8AC3E}">
        <p14:creationId xmlns:p14="http://schemas.microsoft.com/office/powerpoint/2010/main" val="236544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Despite these arguments in favour of a hedonic approach to well-being, there are many objections.</a:t>
            </a:r>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Most important one is </a:t>
            </a:r>
            <a:r>
              <a:rPr lang="en-GB" baseline="0" dirty="0" smtClean="0"/>
              <a:t>the </a:t>
            </a:r>
            <a:r>
              <a:rPr lang="en-GB" b="1" baseline="0" dirty="0" smtClean="0"/>
              <a:t>problem of adaptive preferences:</a:t>
            </a:r>
            <a:r>
              <a:rPr lang="en-GB" baseline="0" dirty="0" smtClean="0"/>
              <a:t> this is the idea that a person could be deprived, disadvantaged or oppressed, but remain cheerful in the face of their adversity (and mark themselves high up on the SWB scale – Calcutta slum dwellers). Sen quote. </a:t>
            </a:r>
            <a:r>
              <a:rPr lang="en-GB" baseline="0" dirty="0" err="1" smtClean="0"/>
              <a:t>Veenhoven</a:t>
            </a:r>
            <a:r>
              <a:rPr lang="en-GB" baseline="0" dirty="0" smtClean="0"/>
              <a:t> – </a:t>
            </a:r>
            <a:r>
              <a:rPr lang="en-GB" baseline="0" dirty="0" err="1" smtClean="0"/>
              <a:t>oecd</a:t>
            </a:r>
            <a:r>
              <a:rPr lang="en-GB" baseline="0" dirty="0" smtClean="0"/>
              <a:t> countries, various kinds of crises.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b="1" dirty="0" smtClean="0">
                <a:sym typeface="Wingdings" panose="05000000000000000000" pitchFamily="2" charset="2"/>
              </a:rPr>
              <a:t></a:t>
            </a:r>
            <a:r>
              <a:rPr lang="en-GB" b="1" dirty="0" smtClean="0"/>
              <a:t> </a:t>
            </a:r>
            <a:r>
              <a:rPr lang="en-GB" dirty="0" smtClean="0"/>
              <a:t>focus on individual psychological states risks paying</a:t>
            </a:r>
            <a:r>
              <a:rPr lang="en-GB" baseline="0" dirty="0" smtClean="0"/>
              <a:t> insufficient attention to the structural causes of deprivation and disadvantage; distorted view of social reality, and consequently distorted policy prescriptions.</a:t>
            </a:r>
          </a:p>
          <a:p>
            <a:endParaRPr lang="en-GB" baseline="0" dirty="0" smtClean="0"/>
          </a:p>
        </p:txBody>
      </p:sp>
      <p:sp>
        <p:nvSpPr>
          <p:cNvPr id="4" name="Slide Number Placeholder 3"/>
          <p:cNvSpPr>
            <a:spLocks noGrp="1"/>
          </p:cNvSpPr>
          <p:nvPr>
            <p:ph type="sldNum" sz="quarter" idx="10"/>
          </p:nvPr>
        </p:nvSpPr>
        <p:spPr/>
        <p:txBody>
          <a:bodyPr/>
          <a:lstStyle/>
          <a:p>
            <a:fld id="{E829AF3E-CB26-458C-85FD-30E4939CBBDB}" type="slidenum">
              <a:rPr lang="en-GB" smtClean="0"/>
              <a:t>9</a:t>
            </a:fld>
            <a:endParaRPr lang="en-GB"/>
          </a:p>
        </p:txBody>
      </p:sp>
    </p:spTree>
    <p:extLst>
      <p:ext uri="{BB962C8B-B14F-4D97-AF65-F5344CB8AC3E}">
        <p14:creationId xmlns:p14="http://schemas.microsoft.com/office/powerpoint/2010/main" val="199799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accent1">
                    <a:lumMod val="50000"/>
                  </a:schemeClr>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F7C7DAF2-E9F4-4A8F-8326-D73EFE737840}" type="datetime1">
              <a:rPr lang="en-GB" smtClean="0"/>
              <a:t>29/03/2015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390954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DFBF38-1F42-40C3-BEFA-A77AC1A221ED}" type="datetime1">
              <a:rPr lang="en-GB" smtClean="0"/>
              <a:t>29/03/2015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44138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C41F8-77E0-43F5-BB70-EFC5A8038BB6}" type="datetime1">
              <a:rPr lang="en-GB" smtClean="0"/>
              <a:t>29/03/2015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307738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50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0D9894F2-F978-4068-824C-2B0AA2301693}" type="datetime1">
              <a:rPr lang="en-GB" smtClean="0"/>
              <a:t>29/03/2015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112514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6B1CC-3044-47C6-9CCF-4AFDC162034D}" type="datetime1">
              <a:rPr lang="en-GB" smtClean="0"/>
              <a:t>29/03/2015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338950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47F1EA-EEF1-429B-8D95-F45AABF942A3}" type="datetime1">
              <a:rPr lang="en-GB" smtClean="0"/>
              <a:t>29/03/2015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118253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0EEA44-9411-4FBB-814B-F5C8BDD2FE7C}" type="datetime1">
              <a:rPr lang="en-GB" smtClean="0"/>
              <a:t>29/03/2015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317910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9371BF-0A97-4F7F-89DD-68BC4C9B1304}" type="datetime1">
              <a:rPr lang="en-GB" smtClean="0"/>
              <a:t>29/03/2015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420348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897F-C55F-44CD-87F2-FAD46F5D41A4}" type="datetime1">
              <a:rPr lang="en-GB" smtClean="0"/>
              <a:t>29/03/2015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188896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861BFC-D233-45E9-AB4D-B257AE301A49}" type="datetime1">
              <a:rPr lang="en-GB" smtClean="0"/>
              <a:t>29/03/2015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173642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BA4EE-7CFC-4129-B065-D8566F6ADBA0}" type="datetime1">
              <a:rPr lang="en-GB" smtClean="0"/>
              <a:t>29/03/2015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06A91F-F182-44C1-9E72-D478BBFFC42B}" type="slidenum">
              <a:rPr lang="en-GB" smtClean="0"/>
              <a:t>‹#›</a:t>
            </a:fld>
            <a:endParaRPr lang="en-GB"/>
          </a:p>
        </p:txBody>
      </p:sp>
    </p:spTree>
    <p:extLst>
      <p:ext uri="{BB962C8B-B14F-4D97-AF65-F5344CB8AC3E}">
        <p14:creationId xmlns:p14="http://schemas.microsoft.com/office/powerpoint/2010/main" val="15064636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5147C-7DF4-4B30-B2F3-904FCCC94663}" type="datetime1">
              <a:rPr lang="en-GB" smtClean="0"/>
              <a:t>29/03/2015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6A91F-F182-44C1-9E72-D478BBFFC42B}" type="slidenum">
              <a:rPr lang="en-GB" smtClean="0"/>
              <a:t>‹#›</a:t>
            </a:fld>
            <a:endParaRPr lang="en-GB"/>
          </a:p>
        </p:txBody>
      </p:sp>
    </p:spTree>
    <p:extLst>
      <p:ext uri="{BB962C8B-B14F-4D97-AF65-F5344CB8AC3E}">
        <p14:creationId xmlns:p14="http://schemas.microsoft.com/office/powerpoint/2010/main" val="29929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0"/>
            <a:ext cx="7772400" cy="1470025"/>
          </a:xfrm>
        </p:spPr>
        <p:txBody>
          <a:bodyPr>
            <a:normAutofit fontScale="90000"/>
          </a:bodyPr>
          <a:lstStyle/>
          <a:p>
            <a:r>
              <a:rPr lang="en-GB" b="1" dirty="0" smtClean="0">
                <a:solidFill>
                  <a:schemeClr val="accent1">
                    <a:lumMod val="75000"/>
                  </a:schemeClr>
                </a:solidFill>
              </a:rPr>
              <a:t>On well-being and public policy: </a:t>
            </a:r>
            <a:br>
              <a:rPr lang="en-GB" b="1" dirty="0" smtClean="0">
                <a:solidFill>
                  <a:schemeClr val="accent1">
                    <a:lumMod val="75000"/>
                  </a:schemeClr>
                </a:solidFill>
              </a:rPr>
            </a:br>
            <a:r>
              <a:rPr lang="en-GB" b="1" dirty="0" smtClean="0">
                <a:solidFill>
                  <a:schemeClr val="accent1">
                    <a:lumMod val="75000"/>
                  </a:schemeClr>
                </a:solidFill>
              </a:rPr>
              <a:t>Are </a:t>
            </a:r>
            <a:r>
              <a:rPr lang="en-GB" b="1" dirty="0">
                <a:solidFill>
                  <a:schemeClr val="accent1">
                    <a:lumMod val="75000"/>
                  </a:schemeClr>
                </a:solidFill>
              </a:rPr>
              <a:t>we capable of questioning the hegemony of happiness?</a:t>
            </a:r>
          </a:p>
        </p:txBody>
      </p:sp>
      <p:sp>
        <p:nvSpPr>
          <p:cNvPr id="3" name="Subtitle 2"/>
          <p:cNvSpPr>
            <a:spLocks noGrp="1"/>
          </p:cNvSpPr>
          <p:nvPr>
            <p:ph type="subTitle" idx="1"/>
          </p:nvPr>
        </p:nvSpPr>
        <p:spPr>
          <a:xfrm>
            <a:off x="1403648" y="4149080"/>
            <a:ext cx="6400800" cy="1752600"/>
          </a:xfrm>
        </p:spPr>
        <p:txBody>
          <a:bodyPr>
            <a:normAutofit lnSpcReduction="10000"/>
          </a:bodyPr>
          <a:lstStyle/>
          <a:p>
            <a:r>
              <a:rPr lang="en-GB" sz="2000" dirty="0" smtClean="0">
                <a:solidFill>
                  <a:schemeClr val="accent1">
                    <a:lumMod val="75000"/>
                  </a:schemeClr>
                </a:solidFill>
              </a:rPr>
              <a:t>Annie Austin</a:t>
            </a:r>
          </a:p>
          <a:p>
            <a:r>
              <a:rPr lang="en-GB" sz="2000" dirty="0" smtClean="0">
                <a:solidFill>
                  <a:schemeClr val="accent1">
                    <a:lumMod val="75000"/>
                  </a:schemeClr>
                </a:solidFill>
              </a:rPr>
              <a:t>University of </a:t>
            </a:r>
            <a:r>
              <a:rPr lang="en-GB" sz="2000" dirty="0">
                <a:solidFill>
                  <a:schemeClr val="accent1">
                    <a:lumMod val="75000"/>
                  </a:schemeClr>
                </a:solidFill>
              </a:rPr>
              <a:t>M</a:t>
            </a:r>
            <a:r>
              <a:rPr lang="en-GB" sz="2000" dirty="0" smtClean="0">
                <a:solidFill>
                  <a:schemeClr val="accent1">
                    <a:lumMod val="75000"/>
                  </a:schemeClr>
                </a:solidFill>
              </a:rPr>
              <a:t>anchester </a:t>
            </a:r>
          </a:p>
          <a:p>
            <a:endParaRPr lang="en-GB" sz="2000" dirty="0">
              <a:solidFill>
                <a:schemeClr val="accent1">
                  <a:lumMod val="75000"/>
                </a:schemeClr>
              </a:solidFill>
            </a:endParaRPr>
          </a:p>
          <a:p>
            <a:r>
              <a:rPr lang="en-GB" sz="2000" dirty="0" smtClean="0">
                <a:solidFill>
                  <a:schemeClr val="accent1">
                    <a:lumMod val="75000"/>
                  </a:schemeClr>
                </a:solidFill>
              </a:rPr>
              <a:t>Political Studies Association 2015</a:t>
            </a:r>
          </a:p>
          <a:p>
            <a:r>
              <a:rPr lang="en-GB" sz="2000" dirty="0" smtClean="0">
                <a:solidFill>
                  <a:schemeClr val="accent1">
                    <a:lumMod val="75000"/>
                  </a:schemeClr>
                </a:solidFill>
              </a:rPr>
              <a:t>31 March 2015</a:t>
            </a:r>
            <a:endParaRPr lang="en-GB" sz="20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D06A91F-F182-44C1-9E72-D478BBFFC42B}" type="slidenum">
              <a:rPr lang="en-GB" smtClean="0"/>
              <a:t>1</a:t>
            </a:fld>
            <a:endParaRPr lang="en-GB"/>
          </a:p>
        </p:txBody>
      </p:sp>
    </p:spTree>
    <p:extLst>
      <p:ext uri="{BB962C8B-B14F-4D97-AF65-F5344CB8AC3E}">
        <p14:creationId xmlns:p14="http://schemas.microsoft.com/office/powerpoint/2010/main" val="2576433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06A91F-F182-44C1-9E72-D478BBFFC42B}" type="slidenum">
              <a:rPr lang="en-GB" smtClean="0"/>
              <a:t>10</a:t>
            </a:fld>
            <a:endParaRPr lang="en-GB"/>
          </a:p>
        </p:txBody>
      </p:sp>
      <p:pic>
        <p:nvPicPr>
          <p:cNvPr id="5" name="Picture 4"/>
          <p:cNvPicPr/>
          <p:nvPr/>
        </p:nvPicPr>
        <p:blipFill rotWithShape="1">
          <a:blip r:embed="rId3">
            <a:extLst>
              <a:ext uri="{28A0092B-C50C-407E-A947-70E740481C1C}">
                <a14:useLocalDpi xmlns:a14="http://schemas.microsoft.com/office/drawing/2010/main" val="0"/>
              </a:ext>
            </a:extLst>
          </a:blip>
          <a:srcRect l="1666" t="1708" r="1459" b="1980"/>
          <a:stretch/>
        </p:blipFill>
        <p:spPr bwMode="auto">
          <a:xfrm>
            <a:off x="-360" y="1124744"/>
            <a:ext cx="4429125" cy="2686050"/>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1249" t="1731" r="1455" b="1702"/>
          <a:stretch/>
        </p:blipFill>
        <p:spPr bwMode="auto">
          <a:xfrm>
            <a:off x="4216" y="4005064"/>
            <a:ext cx="4457065" cy="2657475"/>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179512" y="260648"/>
            <a:ext cx="8640960" cy="584775"/>
          </a:xfrm>
          <a:prstGeom prst="rect">
            <a:avLst/>
          </a:prstGeom>
          <a:noFill/>
        </p:spPr>
        <p:txBody>
          <a:bodyPr wrap="square" rtlCol="0">
            <a:spAutoFit/>
          </a:bodyPr>
          <a:lstStyle/>
          <a:p>
            <a:r>
              <a:rPr lang="en-GB" sz="3200" b="1" dirty="0">
                <a:solidFill>
                  <a:schemeClr val="accent1">
                    <a:lumMod val="75000"/>
                  </a:schemeClr>
                </a:solidFill>
                <a:latin typeface="+mj-lt"/>
                <a:ea typeface="+mj-ea"/>
                <a:cs typeface="+mj-cs"/>
              </a:rPr>
              <a:t>Multi-dimensional well-being during Hard Times</a:t>
            </a:r>
          </a:p>
        </p:txBody>
      </p:sp>
      <p:pic>
        <p:nvPicPr>
          <p:cNvPr id="8" name="Picture 7"/>
          <p:cNvPicPr/>
          <p:nvPr/>
        </p:nvPicPr>
        <p:blipFill rotWithShape="1">
          <a:blip r:embed="rId5">
            <a:extLst>
              <a:ext uri="{28A0092B-C50C-407E-A947-70E740481C1C}">
                <a14:useLocalDpi xmlns:a14="http://schemas.microsoft.com/office/drawing/2010/main" val="0"/>
              </a:ext>
            </a:extLst>
          </a:blip>
          <a:srcRect l="1248" t="1731" r="1248" b="2917"/>
          <a:stretch/>
        </p:blipFill>
        <p:spPr bwMode="auto">
          <a:xfrm>
            <a:off x="4499992" y="1092058"/>
            <a:ext cx="4467225" cy="2685600"/>
          </a:xfrm>
          <a:prstGeom prst="rect">
            <a:avLst/>
          </a:prstGeom>
          <a:noFill/>
          <a:ln>
            <a:noFill/>
          </a:ln>
          <a:extLst>
            <a:ext uri="{53640926-AAD7-44d8-BBD7-CCE9431645EC}">
              <a14:shadowObscured xmlns:a14="http://schemas.microsoft.com/office/drawing/2010/main"/>
            </a:ext>
          </a:extLst>
        </p:spPr>
      </p:pic>
      <p:pic>
        <p:nvPicPr>
          <p:cNvPr id="9" name="Picture 8"/>
          <p:cNvPicPr/>
          <p:nvPr/>
        </p:nvPicPr>
        <p:blipFill rotWithShape="1">
          <a:blip r:embed="rId6">
            <a:extLst>
              <a:ext uri="{28A0092B-C50C-407E-A947-70E740481C1C}">
                <a14:useLocalDpi xmlns:a14="http://schemas.microsoft.com/office/drawing/2010/main" val="0"/>
              </a:ext>
            </a:extLst>
          </a:blip>
          <a:srcRect l="1250" t="2404" r="974" b="2062"/>
          <a:stretch/>
        </p:blipFill>
        <p:spPr bwMode="auto">
          <a:xfrm>
            <a:off x="4461281" y="4005064"/>
            <a:ext cx="4467225" cy="2647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46183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06A91F-F182-44C1-9E72-D478BBFFC42B}" type="slidenum">
              <a:rPr lang="en-GB" smtClean="0"/>
              <a:t>11</a:t>
            </a:fld>
            <a:endParaRPr lang="en-GB"/>
          </a:p>
        </p:txBody>
      </p:sp>
      <p:sp>
        <p:nvSpPr>
          <p:cNvPr id="5" name="Title 4"/>
          <p:cNvSpPr txBox="1">
            <a:spLocks noGrp="1"/>
          </p:cNvSpPr>
          <p:nvPr>
            <p:ph type="title"/>
          </p:nvPr>
        </p:nvSpPr>
        <p:spPr>
          <a:xfrm>
            <a:off x="471487" y="188640"/>
            <a:ext cx="8229600" cy="584775"/>
          </a:xfrm>
          <a:prstGeom prst="rect">
            <a:avLst/>
          </a:prstGeom>
          <a:noFill/>
        </p:spPr>
        <p:txBody>
          <a:bodyPr wrap="square" rtlCol="0">
            <a:spAutoFit/>
          </a:bodyPr>
          <a:lstStyle/>
          <a:p>
            <a:r>
              <a:rPr lang="en-GB" sz="3200" b="1" dirty="0" smtClean="0">
                <a:solidFill>
                  <a:schemeClr val="accent1">
                    <a:lumMod val="75000"/>
                  </a:schemeClr>
                </a:solidFill>
                <a:latin typeface="+mj-lt"/>
                <a:ea typeface="+mj-ea"/>
                <a:cs typeface="+mj-cs"/>
              </a:rPr>
              <a:t>Subjective </a:t>
            </a:r>
            <a:r>
              <a:rPr lang="en-GB" sz="3200" b="1" dirty="0">
                <a:solidFill>
                  <a:schemeClr val="accent1">
                    <a:lumMod val="75000"/>
                  </a:schemeClr>
                </a:solidFill>
                <a:latin typeface="+mj-lt"/>
                <a:ea typeface="+mj-ea"/>
                <a:cs typeface="+mj-cs"/>
              </a:rPr>
              <a:t>well-being during Hard Times</a:t>
            </a:r>
          </a:p>
        </p:txBody>
      </p:sp>
      <p:pic>
        <p:nvPicPr>
          <p:cNvPr id="6" name="Picture 5"/>
          <p:cNvPicPr/>
          <p:nvPr/>
        </p:nvPicPr>
        <p:blipFill rotWithShape="1">
          <a:blip r:embed="rId2">
            <a:extLst>
              <a:ext uri="{28A0092B-C50C-407E-A947-70E740481C1C}">
                <a14:useLocalDpi xmlns:a14="http://schemas.microsoft.com/office/drawing/2010/main" val="0"/>
              </a:ext>
            </a:extLst>
          </a:blip>
          <a:srcRect l="481" t="2283" r="1687" b="10437"/>
          <a:stretch/>
        </p:blipFill>
        <p:spPr bwMode="auto">
          <a:xfrm>
            <a:off x="1547664" y="900183"/>
            <a:ext cx="5777061" cy="2795360"/>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l="727" t="2283" r="2184" b="5027"/>
          <a:stretch/>
        </p:blipFill>
        <p:spPr bwMode="auto">
          <a:xfrm>
            <a:off x="1547664" y="3698575"/>
            <a:ext cx="5777061" cy="31245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07604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75000"/>
                  </a:schemeClr>
                </a:solidFill>
              </a:rPr>
              <a:t>Explaining the popularity of SWB</a:t>
            </a:r>
            <a:endParaRPr lang="en-GB"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GB" b="1" dirty="0" smtClean="0">
                <a:solidFill>
                  <a:schemeClr val="accent1">
                    <a:lumMod val="75000"/>
                  </a:schemeClr>
                </a:solidFill>
              </a:rPr>
              <a:t>‘Yardstick’ metric</a:t>
            </a:r>
          </a:p>
          <a:p>
            <a:pPr lvl="1"/>
            <a:r>
              <a:rPr lang="en-GB" dirty="0" smtClean="0">
                <a:solidFill>
                  <a:schemeClr val="accent1">
                    <a:lumMod val="75000"/>
                  </a:schemeClr>
                </a:solidFill>
              </a:rPr>
              <a:t>Simple</a:t>
            </a:r>
          </a:p>
          <a:p>
            <a:pPr lvl="1"/>
            <a:r>
              <a:rPr lang="en-GB" dirty="0" smtClean="0">
                <a:solidFill>
                  <a:schemeClr val="accent1">
                    <a:lumMod val="75000"/>
                  </a:schemeClr>
                </a:solidFill>
              </a:rPr>
              <a:t>Intuitive</a:t>
            </a:r>
          </a:p>
          <a:p>
            <a:pPr lvl="1"/>
            <a:r>
              <a:rPr lang="en-GB" dirty="0" smtClean="0">
                <a:solidFill>
                  <a:schemeClr val="accent1">
                    <a:lumMod val="75000"/>
                  </a:schemeClr>
                </a:solidFill>
              </a:rPr>
              <a:t>Quantitative</a:t>
            </a:r>
          </a:p>
          <a:p>
            <a:pPr lvl="1"/>
            <a:endParaRPr lang="en-GB" dirty="0">
              <a:solidFill>
                <a:schemeClr val="accent1">
                  <a:lumMod val="75000"/>
                </a:schemeClr>
              </a:solidFill>
            </a:endParaRPr>
          </a:p>
          <a:p>
            <a:r>
              <a:rPr lang="en-GB" b="1" dirty="0" smtClean="0">
                <a:solidFill>
                  <a:schemeClr val="accent1">
                    <a:lumMod val="75000"/>
                  </a:schemeClr>
                </a:solidFill>
              </a:rPr>
              <a:t>Classical liberal roots</a:t>
            </a:r>
            <a:endParaRPr lang="en-GB" b="1" dirty="0" smtClean="0">
              <a:solidFill>
                <a:schemeClr val="accent1">
                  <a:lumMod val="75000"/>
                </a:schemeClr>
              </a:solidFill>
            </a:endParaRPr>
          </a:p>
          <a:p>
            <a:pPr lvl="1"/>
            <a:r>
              <a:rPr lang="en-GB" dirty="0" smtClean="0">
                <a:solidFill>
                  <a:schemeClr val="accent1">
                    <a:lumMod val="75000"/>
                  </a:schemeClr>
                </a:solidFill>
              </a:rPr>
              <a:t>Neoliberal assumptions </a:t>
            </a:r>
          </a:p>
          <a:p>
            <a:pPr marL="457200" lvl="1" indent="0">
              <a:buNone/>
            </a:pPr>
            <a:r>
              <a:rPr lang="en-GB" dirty="0">
                <a:solidFill>
                  <a:schemeClr val="accent1">
                    <a:lumMod val="75000"/>
                  </a:schemeClr>
                </a:solidFill>
              </a:rPr>
              <a:t>a</a:t>
            </a:r>
            <a:r>
              <a:rPr lang="en-GB" dirty="0" smtClean="0">
                <a:solidFill>
                  <a:schemeClr val="accent1">
                    <a:lumMod val="75000"/>
                  </a:schemeClr>
                </a:solidFill>
              </a:rPr>
              <a:t>nd individualist norms part of </a:t>
            </a:r>
          </a:p>
          <a:p>
            <a:pPr marL="457200" lvl="1" indent="0">
              <a:buNone/>
            </a:pPr>
            <a:r>
              <a:rPr lang="en-GB" dirty="0" smtClean="0">
                <a:solidFill>
                  <a:schemeClr val="accent1">
                    <a:lumMod val="75000"/>
                  </a:schemeClr>
                </a:solidFill>
              </a:rPr>
              <a:t>the DNA of modern policy actors</a:t>
            </a:r>
          </a:p>
          <a:p>
            <a:pPr marL="457200" lvl="1" indent="0">
              <a:buNone/>
            </a:pPr>
            <a:r>
              <a:rPr lang="en-GB" dirty="0" smtClean="0">
                <a:solidFill>
                  <a:schemeClr val="accent1">
                    <a:lumMod val="75000"/>
                  </a:schemeClr>
                </a:solidFill>
              </a:rPr>
              <a:t>(Hay 2001, </a:t>
            </a:r>
            <a:r>
              <a:rPr lang="en-GB" dirty="0" err="1" smtClean="0">
                <a:solidFill>
                  <a:schemeClr val="accent1">
                    <a:lumMod val="75000"/>
                  </a:schemeClr>
                </a:solidFill>
              </a:rPr>
              <a:t>Mirowski</a:t>
            </a:r>
            <a:r>
              <a:rPr lang="en-GB" dirty="0" smtClean="0">
                <a:solidFill>
                  <a:schemeClr val="accent1">
                    <a:lumMod val="75000"/>
                  </a:schemeClr>
                </a:solidFill>
              </a:rPr>
              <a:t> 2013)</a:t>
            </a:r>
            <a:endParaRPr lang="en-GB"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D06A91F-F182-44C1-9E72-D478BBFFC42B}" type="slidenum">
              <a:rPr lang="en-GB" smtClean="0"/>
              <a:t>12</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391184"/>
            <a:ext cx="2952335" cy="2211402"/>
          </a:xfrm>
          <a:prstGeom prst="rect">
            <a:avLst/>
          </a:prstGeom>
        </p:spPr>
      </p:pic>
    </p:spTree>
    <p:extLst>
      <p:ext uri="{BB962C8B-B14F-4D97-AF65-F5344CB8AC3E}">
        <p14:creationId xmlns:p14="http://schemas.microsoft.com/office/powerpoint/2010/main" val="1162514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75000"/>
                  </a:schemeClr>
                </a:solidFill>
              </a:rPr>
              <a:t>The alternative account</a:t>
            </a:r>
            <a:endParaRPr lang="en-GB" dirty="0">
              <a:solidFill>
                <a:schemeClr val="accent1">
                  <a:lumMod val="75000"/>
                </a:schemeClr>
              </a:solidFill>
            </a:endParaRPr>
          </a:p>
        </p:txBody>
      </p:sp>
      <p:sp>
        <p:nvSpPr>
          <p:cNvPr id="3" name="Content Placeholder 2"/>
          <p:cNvSpPr>
            <a:spLocks noGrp="1"/>
          </p:cNvSpPr>
          <p:nvPr>
            <p:ph idx="1"/>
          </p:nvPr>
        </p:nvSpPr>
        <p:spPr>
          <a:xfrm>
            <a:off x="457200" y="1412776"/>
            <a:ext cx="8229600" cy="4968552"/>
          </a:xfrm>
        </p:spPr>
        <p:txBody>
          <a:bodyPr>
            <a:normAutofit/>
          </a:bodyPr>
          <a:lstStyle/>
          <a:p>
            <a:r>
              <a:rPr lang="en-GB" sz="2800" dirty="0" smtClean="0">
                <a:solidFill>
                  <a:schemeClr val="accent1">
                    <a:lumMod val="75000"/>
                  </a:schemeClr>
                </a:solidFill>
              </a:rPr>
              <a:t>Aristotelian-objective </a:t>
            </a:r>
            <a:r>
              <a:rPr lang="en-GB" sz="2800" dirty="0" smtClean="0">
                <a:solidFill>
                  <a:schemeClr val="accent1">
                    <a:lumMod val="75000"/>
                  </a:schemeClr>
                </a:solidFill>
              </a:rPr>
              <a:t>pluralist account </a:t>
            </a:r>
            <a:r>
              <a:rPr lang="en-GB" sz="2800" dirty="0" smtClean="0">
                <a:solidFill>
                  <a:schemeClr val="accent1">
                    <a:lumMod val="75000"/>
                  </a:schemeClr>
                </a:solidFill>
              </a:rPr>
              <a:t>of well-being</a:t>
            </a:r>
          </a:p>
          <a:p>
            <a:r>
              <a:rPr lang="en-GB" sz="2800" dirty="0" smtClean="0">
                <a:solidFill>
                  <a:schemeClr val="accent1">
                    <a:lumMod val="75000"/>
                  </a:schemeClr>
                </a:solidFill>
              </a:rPr>
              <a:t>E.g. the Capabilities Approach</a:t>
            </a:r>
          </a:p>
          <a:p>
            <a:pPr lvl="1"/>
            <a:r>
              <a:rPr lang="en-GB" dirty="0" smtClean="0">
                <a:solidFill>
                  <a:schemeClr val="accent1">
                    <a:lumMod val="75000"/>
                  </a:schemeClr>
                </a:solidFill>
              </a:rPr>
              <a:t>Well-being as freedom and capability to lead a flourishing life</a:t>
            </a:r>
          </a:p>
          <a:p>
            <a:pPr marL="457200" lvl="1" indent="0" algn="ctr">
              <a:buNone/>
            </a:pPr>
            <a:r>
              <a:rPr lang="en-GB" dirty="0">
                <a:solidFill>
                  <a:schemeClr val="accent1">
                    <a:lumMod val="75000"/>
                  </a:schemeClr>
                </a:solidFill>
              </a:rPr>
              <a:t>“…the complex inter-relationship between human striving and its social and material context.” </a:t>
            </a:r>
          </a:p>
          <a:p>
            <a:pPr marL="457200" lvl="1" indent="0" algn="ctr">
              <a:buNone/>
            </a:pPr>
            <a:r>
              <a:rPr lang="en-GB" dirty="0">
                <a:solidFill>
                  <a:schemeClr val="accent1">
                    <a:lumMod val="75000"/>
                  </a:schemeClr>
                </a:solidFill>
              </a:rPr>
              <a:t>(Nussbaum 2000)</a:t>
            </a:r>
          </a:p>
          <a:p>
            <a:pPr lvl="1"/>
            <a:endParaRPr lang="en-GB" dirty="0" smtClean="0">
              <a:solidFill>
                <a:schemeClr val="accent1">
                  <a:lumMod val="75000"/>
                </a:schemeClr>
              </a:solidFill>
            </a:endParaRPr>
          </a:p>
          <a:p>
            <a:pPr marL="0" indent="0">
              <a:buNone/>
            </a:pPr>
            <a:endParaRPr lang="en-GB" sz="1600" dirty="0" smtClean="0">
              <a:solidFill>
                <a:schemeClr val="accent1">
                  <a:lumMod val="75000"/>
                </a:schemeClr>
              </a:solidFill>
            </a:endParaRPr>
          </a:p>
          <a:p>
            <a:pPr marL="457200" lvl="1" indent="0">
              <a:buNone/>
            </a:pPr>
            <a:endParaRPr lang="en-GB" dirty="0" smtClean="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D06A91F-F182-44C1-9E72-D478BBFFC42B}" type="slidenum">
              <a:rPr lang="en-GB" smtClean="0"/>
              <a:t>13</a:t>
            </a:fld>
            <a:endParaRPr lang="en-GB"/>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56" y="5157191"/>
            <a:ext cx="4680520" cy="15478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128" y="4928976"/>
            <a:ext cx="4032448" cy="1832631"/>
          </a:xfrm>
          <a:prstGeom prst="rect">
            <a:avLst/>
          </a:prstGeom>
        </p:spPr>
      </p:pic>
    </p:spTree>
    <p:extLst>
      <p:ext uri="{BB962C8B-B14F-4D97-AF65-F5344CB8AC3E}">
        <p14:creationId xmlns:p14="http://schemas.microsoft.com/office/powerpoint/2010/main" val="634100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75000"/>
                  </a:schemeClr>
                </a:solidFill>
              </a:rPr>
              <a:t>Conclusions</a:t>
            </a:r>
            <a:endParaRPr lang="en-GB" dirty="0">
              <a:solidFill>
                <a:schemeClr val="accent1">
                  <a:lumMod val="75000"/>
                </a:schemeClr>
              </a:solidFill>
            </a:endParaRPr>
          </a:p>
        </p:txBody>
      </p:sp>
      <p:sp>
        <p:nvSpPr>
          <p:cNvPr id="3" name="Content Placeholder 2"/>
          <p:cNvSpPr>
            <a:spLocks noGrp="1"/>
          </p:cNvSpPr>
          <p:nvPr>
            <p:ph idx="1"/>
          </p:nvPr>
        </p:nvSpPr>
        <p:spPr/>
        <p:txBody>
          <a:bodyPr>
            <a:normAutofit fontScale="85000" lnSpcReduction="20000"/>
          </a:bodyPr>
          <a:lstStyle/>
          <a:p>
            <a:r>
              <a:rPr lang="en-GB" b="1" dirty="0" smtClean="0">
                <a:solidFill>
                  <a:schemeClr val="accent1">
                    <a:lumMod val="75000"/>
                  </a:schemeClr>
                </a:solidFill>
              </a:rPr>
              <a:t>SWB is not a reliable indicator for public policy</a:t>
            </a:r>
          </a:p>
          <a:p>
            <a:pPr lvl="1"/>
            <a:endParaRPr lang="en-GB" dirty="0">
              <a:solidFill>
                <a:schemeClr val="accent1">
                  <a:lumMod val="75000"/>
                </a:schemeClr>
              </a:solidFill>
            </a:endParaRPr>
          </a:p>
          <a:p>
            <a:r>
              <a:rPr lang="en-GB" b="1" dirty="0" smtClean="0">
                <a:solidFill>
                  <a:schemeClr val="accent1">
                    <a:lumMod val="75000"/>
                  </a:schemeClr>
                </a:solidFill>
              </a:rPr>
              <a:t>SWB does not imply a radical new social model</a:t>
            </a:r>
          </a:p>
          <a:p>
            <a:pPr lvl="1"/>
            <a:r>
              <a:rPr lang="en-GB" dirty="0" smtClean="0">
                <a:solidFill>
                  <a:schemeClr val="accent1">
                    <a:lumMod val="75000"/>
                  </a:schemeClr>
                </a:solidFill>
              </a:rPr>
              <a:t>Continuation of neoliberal assumptions</a:t>
            </a:r>
          </a:p>
          <a:p>
            <a:pPr lvl="1"/>
            <a:r>
              <a:rPr lang="en-GB" dirty="0" smtClean="0">
                <a:solidFill>
                  <a:schemeClr val="accent1">
                    <a:lumMod val="75000"/>
                  </a:schemeClr>
                </a:solidFill>
              </a:rPr>
              <a:t>SWB does not get us very far ‘Beyond GDP’</a:t>
            </a:r>
          </a:p>
          <a:p>
            <a:pPr marL="457200" lvl="1" indent="0">
              <a:buNone/>
            </a:pPr>
            <a:endParaRPr lang="en-GB" dirty="0" smtClean="0">
              <a:solidFill>
                <a:schemeClr val="accent1">
                  <a:lumMod val="75000"/>
                </a:schemeClr>
              </a:solidFill>
            </a:endParaRPr>
          </a:p>
          <a:p>
            <a:r>
              <a:rPr lang="en-GB" b="1" dirty="0" smtClean="0">
                <a:solidFill>
                  <a:schemeClr val="accent1">
                    <a:lumMod val="75000"/>
                  </a:schemeClr>
                </a:solidFill>
              </a:rPr>
              <a:t>Dominance of subjective approach risks crowding out alternative accounts</a:t>
            </a:r>
          </a:p>
          <a:p>
            <a:pPr marL="0" indent="0">
              <a:buNone/>
            </a:pPr>
            <a:endParaRPr lang="en-GB" b="1" dirty="0" smtClean="0">
              <a:solidFill>
                <a:schemeClr val="accent1">
                  <a:lumMod val="75000"/>
                </a:schemeClr>
              </a:solidFill>
            </a:endParaRPr>
          </a:p>
          <a:p>
            <a:pPr marL="457200" lvl="1" indent="0">
              <a:buNone/>
            </a:pPr>
            <a:endParaRPr lang="en-GB" sz="1200" dirty="0">
              <a:solidFill>
                <a:schemeClr val="accent1">
                  <a:lumMod val="75000"/>
                </a:schemeClr>
              </a:solidFill>
            </a:endParaRPr>
          </a:p>
          <a:p>
            <a:pPr>
              <a:buFont typeface="Wingdings" pitchFamily="2" charset="2"/>
              <a:buChar char="à"/>
            </a:pPr>
            <a:r>
              <a:rPr lang="en-GB" sz="3300" b="1" dirty="0" smtClean="0">
                <a:solidFill>
                  <a:schemeClr val="accent1">
                    <a:lumMod val="75000"/>
                  </a:schemeClr>
                </a:solidFill>
              </a:rPr>
              <a:t>The Capabilities Approach</a:t>
            </a:r>
            <a:r>
              <a:rPr lang="en-GB" sz="3300" dirty="0" smtClean="0">
                <a:solidFill>
                  <a:schemeClr val="accent1">
                    <a:lumMod val="75000"/>
                  </a:schemeClr>
                </a:solidFill>
              </a:rPr>
              <a:t> </a:t>
            </a:r>
          </a:p>
          <a:p>
            <a:pPr marL="457200" lvl="1" indent="0">
              <a:buNone/>
            </a:pPr>
            <a:r>
              <a:rPr lang="en-GB" sz="3300" dirty="0" smtClean="0">
                <a:solidFill>
                  <a:schemeClr val="accent1">
                    <a:lumMod val="75000"/>
                  </a:schemeClr>
                </a:solidFill>
              </a:rPr>
              <a:t>- a workable alternative (OECD, EHRC)</a:t>
            </a:r>
            <a:endParaRPr lang="en-GB" sz="33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D06A91F-F182-44C1-9E72-D478BBFFC42B}" type="slidenum">
              <a:rPr lang="en-GB" smtClean="0"/>
              <a:t>14</a:t>
            </a:fld>
            <a:endParaRPr lang="en-GB"/>
          </a:p>
        </p:txBody>
      </p:sp>
    </p:spTree>
    <p:extLst>
      <p:ext uri="{BB962C8B-B14F-4D97-AF65-F5344CB8AC3E}">
        <p14:creationId xmlns:p14="http://schemas.microsoft.com/office/powerpoint/2010/main" val="3472872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Measuring National Well-being</a:t>
            </a:r>
            <a:endParaRPr lang="en-GB" dirty="0"/>
          </a:p>
        </p:txBody>
      </p:sp>
      <p:sp>
        <p:nvSpPr>
          <p:cNvPr id="4" name="Slide Number Placeholder 3"/>
          <p:cNvSpPr>
            <a:spLocks noGrp="1"/>
          </p:cNvSpPr>
          <p:nvPr>
            <p:ph type="sldNum" sz="quarter" idx="12"/>
          </p:nvPr>
        </p:nvSpPr>
        <p:spPr/>
        <p:txBody>
          <a:bodyPr/>
          <a:lstStyle/>
          <a:p>
            <a:fld id="{5D06A91F-F182-44C1-9E72-D478BBFFC42B}" type="slidenum">
              <a:rPr lang="en-GB" smtClean="0"/>
              <a:t>15</a:t>
            </a:fld>
            <a:endParaRPr lang="en-GB"/>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26" t="13500" r="16370" b="7386"/>
          <a:stretch/>
        </p:blipFill>
        <p:spPr bwMode="auto">
          <a:xfrm>
            <a:off x="2123728" y="1316736"/>
            <a:ext cx="5219443" cy="516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3887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06A91F-F182-44C1-9E72-D478BBFFC42B}" type="slidenum">
              <a:rPr lang="en-GB" smtClean="0"/>
              <a:t>16</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068960"/>
            <a:ext cx="7136410" cy="2664000"/>
          </a:xfrm>
          <a:prstGeom prst="rect">
            <a:avLst/>
          </a:prstGeom>
        </p:spPr>
      </p:pic>
      <p:sp>
        <p:nvSpPr>
          <p:cNvPr id="12" name="Title 1"/>
          <p:cNvSpPr>
            <a:spLocks noGrp="1"/>
          </p:cNvSpPr>
          <p:nvPr>
            <p:ph type="title"/>
          </p:nvPr>
        </p:nvSpPr>
        <p:spPr>
          <a:xfrm>
            <a:off x="445957" y="836712"/>
            <a:ext cx="8229600" cy="1143000"/>
          </a:xfrm>
        </p:spPr>
        <p:txBody>
          <a:bodyPr>
            <a:normAutofit fontScale="90000"/>
          </a:bodyPr>
          <a:lstStyle/>
          <a:p>
            <a:r>
              <a:rPr lang="en-GB" dirty="0" smtClean="0">
                <a:solidFill>
                  <a:schemeClr val="accent1">
                    <a:lumMod val="75000"/>
                  </a:schemeClr>
                </a:solidFill>
              </a:rPr>
              <a:t/>
            </a:r>
            <a:br>
              <a:rPr lang="en-GB" dirty="0" smtClean="0">
                <a:solidFill>
                  <a:schemeClr val="accent1">
                    <a:lumMod val="75000"/>
                  </a:schemeClr>
                </a:solidFill>
              </a:rPr>
            </a:br>
            <a:r>
              <a:rPr lang="en-GB" dirty="0" smtClean="0">
                <a:solidFill>
                  <a:schemeClr val="accent1">
                    <a:lumMod val="75000"/>
                  </a:schemeClr>
                </a:solidFill>
              </a:rPr>
              <a:t/>
            </a:r>
            <a:br>
              <a:rPr lang="en-GB" dirty="0" smtClean="0">
                <a:solidFill>
                  <a:schemeClr val="accent1">
                    <a:lumMod val="75000"/>
                  </a:schemeClr>
                </a:solidFill>
              </a:rPr>
            </a:br>
            <a:r>
              <a:rPr lang="en-GB" dirty="0">
                <a:solidFill>
                  <a:schemeClr val="accent1">
                    <a:lumMod val="75000"/>
                  </a:schemeClr>
                </a:solidFill>
              </a:rPr>
              <a:t/>
            </a:r>
            <a:br>
              <a:rPr lang="en-GB" dirty="0">
                <a:solidFill>
                  <a:schemeClr val="accent1">
                    <a:lumMod val="75000"/>
                  </a:schemeClr>
                </a:solidFill>
              </a:rPr>
            </a:br>
            <a:r>
              <a:rPr lang="en-GB" dirty="0" smtClean="0">
                <a:solidFill>
                  <a:schemeClr val="accent1">
                    <a:lumMod val="75000"/>
                  </a:schemeClr>
                </a:solidFill>
              </a:rPr>
              <a:t>Thank you</a:t>
            </a:r>
            <a:br>
              <a:rPr lang="en-GB" dirty="0" smtClean="0">
                <a:solidFill>
                  <a:schemeClr val="accent1">
                    <a:lumMod val="75000"/>
                  </a:schemeClr>
                </a:solidFill>
              </a:rPr>
            </a:br>
            <a:r>
              <a:rPr lang="en-GB" dirty="0">
                <a:solidFill>
                  <a:schemeClr val="accent1">
                    <a:lumMod val="75000"/>
                  </a:schemeClr>
                </a:solidFill>
              </a:rPr>
              <a:t/>
            </a:r>
            <a:br>
              <a:rPr lang="en-GB" dirty="0">
                <a:solidFill>
                  <a:schemeClr val="accent1">
                    <a:lumMod val="75000"/>
                  </a:schemeClr>
                </a:solidFill>
              </a:rPr>
            </a:br>
            <a:r>
              <a:rPr lang="en-GB" sz="3100" dirty="0" smtClean="0">
                <a:solidFill>
                  <a:schemeClr val="accent1">
                    <a:lumMod val="75000"/>
                  </a:schemeClr>
                </a:solidFill>
              </a:rPr>
              <a:t>On well-being and public policy: </a:t>
            </a:r>
            <a:br>
              <a:rPr lang="en-GB" sz="3100" dirty="0" smtClean="0">
                <a:solidFill>
                  <a:schemeClr val="accent1">
                    <a:lumMod val="75000"/>
                  </a:schemeClr>
                </a:solidFill>
              </a:rPr>
            </a:br>
            <a:r>
              <a:rPr lang="en-GB" sz="3100" dirty="0" smtClean="0">
                <a:solidFill>
                  <a:schemeClr val="accent1">
                    <a:lumMod val="75000"/>
                  </a:schemeClr>
                </a:solidFill>
              </a:rPr>
              <a:t>are we capable of questioning the hegemony of happiness?</a:t>
            </a:r>
            <a:br>
              <a:rPr lang="en-GB" sz="3100" dirty="0" smtClean="0">
                <a:solidFill>
                  <a:schemeClr val="accent1">
                    <a:lumMod val="75000"/>
                  </a:schemeClr>
                </a:solidFill>
              </a:rPr>
            </a:br>
            <a:r>
              <a:rPr lang="en-GB" dirty="0">
                <a:solidFill>
                  <a:schemeClr val="accent1">
                    <a:lumMod val="75000"/>
                  </a:schemeClr>
                </a:solidFill>
              </a:rPr>
              <a:t/>
            </a:r>
            <a:br>
              <a:rPr lang="en-GB" dirty="0">
                <a:solidFill>
                  <a:schemeClr val="accent1">
                    <a:lumMod val="75000"/>
                  </a:schemeClr>
                </a:solidFill>
              </a:rPr>
            </a:br>
            <a:endParaRPr lang="en-GB" dirty="0">
              <a:solidFill>
                <a:schemeClr val="accent1">
                  <a:lumMod val="75000"/>
                </a:schemeClr>
              </a:solidFill>
            </a:endParaRPr>
          </a:p>
        </p:txBody>
      </p:sp>
      <p:sp>
        <p:nvSpPr>
          <p:cNvPr id="13" name="Content Placeholder 2"/>
          <p:cNvSpPr txBox="1">
            <a:spLocks/>
          </p:cNvSpPr>
          <p:nvPr/>
        </p:nvSpPr>
        <p:spPr>
          <a:xfrm>
            <a:off x="445957" y="6021288"/>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dirty="0" smtClean="0">
                <a:solidFill>
                  <a:schemeClr val="accent1">
                    <a:lumMod val="75000"/>
                  </a:schemeClr>
                </a:solidFill>
              </a:rPr>
              <a:t>annie.austin@postgrad.manchester.ac.uk</a:t>
            </a:r>
            <a:endParaRPr lang="en-GB" sz="2800" dirty="0">
              <a:solidFill>
                <a:schemeClr val="accent1">
                  <a:lumMod val="75000"/>
                </a:schemeClr>
              </a:solidFill>
            </a:endParaRPr>
          </a:p>
        </p:txBody>
      </p:sp>
    </p:spTree>
    <p:extLst>
      <p:ext uri="{BB962C8B-B14F-4D97-AF65-F5344CB8AC3E}">
        <p14:creationId xmlns:p14="http://schemas.microsoft.com/office/powerpoint/2010/main" val="4059636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Defining and measuring national well-being</a:t>
            </a:r>
            <a:endParaRPr lang="en-GB" sz="3200" dirty="0"/>
          </a:p>
        </p:txBody>
      </p:sp>
      <p:sp>
        <p:nvSpPr>
          <p:cNvPr id="4" name="Slide Number Placeholder 3"/>
          <p:cNvSpPr>
            <a:spLocks noGrp="1"/>
          </p:cNvSpPr>
          <p:nvPr>
            <p:ph type="sldNum" sz="quarter" idx="12"/>
          </p:nvPr>
        </p:nvSpPr>
        <p:spPr/>
        <p:txBody>
          <a:bodyPr/>
          <a:lstStyle/>
          <a:p>
            <a:fld id="{5D06A91F-F182-44C1-9E72-D478BBFFC42B}" type="slidenum">
              <a:rPr lang="en-GB" smtClean="0"/>
              <a:t>17</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341477232"/>
              </p:ext>
            </p:extLst>
          </p:nvPr>
        </p:nvGraphicFramePr>
        <p:xfrm>
          <a:off x="179513" y="1340768"/>
          <a:ext cx="7200798" cy="4824535"/>
        </p:xfrm>
        <a:graphic>
          <a:graphicData uri="http://schemas.openxmlformats.org/drawingml/2006/table">
            <a:tbl>
              <a:tblPr firstRow="1" firstCol="1" bandRow="1">
                <a:tableStyleId>{5C22544A-7EE6-4342-B048-85BDC9FD1C3A}</a:tableStyleId>
              </a:tblPr>
              <a:tblGrid>
                <a:gridCol w="1676015"/>
                <a:gridCol w="1521987"/>
                <a:gridCol w="2001398"/>
                <a:gridCol w="2001398"/>
              </a:tblGrid>
              <a:tr h="779303">
                <a:tc>
                  <a:txBody>
                    <a:bodyPr/>
                    <a:lstStyle/>
                    <a:p>
                      <a:pPr>
                        <a:spcAft>
                          <a:spcPts val="0"/>
                        </a:spcAft>
                      </a:pPr>
                      <a:r>
                        <a:rPr lang="en-US" sz="2000" dirty="0">
                          <a:effectLst/>
                        </a:rPr>
                        <a:t> </a:t>
                      </a:r>
                      <a:endParaRPr lang="en-GB" sz="2000" dirty="0">
                        <a:effectLst/>
                        <a:latin typeface="Cambria"/>
                        <a:ea typeface="MS Mincho"/>
                        <a:cs typeface="Times New Roman"/>
                      </a:endParaRPr>
                    </a:p>
                  </a:txBody>
                  <a:tcPr marL="68580" marR="68580" marT="0" marB="0">
                    <a:solidFill>
                      <a:schemeClr val="bg1"/>
                    </a:solidFill>
                  </a:tcPr>
                </a:tc>
                <a:tc>
                  <a:txBody>
                    <a:bodyPr/>
                    <a:lstStyle/>
                    <a:p>
                      <a:pPr>
                        <a:spcAft>
                          <a:spcPts val="0"/>
                        </a:spcAft>
                      </a:pPr>
                      <a:r>
                        <a:rPr lang="en-US" sz="2000" dirty="0">
                          <a:solidFill>
                            <a:schemeClr val="tx1"/>
                          </a:solidFill>
                          <a:effectLst/>
                        </a:rPr>
                        <a:t> </a:t>
                      </a:r>
                      <a:endParaRPr lang="en-GB" sz="2000" dirty="0">
                        <a:solidFill>
                          <a:schemeClr val="tx1"/>
                        </a:solidFill>
                        <a:effectLst/>
                        <a:latin typeface="Cambria"/>
                        <a:ea typeface="MS Mincho"/>
                        <a:cs typeface="Times New Roman"/>
                      </a:endParaRPr>
                    </a:p>
                  </a:txBody>
                  <a:tcPr marL="68580" marR="68580" marT="0" marB="0">
                    <a:solidFill>
                      <a:schemeClr val="bg1"/>
                    </a:solidFill>
                  </a:tcPr>
                </a:tc>
                <a:tc gridSpan="2">
                  <a:txBody>
                    <a:bodyPr/>
                    <a:lstStyle/>
                    <a:p>
                      <a:pPr algn="ctr">
                        <a:spcAft>
                          <a:spcPts val="0"/>
                        </a:spcAft>
                      </a:pPr>
                      <a:r>
                        <a:rPr lang="en-US" sz="2000" dirty="0">
                          <a:solidFill>
                            <a:schemeClr val="tx1"/>
                          </a:solidFill>
                          <a:effectLst/>
                        </a:rPr>
                        <a:t>Definition</a:t>
                      </a:r>
                      <a:endParaRPr lang="en-GB" sz="2000" dirty="0">
                        <a:solidFill>
                          <a:schemeClr val="tx1"/>
                        </a:solidFill>
                        <a:effectLst/>
                        <a:latin typeface="Cambria"/>
                        <a:ea typeface="MS Mincho"/>
                        <a:cs typeface="Times New Roman"/>
                      </a:endParaRPr>
                    </a:p>
                  </a:txBody>
                  <a:tcPr marL="68580" marR="68580" marT="0" marB="0">
                    <a:solidFill>
                      <a:schemeClr val="bg1"/>
                    </a:solidFill>
                  </a:tcPr>
                </a:tc>
                <a:tc hMerge="1">
                  <a:txBody>
                    <a:bodyPr/>
                    <a:lstStyle/>
                    <a:p>
                      <a:endParaRPr lang="en-GB"/>
                    </a:p>
                  </a:txBody>
                  <a:tcPr/>
                </a:tc>
              </a:tr>
              <a:tr h="674206">
                <a:tc>
                  <a:txBody>
                    <a:bodyPr/>
                    <a:lstStyle/>
                    <a:p>
                      <a:pPr>
                        <a:spcAft>
                          <a:spcPts val="0"/>
                        </a:spcAft>
                      </a:pPr>
                      <a:r>
                        <a:rPr lang="en-US" sz="2000" dirty="0">
                          <a:effectLst/>
                        </a:rPr>
                        <a:t> </a:t>
                      </a:r>
                      <a:endParaRPr lang="en-GB" sz="2000" dirty="0">
                        <a:effectLst/>
                        <a:latin typeface="Cambria"/>
                        <a:ea typeface="MS Mincho"/>
                        <a:cs typeface="Times New Roman"/>
                      </a:endParaRPr>
                    </a:p>
                  </a:txBody>
                  <a:tcPr marL="68580" marR="68580" marT="0" marB="0">
                    <a:solidFill>
                      <a:schemeClr val="bg1"/>
                    </a:solidFill>
                  </a:tcPr>
                </a:tc>
                <a:tc>
                  <a:txBody>
                    <a:bodyPr/>
                    <a:lstStyle/>
                    <a:p>
                      <a:pPr>
                        <a:spcAft>
                          <a:spcPts val="0"/>
                        </a:spcAft>
                      </a:pPr>
                      <a:r>
                        <a:rPr lang="en-US" sz="2000" dirty="0">
                          <a:effectLst/>
                        </a:rPr>
                        <a:t> </a:t>
                      </a:r>
                      <a:endParaRPr lang="en-GB" sz="2000" dirty="0">
                        <a:effectLst/>
                        <a:latin typeface="Cambria"/>
                        <a:ea typeface="MS Mincho"/>
                        <a:cs typeface="Times New Roman"/>
                      </a:endParaRPr>
                    </a:p>
                  </a:txBody>
                  <a:tcPr marL="68580" marR="68580" marT="0" marB="0">
                    <a:solidFill>
                      <a:schemeClr val="bg1"/>
                    </a:solidFill>
                  </a:tcPr>
                </a:tc>
                <a:tc>
                  <a:txBody>
                    <a:bodyPr/>
                    <a:lstStyle/>
                    <a:p>
                      <a:pPr algn="ctr">
                        <a:spcAft>
                          <a:spcPts val="0"/>
                        </a:spcAft>
                      </a:pPr>
                      <a:r>
                        <a:rPr lang="en-US" sz="2000" b="1" dirty="0">
                          <a:effectLst/>
                        </a:rPr>
                        <a:t>Subjective</a:t>
                      </a:r>
                      <a:endParaRPr lang="en-GB" sz="2000" b="1" dirty="0">
                        <a:effectLst/>
                        <a:latin typeface="Cambria"/>
                        <a:ea typeface="MS Mincho"/>
                        <a:cs typeface="Times New Roman"/>
                      </a:endParaRPr>
                    </a:p>
                  </a:txBody>
                  <a:tcPr marL="68580" marR="68580" marT="0" marB="0"/>
                </a:tc>
                <a:tc>
                  <a:txBody>
                    <a:bodyPr/>
                    <a:lstStyle/>
                    <a:p>
                      <a:pPr algn="ctr">
                        <a:spcAft>
                          <a:spcPts val="0"/>
                        </a:spcAft>
                      </a:pPr>
                      <a:r>
                        <a:rPr lang="en-US" sz="2000" b="1" dirty="0">
                          <a:effectLst/>
                        </a:rPr>
                        <a:t>Objective</a:t>
                      </a:r>
                      <a:endParaRPr lang="en-GB" sz="2000" b="1" dirty="0">
                        <a:effectLst/>
                        <a:latin typeface="Cambria"/>
                        <a:ea typeface="MS Mincho"/>
                        <a:cs typeface="Times New Roman"/>
                      </a:endParaRPr>
                    </a:p>
                  </a:txBody>
                  <a:tcPr marL="68580" marR="68580" marT="0" marB="0"/>
                </a:tc>
              </a:tr>
              <a:tr h="1348411">
                <a:tc rowSpan="2">
                  <a:txBody>
                    <a:bodyPr/>
                    <a:lstStyle/>
                    <a:p>
                      <a:pPr>
                        <a:spcAft>
                          <a:spcPts val="0"/>
                        </a:spcAft>
                      </a:pPr>
                      <a:r>
                        <a:rPr lang="en-US" sz="2000" dirty="0">
                          <a:solidFill>
                            <a:schemeClr val="tx1"/>
                          </a:solidFill>
                          <a:effectLst/>
                        </a:rPr>
                        <a:t>Measurement</a:t>
                      </a:r>
                      <a:endParaRPr lang="en-GB" sz="2000" dirty="0">
                        <a:solidFill>
                          <a:schemeClr val="tx1"/>
                        </a:solidFill>
                        <a:effectLst/>
                        <a:latin typeface="Cambria"/>
                        <a:ea typeface="MS Mincho"/>
                        <a:cs typeface="Times New Roman"/>
                      </a:endParaRPr>
                    </a:p>
                  </a:txBody>
                  <a:tcPr marL="68580" marR="68580" marT="0" marB="0" anchor="ctr">
                    <a:solidFill>
                      <a:schemeClr val="bg1"/>
                    </a:solidFill>
                  </a:tcPr>
                </a:tc>
                <a:tc>
                  <a:txBody>
                    <a:bodyPr/>
                    <a:lstStyle/>
                    <a:p>
                      <a:pPr algn="ctr">
                        <a:spcAft>
                          <a:spcPts val="0"/>
                        </a:spcAft>
                      </a:pPr>
                      <a:r>
                        <a:rPr lang="en-US" sz="2000" b="1" dirty="0">
                          <a:effectLst/>
                        </a:rPr>
                        <a:t>Subjective</a:t>
                      </a:r>
                      <a:endParaRPr lang="en-GB" sz="2000" b="1" dirty="0">
                        <a:effectLst/>
                        <a:latin typeface="Cambria"/>
                        <a:ea typeface="MS Mincho"/>
                        <a:cs typeface="Times New Roman"/>
                      </a:endParaRPr>
                    </a:p>
                  </a:txBody>
                  <a:tcPr marL="68580" marR="68580" marT="0" marB="0" anchor="ctr"/>
                </a:tc>
                <a:tc>
                  <a:txBody>
                    <a:bodyPr/>
                    <a:lstStyle/>
                    <a:p>
                      <a:pPr algn="ctr">
                        <a:spcAft>
                          <a:spcPts val="0"/>
                        </a:spcAft>
                      </a:pPr>
                      <a:endParaRPr lang="en-US" sz="2000" dirty="0" smtClean="0">
                        <a:effectLst/>
                      </a:endParaRPr>
                    </a:p>
                    <a:p>
                      <a:pPr algn="ctr">
                        <a:spcAft>
                          <a:spcPts val="0"/>
                        </a:spcAft>
                      </a:pPr>
                      <a:r>
                        <a:rPr lang="en-US" sz="2000" dirty="0" smtClean="0">
                          <a:effectLst/>
                        </a:rPr>
                        <a:t>Extreme </a:t>
                      </a:r>
                    </a:p>
                    <a:p>
                      <a:pPr algn="ctr">
                        <a:spcAft>
                          <a:spcPts val="0"/>
                        </a:spcAft>
                      </a:pPr>
                      <a:r>
                        <a:rPr lang="en-US" sz="2000" dirty="0" smtClean="0">
                          <a:effectLst/>
                        </a:rPr>
                        <a:t>Epicurean</a:t>
                      </a:r>
                      <a:endParaRPr lang="en-GB" sz="2000" dirty="0">
                        <a:effectLst/>
                        <a:latin typeface="Cambria"/>
                        <a:ea typeface="MS Mincho"/>
                        <a:cs typeface="Times New Roman"/>
                      </a:endParaRPr>
                    </a:p>
                  </a:txBody>
                  <a:tcPr marL="68580" marR="68580" marT="0" marB="0"/>
                </a:tc>
                <a:tc>
                  <a:txBody>
                    <a:bodyPr/>
                    <a:lstStyle/>
                    <a:p>
                      <a:pPr algn="ctr">
                        <a:spcAft>
                          <a:spcPts val="0"/>
                        </a:spcAft>
                      </a:pPr>
                      <a:endParaRPr lang="en-US" sz="2000" b="1" dirty="0" smtClean="0">
                        <a:solidFill>
                          <a:srgbClr val="FF0000"/>
                        </a:solidFill>
                        <a:effectLst/>
                      </a:endParaRPr>
                    </a:p>
                    <a:p>
                      <a:pPr algn="ctr">
                        <a:spcAft>
                          <a:spcPts val="0"/>
                        </a:spcAft>
                      </a:pPr>
                      <a:r>
                        <a:rPr lang="en-US" sz="2000" b="1" dirty="0" smtClean="0">
                          <a:solidFill>
                            <a:srgbClr val="FF0000"/>
                          </a:solidFill>
                          <a:effectLst/>
                        </a:rPr>
                        <a:t>Strong Position </a:t>
                      </a:r>
                      <a:endParaRPr lang="en-GB" sz="2000" b="1" dirty="0">
                        <a:solidFill>
                          <a:srgbClr val="FF0000"/>
                        </a:solidFill>
                        <a:effectLst/>
                      </a:endParaRPr>
                    </a:p>
                    <a:p>
                      <a:pPr algn="ctr">
                        <a:spcAft>
                          <a:spcPts val="0"/>
                        </a:spcAft>
                      </a:pPr>
                      <a:r>
                        <a:rPr lang="en-US" sz="2000" b="1" dirty="0">
                          <a:solidFill>
                            <a:srgbClr val="FF0000"/>
                          </a:solidFill>
                          <a:effectLst/>
                        </a:rPr>
                        <a:t>(SWB </a:t>
                      </a:r>
                      <a:r>
                        <a:rPr lang="en-US" sz="2000" b="1" dirty="0" smtClean="0">
                          <a:solidFill>
                            <a:srgbClr val="FF0000"/>
                          </a:solidFill>
                          <a:effectLst/>
                        </a:rPr>
                        <a:t>as yardstick</a:t>
                      </a:r>
                      <a:r>
                        <a:rPr lang="en-US" sz="2000" b="1" dirty="0">
                          <a:solidFill>
                            <a:srgbClr val="FF0000"/>
                          </a:solidFill>
                          <a:effectLst/>
                        </a:rPr>
                        <a:t>)</a:t>
                      </a:r>
                      <a:endParaRPr lang="en-GB" sz="2000" b="1" dirty="0">
                        <a:solidFill>
                          <a:srgbClr val="FF0000"/>
                        </a:solidFill>
                        <a:effectLst/>
                        <a:latin typeface="Cambria"/>
                        <a:ea typeface="MS Mincho"/>
                        <a:cs typeface="Times New Roman"/>
                      </a:endParaRPr>
                    </a:p>
                  </a:txBody>
                  <a:tcPr marL="68580" marR="68580" marT="0" marB="0"/>
                </a:tc>
              </a:tr>
              <a:tr h="2022615">
                <a:tc vMerge="1">
                  <a:txBody>
                    <a:bodyPr/>
                    <a:lstStyle/>
                    <a:p>
                      <a:endParaRPr lang="en-GB"/>
                    </a:p>
                  </a:txBody>
                  <a:tcPr/>
                </a:tc>
                <a:tc>
                  <a:txBody>
                    <a:bodyPr/>
                    <a:lstStyle/>
                    <a:p>
                      <a:pPr algn="ctr">
                        <a:spcAft>
                          <a:spcPts val="0"/>
                        </a:spcAft>
                      </a:pPr>
                      <a:r>
                        <a:rPr lang="en-US" sz="2000" b="1" dirty="0">
                          <a:effectLst/>
                        </a:rPr>
                        <a:t>Objective</a:t>
                      </a:r>
                      <a:endParaRPr lang="en-GB" sz="2000" b="1" dirty="0">
                        <a:effectLst/>
                        <a:latin typeface="Cambria"/>
                        <a:ea typeface="MS Mincho"/>
                        <a:cs typeface="Times New Roman"/>
                      </a:endParaRPr>
                    </a:p>
                  </a:txBody>
                  <a:tcPr marL="68580" marR="68580" marT="0" marB="0" anchor="ctr"/>
                </a:tc>
                <a:tc>
                  <a:txBody>
                    <a:bodyPr/>
                    <a:lstStyle/>
                    <a:p>
                      <a:pPr algn="ctr">
                        <a:spcAft>
                          <a:spcPts val="0"/>
                        </a:spcAft>
                      </a:pPr>
                      <a:endParaRPr lang="en-US" sz="2000" dirty="0" smtClean="0">
                        <a:effectLst/>
                      </a:endParaRPr>
                    </a:p>
                    <a:p>
                      <a:pPr algn="ctr">
                        <a:spcAft>
                          <a:spcPts val="0"/>
                        </a:spcAft>
                      </a:pPr>
                      <a:r>
                        <a:rPr lang="en-US" sz="2000" dirty="0" smtClean="0">
                          <a:effectLst/>
                        </a:rPr>
                        <a:t>Observation</a:t>
                      </a:r>
                      <a:r>
                        <a:rPr lang="en-US" sz="2000" dirty="0">
                          <a:effectLst/>
                        </a:rPr>
                        <a:t>, </a:t>
                      </a:r>
                      <a:endParaRPr lang="en-US" sz="2000" dirty="0" smtClean="0">
                        <a:effectLst/>
                      </a:endParaRPr>
                    </a:p>
                    <a:p>
                      <a:pPr algn="ctr">
                        <a:spcAft>
                          <a:spcPts val="0"/>
                        </a:spcAft>
                      </a:pPr>
                      <a:r>
                        <a:rPr lang="en-US" sz="2000" dirty="0" smtClean="0">
                          <a:effectLst/>
                        </a:rPr>
                        <a:t>peer </a:t>
                      </a:r>
                      <a:r>
                        <a:rPr lang="en-US" sz="2000" dirty="0">
                          <a:effectLst/>
                        </a:rPr>
                        <a:t>reports,  bio-metrics</a:t>
                      </a:r>
                      <a:endParaRPr lang="en-GB" sz="2000" dirty="0">
                        <a:effectLst/>
                        <a:latin typeface="Cambria"/>
                        <a:ea typeface="MS Mincho"/>
                        <a:cs typeface="Times New Roman"/>
                      </a:endParaRPr>
                    </a:p>
                  </a:txBody>
                  <a:tcPr marL="68580" marR="68580" marT="0" marB="0"/>
                </a:tc>
                <a:tc>
                  <a:txBody>
                    <a:bodyPr/>
                    <a:lstStyle/>
                    <a:p>
                      <a:pPr algn="ctr">
                        <a:spcAft>
                          <a:spcPts val="0"/>
                        </a:spcAft>
                      </a:pPr>
                      <a:endParaRPr lang="en-US" sz="2000" dirty="0" smtClean="0">
                        <a:effectLst/>
                      </a:endParaRPr>
                    </a:p>
                    <a:p>
                      <a:pPr algn="ctr">
                        <a:spcAft>
                          <a:spcPts val="0"/>
                        </a:spcAft>
                      </a:pPr>
                      <a:r>
                        <a:rPr lang="en-US" sz="2000" dirty="0" smtClean="0">
                          <a:effectLst/>
                        </a:rPr>
                        <a:t>Resource-based </a:t>
                      </a:r>
                    </a:p>
                    <a:p>
                      <a:pPr algn="ctr">
                        <a:spcAft>
                          <a:spcPts val="0"/>
                        </a:spcAft>
                      </a:pPr>
                      <a:r>
                        <a:rPr lang="en-US" sz="2000" dirty="0" smtClean="0">
                          <a:effectLst/>
                        </a:rPr>
                        <a:t>(</a:t>
                      </a:r>
                      <a:r>
                        <a:rPr lang="en-US" sz="2000" dirty="0">
                          <a:effectLst/>
                        </a:rPr>
                        <a:t>e.g. Rawls)</a:t>
                      </a:r>
                      <a:endParaRPr lang="en-GB" sz="2000" dirty="0">
                        <a:effectLst/>
                        <a:latin typeface="Cambria"/>
                        <a:ea typeface="MS Mincho"/>
                        <a:cs typeface="Times New Roman"/>
                      </a:endParaRPr>
                    </a:p>
                  </a:txBody>
                  <a:tcPr marL="68580" marR="68580" marT="0" marB="0"/>
                </a:tc>
              </a:tr>
            </a:tbl>
          </a:graphicData>
        </a:graphic>
      </p:graphicFrame>
      <p:sp>
        <p:nvSpPr>
          <p:cNvPr id="6" name="TextBox 5"/>
          <p:cNvSpPr txBox="1"/>
          <p:nvPr/>
        </p:nvSpPr>
        <p:spPr>
          <a:xfrm>
            <a:off x="7380312" y="2132856"/>
            <a:ext cx="1512168" cy="4001095"/>
          </a:xfrm>
          <a:prstGeom prst="rect">
            <a:avLst/>
          </a:prstGeom>
          <a:noFill/>
          <a:ln>
            <a:solidFill>
              <a:schemeClr val="accent1"/>
            </a:solidFill>
          </a:ln>
        </p:spPr>
        <p:txBody>
          <a:bodyPr wrap="square" rtlCol="0">
            <a:spAutoFit/>
          </a:bodyPr>
          <a:lstStyle/>
          <a:p>
            <a:r>
              <a:rPr lang="en-GB" b="1" dirty="0" smtClean="0"/>
              <a:t>Objective</a:t>
            </a:r>
          </a:p>
          <a:p>
            <a:endParaRPr lang="en-GB" dirty="0"/>
          </a:p>
          <a:p>
            <a:endParaRPr lang="en-GB" dirty="0" smtClean="0"/>
          </a:p>
          <a:p>
            <a:endParaRPr lang="en-GB" dirty="0"/>
          </a:p>
          <a:p>
            <a:endParaRPr lang="en-GB" dirty="0" smtClean="0"/>
          </a:p>
          <a:p>
            <a:endParaRPr lang="en-GB" dirty="0" smtClean="0"/>
          </a:p>
          <a:p>
            <a:r>
              <a:rPr lang="en-GB" dirty="0" err="1" smtClean="0"/>
              <a:t>Stiglitz</a:t>
            </a:r>
            <a:r>
              <a:rPr lang="en-GB" dirty="0" smtClean="0"/>
              <a:t> Commission</a:t>
            </a:r>
          </a:p>
          <a:p>
            <a:endParaRPr lang="en-GB" dirty="0"/>
          </a:p>
          <a:p>
            <a:r>
              <a:rPr lang="en-GB" dirty="0" smtClean="0"/>
              <a:t>Capabilities Approach</a:t>
            </a:r>
          </a:p>
          <a:p>
            <a:endParaRPr lang="en-GB" dirty="0"/>
          </a:p>
          <a:p>
            <a:endParaRPr lang="en-GB" dirty="0" smtClean="0"/>
          </a:p>
          <a:p>
            <a:endParaRPr lang="en-GB" sz="2000" dirty="0" smtClean="0"/>
          </a:p>
        </p:txBody>
      </p:sp>
      <p:cxnSp>
        <p:nvCxnSpPr>
          <p:cNvPr id="8" name="Straight Connector 7"/>
          <p:cNvCxnSpPr/>
          <p:nvPr/>
        </p:nvCxnSpPr>
        <p:spPr>
          <a:xfrm>
            <a:off x="7380312" y="2780928"/>
            <a:ext cx="151216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8856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5845" y="2132856"/>
            <a:ext cx="3058424" cy="3816424"/>
          </a:xfrm>
        </p:spPr>
      </p:pic>
      <p:sp>
        <p:nvSpPr>
          <p:cNvPr id="4" name="Slide Number Placeholder 3"/>
          <p:cNvSpPr>
            <a:spLocks noGrp="1"/>
          </p:cNvSpPr>
          <p:nvPr>
            <p:ph type="sldNum" sz="quarter" idx="12"/>
          </p:nvPr>
        </p:nvSpPr>
        <p:spPr/>
        <p:txBody>
          <a:bodyPr/>
          <a:lstStyle/>
          <a:p>
            <a:fld id="{5D06A91F-F182-44C1-9E72-D478BBFFC42B}" type="slidenum">
              <a:rPr lang="en-GB" smtClean="0"/>
              <a:t>2</a:t>
            </a:fld>
            <a:endParaRPr lang="en-GB"/>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60648"/>
            <a:ext cx="7300661" cy="1692000"/>
          </a:xfrm>
          <a:prstGeom prst="rect">
            <a:avLst/>
          </a:prstGeom>
        </p:spPr>
      </p:pic>
      <p:sp>
        <p:nvSpPr>
          <p:cNvPr id="2" name="AutoShape 2" descr="Image result for better life index oec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336" y="2492896"/>
            <a:ext cx="4032448" cy="2016224"/>
          </a:xfrm>
          <a:prstGeom prst="rect">
            <a:avLst/>
          </a:prstGeom>
        </p:spPr>
      </p:pic>
      <p:sp>
        <p:nvSpPr>
          <p:cNvPr id="7" name="TextBox 6"/>
          <p:cNvSpPr txBox="1"/>
          <p:nvPr/>
        </p:nvSpPr>
        <p:spPr>
          <a:xfrm>
            <a:off x="693909" y="4797152"/>
            <a:ext cx="3967609" cy="954107"/>
          </a:xfrm>
          <a:prstGeom prst="rect">
            <a:avLst/>
          </a:prstGeom>
          <a:noFill/>
        </p:spPr>
        <p:txBody>
          <a:bodyPr wrap="square" rtlCol="0">
            <a:spAutoFit/>
          </a:bodyPr>
          <a:lstStyle/>
          <a:p>
            <a:pPr marL="0" lvl="1" algn="ctr"/>
            <a:r>
              <a:rPr lang="en-GB" sz="2800" b="1" dirty="0">
                <a:solidFill>
                  <a:schemeClr val="accent1">
                    <a:lumMod val="75000"/>
                  </a:schemeClr>
                </a:solidFill>
              </a:rPr>
              <a:t>‘Beyond GDP’ </a:t>
            </a:r>
            <a:endParaRPr lang="en-GB" sz="2800" b="1" dirty="0" smtClean="0">
              <a:solidFill>
                <a:schemeClr val="accent1">
                  <a:lumMod val="75000"/>
                </a:schemeClr>
              </a:solidFill>
            </a:endParaRPr>
          </a:p>
          <a:p>
            <a:pPr marL="0" lvl="1" algn="ctr"/>
            <a:r>
              <a:rPr lang="en-GB" sz="2800" dirty="0" smtClean="0">
                <a:solidFill>
                  <a:schemeClr val="accent1">
                    <a:lumMod val="75000"/>
                  </a:schemeClr>
                </a:solidFill>
              </a:rPr>
              <a:t>(</a:t>
            </a:r>
            <a:r>
              <a:rPr lang="en-GB" sz="2800" dirty="0">
                <a:solidFill>
                  <a:schemeClr val="accent1">
                    <a:lumMod val="75000"/>
                  </a:schemeClr>
                </a:solidFill>
              </a:rPr>
              <a:t>and ‘GDP fetishism</a:t>
            </a:r>
            <a:r>
              <a:rPr lang="en-GB" sz="2800" dirty="0" smtClean="0">
                <a:solidFill>
                  <a:schemeClr val="accent1">
                    <a:lumMod val="75000"/>
                  </a:schemeClr>
                </a:solidFill>
              </a:rPr>
              <a:t>’)</a:t>
            </a:r>
          </a:p>
        </p:txBody>
      </p:sp>
    </p:spTree>
    <p:extLst>
      <p:ext uri="{BB962C8B-B14F-4D97-AF65-F5344CB8AC3E}">
        <p14:creationId xmlns:p14="http://schemas.microsoft.com/office/powerpoint/2010/main" val="12677953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4536504" cy="1143000"/>
          </a:xfrm>
        </p:spPr>
        <p:txBody>
          <a:bodyPr>
            <a:normAutofit fontScale="90000"/>
          </a:bodyPr>
          <a:lstStyle/>
          <a:p>
            <a:r>
              <a:rPr lang="en-GB" sz="4000" dirty="0">
                <a:solidFill>
                  <a:schemeClr val="accent1">
                    <a:lumMod val="75000"/>
                  </a:schemeClr>
                </a:solidFill>
              </a:rPr>
              <a:t>Subjective well-being (SWB</a:t>
            </a:r>
            <a:r>
              <a:rPr lang="en-GB" sz="4000" dirty="0" smtClean="0">
                <a:solidFill>
                  <a:schemeClr val="accent1">
                    <a:lumMod val="75000"/>
                  </a:schemeClr>
                </a:solidFill>
              </a:rPr>
              <a:t>)</a:t>
            </a:r>
            <a:endParaRPr lang="en-GB" sz="4000" dirty="0">
              <a:solidFill>
                <a:schemeClr val="accent1">
                  <a:lumMod val="75000"/>
                </a:schemeClr>
              </a:solidFill>
            </a:endParaRPr>
          </a:p>
        </p:txBody>
      </p:sp>
      <p:sp>
        <p:nvSpPr>
          <p:cNvPr id="3" name="Content Placeholder 2"/>
          <p:cNvSpPr>
            <a:spLocks noGrp="1"/>
          </p:cNvSpPr>
          <p:nvPr>
            <p:ph idx="1"/>
          </p:nvPr>
        </p:nvSpPr>
        <p:spPr>
          <a:xfrm>
            <a:off x="457200" y="1600200"/>
            <a:ext cx="4042792" cy="4925144"/>
          </a:xfrm>
        </p:spPr>
        <p:txBody>
          <a:bodyPr>
            <a:normAutofit fontScale="77500" lnSpcReduction="20000"/>
          </a:bodyPr>
          <a:lstStyle/>
          <a:p>
            <a:pPr>
              <a:lnSpc>
                <a:spcPct val="150000"/>
              </a:lnSpc>
            </a:pPr>
            <a:r>
              <a:rPr lang="en-GB" sz="2400" i="1" dirty="0" smtClean="0">
                <a:solidFill>
                  <a:schemeClr val="accent1">
                    <a:lumMod val="75000"/>
                  </a:schemeClr>
                </a:solidFill>
              </a:rPr>
              <a:t>Overall</a:t>
            </a:r>
            <a:r>
              <a:rPr lang="en-GB" sz="2400" i="1" dirty="0">
                <a:solidFill>
                  <a:schemeClr val="accent1">
                    <a:lumMod val="75000"/>
                  </a:schemeClr>
                </a:solidFill>
              </a:rPr>
              <a:t>, how satisfied are you with your life nowadays</a:t>
            </a:r>
            <a:r>
              <a:rPr lang="en-GB" sz="2400" i="1" dirty="0" smtClean="0">
                <a:solidFill>
                  <a:schemeClr val="accent1">
                    <a:lumMod val="75000"/>
                  </a:schemeClr>
                </a:solidFill>
              </a:rPr>
              <a:t>?</a:t>
            </a:r>
          </a:p>
          <a:p>
            <a:pPr>
              <a:lnSpc>
                <a:spcPct val="150000"/>
              </a:lnSpc>
            </a:pPr>
            <a:r>
              <a:rPr lang="en-GB" sz="2400" i="1" dirty="0" smtClean="0">
                <a:solidFill>
                  <a:schemeClr val="accent1">
                    <a:lumMod val="75000"/>
                  </a:schemeClr>
                </a:solidFill>
              </a:rPr>
              <a:t>Overall</a:t>
            </a:r>
            <a:r>
              <a:rPr lang="en-GB" sz="2400" i="1" dirty="0">
                <a:solidFill>
                  <a:schemeClr val="accent1">
                    <a:lumMod val="75000"/>
                  </a:schemeClr>
                </a:solidFill>
              </a:rPr>
              <a:t>, how happy did you feel yesterday</a:t>
            </a:r>
            <a:r>
              <a:rPr lang="en-GB" sz="2400" i="1" dirty="0" smtClean="0">
                <a:solidFill>
                  <a:schemeClr val="accent1">
                    <a:lumMod val="75000"/>
                  </a:schemeClr>
                </a:solidFill>
              </a:rPr>
              <a:t>?</a:t>
            </a:r>
          </a:p>
          <a:p>
            <a:pPr>
              <a:lnSpc>
                <a:spcPct val="150000"/>
              </a:lnSpc>
            </a:pPr>
            <a:r>
              <a:rPr lang="en-GB" sz="2400" i="1" dirty="0" smtClean="0">
                <a:solidFill>
                  <a:schemeClr val="accent1">
                    <a:lumMod val="75000"/>
                  </a:schemeClr>
                </a:solidFill>
              </a:rPr>
              <a:t>Overall</a:t>
            </a:r>
            <a:r>
              <a:rPr lang="en-GB" sz="2400" i="1" dirty="0">
                <a:solidFill>
                  <a:schemeClr val="accent1">
                    <a:lumMod val="75000"/>
                  </a:schemeClr>
                </a:solidFill>
              </a:rPr>
              <a:t>, how anxious did you feel yesterday</a:t>
            </a:r>
            <a:r>
              <a:rPr lang="en-GB" sz="2400" i="1" dirty="0" smtClean="0">
                <a:solidFill>
                  <a:schemeClr val="accent1">
                    <a:lumMod val="75000"/>
                  </a:schemeClr>
                </a:solidFill>
              </a:rPr>
              <a:t>?</a:t>
            </a:r>
            <a:endParaRPr lang="en-GB" sz="2400" i="1" dirty="0">
              <a:solidFill>
                <a:schemeClr val="accent1">
                  <a:lumMod val="75000"/>
                </a:schemeClr>
              </a:solidFill>
            </a:endParaRPr>
          </a:p>
          <a:p>
            <a:pPr>
              <a:lnSpc>
                <a:spcPct val="150000"/>
              </a:lnSpc>
            </a:pPr>
            <a:r>
              <a:rPr lang="en-GB" sz="2400" i="1" dirty="0" smtClean="0">
                <a:solidFill>
                  <a:schemeClr val="accent1">
                    <a:lumMod val="75000"/>
                  </a:schemeClr>
                </a:solidFill>
              </a:rPr>
              <a:t>Overall</a:t>
            </a:r>
            <a:r>
              <a:rPr lang="en-GB" sz="2400" i="1" dirty="0">
                <a:solidFill>
                  <a:schemeClr val="accent1">
                    <a:lumMod val="75000"/>
                  </a:schemeClr>
                </a:solidFill>
              </a:rPr>
              <a:t>, to </a:t>
            </a:r>
            <a:r>
              <a:rPr lang="en-GB" sz="2400" i="1" dirty="0" smtClean="0">
                <a:solidFill>
                  <a:schemeClr val="accent1">
                    <a:lumMod val="75000"/>
                  </a:schemeClr>
                </a:solidFill>
              </a:rPr>
              <a:t>what extent </a:t>
            </a:r>
            <a:r>
              <a:rPr lang="en-GB" sz="2400" i="1" dirty="0">
                <a:solidFill>
                  <a:schemeClr val="accent1">
                    <a:lumMod val="75000"/>
                  </a:schemeClr>
                </a:solidFill>
              </a:rPr>
              <a:t>do you feel the things you do in your life are worthwhile</a:t>
            </a:r>
            <a:r>
              <a:rPr lang="en-GB" sz="2400" i="1" dirty="0" smtClean="0">
                <a:solidFill>
                  <a:schemeClr val="accent1">
                    <a:lumMod val="75000"/>
                  </a:schemeClr>
                </a:solidFill>
              </a:rPr>
              <a:t>?</a:t>
            </a:r>
          </a:p>
          <a:p>
            <a:pPr marL="0" indent="0">
              <a:buNone/>
            </a:pPr>
            <a:endParaRPr lang="en-GB" dirty="0">
              <a:solidFill>
                <a:schemeClr val="accent1">
                  <a:lumMod val="75000"/>
                </a:schemeClr>
              </a:solidFill>
            </a:endParaRPr>
          </a:p>
          <a:p>
            <a:pPr marL="0" indent="0">
              <a:buNone/>
            </a:pPr>
            <a:r>
              <a:rPr lang="en-GB" sz="2000" dirty="0" smtClean="0">
                <a:solidFill>
                  <a:schemeClr val="accent1">
                    <a:lumMod val="75000"/>
                  </a:schemeClr>
                </a:solidFill>
              </a:rPr>
              <a:t>Measures of ‘</a:t>
            </a:r>
            <a:r>
              <a:rPr lang="en-GB" sz="2000" dirty="0">
                <a:solidFill>
                  <a:schemeClr val="accent1">
                    <a:lumMod val="75000"/>
                  </a:schemeClr>
                </a:solidFill>
              </a:rPr>
              <a:t>P</a:t>
            </a:r>
            <a:r>
              <a:rPr lang="en-GB" sz="2000" dirty="0" smtClean="0">
                <a:solidFill>
                  <a:schemeClr val="accent1">
                    <a:lumMod val="75000"/>
                  </a:schemeClr>
                </a:solidFill>
              </a:rPr>
              <a:t>ersonal well-being (SWB)’</a:t>
            </a:r>
          </a:p>
          <a:p>
            <a:pPr marL="0" indent="0">
              <a:buNone/>
            </a:pPr>
            <a:r>
              <a:rPr lang="en-GB" sz="2000" dirty="0" smtClean="0">
                <a:solidFill>
                  <a:schemeClr val="accent1">
                    <a:lumMod val="75000"/>
                  </a:schemeClr>
                </a:solidFill>
              </a:rPr>
              <a:t>UK Measuring National Well-being programme (ONS 2011)</a:t>
            </a:r>
          </a:p>
        </p:txBody>
      </p:sp>
      <p:sp>
        <p:nvSpPr>
          <p:cNvPr id="4" name="Slide Number Placeholder 3"/>
          <p:cNvSpPr>
            <a:spLocks noGrp="1"/>
          </p:cNvSpPr>
          <p:nvPr>
            <p:ph type="sldNum" sz="quarter" idx="12"/>
          </p:nvPr>
        </p:nvSpPr>
        <p:spPr/>
        <p:txBody>
          <a:bodyPr/>
          <a:lstStyle/>
          <a:p>
            <a:fld id="{5D06A91F-F182-44C1-9E72-D478BBFFC42B}" type="slidenum">
              <a:rPr lang="en-GB" smtClean="0"/>
              <a:t>3</a:t>
            </a:fld>
            <a:endParaRPr lang="en-GB"/>
          </a:p>
        </p:txBody>
      </p:sp>
      <p:sp>
        <p:nvSpPr>
          <p:cNvPr id="6" name="Title 1"/>
          <p:cNvSpPr txBox="1">
            <a:spLocks/>
          </p:cNvSpPr>
          <p:nvPr/>
        </p:nvSpPr>
        <p:spPr>
          <a:xfrm>
            <a:off x="4163160" y="188640"/>
            <a:ext cx="5004048" cy="1287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accent1">
                    <a:lumMod val="50000"/>
                  </a:schemeClr>
                </a:solidFill>
                <a:latin typeface="+mj-lt"/>
                <a:ea typeface="+mj-ea"/>
                <a:cs typeface="+mj-cs"/>
              </a:defRPr>
            </a:lvl1pPr>
          </a:lstStyle>
          <a:p>
            <a:r>
              <a:rPr lang="en-GB" sz="3600" dirty="0" smtClean="0">
                <a:solidFill>
                  <a:schemeClr val="accent1">
                    <a:lumMod val="75000"/>
                  </a:schemeClr>
                </a:solidFill>
              </a:rPr>
              <a:t>SWB: </a:t>
            </a:r>
          </a:p>
          <a:p>
            <a:r>
              <a:rPr lang="en-GB" sz="3600" dirty="0" smtClean="0">
                <a:solidFill>
                  <a:schemeClr val="accent1">
                    <a:lumMod val="75000"/>
                  </a:schemeClr>
                </a:solidFill>
              </a:rPr>
              <a:t>The ‘Strong Position’</a:t>
            </a:r>
            <a:endParaRPr lang="en-GB" sz="3600" dirty="0">
              <a:solidFill>
                <a:schemeClr val="accent1">
                  <a:lumMod val="75000"/>
                </a:schemeClr>
              </a:solidFill>
            </a:endParaRPr>
          </a:p>
        </p:txBody>
      </p:sp>
      <p:sp>
        <p:nvSpPr>
          <p:cNvPr id="7" name="Oval Callout 6"/>
          <p:cNvSpPr/>
          <p:nvPr/>
        </p:nvSpPr>
        <p:spPr>
          <a:xfrm>
            <a:off x="4932040" y="1916832"/>
            <a:ext cx="4085760" cy="3672408"/>
          </a:xfrm>
          <a:prstGeom prst="wedgeEllipseCallout">
            <a:avLst>
              <a:gd name="adj1" fmla="val -48105"/>
              <a:gd name="adj2" fmla="val 45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 a decade’s time we’re going to be using happiness as </a:t>
            </a:r>
            <a:r>
              <a:rPr lang="en-GB" sz="2400" b="1" dirty="0"/>
              <a:t>the sole basis </a:t>
            </a:r>
            <a:r>
              <a:rPr lang="en-GB" sz="2400" dirty="0"/>
              <a:t>for judging the impact of public policy</a:t>
            </a:r>
            <a:r>
              <a:rPr lang="en-GB" sz="2400" dirty="0" smtClean="0"/>
              <a:t>.”</a:t>
            </a:r>
          </a:p>
          <a:p>
            <a:pPr algn="ctr"/>
            <a:r>
              <a:rPr lang="en-GB" sz="2400" dirty="0" smtClean="0"/>
              <a:t>(Paul Dolan, ITV 23/10/14)</a:t>
            </a:r>
            <a:endParaRPr lang="en-GB"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628799"/>
            <a:ext cx="3888432" cy="4984553"/>
          </a:xfrm>
          <a:prstGeom prst="rect">
            <a:avLst/>
          </a:prstGeom>
        </p:spPr>
      </p:pic>
    </p:spTree>
    <p:extLst>
      <p:ext uri="{BB962C8B-B14F-4D97-AF65-F5344CB8AC3E}">
        <p14:creationId xmlns:p14="http://schemas.microsoft.com/office/powerpoint/2010/main" val="1800772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a:bodyPr>
          <a:lstStyle/>
          <a:p>
            <a:r>
              <a:rPr lang="en-GB" sz="3600" dirty="0" smtClean="0">
                <a:solidFill>
                  <a:schemeClr val="accent1">
                    <a:lumMod val="75000"/>
                  </a:schemeClr>
                </a:solidFill>
              </a:rPr>
              <a:t>Well-being: What constitutes the good life?</a:t>
            </a:r>
            <a:endParaRPr lang="en-GB" sz="36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D06A91F-F182-44C1-9E72-D478BBFFC42B}" type="slidenum">
              <a:rPr lang="en-GB" smtClean="0"/>
              <a:t>4</a:t>
            </a:fld>
            <a:endParaRPr lang="en-GB"/>
          </a:p>
        </p:txBody>
      </p:sp>
      <p:sp>
        <p:nvSpPr>
          <p:cNvPr id="7" name="TextBox 6"/>
          <p:cNvSpPr txBox="1"/>
          <p:nvPr/>
        </p:nvSpPr>
        <p:spPr>
          <a:xfrm>
            <a:off x="3489624" y="5373216"/>
            <a:ext cx="2790384" cy="646331"/>
          </a:xfrm>
          <a:prstGeom prst="rect">
            <a:avLst/>
          </a:prstGeom>
          <a:noFill/>
        </p:spPr>
        <p:txBody>
          <a:bodyPr wrap="square" rtlCol="0">
            <a:spAutoFit/>
          </a:bodyPr>
          <a:lstStyle/>
          <a:p>
            <a:endParaRPr lang="en-GB" dirty="0" smtClean="0"/>
          </a:p>
          <a:p>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306779"/>
            <a:ext cx="3547961" cy="4860000"/>
          </a:xfrm>
          <a:prstGeom prst="rect">
            <a:avLst/>
          </a:prstGeom>
        </p:spPr>
      </p:pic>
      <p:sp>
        <p:nvSpPr>
          <p:cNvPr id="13" name="TextBox 12"/>
          <p:cNvSpPr txBox="1"/>
          <p:nvPr/>
        </p:nvSpPr>
        <p:spPr>
          <a:xfrm>
            <a:off x="4018000" y="1916832"/>
            <a:ext cx="4896544" cy="1938992"/>
          </a:xfrm>
          <a:prstGeom prst="rect">
            <a:avLst/>
          </a:prstGeom>
          <a:noFill/>
        </p:spPr>
        <p:txBody>
          <a:bodyPr wrap="square" rtlCol="0">
            <a:spAutoFit/>
          </a:bodyPr>
          <a:lstStyle/>
          <a:p>
            <a:r>
              <a:rPr lang="en-GB" sz="2400" b="1" dirty="0" smtClean="0">
                <a:solidFill>
                  <a:schemeClr val="accent1">
                    <a:lumMod val="75000"/>
                  </a:schemeClr>
                </a:solidFill>
              </a:rPr>
              <a:t>Epicurus: </a:t>
            </a:r>
            <a:r>
              <a:rPr lang="en-GB" sz="2400" dirty="0" smtClean="0">
                <a:solidFill>
                  <a:schemeClr val="accent1">
                    <a:lumMod val="75000"/>
                  </a:schemeClr>
                </a:solidFill>
              </a:rPr>
              <a:t>Hedonic - Pleasure and an absence of pain (…</a:t>
            </a:r>
            <a:r>
              <a:rPr lang="en-GB" sz="2400" dirty="0">
                <a:solidFill>
                  <a:schemeClr val="accent1">
                    <a:lumMod val="75000"/>
                  </a:schemeClr>
                </a:solidFill>
              </a:rPr>
              <a:t>B</a:t>
            </a:r>
            <a:r>
              <a:rPr lang="en-GB" sz="2400" dirty="0" smtClean="0">
                <a:solidFill>
                  <a:schemeClr val="accent1">
                    <a:lumMod val="75000"/>
                  </a:schemeClr>
                </a:solidFill>
              </a:rPr>
              <a:t>entham)</a:t>
            </a:r>
          </a:p>
          <a:p>
            <a:endParaRPr lang="en-GB" sz="2400" dirty="0" smtClean="0">
              <a:solidFill>
                <a:schemeClr val="accent1">
                  <a:lumMod val="75000"/>
                </a:schemeClr>
              </a:solidFill>
            </a:endParaRPr>
          </a:p>
          <a:p>
            <a:r>
              <a:rPr lang="en-GB" sz="2400" b="1" dirty="0" smtClean="0">
                <a:solidFill>
                  <a:schemeClr val="accent1">
                    <a:lumMod val="75000"/>
                  </a:schemeClr>
                </a:solidFill>
              </a:rPr>
              <a:t>Aristotle: </a:t>
            </a:r>
            <a:r>
              <a:rPr lang="en-GB" sz="2400" dirty="0" smtClean="0">
                <a:solidFill>
                  <a:schemeClr val="accent1">
                    <a:lumMod val="75000"/>
                  </a:schemeClr>
                </a:solidFill>
              </a:rPr>
              <a:t>Eudaimonic</a:t>
            </a:r>
            <a:r>
              <a:rPr lang="en-GB" sz="2400" dirty="0">
                <a:solidFill>
                  <a:schemeClr val="accent1">
                    <a:lumMod val="75000"/>
                  </a:schemeClr>
                </a:solidFill>
              </a:rPr>
              <a:t> </a:t>
            </a:r>
            <a:r>
              <a:rPr lang="en-GB" sz="2400" dirty="0" smtClean="0">
                <a:solidFill>
                  <a:schemeClr val="accent1">
                    <a:lumMod val="75000"/>
                  </a:schemeClr>
                </a:solidFill>
              </a:rPr>
              <a:t>- Social and political activity; ‘flourishing’</a:t>
            </a:r>
          </a:p>
        </p:txBody>
      </p:sp>
      <p:sp>
        <p:nvSpPr>
          <p:cNvPr id="8" name="TextBox 7"/>
          <p:cNvSpPr txBox="1"/>
          <p:nvPr/>
        </p:nvSpPr>
        <p:spPr>
          <a:xfrm>
            <a:off x="3903097" y="4500358"/>
            <a:ext cx="4896544" cy="1200329"/>
          </a:xfrm>
          <a:prstGeom prst="rect">
            <a:avLst/>
          </a:prstGeom>
          <a:noFill/>
        </p:spPr>
        <p:txBody>
          <a:bodyPr wrap="square" rtlCol="0">
            <a:spAutoFit/>
          </a:bodyPr>
          <a:lstStyle/>
          <a:p>
            <a:pPr algn="ctr"/>
            <a:r>
              <a:rPr lang="en-GB" sz="2400" dirty="0">
                <a:solidFill>
                  <a:schemeClr val="accent1">
                    <a:lumMod val="75000"/>
                  </a:schemeClr>
                </a:solidFill>
              </a:rPr>
              <a:t>Subjective-Instrumental-Monist</a:t>
            </a:r>
          </a:p>
          <a:p>
            <a:pPr algn="ctr"/>
            <a:r>
              <a:rPr lang="en-GB" sz="2400" dirty="0">
                <a:solidFill>
                  <a:schemeClr val="accent1">
                    <a:lumMod val="75000"/>
                  </a:schemeClr>
                </a:solidFill>
              </a:rPr>
              <a:t>Or</a:t>
            </a:r>
          </a:p>
          <a:p>
            <a:pPr algn="ctr"/>
            <a:r>
              <a:rPr lang="en-GB" sz="2400" dirty="0">
                <a:solidFill>
                  <a:schemeClr val="accent1">
                    <a:lumMod val="75000"/>
                  </a:schemeClr>
                </a:solidFill>
              </a:rPr>
              <a:t>Objective</a:t>
            </a:r>
            <a:r>
              <a:rPr lang="en-GB" sz="2400" dirty="0" smtClean="0">
                <a:solidFill>
                  <a:schemeClr val="accent1">
                    <a:lumMod val="75000"/>
                  </a:schemeClr>
                </a:solidFill>
              </a:rPr>
              <a:t>-Constitutive-</a:t>
            </a:r>
            <a:r>
              <a:rPr lang="en-GB" sz="2400" dirty="0">
                <a:solidFill>
                  <a:schemeClr val="accent1">
                    <a:lumMod val="75000"/>
                  </a:schemeClr>
                </a:solidFill>
              </a:rPr>
              <a:t>Pluralist</a:t>
            </a:r>
            <a:endParaRPr lang="en-GB" sz="2400" dirty="0" smtClean="0">
              <a:solidFill>
                <a:schemeClr val="accent1">
                  <a:lumMod val="75000"/>
                </a:schemeClr>
              </a:solidFill>
            </a:endParaRPr>
          </a:p>
        </p:txBody>
      </p:sp>
    </p:spTree>
    <p:extLst>
      <p:ext uri="{BB962C8B-B14F-4D97-AF65-F5344CB8AC3E}">
        <p14:creationId xmlns:p14="http://schemas.microsoft.com/office/powerpoint/2010/main" val="2955594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143000"/>
          </a:xfrm>
        </p:spPr>
        <p:txBody>
          <a:bodyPr>
            <a:noAutofit/>
          </a:bodyPr>
          <a:lstStyle/>
          <a:p>
            <a:r>
              <a:rPr lang="en-GB" sz="3600" dirty="0" smtClean="0">
                <a:solidFill>
                  <a:schemeClr val="accent1">
                    <a:lumMod val="75000"/>
                  </a:schemeClr>
                </a:solidFill>
              </a:rPr>
              <a:t>Subjective-Instrumental-Monist</a:t>
            </a:r>
            <a:endParaRPr lang="en-GB" sz="3600" dirty="0">
              <a:solidFill>
                <a:schemeClr val="accent1">
                  <a:lumMod val="75000"/>
                </a:schemeClr>
              </a:solidFill>
            </a:endParaRPr>
          </a:p>
        </p:txBody>
      </p:sp>
      <p:sp>
        <p:nvSpPr>
          <p:cNvPr id="3" name="Content Placeholder 2"/>
          <p:cNvSpPr>
            <a:spLocks noGrp="1"/>
          </p:cNvSpPr>
          <p:nvPr>
            <p:ph idx="1"/>
          </p:nvPr>
        </p:nvSpPr>
        <p:spPr>
          <a:xfrm>
            <a:off x="404052" y="1689345"/>
            <a:ext cx="4042792" cy="4608512"/>
          </a:xfrm>
        </p:spPr>
        <p:txBody>
          <a:bodyPr>
            <a:normAutofit fontScale="62500" lnSpcReduction="20000"/>
          </a:bodyPr>
          <a:lstStyle/>
          <a:p>
            <a:pPr marL="0" indent="0" algn="ctr">
              <a:buNone/>
            </a:pPr>
            <a:r>
              <a:rPr lang="en-GB" sz="4000" b="1" dirty="0">
                <a:solidFill>
                  <a:schemeClr val="accent1">
                    <a:lumMod val="75000"/>
                  </a:schemeClr>
                </a:solidFill>
              </a:rPr>
              <a:t>Classical U</a:t>
            </a:r>
            <a:r>
              <a:rPr lang="en-GB" sz="4000" b="1" dirty="0" smtClean="0">
                <a:solidFill>
                  <a:schemeClr val="accent1">
                    <a:lumMod val="75000"/>
                  </a:schemeClr>
                </a:solidFill>
              </a:rPr>
              <a:t>tilitarianism</a:t>
            </a:r>
          </a:p>
          <a:p>
            <a:pPr marL="0" indent="0" algn="ctr">
              <a:buNone/>
            </a:pPr>
            <a:r>
              <a:rPr lang="en-GB" sz="4000" b="1" dirty="0" smtClean="0">
                <a:solidFill>
                  <a:schemeClr val="accent1">
                    <a:lumMod val="75000"/>
                  </a:schemeClr>
                </a:solidFill>
              </a:rPr>
              <a:t>(Bentham 1789)</a:t>
            </a:r>
            <a:endParaRPr lang="en-GB" sz="4000" dirty="0">
              <a:solidFill>
                <a:schemeClr val="accent1">
                  <a:lumMod val="75000"/>
                </a:schemeClr>
              </a:solidFill>
            </a:endParaRPr>
          </a:p>
          <a:p>
            <a:pPr marL="0" indent="0" algn="ctr">
              <a:buNone/>
            </a:pPr>
            <a:endParaRPr lang="en-GB" dirty="0" smtClean="0">
              <a:solidFill>
                <a:schemeClr val="accent1">
                  <a:lumMod val="75000"/>
                </a:schemeClr>
              </a:solidFill>
            </a:endParaRPr>
          </a:p>
          <a:p>
            <a:pPr marL="0" indent="0" algn="ctr">
              <a:buNone/>
            </a:pPr>
            <a:r>
              <a:rPr lang="en-GB" dirty="0" smtClean="0">
                <a:solidFill>
                  <a:schemeClr val="accent1">
                    <a:lumMod val="75000"/>
                  </a:schemeClr>
                </a:solidFill>
              </a:rPr>
              <a:t>Utility: </a:t>
            </a:r>
          </a:p>
          <a:p>
            <a:pPr marL="0" indent="0" algn="ctr">
              <a:buNone/>
            </a:pPr>
            <a:r>
              <a:rPr lang="en-GB" dirty="0" smtClean="0">
                <a:solidFill>
                  <a:schemeClr val="accent1">
                    <a:lumMod val="75000"/>
                  </a:schemeClr>
                </a:solidFill>
              </a:rPr>
              <a:t>“…that property in any object, whereby it tends to produce benefit, advantage, pleasure, good, or happiness (all this in the present case comes to the same thing).” </a:t>
            </a:r>
          </a:p>
          <a:p>
            <a:pPr marL="0" indent="0" algn="ctr">
              <a:buNone/>
            </a:pPr>
            <a:r>
              <a:rPr lang="en-GB" dirty="0" smtClean="0">
                <a:solidFill>
                  <a:schemeClr val="accent1">
                    <a:lumMod val="75000"/>
                  </a:schemeClr>
                </a:solidFill>
              </a:rPr>
              <a:t>(Bentham 1789)</a:t>
            </a:r>
          </a:p>
          <a:p>
            <a:pPr marL="0" indent="0" algn="ctr">
              <a:buNone/>
            </a:pPr>
            <a:endParaRPr lang="en-GB" dirty="0">
              <a:solidFill>
                <a:schemeClr val="accent1">
                  <a:lumMod val="75000"/>
                </a:schemeClr>
              </a:solidFill>
            </a:endParaRPr>
          </a:p>
          <a:p>
            <a:pPr marL="0" indent="0" algn="ctr">
              <a:buNone/>
            </a:pPr>
            <a:r>
              <a:rPr lang="en-GB" dirty="0" smtClean="0">
                <a:solidFill>
                  <a:schemeClr val="accent1">
                    <a:lumMod val="75000"/>
                  </a:schemeClr>
                </a:solidFill>
              </a:rPr>
              <a:t>The greatest happiness of the greatest number.</a:t>
            </a:r>
          </a:p>
          <a:p>
            <a:pPr marL="457200" lvl="1" indent="0">
              <a:buNone/>
            </a:pPr>
            <a:endParaRPr lang="en-GB" dirty="0" smtClean="0">
              <a:solidFill>
                <a:schemeClr val="accent1">
                  <a:lumMod val="75000"/>
                </a:schemeClr>
              </a:solidFill>
            </a:endParaRPr>
          </a:p>
          <a:p>
            <a:pPr marL="457200" lvl="1" indent="0">
              <a:buNone/>
            </a:pPr>
            <a:r>
              <a:rPr lang="en-GB" sz="3300" dirty="0" smtClean="0">
                <a:solidFill>
                  <a:schemeClr val="accent1">
                    <a:lumMod val="75000"/>
                  </a:schemeClr>
                </a:solidFill>
                <a:sym typeface="Wingdings" panose="05000000000000000000" pitchFamily="2" charset="2"/>
              </a:rPr>
              <a:t> </a:t>
            </a:r>
            <a:r>
              <a:rPr lang="en-GB" sz="3300" b="1" dirty="0" smtClean="0">
                <a:solidFill>
                  <a:schemeClr val="accent1">
                    <a:lumMod val="75000"/>
                  </a:schemeClr>
                </a:solidFill>
                <a:sym typeface="Wingdings" panose="05000000000000000000" pitchFamily="2" charset="2"/>
              </a:rPr>
              <a:t>‘</a:t>
            </a:r>
            <a:r>
              <a:rPr lang="en-GB" sz="3200" b="1" dirty="0">
                <a:solidFill>
                  <a:schemeClr val="accent1">
                    <a:lumMod val="75000"/>
                  </a:schemeClr>
                </a:solidFill>
                <a:sym typeface="Wingdings" panose="05000000000000000000" pitchFamily="2" charset="2"/>
              </a:rPr>
              <a:t>GDP </a:t>
            </a:r>
            <a:r>
              <a:rPr lang="en-GB" sz="3200" b="1" dirty="0">
                <a:solidFill>
                  <a:schemeClr val="accent1">
                    <a:lumMod val="75000"/>
                  </a:schemeClr>
                </a:solidFill>
                <a:sym typeface="Wingdings" panose="05000000000000000000" pitchFamily="2" charset="2"/>
              </a:rPr>
              <a:t>F</a:t>
            </a:r>
            <a:r>
              <a:rPr lang="en-GB" sz="3200" b="1" dirty="0">
                <a:solidFill>
                  <a:schemeClr val="accent1">
                    <a:lumMod val="75000"/>
                  </a:schemeClr>
                </a:solidFill>
                <a:sym typeface="Wingdings" panose="05000000000000000000" pitchFamily="2" charset="2"/>
              </a:rPr>
              <a:t>etishism’ </a:t>
            </a:r>
            <a:r>
              <a:rPr lang="en-GB" sz="3300" dirty="0" smtClean="0">
                <a:solidFill>
                  <a:schemeClr val="accent1">
                    <a:lumMod val="75000"/>
                  </a:schemeClr>
                </a:solidFill>
                <a:sym typeface="Wingdings" panose="05000000000000000000" pitchFamily="2" charset="2"/>
              </a:rPr>
              <a:t>(</a:t>
            </a:r>
            <a:r>
              <a:rPr lang="en-GB" sz="3300" dirty="0" err="1" smtClean="0">
                <a:solidFill>
                  <a:schemeClr val="accent1">
                    <a:lumMod val="75000"/>
                  </a:schemeClr>
                </a:solidFill>
                <a:sym typeface="Wingdings" panose="05000000000000000000" pitchFamily="2" charset="2"/>
              </a:rPr>
              <a:t>Stiglitz</a:t>
            </a:r>
            <a:r>
              <a:rPr lang="en-GB" sz="3300" dirty="0" smtClean="0">
                <a:solidFill>
                  <a:schemeClr val="accent1">
                    <a:lumMod val="75000"/>
                  </a:schemeClr>
                </a:solidFill>
                <a:sym typeface="Wingdings" panose="05000000000000000000" pitchFamily="2" charset="2"/>
              </a:rPr>
              <a:t> 2009)</a:t>
            </a:r>
          </a:p>
          <a:p>
            <a:endParaRPr lang="en-GB"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D06A91F-F182-44C1-9E72-D478BBFFC42B}" type="slidenum">
              <a:rPr lang="en-GB" smtClean="0"/>
              <a:t>5</a:t>
            </a:fld>
            <a:endParaRPr lang="en-GB" dirty="0"/>
          </a:p>
        </p:txBody>
      </p:sp>
      <p:sp>
        <p:nvSpPr>
          <p:cNvPr id="6" name="Content Placeholder 2"/>
          <p:cNvSpPr txBox="1">
            <a:spLocks/>
          </p:cNvSpPr>
          <p:nvPr/>
        </p:nvSpPr>
        <p:spPr>
          <a:xfrm>
            <a:off x="4716016" y="1689345"/>
            <a:ext cx="4427984" cy="490800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000" b="1" dirty="0" smtClean="0">
                <a:solidFill>
                  <a:schemeClr val="accent1">
                    <a:lumMod val="75000"/>
                  </a:schemeClr>
                </a:solidFill>
              </a:rPr>
              <a:t>The ‘New </a:t>
            </a:r>
            <a:r>
              <a:rPr lang="en-GB" sz="4000" b="1" dirty="0">
                <a:solidFill>
                  <a:schemeClr val="accent1">
                    <a:lumMod val="75000"/>
                  </a:schemeClr>
                </a:solidFill>
              </a:rPr>
              <a:t>S</a:t>
            </a:r>
            <a:r>
              <a:rPr lang="en-GB" sz="4000" b="1" dirty="0" smtClean="0">
                <a:solidFill>
                  <a:schemeClr val="accent1">
                    <a:lumMod val="75000"/>
                  </a:schemeClr>
                </a:solidFill>
              </a:rPr>
              <a:t>cience of Happiness’ </a:t>
            </a:r>
          </a:p>
          <a:p>
            <a:pPr marL="0" indent="0" algn="ctr">
              <a:buNone/>
            </a:pPr>
            <a:r>
              <a:rPr lang="en-GB" sz="4000" b="1" dirty="0" smtClean="0">
                <a:solidFill>
                  <a:schemeClr val="accent1">
                    <a:lumMod val="75000"/>
                  </a:schemeClr>
                </a:solidFill>
              </a:rPr>
              <a:t>(Layard 2005)</a:t>
            </a:r>
          </a:p>
          <a:p>
            <a:pPr marL="0" indent="0" algn="ctr">
              <a:buNone/>
            </a:pPr>
            <a:endParaRPr lang="en-GB" sz="4100" b="1" dirty="0" smtClean="0">
              <a:solidFill>
                <a:schemeClr val="accent1">
                  <a:lumMod val="75000"/>
                </a:schemeClr>
              </a:solidFill>
            </a:endParaRPr>
          </a:p>
          <a:p>
            <a:pPr marL="457200" lvl="1" indent="0">
              <a:buNone/>
            </a:pPr>
            <a:r>
              <a:rPr lang="en-GB" sz="3200" dirty="0" smtClean="0">
                <a:solidFill>
                  <a:schemeClr val="accent1">
                    <a:lumMod val="75000"/>
                  </a:schemeClr>
                </a:solidFill>
              </a:rPr>
              <a:t>‘Back to Bentham?’ (</a:t>
            </a:r>
            <a:r>
              <a:rPr lang="en-GB" sz="3200" dirty="0" err="1" smtClean="0">
                <a:solidFill>
                  <a:schemeClr val="accent1">
                    <a:lumMod val="75000"/>
                  </a:schemeClr>
                </a:solidFill>
              </a:rPr>
              <a:t>Kahneman</a:t>
            </a:r>
            <a:r>
              <a:rPr lang="en-GB" sz="3200" dirty="0" smtClean="0">
                <a:solidFill>
                  <a:schemeClr val="accent1">
                    <a:lumMod val="75000"/>
                  </a:schemeClr>
                </a:solidFill>
              </a:rPr>
              <a:t> et al. 1997)</a:t>
            </a:r>
          </a:p>
          <a:p>
            <a:pPr marL="457200" lvl="1" indent="0">
              <a:buFont typeface="Arial" panose="020B0604020202020204" pitchFamily="34" charset="0"/>
              <a:buNone/>
            </a:pPr>
            <a:endParaRPr lang="en-GB" sz="3200" dirty="0" smtClean="0">
              <a:solidFill>
                <a:schemeClr val="accent1">
                  <a:lumMod val="75000"/>
                </a:schemeClr>
              </a:solidFill>
            </a:endParaRPr>
          </a:p>
          <a:p>
            <a:pPr marL="457200" lvl="1" indent="0">
              <a:buNone/>
            </a:pPr>
            <a:r>
              <a:rPr lang="en-GB" sz="3200" dirty="0" smtClean="0">
                <a:solidFill>
                  <a:schemeClr val="accent1">
                    <a:lumMod val="75000"/>
                  </a:schemeClr>
                </a:solidFill>
              </a:rPr>
              <a:t>SWB: “Overall, how satisfied are you with your life nowadays?” (ONS 2011)</a:t>
            </a:r>
          </a:p>
          <a:p>
            <a:pPr marL="457200" lvl="1" indent="0">
              <a:buNone/>
            </a:pPr>
            <a:endParaRPr lang="en-GB" sz="3200" dirty="0" smtClean="0">
              <a:solidFill>
                <a:schemeClr val="accent1">
                  <a:lumMod val="75000"/>
                </a:schemeClr>
              </a:solidFill>
            </a:endParaRPr>
          </a:p>
          <a:p>
            <a:pPr marL="457200" lvl="1" indent="0">
              <a:buNone/>
            </a:pPr>
            <a:r>
              <a:rPr lang="en-GB" sz="3200" dirty="0" smtClean="0">
                <a:solidFill>
                  <a:schemeClr val="accent1">
                    <a:lumMod val="75000"/>
                  </a:schemeClr>
                </a:solidFill>
              </a:rPr>
              <a:t> “A modern </a:t>
            </a:r>
            <a:r>
              <a:rPr lang="en-GB" sz="3200" i="1" dirty="0" smtClean="0">
                <a:solidFill>
                  <a:schemeClr val="accent1">
                    <a:lumMod val="75000"/>
                  </a:schemeClr>
                </a:solidFill>
              </a:rPr>
              <a:t>felicific calculus”</a:t>
            </a:r>
            <a:r>
              <a:rPr lang="en-GB" sz="3200" dirty="0" smtClean="0">
                <a:solidFill>
                  <a:schemeClr val="accent1">
                    <a:lumMod val="75000"/>
                  </a:schemeClr>
                </a:solidFill>
              </a:rPr>
              <a:t> </a:t>
            </a:r>
          </a:p>
          <a:p>
            <a:pPr lvl="1"/>
            <a:endParaRPr lang="en-GB" sz="3800" dirty="0">
              <a:solidFill>
                <a:schemeClr val="accent1">
                  <a:lumMod val="75000"/>
                </a:schemeClr>
              </a:solidFill>
            </a:endParaRPr>
          </a:p>
          <a:p>
            <a:pPr marL="457200" lvl="1" indent="0">
              <a:buNone/>
            </a:pPr>
            <a:endParaRPr lang="en-GB" sz="2900" dirty="0">
              <a:solidFill>
                <a:schemeClr val="accent1">
                  <a:lumMod val="75000"/>
                </a:schemeClr>
              </a:solidFill>
            </a:endParaRPr>
          </a:p>
          <a:p>
            <a:pPr marL="457200" lvl="1" indent="0">
              <a:buNone/>
            </a:pPr>
            <a:r>
              <a:rPr lang="en-GB" sz="3200" b="1" dirty="0" smtClean="0">
                <a:solidFill>
                  <a:schemeClr val="accent1">
                    <a:lumMod val="75000"/>
                  </a:schemeClr>
                </a:solidFill>
              </a:rPr>
              <a:t>A Hegemony of Happiness</a:t>
            </a:r>
          </a:p>
          <a:p>
            <a:pPr marL="457200" lvl="1" indent="0">
              <a:buFont typeface="Arial" panose="020B0604020202020204" pitchFamily="34" charset="0"/>
              <a:buNone/>
            </a:pPr>
            <a:endParaRPr lang="en-GB" dirty="0" smtClean="0">
              <a:solidFill>
                <a:schemeClr val="accent1">
                  <a:lumMod val="75000"/>
                </a:schemeClr>
              </a:solidFill>
            </a:endParaRPr>
          </a:p>
          <a:p>
            <a:pPr lvl="1"/>
            <a:endParaRPr lang="en-GB" dirty="0" smtClean="0">
              <a:solidFill>
                <a:schemeClr val="accent1">
                  <a:lumMod val="75000"/>
                </a:schemeClr>
              </a:solidFill>
            </a:endParaRPr>
          </a:p>
          <a:p>
            <a:pPr marL="0" indent="0">
              <a:buNone/>
            </a:pPr>
            <a:endParaRPr lang="en-GB" b="1" dirty="0">
              <a:solidFill>
                <a:schemeClr val="accent1">
                  <a:lumMod val="75000"/>
                </a:schemeClr>
              </a:solidFill>
            </a:endParaRPr>
          </a:p>
        </p:txBody>
      </p:sp>
      <p:sp>
        <p:nvSpPr>
          <p:cNvPr id="7" name="Right Arrow 6"/>
          <p:cNvSpPr/>
          <p:nvPr/>
        </p:nvSpPr>
        <p:spPr>
          <a:xfrm>
            <a:off x="3547888" y="2276872"/>
            <a:ext cx="165618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3606560" y="4279114"/>
            <a:ext cx="165618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5939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a:bodyPr>
          <a:lstStyle/>
          <a:p>
            <a:r>
              <a:rPr lang="en-GB" sz="3600" dirty="0" smtClean="0">
                <a:solidFill>
                  <a:schemeClr val="accent1">
                    <a:lumMod val="75000"/>
                  </a:schemeClr>
                </a:solidFill>
              </a:rPr>
              <a:t>SWB: </a:t>
            </a:r>
            <a:r>
              <a:rPr lang="en-GB" sz="3600" dirty="0">
                <a:solidFill>
                  <a:schemeClr val="accent1">
                    <a:lumMod val="75000"/>
                  </a:schemeClr>
                </a:solidFill>
              </a:rPr>
              <a:t>T</a:t>
            </a:r>
            <a:r>
              <a:rPr lang="en-GB" sz="3600" dirty="0" smtClean="0">
                <a:solidFill>
                  <a:schemeClr val="accent1">
                    <a:lumMod val="75000"/>
                  </a:schemeClr>
                </a:solidFill>
              </a:rPr>
              <a:t>he strong position and public policy</a:t>
            </a:r>
            <a:endParaRPr lang="en-GB" sz="36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D06A91F-F182-44C1-9E72-D478BBFFC42B}" type="slidenum">
              <a:rPr lang="en-GB" smtClean="0"/>
              <a:t>6</a:t>
            </a:fld>
            <a:endParaRPr lang="en-GB"/>
          </a:p>
        </p:txBody>
      </p:sp>
      <p:sp>
        <p:nvSpPr>
          <p:cNvPr id="6" name="TextBox 5"/>
          <p:cNvSpPr txBox="1"/>
          <p:nvPr/>
        </p:nvSpPr>
        <p:spPr>
          <a:xfrm>
            <a:off x="2008003" y="3703312"/>
            <a:ext cx="4392488" cy="2677656"/>
          </a:xfrm>
          <a:prstGeom prst="rect">
            <a:avLst/>
          </a:prstGeom>
          <a:noFill/>
        </p:spPr>
        <p:txBody>
          <a:bodyPr wrap="square" rtlCol="0">
            <a:spAutoFit/>
          </a:bodyPr>
          <a:lstStyle/>
          <a:p>
            <a:pPr algn="ctr"/>
            <a:r>
              <a:rPr lang="en-GB" sz="2400" dirty="0" smtClean="0">
                <a:solidFill>
                  <a:schemeClr val="accent1">
                    <a:lumMod val="75000"/>
                  </a:schemeClr>
                </a:solidFill>
              </a:rPr>
              <a:t>“Expected </a:t>
            </a:r>
            <a:r>
              <a:rPr lang="en-GB" sz="2400" dirty="0">
                <a:solidFill>
                  <a:schemeClr val="accent1">
                    <a:lumMod val="75000"/>
                  </a:schemeClr>
                </a:solidFill>
              </a:rPr>
              <a:t>gains in SWB could be computed for different policy areas and this information could be used to decide which forms of spending will lead to the largest increases in SWB</a:t>
            </a:r>
            <a:r>
              <a:rPr lang="en-GB" sz="2400" dirty="0" smtClean="0">
                <a:solidFill>
                  <a:schemeClr val="accent1">
                    <a:lumMod val="75000"/>
                  </a:schemeClr>
                </a:solidFill>
              </a:rPr>
              <a:t>.”</a:t>
            </a:r>
          </a:p>
          <a:p>
            <a:pPr algn="ctr"/>
            <a:r>
              <a:rPr lang="en-GB" sz="2400" dirty="0" smtClean="0">
                <a:solidFill>
                  <a:schemeClr val="accent1">
                    <a:lumMod val="75000"/>
                  </a:schemeClr>
                </a:solidFill>
              </a:rPr>
              <a:t>(ONS 2011)</a:t>
            </a:r>
            <a:endParaRPr lang="en-GB" sz="2400" dirty="0">
              <a:solidFill>
                <a:schemeClr val="accent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412776"/>
            <a:ext cx="3728991" cy="2088232"/>
          </a:xfrm>
          <a:prstGeom prst="rect">
            <a:avLst/>
          </a:prstGeom>
        </p:spPr>
      </p:pic>
    </p:spTree>
    <p:extLst>
      <p:ext uri="{BB962C8B-B14F-4D97-AF65-F5344CB8AC3E}">
        <p14:creationId xmlns:p14="http://schemas.microsoft.com/office/powerpoint/2010/main" val="594987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smtClean="0">
                <a:solidFill>
                  <a:schemeClr val="accent1">
                    <a:lumMod val="75000"/>
                  </a:schemeClr>
                </a:solidFill>
              </a:rPr>
              <a:t>Measuring National Well-being in the UK</a:t>
            </a:r>
            <a:endParaRPr lang="en-GB"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D06A91F-F182-44C1-9E72-D478BBFFC42B}" type="slidenum">
              <a:rPr lang="en-GB" smtClean="0"/>
              <a:t>7</a:t>
            </a:fld>
            <a:endParaRPr lang="en-GB"/>
          </a:p>
        </p:txBody>
      </p:sp>
      <p:pic>
        <p:nvPicPr>
          <p:cNvPr id="5" name="Picture 4"/>
          <p:cNvPicPr/>
          <p:nvPr/>
        </p:nvPicPr>
        <p:blipFill>
          <a:blip r:embed="rId3">
            <a:extLst>
              <a:ext uri="{28A0092B-C50C-407E-A947-70E740481C1C}">
                <a14:useLocalDpi xmlns:a14="http://schemas.microsoft.com/office/drawing/2010/main" val="0"/>
              </a:ext>
            </a:extLst>
          </a:blip>
          <a:srcRect l="11256" t="21031" r="8266" b="5171"/>
          <a:stretch>
            <a:fillRect/>
          </a:stretch>
        </p:blipFill>
        <p:spPr bwMode="auto">
          <a:xfrm>
            <a:off x="1619672" y="1424810"/>
            <a:ext cx="6192000" cy="4680000"/>
          </a:xfrm>
          <a:prstGeom prst="rect">
            <a:avLst/>
          </a:prstGeom>
          <a:noFill/>
          <a:ln>
            <a:noFill/>
          </a:ln>
        </p:spPr>
      </p:pic>
    </p:spTree>
    <p:extLst>
      <p:ext uri="{BB962C8B-B14F-4D97-AF65-F5344CB8AC3E}">
        <p14:creationId xmlns:p14="http://schemas.microsoft.com/office/powerpoint/2010/main" val="347038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143000"/>
          </a:xfrm>
        </p:spPr>
        <p:txBody>
          <a:bodyPr>
            <a:noAutofit/>
          </a:bodyPr>
          <a:lstStyle/>
          <a:p>
            <a:pPr marL="0" indent="0"/>
            <a:r>
              <a:rPr lang="en-GB" sz="3600" dirty="0">
                <a:solidFill>
                  <a:schemeClr val="accent1">
                    <a:lumMod val="75000"/>
                  </a:schemeClr>
                </a:solidFill>
              </a:rPr>
              <a:t>Subjective-Instrumental-</a:t>
            </a:r>
            <a:r>
              <a:rPr lang="en-GB" sz="3600" dirty="0" smtClean="0">
                <a:solidFill>
                  <a:schemeClr val="accent1">
                    <a:lumMod val="75000"/>
                  </a:schemeClr>
                </a:solidFill>
              </a:rPr>
              <a:t>Monist: Advantages</a:t>
            </a:r>
            <a:endParaRPr lang="en-GB" sz="3600" dirty="0">
              <a:solidFill>
                <a:schemeClr val="accent1">
                  <a:lumMod val="75000"/>
                </a:schemeClr>
              </a:solidFill>
            </a:endParaRPr>
          </a:p>
        </p:txBody>
      </p:sp>
      <p:sp>
        <p:nvSpPr>
          <p:cNvPr id="3" name="Content Placeholder 2"/>
          <p:cNvSpPr>
            <a:spLocks noGrp="1"/>
          </p:cNvSpPr>
          <p:nvPr>
            <p:ph idx="1"/>
          </p:nvPr>
        </p:nvSpPr>
        <p:spPr>
          <a:xfrm>
            <a:off x="395536" y="1052736"/>
            <a:ext cx="8229600" cy="5184576"/>
          </a:xfrm>
        </p:spPr>
        <p:txBody>
          <a:bodyPr>
            <a:normAutofit/>
          </a:bodyPr>
          <a:lstStyle/>
          <a:p>
            <a:pPr marL="0" indent="0">
              <a:buNone/>
            </a:pPr>
            <a:endParaRPr lang="en-GB" sz="1600" b="1" dirty="0" smtClean="0">
              <a:solidFill>
                <a:schemeClr val="accent1">
                  <a:lumMod val="75000"/>
                </a:schemeClr>
              </a:solidFill>
            </a:endParaRPr>
          </a:p>
          <a:p>
            <a:r>
              <a:rPr lang="en-GB" b="1" dirty="0" smtClean="0">
                <a:solidFill>
                  <a:schemeClr val="accent1">
                    <a:lumMod val="75000"/>
                  </a:schemeClr>
                </a:solidFill>
              </a:rPr>
              <a:t>Democratic/Anti-paternalistic</a:t>
            </a:r>
          </a:p>
          <a:p>
            <a:pPr marL="0" indent="0">
              <a:buNone/>
            </a:pPr>
            <a:endParaRPr lang="en-GB" b="1" dirty="0" smtClean="0">
              <a:solidFill>
                <a:schemeClr val="accent1">
                  <a:lumMod val="75000"/>
                </a:schemeClr>
              </a:solidFill>
            </a:endParaRPr>
          </a:p>
          <a:p>
            <a:pPr lvl="1"/>
            <a:r>
              <a:rPr lang="en-GB" dirty="0" smtClean="0">
                <a:solidFill>
                  <a:schemeClr val="accent1">
                    <a:lumMod val="75000"/>
                  </a:schemeClr>
                </a:solidFill>
              </a:rPr>
              <a:t>“…</a:t>
            </a:r>
            <a:r>
              <a:rPr lang="en-GB" dirty="0">
                <a:solidFill>
                  <a:schemeClr val="accent1">
                    <a:lumMod val="75000"/>
                  </a:schemeClr>
                </a:solidFill>
              </a:rPr>
              <a:t>it grants respect to what people think and feel about their lives. People are not content to have experts evaluate their lives; they believe that their opinions matter</a:t>
            </a:r>
            <a:r>
              <a:rPr lang="en-GB" dirty="0" smtClean="0">
                <a:solidFill>
                  <a:schemeClr val="accent1">
                    <a:lumMod val="75000"/>
                  </a:schemeClr>
                </a:solidFill>
              </a:rPr>
              <a:t>.” </a:t>
            </a:r>
          </a:p>
          <a:p>
            <a:pPr marL="457200" lvl="1" indent="0">
              <a:buNone/>
            </a:pPr>
            <a:r>
              <a:rPr lang="en-GB" dirty="0" smtClean="0">
                <a:solidFill>
                  <a:schemeClr val="accent1">
                    <a:lumMod val="75000"/>
                  </a:schemeClr>
                </a:solidFill>
              </a:rPr>
              <a:t>    (</a:t>
            </a:r>
            <a:r>
              <a:rPr lang="en-GB" dirty="0" err="1">
                <a:solidFill>
                  <a:schemeClr val="accent1">
                    <a:lumMod val="75000"/>
                  </a:schemeClr>
                </a:solidFill>
              </a:rPr>
              <a:t>Diener</a:t>
            </a:r>
            <a:r>
              <a:rPr lang="en-GB" dirty="0">
                <a:solidFill>
                  <a:schemeClr val="accent1">
                    <a:lumMod val="75000"/>
                  </a:schemeClr>
                </a:solidFill>
              </a:rPr>
              <a:t> et al. 2009</a:t>
            </a:r>
            <a:r>
              <a:rPr lang="en-GB" dirty="0" smtClean="0">
                <a:solidFill>
                  <a:schemeClr val="accent1">
                    <a:lumMod val="75000"/>
                  </a:schemeClr>
                </a:solidFill>
              </a:rPr>
              <a:t>)</a:t>
            </a:r>
          </a:p>
        </p:txBody>
      </p:sp>
      <p:sp>
        <p:nvSpPr>
          <p:cNvPr id="4" name="Slide Number Placeholder 3"/>
          <p:cNvSpPr>
            <a:spLocks noGrp="1"/>
          </p:cNvSpPr>
          <p:nvPr>
            <p:ph type="sldNum" sz="quarter" idx="12"/>
          </p:nvPr>
        </p:nvSpPr>
        <p:spPr/>
        <p:txBody>
          <a:bodyPr/>
          <a:lstStyle/>
          <a:p>
            <a:fld id="{5D06A91F-F182-44C1-9E72-D478BBFFC42B}" type="slidenum">
              <a:rPr lang="en-GB" smtClean="0"/>
              <a:t>8</a:t>
            </a:fld>
            <a:endParaRPr lang="en-GB"/>
          </a:p>
        </p:txBody>
      </p:sp>
    </p:spTree>
    <p:extLst>
      <p:ext uri="{BB962C8B-B14F-4D97-AF65-F5344CB8AC3E}">
        <p14:creationId xmlns:p14="http://schemas.microsoft.com/office/powerpoint/2010/main" val="1511369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143000"/>
          </a:xfrm>
        </p:spPr>
        <p:txBody>
          <a:bodyPr>
            <a:noAutofit/>
          </a:bodyPr>
          <a:lstStyle/>
          <a:p>
            <a:r>
              <a:rPr lang="en-GB" sz="3600" dirty="0" smtClean="0">
                <a:solidFill>
                  <a:schemeClr val="accent1">
                    <a:lumMod val="75000"/>
                  </a:schemeClr>
                </a:solidFill>
              </a:rPr>
              <a:t>Subjective-Instrumental-</a:t>
            </a:r>
            <a:r>
              <a:rPr lang="en-GB" sz="3600" dirty="0" smtClean="0">
                <a:solidFill>
                  <a:schemeClr val="accent1">
                    <a:lumMod val="75000"/>
                  </a:schemeClr>
                </a:solidFill>
              </a:rPr>
              <a:t>Monist: Objections</a:t>
            </a:r>
            <a:endParaRPr lang="en-GB" sz="3600" dirty="0">
              <a:solidFill>
                <a:schemeClr val="accent1">
                  <a:lumMod val="75000"/>
                </a:schemeClr>
              </a:solidFill>
            </a:endParaRPr>
          </a:p>
        </p:txBody>
      </p:sp>
      <p:sp>
        <p:nvSpPr>
          <p:cNvPr id="3" name="Content Placeholder 2"/>
          <p:cNvSpPr>
            <a:spLocks noGrp="1"/>
          </p:cNvSpPr>
          <p:nvPr>
            <p:ph idx="1"/>
          </p:nvPr>
        </p:nvSpPr>
        <p:spPr>
          <a:xfrm>
            <a:off x="467544" y="1412776"/>
            <a:ext cx="8208912" cy="5112568"/>
          </a:xfrm>
        </p:spPr>
        <p:txBody>
          <a:bodyPr>
            <a:normAutofit/>
          </a:bodyPr>
          <a:lstStyle/>
          <a:p>
            <a:r>
              <a:rPr lang="en-GB" b="1" dirty="0">
                <a:solidFill>
                  <a:schemeClr val="accent1">
                    <a:lumMod val="75000"/>
                  </a:schemeClr>
                </a:solidFill>
              </a:rPr>
              <a:t>Problem of adaptive preferences</a:t>
            </a:r>
          </a:p>
          <a:p>
            <a:pPr marL="457200" lvl="1" indent="0">
              <a:buNone/>
            </a:pPr>
            <a:endParaRPr lang="en-GB" sz="1200" dirty="0" smtClean="0">
              <a:solidFill>
                <a:schemeClr val="accent1">
                  <a:lumMod val="75000"/>
                </a:schemeClr>
              </a:solidFill>
            </a:endParaRPr>
          </a:p>
          <a:p>
            <a:pPr marL="457200" lvl="1" indent="0">
              <a:buNone/>
            </a:pPr>
            <a:endParaRPr lang="en-GB" sz="1200" dirty="0" smtClean="0">
              <a:solidFill>
                <a:schemeClr val="accent1">
                  <a:lumMod val="75000"/>
                </a:schemeClr>
              </a:solidFill>
            </a:endParaRPr>
          </a:p>
          <a:p>
            <a:pPr marL="457200" lvl="1" indent="0">
              <a:buNone/>
            </a:pPr>
            <a:endParaRPr lang="en-GB" sz="1200" dirty="0" smtClean="0">
              <a:solidFill>
                <a:schemeClr val="accent1">
                  <a:lumMod val="75000"/>
                </a:schemeClr>
              </a:solidFill>
            </a:endParaRPr>
          </a:p>
          <a:p>
            <a:pPr marL="0" lvl="1" indent="0" algn="ctr">
              <a:buNone/>
            </a:pPr>
            <a:r>
              <a:rPr lang="en-GB" sz="2200" dirty="0" smtClean="0">
                <a:solidFill>
                  <a:schemeClr val="accent1">
                    <a:lumMod val="75000"/>
                  </a:schemeClr>
                </a:solidFill>
              </a:rPr>
              <a:t>“A person who is ill-fed, undernourished, unsheltered, and ill can still be high up in the scale of happiness or desire fulfilment if he or she has learned to have ‘realistic’ desires and to take pleasures in small mercies.” (Sen 1985)</a:t>
            </a:r>
          </a:p>
          <a:p>
            <a:pPr marL="0" lvl="1" indent="0" algn="ctr">
              <a:buNone/>
            </a:pPr>
            <a:endParaRPr lang="en-GB" sz="2200" dirty="0">
              <a:solidFill>
                <a:schemeClr val="accent1">
                  <a:lumMod val="75000"/>
                </a:schemeClr>
              </a:solidFill>
            </a:endParaRPr>
          </a:p>
          <a:p>
            <a:pPr marL="0" lvl="1" indent="0" algn="ctr">
              <a:buNone/>
            </a:pPr>
            <a:r>
              <a:rPr lang="en-GB" sz="2200" dirty="0" smtClean="0">
                <a:solidFill>
                  <a:schemeClr val="accent1">
                    <a:lumMod val="75000"/>
                  </a:schemeClr>
                </a:solidFill>
              </a:rPr>
              <a:t>The “Paradox of Happiness in Hardship”</a:t>
            </a:r>
          </a:p>
          <a:p>
            <a:pPr marL="0" lvl="1" indent="0" algn="ctr">
              <a:buNone/>
            </a:pPr>
            <a:r>
              <a:rPr lang="en-GB" sz="2200" dirty="0" smtClean="0">
                <a:solidFill>
                  <a:schemeClr val="accent1">
                    <a:lumMod val="75000"/>
                  </a:schemeClr>
                </a:solidFill>
              </a:rPr>
              <a:t>(</a:t>
            </a:r>
            <a:r>
              <a:rPr lang="en-GB" sz="2200" dirty="0" err="1" smtClean="0">
                <a:solidFill>
                  <a:schemeClr val="accent1">
                    <a:lumMod val="75000"/>
                  </a:schemeClr>
                </a:solidFill>
              </a:rPr>
              <a:t>Veenhoven</a:t>
            </a:r>
            <a:r>
              <a:rPr lang="en-GB" sz="2200" dirty="0" smtClean="0">
                <a:solidFill>
                  <a:schemeClr val="accent1">
                    <a:lumMod val="75000"/>
                  </a:schemeClr>
                </a:solidFill>
              </a:rPr>
              <a:t> 2005)</a:t>
            </a:r>
          </a:p>
          <a:p>
            <a:pPr marL="0" indent="0">
              <a:buNone/>
            </a:pPr>
            <a:endParaRPr lang="en-GB" sz="22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D06A91F-F182-44C1-9E72-D478BBFFC42B}" type="slidenum">
              <a:rPr lang="en-GB" smtClean="0"/>
              <a:t>9</a:t>
            </a:fld>
            <a:endParaRPr lang="en-GB"/>
          </a:p>
        </p:txBody>
      </p:sp>
    </p:spTree>
    <p:extLst>
      <p:ext uri="{BB962C8B-B14F-4D97-AF65-F5344CB8AC3E}">
        <p14:creationId xmlns:p14="http://schemas.microsoft.com/office/powerpoint/2010/main" val="708353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10404</TotalTime>
  <Words>2259</Words>
  <Application>Microsoft Macintosh PowerPoint</Application>
  <PresentationFormat>On-screen Show (4:3)</PresentationFormat>
  <Paragraphs>237</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On well-being and public policy:  Are we capable of questioning the hegemony of happiness?</vt:lpstr>
      <vt:lpstr>PowerPoint Presentation</vt:lpstr>
      <vt:lpstr>Subjective well-being (SWB)</vt:lpstr>
      <vt:lpstr>Well-being: What constitutes the good life?</vt:lpstr>
      <vt:lpstr>Subjective-Instrumental-Monist</vt:lpstr>
      <vt:lpstr>SWB: The strong position and public policy</vt:lpstr>
      <vt:lpstr>Measuring National Well-being in the UK</vt:lpstr>
      <vt:lpstr>Subjective-Instrumental-Monist: Advantages</vt:lpstr>
      <vt:lpstr>Subjective-Instrumental-Monist: Objections</vt:lpstr>
      <vt:lpstr>PowerPoint Presentation</vt:lpstr>
      <vt:lpstr>Subjective well-being during Hard Times</vt:lpstr>
      <vt:lpstr>Explaining the popularity of SWB</vt:lpstr>
      <vt:lpstr>The alternative account</vt:lpstr>
      <vt:lpstr>Conclusions</vt:lpstr>
      <vt:lpstr>UK Measuring National Well-being</vt:lpstr>
      <vt:lpstr>   Thank you  On well-being and public policy:  are we capable of questioning the hegemony of happiness?  </vt:lpstr>
      <vt:lpstr>Defining and measuring national well-being</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national well-being: Are we capable of questioning the hegemony of happiness?</dc:title>
  <dc:creator>Annie Austin</dc:creator>
  <cp:lastModifiedBy>Annie Austin</cp:lastModifiedBy>
  <cp:revision>155</cp:revision>
  <dcterms:created xsi:type="dcterms:W3CDTF">2014-06-09T14:19:06Z</dcterms:created>
  <dcterms:modified xsi:type="dcterms:W3CDTF">2015-03-31T11:12:56Z</dcterms:modified>
</cp:coreProperties>
</file>