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5" r:id="rId3"/>
    <p:sldId id="277" r:id="rId4"/>
    <p:sldId id="266" r:id="rId5"/>
    <p:sldId id="267" r:id="rId6"/>
    <p:sldId id="301" r:id="rId7"/>
    <p:sldId id="302" r:id="rId8"/>
    <p:sldId id="304" r:id="rId9"/>
    <p:sldId id="305" r:id="rId10"/>
    <p:sldId id="271" r:id="rId11"/>
    <p:sldId id="284" r:id="rId12"/>
    <p:sldId id="285" r:id="rId13"/>
    <p:sldId id="288" r:id="rId14"/>
    <p:sldId id="293" r:id="rId15"/>
    <p:sldId id="295" r:id="rId16"/>
    <p:sldId id="297" r:id="rId17"/>
    <p:sldId id="298" r:id="rId18"/>
    <p:sldId id="30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552" autoAdjust="0"/>
  </p:normalViewPr>
  <p:slideViewPr>
    <p:cSldViewPr>
      <p:cViewPr varScale="1">
        <p:scale>
          <a:sx n="60" d="100"/>
          <a:sy n="60" d="100"/>
        </p:scale>
        <p:origin x="-1128"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152D59-822E-4544-84E7-0D79B2052E05}" type="datetimeFigureOut">
              <a:rPr lang="en-GB" smtClean="0"/>
              <a:pPr/>
              <a:t>20/04/2015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818B30-B424-41CC-BDC8-01F7E8253DB6}" type="slidenum">
              <a:rPr lang="en-GB" smtClean="0"/>
              <a:pPr/>
              <a:t>‹#›</a:t>
            </a:fld>
            <a:endParaRPr lang="en-GB"/>
          </a:p>
        </p:txBody>
      </p:sp>
    </p:spTree>
    <p:extLst>
      <p:ext uri="{BB962C8B-B14F-4D97-AF65-F5344CB8AC3E}">
        <p14:creationId xmlns:p14="http://schemas.microsoft.com/office/powerpoint/2010/main" val="79373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 attended</a:t>
            </a:r>
            <a:r>
              <a:rPr lang="en-GB" baseline="0" dirty="0" smtClean="0"/>
              <a:t> the first seminar in the series and I said one thing in the final discussion – I can’t quite remember what that was but I think I suggested there was something to think about regarding the relationship between wellbeing and democracy … I still think that but I’m not sure I’ve progressed very far. … More questions, suggestions, proposals … than answers.</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Three conclusions and a speculative</a:t>
            </a:r>
            <a:r>
              <a:rPr lang="en-GB" baseline="0" dirty="0" smtClean="0"/>
              <a:t> suggestion.</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18</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Explanations of/factors affecting subjective</a:t>
            </a:r>
            <a:r>
              <a:rPr lang="en-GB" baseline="0" dirty="0" smtClean="0"/>
              <a:t> wellbeing</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Complex, uncertainty,</a:t>
            </a:r>
            <a:r>
              <a:rPr lang="en-GB" baseline="0" dirty="0" smtClean="0"/>
              <a:t> divergence.</a:t>
            </a:r>
          </a:p>
          <a:p>
            <a:r>
              <a:rPr lang="en-GB" baseline="0" dirty="0" smtClean="0"/>
              <a:t>What is the nature of the problem that wellbeing measurement and policy is trying to address?</a:t>
            </a:r>
          </a:p>
          <a:p>
            <a:endParaRPr lang="en-GB" baseline="0" dirty="0" smtClean="0"/>
          </a:p>
          <a:p>
            <a:r>
              <a:rPr lang="en-GB" baseline="0" dirty="0" smtClean="0"/>
              <a:t>Wicked problems are never finally solved because of the inherent uncertainty and the disagreement about values so the best we can do is try to understand disagreements and try to identify common ground – there is an emphasis on dialogue and deliberation.</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12</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Inclusive</a:t>
            </a:r>
            <a:r>
              <a:rPr lang="en-GB" baseline="0" dirty="0" smtClean="0"/>
              <a:t> – fair</a:t>
            </a:r>
          </a:p>
          <a:p>
            <a:r>
              <a:rPr lang="en-GB" baseline="0" dirty="0" smtClean="0"/>
              <a:t>Deliberative – mutual understanding, epistemic gain, shared principles and decisions (common ground) </a:t>
            </a:r>
          </a:p>
          <a:p>
            <a:r>
              <a:rPr lang="en-GB" baseline="0" dirty="0" smtClean="0"/>
              <a:t>Lots of interesting questions about deliberation, accommodation, negotiation.</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13</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Deliberation doesn’t just take place between people in typical political </a:t>
            </a:r>
            <a:r>
              <a:rPr lang="en-GB" dirty="0" err="1" smtClean="0"/>
              <a:t>fora</a:t>
            </a:r>
            <a:r>
              <a:rPr lang="en-GB" dirty="0" smtClean="0"/>
              <a:t> it</a:t>
            </a:r>
            <a:r>
              <a:rPr lang="en-GB" baseline="0" dirty="0" smtClean="0"/>
              <a:t> also</a:t>
            </a:r>
            <a:r>
              <a:rPr lang="en-GB" dirty="0" smtClean="0"/>
              <a:t> takes place through the written word</a:t>
            </a:r>
            <a:r>
              <a:rPr lang="en-GB" baseline="0" dirty="0" smtClean="0"/>
              <a:t> and our engagement with it. Most of us do a lot of deliberation – reading, trying to understand arguments, evaluating them, considering them in relation to other arguments, developing new arguments, ideas, positions. Wellbeing data can play an important role in the deliberations/reflective thinking of individuals thinking about how we should live together and in our collective deliberations at all scales/levels. The diversity of values – of ideals of the good life/of conceptions of wellbeing – means that if we want to take seriously different accounts of how we should live together (what is the right way/just way/good way of living together) we’ll need to take seriously different accounts of how we should live (of the good life) and that means understanding how wellbeing understood in a great many different ways is affected by the way we organise society.</a:t>
            </a:r>
          </a:p>
          <a:p>
            <a:r>
              <a:rPr lang="en-GB" baseline="0" dirty="0" smtClean="0"/>
              <a:t>Of course, diversity in the datasets doesn’t make deliberation democratic. We only move towards the ideal of inclusive democratic deliberation when collective deliberation is inclusive and when it is connected to decision-making and when power in the deliberation and the decision-making that follows or comes out of the deliberation is widely distributed. However, lack of diversity in the datasets – or the government supported or promoted datasets – might be thought to compromise both the epistemic quality of deliberation  (decreasing wickedness?) and its fairness/inclusivity. It weakens or diminishes the public political culture of an inclusive deliberative democracy.</a:t>
            </a:r>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14</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15</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a:t>
            </a:r>
            <a:r>
              <a:rPr lang="en-GB" baseline="0" dirty="0" smtClean="0"/>
              <a:t> would go further and suggest that we might use wellbeing data to inform deliberations about what constitutes the right demos for particular decisions and how decision-making power might be distributed within that demos. </a:t>
            </a:r>
            <a:endParaRPr lang="en-GB" dirty="0" smtClean="0"/>
          </a:p>
          <a:p>
            <a:endParaRPr lang="en-GB" dirty="0"/>
          </a:p>
        </p:txBody>
      </p:sp>
      <p:sp>
        <p:nvSpPr>
          <p:cNvPr id="4" name="Slide Number Placeholder 3"/>
          <p:cNvSpPr>
            <a:spLocks noGrp="1"/>
          </p:cNvSpPr>
          <p:nvPr>
            <p:ph type="sldNum" sz="quarter" idx="10"/>
          </p:nvPr>
        </p:nvSpPr>
        <p:spPr/>
        <p:txBody>
          <a:bodyPr/>
          <a:lstStyle/>
          <a:p>
            <a:fld id="{E6818B30-B424-41CC-BDC8-01F7E8253DB6}" type="slidenum">
              <a:rPr lang="en-GB" smtClean="0"/>
              <a:pPr/>
              <a:t>16</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Is this just an</a:t>
            </a:r>
            <a:r>
              <a:rPr lang="en-GB" baseline="0" dirty="0" smtClean="0"/>
              <a:t> ideal with no practical relevance? Is there anything we could do now that would approximate to it?</a:t>
            </a:r>
            <a:r>
              <a:rPr lang="en-GB" dirty="0" smtClean="0"/>
              <a:t>  Participatory budgeting/policy-making at the local level. Consider when a local authority conducts an equality</a:t>
            </a:r>
            <a:r>
              <a:rPr lang="en-GB" baseline="0" dirty="0" smtClean="0"/>
              <a:t> impact assessment or an integrated impact assessment for a proposed policy – or for a proposed package of budget cuts - it might use various wellbeing datasets to identify who is likely to be affected by the policy and how much they are likely to be affected by it. It might then invite those it considers are affected to be part of an inclusive deliberative process – as well as allowing others to make a case for inclusion in the deliberation. The deliberation could discuss both how and how much the proposed policy affects people’s well being and what alternative policies are available – informed by diverse wellbeing datasets as well as the beliefs, values and experiences of the participants. The deliberation itself might lead to more/alternative policy proposals. It might also lead to agreement on relative stakes – and therefore, provide a basis for distributing power fairly (according to the proportionality principle) among those affected (the demos). </a:t>
            </a:r>
          </a:p>
        </p:txBody>
      </p:sp>
      <p:sp>
        <p:nvSpPr>
          <p:cNvPr id="4" name="Slide Number Placeholder 3"/>
          <p:cNvSpPr>
            <a:spLocks noGrp="1"/>
          </p:cNvSpPr>
          <p:nvPr>
            <p:ph type="sldNum" sz="quarter" idx="10"/>
          </p:nvPr>
        </p:nvSpPr>
        <p:spPr/>
        <p:txBody>
          <a:bodyPr/>
          <a:lstStyle/>
          <a:p>
            <a:fld id="{E6818B30-B424-41CC-BDC8-01F7E8253DB6}" type="slidenum">
              <a:rPr lang="en-GB" smtClean="0"/>
              <a:pPr/>
              <a:t>17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3822216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3813337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411098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84728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3146279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23450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196439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2634601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1584091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202813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2D57F2-DC6E-4CBA-9F15-6AF5D1442771}" type="datetimeFigureOut">
              <a:rPr lang="en-GB" smtClean="0"/>
              <a:pPr/>
              <a:t>20/04/2015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12F1A1-3E38-41E7-81FC-D234C80FE889}" type="slidenum">
              <a:rPr lang="en-GB" smtClean="0"/>
              <a:pPr/>
              <a:t>‹#›</a:t>
            </a:fld>
            <a:endParaRPr lang="en-GB"/>
          </a:p>
        </p:txBody>
      </p:sp>
    </p:spTree>
    <p:extLst>
      <p:ext uri="{BB962C8B-B14F-4D97-AF65-F5344CB8AC3E}">
        <p14:creationId xmlns:p14="http://schemas.microsoft.com/office/powerpoint/2010/main" val="2248791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2D57F2-DC6E-4CBA-9F15-6AF5D1442771}" type="datetimeFigureOut">
              <a:rPr lang="en-GB" smtClean="0"/>
              <a:pPr/>
              <a:t>20/04/2015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2F1A1-3E38-41E7-81FC-D234C80FE889}" type="slidenum">
              <a:rPr lang="en-GB" smtClean="0"/>
              <a:pPr/>
              <a:t>‹#›</a:t>
            </a:fld>
            <a:endParaRPr lang="en-GB"/>
          </a:p>
        </p:txBody>
      </p:sp>
    </p:spTree>
    <p:extLst>
      <p:ext uri="{BB962C8B-B14F-4D97-AF65-F5344CB8AC3E}">
        <p14:creationId xmlns:p14="http://schemas.microsoft.com/office/powerpoint/2010/main" val="2271752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75656" y="2204864"/>
            <a:ext cx="6264696" cy="2677656"/>
          </a:xfrm>
          <a:prstGeom prst="rect">
            <a:avLst/>
          </a:prstGeom>
          <a:noFill/>
        </p:spPr>
        <p:txBody>
          <a:bodyPr wrap="square" rtlCol="0">
            <a:spAutoFit/>
          </a:bodyPr>
          <a:lstStyle/>
          <a:p>
            <a:pPr algn="ctr"/>
            <a:r>
              <a:rPr lang="en-GB" sz="4400" b="1" dirty="0" smtClean="0"/>
              <a:t>Wellbeing and Democracy</a:t>
            </a:r>
          </a:p>
          <a:p>
            <a:pPr algn="ctr"/>
            <a:endParaRPr lang="en-GB" sz="4400" b="1" dirty="0" smtClean="0"/>
          </a:p>
          <a:p>
            <a:pPr algn="ctr"/>
            <a:r>
              <a:rPr lang="en-GB" sz="4000" b="1" dirty="0" smtClean="0"/>
              <a:t>Derek Bell</a:t>
            </a:r>
          </a:p>
          <a:p>
            <a:pPr algn="ctr"/>
            <a:r>
              <a:rPr lang="en-GB" sz="4000" b="1" dirty="0" smtClean="0"/>
              <a:t>Newcastle University</a:t>
            </a:r>
            <a:endParaRPr lang="en-GB" sz="4000" b="1" dirty="0"/>
          </a:p>
        </p:txBody>
      </p:sp>
    </p:spTree>
    <p:extLst>
      <p:ext uri="{BB962C8B-B14F-4D97-AF65-F5344CB8AC3E}">
        <p14:creationId xmlns:p14="http://schemas.microsoft.com/office/powerpoint/2010/main" val="1484341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2708920"/>
            <a:ext cx="7776864" cy="1938992"/>
          </a:xfrm>
          <a:prstGeom prst="rect">
            <a:avLst/>
          </a:prstGeom>
          <a:noFill/>
        </p:spPr>
        <p:txBody>
          <a:bodyPr wrap="square" rtlCol="0">
            <a:spAutoFit/>
          </a:bodyPr>
          <a:lstStyle/>
          <a:p>
            <a:pPr algn="ctr"/>
            <a:r>
              <a:rPr lang="en-GB" sz="2800" dirty="0" smtClean="0"/>
              <a:t>Subjective wellbeing is neither inherently democratic nor inherently undemocratic.</a:t>
            </a:r>
          </a:p>
          <a:p>
            <a:pPr algn="ctr"/>
            <a:endParaRPr lang="en-GB" sz="2800" dirty="0" smtClean="0"/>
          </a:p>
          <a:p>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2492896"/>
            <a:ext cx="7776864" cy="800219"/>
          </a:xfrm>
          <a:prstGeom prst="rect">
            <a:avLst/>
          </a:prstGeom>
          <a:noFill/>
        </p:spPr>
        <p:txBody>
          <a:bodyPr wrap="square" rtlCol="0">
            <a:spAutoFit/>
          </a:bodyPr>
          <a:lstStyle/>
          <a:p>
            <a:r>
              <a:rPr lang="en-GB" sz="2800" dirty="0" smtClean="0"/>
              <a:t>How should we use wellbeing data in a democracy?</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2420888"/>
            <a:ext cx="7776864" cy="2523768"/>
          </a:xfrm>
          <a:prstGeom prst="rect">
            <a:avLst/>
          </a:prstGeom>
          <a:noFill/>
        </p:spPr>
        <p:txBody>
          <a:bodyPr wrap="square" rtlCol="0">
            <a:spAutoFit/>
          </a:bodyPr>
          <a:lstStyle/>
          <a:p>
            <a:r>
              <a:rPr lang="en-GB" sz="2800" dirty="0" smtClean="0"/>
              <a:t>“Understanding wellbeing as a wicked problem … steers us towards deliberation and scrutiny as central to the agenda … [and points] to the need for pragmatic and legitimate government action” (Bache, Reardon and </a:t>
            </a:r>
            <a:r>
              <a:rPr lang="en-GB" sz="2800" dirty="0" err="1" smtClean="0"/>
              <a:t>Anand</a:t>
            </a:r>
            <a:r>
              <a:rPr lang="en-GB" sz="2800" dirty="0" smtClean="0"/>
              <a:t> 2015).</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64356" y="2924944"/>
            <a:ext cx="6631304" cy="2246769"/>
          </a:xfrm>
          <a:prstGeom prst="rect">
            <a:avLst/>
          </a:prstGeom>
          <a:noFill/>
        </p:spPr>
        <p:txBody>
          <a:bodyPr wrap="none" rtlCol="0">
            <a:spAutoFit/>
          </a:bodyPr>
          <a:lstStyle/>
          <a:p>
            <a:pPr algn="ctr"/>
            <a:r>
              <a:rPr lang="en-GB" sz="2800" dirty="0" smtClean="0"/>
              <a:t>Inclusive Deliberative Democracy</a:t>
            </a:r>
          </a:p>
          <a:p>
            <a:pPr algn="ctr"/>
            <a:endParaRPr lang="en-GB" sz="2800" dirty="0" smtClean="0"/>
          </a:p>
          <a:p>
            <a:pPr algn="ctr"/>
            <a:r>
              <a:rPr lang="en-GB" sz="2800" dirty="0" smtClean="0"/>
              <a:t>… deliberating how we should live together</a:t>
            </a:r>
          </a:p>
          <a:p>
            <a:pPr algn="ctr"/>
            <a:endParaRPr lang="en-GB" sz="2800" dirty="0" smtClean="0"/>
          </a:p>
          <a:p>
            <a:pPr algn="ctr"/>
            <a:endParaRPr lang="en-GB" sz="2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916832"/>
            <a:ext cx="7272808" cy="3108543"/>
          </a:xfrm>
          <a:prstGeom prst="rect">
            <a:avLst/>
          </a:prstGeom>
          <a:noFill/>
        </p:spPr>
        <p:txBody>
          <a:bodyPr wrap="square" rtlCol="0">
            <a:spAutoFit/>
          </a:bodyPr>
          <a:lstStyle/>
          <a:p>
            <a:r>
              <a:rPr lang="en-GB" sz="2800" dirty="0" smtClean="0"/>
              <a:t>Wellbeing data informs deliberation and is part of the public political culture of an inclusive deliberative democracy.</a:t>
            </a:r>
          </a:p>
          <a:p>
            <a:endParaRPr lang="en-GB" sz="2800" dirty="0" smtClean="0"/>
          </a:p>
          <a:p>
            <a:endParaRPr lang="en-GB" sz="2800" dirty="0" smtClean="0"/>
          </a:p>
          <a:p>
            <a:r>
              <a:rPr lang="en-GB" sz="2800" dirty="0" smtClean="0"/>
              <a:t>Diverse wellbeing datasets, including both quantitative and qualitative datasets.  </a:t>
            </a:r>
            <a:endParaRPr lang="en-GB"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1916832"/>
            <a:ext cx="7992888" cy="2677656"/>
          </a:xfrm>
          <a:prstGeom prst="rect">
            <a:avLst/>
          </a:prstGeom>
          <a:noFill/>
        </p:spPr>
        <p:txBody>
          <a:bodyPr wrap="square" rtlCol="0">
            <a:spAutoFit/>
          </a:bodyPr>
          <a:lstStyle/>
          <a:p>
            <a:r>
              <a:rPr lang="en-GB" sz="2800" dirty="0" smtClean="0"/>
              <a:t>So, my suggestion is …</a:t>
            </a:r>
          </a:p>
          <a:p>
            <a:endParaRPr lang="en-GB" sz="2800" dirty="0" smtClean="0"/>
          </a:p>
          <a:p>
            <a:r>
              <a:rPr lang="en-GB" sz="2800" dirty="0" smtClean="0"/>
              <a:t>In an Inclusive Deliberative Democracy we should use diverse wellbeing datasets to inform inclusive deliberation and democratic decision-making about how we should organise society and live together.</a:t>
            </a:r>
            <a:endParaRPr lang="en-GB"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2060848"/>
            <a:ext cx="7776864" cy="3108543"/>
          </a:xfrm>
          <a:prstGeom prst="rect">
            <a:avLst/>
          </a:prstGeom>
          <a:noFill/>
        </p:spPr>
        <p:txBody>
          <a:bodyPr wrap="square" rtlCol="0">
            <a:spAutoFit/>
          </a:bodyPr>
          <a:lstStyle/>
          <a:p>
            <a:r>
              <a:rPr lang="en-GB" sz="2800" dirty="0" smtClean="0"/>
              <a:t>The all-affected principle: “Everyone who is affected by the decisions of a government should have the right to participate in that government” (Dahl 1970)</a:t>
            </a:r>
          </a:p>
          <a:p>
            <a:endParaRPr lang="en-GB" sz="2800" dirty="0" smtClean="0"/>
          </a:p>
          <a:p>
            <a:r>
              <a:rPr lang="en-GB" sz="2800" dirty="0" smtClean="0"/>
              <a:t>The proportionality principle: “Power in any decision-making process should be proportional to individual stakes” (Brighouse and </a:t>
            </a:r>
            <a:r>
              <a:rPr lang="en-GB" sz="2800" dirty="0" err="1" smtClean="0"/>
              <a:t>Fleurbaey</a:t>
            </a:r>
            <a:r>
              <a:rPr lang="en-GB" sz="2800" dirty="0" smtClean="0"/>
              <a:t> 2010)</a:t>
            </a:r>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700808"/>
            <a:ext cx="7776864" cy="3539430"/>
          </a:xfrm>
          <a:prstGeom prst="rect">
            <a:avLst/>
          </a:prstGeom>
          <a:noFill/>
        </p:spPr>
        <p:txBody>
          <a:bodyPr wrap="square" rtlCol="0">
            <a:spAutoFit/>
          </a:bodyPr>
          <a:lstStyle/>
          <a:p>
            <a:r>
              <a:rPr lang="en-GB" sz="2800" dirty="0" smtClean="0"/>
              <a:t>So, my ‘speculative’ suggestion is:</a:t>
            </a:r>
          </a:p>
          <a:p>
            <a:endParaRPr lang="en-GB" sz="2800" dirty="0" smtClean="0"/>
          </a:p>
          <a:p>
            <a:r>
              <a:rPr lang="en-GB" sz="2800" dirty="0" smtClean="0"/>
              <a:t>We might use wellbeing data to inform deliberation about who is affected (who should be part of the demos) and how much they are affected or how significant their stake is in the decision (how power in the decision-making process should be distributed).</a:t>
            </a:r>
            <a:endParaRPr lang="en-GB"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302359"/>
            <a:ext cx="7885384" cy="6555641"/>
          </a:xfrm>
          <a:prstGeom prst="rect">
            <a:avLst/>
          </a:prstGeom>
          <a:noFill/>
        </p:spPr>
        <p:txBody>
          <a:bodyPr wrap="square" rtlCol="0">
            <a:spAutoFit/>
          </a:bodyPr>
          <a:lstStyle/>
          <a:p>
            <a:r>
              <a:rPr lang="en-GB" sz="2800" dirty="0" smtClean="0"/>
              <a:t>Subjective wellbeing is neither inherently democratic or undemocratic.</a:t>
            </a:r>
          </a:p>
          <a:p>
            <a:endParaRPr lang="en-GB" sz="2800" dirty="0" smtClean="0"/>
          </a:p>
          <a:p>
            <a:r>
              <a:rPr lang="en-GB" sz="2800" dirty="0" smtClean="0"/>
              <a:t>In an Inclusive Deliberative Democracy we should use diverse wellbeing datasets to inform inclusive deliberation and democratic decision-making about how we should organise society and live together.</a:t>
            </a:r>
          </a:p>
          <a:p>
            <a:endParaRPr lang="en-GB" sz="2800" dirty="0" smtClean="0"/>
          </a:p>
          <a:p>
            <a:r>
              <a:rPr lang="en-GB" sz="2800" dirty="0" smtClean="0"/>
              <a:t>We might use wellbeing data to inform deliberation about who is affected (who should be part of the demos) and how much they are affected or how significant their stake is in the decision (how power in the decision-making process should be distributed).</a:t>
            </a:r>
          </a:p>
          <a:p>
            <a:endParaRPr lang="en-GB"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9632" y="1412776"/>
            <a:ext cx="6840760" cy="3108543"/>
          </a:xfrm>
          <a:prstGeom prst="rect">
            <a:avLst/>
          </a:prstGeom>
          <a:noFill/>
        </p:spPr>
        <p:txBody>
          <a:bodyPr wrap="square" rtlCol="0">
            <a:spAutoFit/>
          </a:bodyPr>
          <a:lstStyle/>
          <a:p>
            <a:pPr algn="ctr"/>
            <a:r>
              <a:rPr lang="en-GB" sz="2800" dirty="0" smtClean="0"/>
              <a:t>How are democracy and wellbeing related?</a:t>
            </a:r>
          </a:p>
          <a:p>
            <a:pPr algn="ctr"/>
            <a:endParaRPr lang="en-GB" sz="2800" dirty="0" smtClean="0"/>
          </a:p>
          <a:p>
            <a:pPr algn="ctr"/>
            <a:endParaRPr lang="en-GB" sz="2800" dirty="0" smtClean="0"/>
          </a:p>
          <a:p>
            <a:r>
              <a:rPr lang="en-GB" sz="2800" dirty="0" smtClean="0"/>
              <a:t>Is subjective wellbeing inherently democratic?</a:t>
            </a:r>
          </a:p>
          <a:p>
            <a:endParaRPr lang="en-GB" sz="2800" dirty="0" smtClean="0"/>
          </a:p>
          <a:p>
            <a:r>
              <a:rPr lang="en-GB" sz="2800" dirty="0" smtClean="0"/>
              <a:t>How should we use wellbeing data in a democracy?</a:t>
            </a:r>
            <a:endParaRPr lang="en-GB" sz="2800" dirty="0"/>
          </a:p>
        </p:txBody>
      </p:sp>
    </p:spTree>
    <p:extLst>
      <p:ext uri="{BB962C8B-B14F-4D97-AF65-F5344CB8AC3E}">
        <p14:creationId xmlns:p14="http://schemas.microsoft.com/office/powerpoint/2010/main" val="1484341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36912"/>
            <a:ext cx="7920880" cy="1323439"/>
          </a:xfrm>
          <a:prstGeom prst="rect">
            <a:avLst/>
          </a:prstGeom>
          <a:noFill/>
        </p:spPr>
        <p:txBody>
          <a:bodyPr wrap="square" rtlCol="0">
            <a:spAutoFit/>
          </a:bodyPr>
          <a:lstStyle/>
          <a:p>
            <a:pPr algn="ctr"/>
            <a:r>
              <a:rPr lang="en-GB" sz="4000" dirty="0" smtClean="0"/>
              <a:t>Is subjective wellbeing inherently democratic (or undemocratic)?</a:t>
            </a:r>
            <a:endParaRPr lang="en-GB"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9592" y="2060848"/>
            <a:ext cx="7344816" cy="2677656"/>
          </a:xfrm>
          <a:prstGeom prst="rect">
            <a:avLst/>
          </a:prstGeom>
          <a:noFill/>
        </p:spPr>
        <p:txBody>
          <a:bodyPr wrap="square" rtlCol="0">
            <a:spAutoFit/>
          </a:bodyPr>
          <a:lstStyle/>
          <a:p>
            <a:r>
              <a:rPr lang="en-GB" sz="2800" dirty="0" smtClean="0"/>
              <a:t>“Subjective well-being is … popular because it is particularly democratic – it grants respect to what people think and feel about their lives. People are not content to have experts evaluate their lives; they believe that their opinions matter” (</a:t>
            </a:r>
            <a:r>
              <a:rPr lang="en-GB" sz="2800" dirty="0" err="1" smtClean="0"/>
              <a:t>Diener</a:t>
            </a:r>
            <a:r>
              <a:rPr lang="en-GB" sz="2800" dirty="0" smtClean="0"/>
              <a:t>, Lucas and </a:t>
            </a:r>
            <a:r>
              <a:rPr lang="en-GB" sz="2800" dirty="0" err="1" smtClean="0"/>
              <a:t>Oishi</a:t>
            </a:r>
            <a:r>
              <a:rPr lang="en-GB" sz="2800" dirty="0" smtClean="0"/>
              <a:t>, 2005).</a:t>
            </a:r>
            <a:endParaRPr lang="en-GB" sz="2800" dirty="0"/>
          </a:p>
        </p:txBody>
      </p:sp>
    </p:spTree>
    <p:extLst>
      <p:ext uri="{BB962C8B-B14F-4D97-AF65-F5344CB8AC3E}">
        <p14:creationId xmlns:p14="http://schemas.microsoft.com/office/powerpoint/2010/main" val="1484341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916832"/>
            <a:ext cx="7272808" cy="3385542"/>
          </a:xfrm>
          <a:prstGeom prst="rect">
            <a:avLst/>
          </a:prstGeom>
          <a:noFill/>
        </p:spPr>
        <p:txBody>
          <a:bodyPr wrap="square" rtlCol="0">
            <a:spAutoFit/>
          </a:bodyPr>
          <a:lstStyle/>
          <a:p>
            <a:r>
              <a:rPr lang="en-GB" sz="2800" dirty="0" smtClean="0"/>
              <a:t>“The logical conclusion of much happiness research – that individuals’ own judgements about what is good for them can be overridden by experts wielding clipboards and regression models – is illiberal, undemocratic and unattractively paternalistic” (Johns and </a:t>
            </a:r>
            <a:r>
              <a:rPr lang="en-GB" sz="2800" dirty="0" err="1" smtClean="0"/>
              <a:t>Ormerod</a:t>
            </a:r>
            <a:r>
              <a:rPr lang="en-GB" sz="2800" dirty="0" smtClean="0"/>
              <a:t>, 2007).</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772816"/>
            <a:ext cx="7488832" cy="3970318"/>
          </a:xfrm>
          <a:prstGeom prst="rect">
            <a:avLst/>
          </a:prstGeom>
          <a:noFill/>
        </p:spPr>
        <p:txBody>
          <a:bodyPr wrap="square" rtlCol="0">
            <a:spAutoFit/>
          </a:bodyPr>
          <a:lstStyle/>
          <a:p>
            <a:r>
              <a:rPr lang="en-GB" sz="2800" dirty="0" smtClean="0"/>
              <a:t>First-person view of what is a good life</a:t>
            </a:r>
          </a:p>
          <a:p>
            <a:endParaRPr lang="en-GB" sz="2800" dirty="0" smtClean="0"/>
          </a:p>
          <a:p>
            <a:r>
              <a:rPr lang="en-GB" sz="2800" dirty="0" smtClean="0"/>
              <a:t>First-person view of what is a good life for me</a:t>
            </a:r>
          </a:p>
          <a:p>
            <a:endParaRPr lang="en-GB" sz="2800" dirty="0" smtClean="0"/>
          </a:p>
          <a:p>
            <a:r>
              <a:rPr lang="en-GB" sz="2800" dirty="0" smtClean="0"/>
              <a:t>First-person view of how my life is going in relation to what I believe is a good life (for me)</a:t>
            </a:r>
          </a:p>
          <a:p>
            <a:endParaRPr lang="en-GB" sz="2800" dirty="0" smtClean="0"/>
          </a:p>
          <a:p>
            <a:r>
              <a:rPr lang="en-GB" sz="2800" dirty="0" smtClean="0"/>
              <a:t>First-person view of how happy I feel (today)</a:t>
            </a:r>
          </a:p>
          <a:p>
            <a:endParaRPr lang="en-GB"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988840"/>
            <a:ext cx="7560840" cy="3662541"/>
          </a:xfrm>
          <a:prstGeom prst="rect">
            <a:avLst/>
          </a:prstGeom>
          <a:noFill/>
        </p:spPr>
        <p:txBody>
          <a:bodyPr wrap="square" rtlCol="0">
            <a:spAutoFit/>
          </a:bodyPr>
          <a:lstStyle/>
          <a:p>
            <a:r>
              <a:rPr lang="en-GB" sz="2800" dirty="0" smtClean="0"/>
              <a:t>Collecting data on what people think and feel about their lives is not the same as people participating in or having the opportunity to exercise power in collective decision-making about how society should be organised</a:t>
            </a:r>
            <a:r>
              <a:rPr lang="en-GB" dirty="0" smtClean="0"/>
              <a:t>.</a:t>
            </a:r>
          </a:p>
          <a:p>
            <a:endParaRPr lang="en-GB" dirty="0" smtClean="0"/>
          </a:p>
          <a:p>
            <a:endParaRPr lang="en-GB" dirty="0" smtClean="0"/>
          </a:p>
          <a:p>
            <a:r>
              <a:rPr lang="en-GB" sz="2800" dirty="0" smtClean="0"/>
              <a:t>First-person participation (and power) in the decision-making process.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9552" y="1340768"/>
            <a:ext cx="8064896" cy="4401205"/>
          </a:xfrm>
          <a:prstGeom prst="rect">
            <a:avLst/>
          </a:prstGeom>
          <a:noFill/>
        </p:spPr>
        <p:txBody>
          <a:bodyPr wrap="square" rtlCol="0">
            <a:spAutoFit/>
          </a:bodyPr>
          <a:lstStyle/>
          <a:p>
            <a:r>
              <a:rPr lang="en-GB" sz="2800" dirty="0" smtClean="0"/>
              <a:t>Experts can identify factors (experiences, activities, institutions, etc.) that tend to be associated with people expressing the first-person view that their life is going well and/or that they feel happy.</a:t>
            </a:r>
          </a:p>
          <a:p>
            <a:endParaRPr lang="en-GB" sz="2800" dirty="0" smtClean="0"/>
          </a:p>
          <a:p>
            <a:r>
              <a:rPr lang="en-GB" sz="2800" dirty="0" smtClean="0"/>
              <a:t>Experts can identify factors (experiences, activities, institutions, etc.) that </a:t>
            </a:r>
            <a:r>
              <a:rPr lang="en-GB" sz="2800" i="1" dirty="0" smtClean="0"/>
              <a:t>will cause you</a:t>
            </a:r>
            <a:r>
              <a:rPr lang="en-GB" sz="2800" dirty="0" smtClean="0"/>
              <a:t> to express the first-person view that </a:t>
            </a:r>
            <a:r>
              <a:rPr lang="en-GB" sz="2800" i="1" dirty="0" smtClean="0"/>
              <a:t>your</a:t>
            </a:r>
            <a:r>
              <a:rPr lang="en-GB" sz="2800" dirty="0" smtClean="0"/>
              <a:t> life is going well and/or that </a:t>
            </a:r>
            <a:r>
              <a:rPr lang="en-GB" sz="2800" i="1" dirty="0" smtClean="0"/>
              <a:t>you</a:t>
            </a:r>
            <a:r>
              <a:rPr lang="en-GB" sz="2800" dirty="0" smtClean="0"/>
              <a:t> feel happy</a:t>
            </a:r>
            <a:r>
              <a:rPr lang="en-GB" sz="2800" i="1" dirty="0" smtClean="0"/>
              <a:t>.</a:t>
            </a:r>
          </a:p>
          <a:p>
            <a:endParaRPr lang="en-GB" sz="2800"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916832"/>
            <a:ext cx="8136905" cy="3385542"/>
          </a:xfrm>
          <a:prstGeom prst="rect">
            <a:avLst/>
          </a:prstGeom>
          <a:noFill/>
        </p:spPr>
        <p:txBody>
          <a:bodyPr wrap="square" rtlCol="0">
            <a:spAutoFit/>
          </a:bodyPr>
          <a:lstStyle/>
          <a:p>
            <a:r>
              <a:rPr lang="en-GB" sz="2800" dirty="0" smtClean="0"/>
              <a:t>Experts should decide how society should be organised with the aim of maximising aggregate happiness or life-satisfaction.</a:t>
            </a:r>
          </a:p>
          <a:p>
            <a:endParaRPr lang="en-GB" sz="2800" dirty="0" smtClean="0"/>
          </a:p>
          <a:p>
            <a:r>
              <a:rPr lang="en-GB" sz="2800" dirty="0" smtClean="0"/>
              <a:t>Experts should decide what </a:t>
            </a:r>
            <a:r>
              <a:rPr lang="en-GB" sz="2800" i="1" dirty="0" smtClean="0"/>
              <a:t>you</a:t>
            </a:r>
            <a:r>
              <a:rPr lang="en-GB" sz="2800" dirty="0" smtClean="0"/>
              <a:t> are required to do, permitted to do and prohibited from doing with the aim of maximising </a:t>
            </a:r>
            <a:r>
              <a:rPr lang="en-GB" sz="2800" i="1" dirty="0" smtClean="0"/>
              <a:t>your</a:t>
            </a:r>
            <a:r>
              <a:rPr lang="en-GB" sz="2800" dirty="0" smtClean="0"/>
              <a:t> happiness.</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3958</TotalTime>
  <Words>1378</Words>
  <Application>Microsoft Office PowerPoint</Application>
  <PresentationFormat>On-screen Show (4:3)</PresentationFormat>
  <Paragraphs>80</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ndrb2</dc:creator>
  <cp:lastModifiedBy>scott</cp:lastModifiedBy>
  <cp:revision>76</cp:revision>
  <dcterms:created xsi:type="dcterms:W3CDTF">2015-03-16T12:32:23Z</dcterms:created>
  <dcterms:modified xsi:type="dcterms:W3CDTF">2015-04-20T10:10:40Z</dcterms:modified>
</cp:coreProperties>
</file>