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2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8" r:id="rId13"/>
    <p:sldId id="269" r:id="rId14"/>
    <p:sldId id="270" r:id="rId15"/>
    <p:sldId id="271" r:id="rId16"/>
    <p:sldId id="272" r:id="rId17"/>
    <p:sldId id="273" r:id="rId18"/>
    <p:sldId id="276" r:id="rId19"/>
    <p:sldId id="277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-16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4EBA0-55DD-457C-ADFB-85BB8606C7B1}" type="datetimeFigureOut">
              <a:rPr lang="en-GB" smtClean="0"/>
              <a:pPr/>
              <a:t>17/04/2015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8F84DF-92AD-4F91-B877-30BEA98EDF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76119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418F0-DD06-4DBB-8DF2-AD77B1E149C3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52069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84DF-92AD-4F91-B877-30BEA98EDFD9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84DF-92AD-4F91-B877-30BEA98EDFD9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84DF-92AD-4F91-B877-30BEA98EDFD9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84DF-92AD-4F91-B877-30BEA98EDFD9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84DF-92AD-4F91-B877-30BEA98EDFD9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84DF-92AD-4F91-B877-30BEA98EDFD9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84DF-92AD-4F91-B877-30BEA98EDFD9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84DF-92AD-4F91-B877-30BEA98EDFD9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84DF-92AD-4F91-B877-30BEA98EDFD9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84DF-92AD-4F91-B877-30BEA98EDFD9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418F0-DD06-4DBB-8DF2-AD77B1E149C3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656732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84DF-92AD-4F91-B877-30BEA98EDFD9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418F0-DD06-4DBB-8DF2-AD77B1E149C3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339838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84DF-92AD-4F91-B877-30BEA98EDFD9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418F0-DD06-4DBB-8DF2-AD77B1E149C3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36437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84DF-92AD-4F91-B877-30BEA98EDFD9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418F0-DD06-4DBB-8DF2-AD77B1E149C3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679544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418F0-DD06-4DBB-8DF2-AD77B1E149C3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249807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84DF-92AD-4F91-B877-30BEA98EDFD9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A281-C5C1-464B-8DC0-24018B7BCD97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17/04/2015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971E-9B10-429C-9468-10D700ACB473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17/04/2015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7BE36-53F1-494C-8015-8D0CB2517835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17/04/2015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81AC1-AFD7-4781-A102-757F65BFFA44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17/04/2015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D2D3-A322-40FC-A441-27F7230AF2D6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17/04/2015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7234F-193A-403B-B1CC-E0DCFF4C602D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17/04/2015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E27D-C81D-41BB-B794-667E8BD64EA3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17/04/2015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1165-52F1-4699-BEBF-CC88935024EC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17/04/2015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ADC97-ECD8-4FD8-A977-09F3C5E302B6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17/04/2015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64184-E535-4F60-A758-C609001640E2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17/04/2015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370C-D9A3-47BA-B25A-D16BF94DAE7A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17/04/2015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3EE046-28D2-4C4E-B83A-D909D61A9ADB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17/04/2015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 smtClean="0"/>
              <a:t>The Proper Role for Well-being in Public Policy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GB" dirty="0" smtClean="0"/>
              <a:t>Dr Tim Taylor</a:t>
            </a:r>
          </a:p>
          <a:p>
            <a:pPr algn="ctr"/>
            <a:r>
              <a:rPr lang="en-GB" dirty="0" smtClean="0"/>
              <a:t>Interdisciplinary Ethics Applied Centre</a:t>
            </a:r>
          </a:p>
          <a:p>
            <a:pPr algn="ctr"/>
            <a:r>
              <a:rPr lang="en-GB" dirty="0" smtClean="0"/>
              <a:t>University of Leeds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231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Promoting Well-Being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 liberal worry:  it </a:t>
            </a:r>
            <a:r>
              <a:rPr lang="en-GB" dirty="0"/>
              <a:t>is for individuals themselves to </a:t>
            </a:r>
            <a:r>
              <a:rPr lang="en-GB" dirty="0" smtClean="0"/>
              <a:t>decide </a:t>
            </a:r>
            <a:r>
              <a:rPr lang="en-GB" dirty="0"/>
              <a:t>what is a good life for </a:t>
            </a:r>
            <a:r>
              <a:rPr lang="en-GB" dirty="0" smtClean="0"/>
              <a:t>them; states </a:t>
            </a:r>
            <a:r>
              <a:rPr lang="en-GB" dirty="0"/>
              <a:t>should not presume to determine this on their </a:t>
            </a:r>
            <a:r>
              <a:rPr lang="en-GB" dirty="0" smtClean="0"/>
              <a:t>behalf – they should not ‘promote a particular </a:t>
            </a:r>
            <a:r>
              <a:rPr lang="en-GB" dirty="0" smtClean="0"/>
              <a:t>view </a:t>
            </a:r>
            <a:r>
              <a:rPr lang="en-GB" dirty="0" smtClean="0"/>
              <a:t>of the good life’.  (Wren-Lewis 2013)</a:t>
            </a:r>
          </a:p>
          <a:p>
            <a:r>
              <a:rPr lang="en-GB" dirty="0" smtClean="0"/>
              <a:t>So </a:t>
            </a:r>
            <a:r>
              <a:rPr lang="en-GB" dirty="0"/>
              <a:t>if </a:t>
            </a:r>
            <a:r>
              <a:rPr lang="en-GB" dirty="0" smtClean="0"/>
              <a:t>governments do this, they </a:t>
            </a:r>
            <a:r>
              <a:rPr lang="en-GB" dirty="0"/>
              <a:t>are going beyond their proper remit and compromising individuals’ freedom of choice in a paternalistic way.  </a:t>
            </a:r>
            <a:endParaRPr lang="en-GB" dirty="0" smtClean="0"/>
          </a:p>
          <a:p>
            <a:r>
              <a:rPr lang="en-GB" dirty="0" smtClean="0"/>
              <a:t>Associated </a:t>
            </a:r>
            <a:r>
              <a:rPr lang="en-GB" dirty="0"/>
              <a:t>with this thought is Rawls’ </a:t>
            </a:r>
            <a:r>
              <a:rPr lang="en-GB" dirty="0" smtClean="0"/>
              <a:t>(1971) view </a:t>
            </a:r>
            <a:r>
              <a:rPr lang="en-GB" dirty="0"/>
              <a:t>that states should only concern themselves with providing the means for people to pursue their own rational plans of life (primary goods). </a:t>
            </a:r>
            <a:endParaRPr lang="en-GB" dirty="0" smtClean="0"/>
          </a:p>
          <a:p>
            <a:r>
              <a:rPr lang="en-GB" dirty="0" smtClean="0"/>
              <a:t>Not </a:t>
            </a:r>
            <a:r>
              <a:rPr lang="en-GB" dirty="0"/>
              <a:t>everyone would agree with this view.  But let’s assume for the sake of argument that it is correct.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622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Promoting Well-being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</a:t>
            </a:r>
            <a:r>
              <a:rPr lang="en-GB" dirty="0"/>
              <a:t>promotion of well-being by </a:t>
            </a:r>
            <a:r>
              <a:rPr lang="en-GB" dirty="0" smtClean="0"/>
              <a:t>governments implies (as does merely respecting well-being) that they would be concerned about well-being as an end in its own right, not only as a means to other ends. </a:t>
            </a:r>
          </a:p>
          <a:p>
            <a:r>
              <a:rPr lang="en-GB" dirty="0" smtClean="0"/>
              <a:t>It does not necessarily imply favouring a </a:t>
            </a:r>
            <a:r>
              <a:rPr lang="en-GB" i="1" dirty="0" smtClean="0"/>
              <a:t>particular</a:t>
            </a:r>
            <a:r>
              <a:rPr lang="en-GB" dirty="0" smtClean="0"/>
              <a:t> view of the good life above others – that depends on what approach to well-being is taken: it could be pluralist, flexible, respectful of individual sovereignty</a:t>
            </a:r>
            <a:r>
              <a:rPr lang="en-GB" dirty="0" smtClean="0"/>
              <a:t>.</a:t>
            </a:r>
          </a:p>
          <a:p>
            <a:r>
              <a:rPr lang="en-GB" dirty="0" smtClean="0"/>
              <a:t>Note also that ‘promoting’ is not the same as ‘maximising’.  Promoting well-being is not incompatible with promoting other values as well.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666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Promoting Well-being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Nor does it imply somehow </a:t>
            </a:r>
            <a:r>
              <a:rPr lang="en-GB" i="1" dirty="0" smtClean="0"/>
              <a:t>imposing </a:t>
            </a:r>
            <a:r>
              <a:rPr lang="en-GB" dirty="0" smtClean="0"/>
              <a:t>well-being.  Most of the things that governments can do to promote well-being do so indirectly, by providing the means to achieve it (which would include </a:t>
            </a:r>
            <a:r>
              <a:rPr lang="en-GB" dirty="0" err="1" smtClean="0"/>
              <a:t>Rawlsian</a:t>
            </a:r>
            <a:r>
              <a:rPr lang="en-GB" dirty="0" smtClean="0"/>
              <a:t> primary goods), and conditions which are conducive to it. </a:t>
            </a:r>
            <a:endParaRPr lang="en-GB" dirty="0" smtClean="0"/>
          </a:p>
          <a:p>
            <a:r>
              <a:rPr lang="en-GB" dirty="0" smtClean="0"/>
              <a:t>In </a:t>
            </a:r>
            <a:r>
              <a:rPr lang="en-GB" dirty="0" smtClean="0"/>
              <a:t>practice, well-being might serve more often as a criterion bearing on the direction of policy, rather than something to be promoted directly</a:t>
            </a:r>
            <a:r>
              <a:rPr lang="en-GB" dirty="0" smtClean="0"/>
              <a:t>.  But promoting well-being indirectly is still promoting it.</a:t>
            </a:r>
            <a:endParaRPr lang="en-GB" dirty="0" smtClean="0"/>
          </a:p>
          <a:p>
            <a:r>
              <a:rPr lang="en-GB" dirty="0" smtClean="0"/>
              <a:t>The liberal concern to respect individuals’ choice bears on </a:t>
            </a:r>
            <a:r>
              <a:rPr lang="en-GB" i="1" dirty="0" smtClean="0"/>
              <a:t>how</a:t>
            </a:r>
            <a:r>
              <a:rPr lang="en-GB" dirty="0" smtClean="0"/>
              <a:t> governments should promote well-being, not whether they should do so.  It argues for promoting well-being in ways which are not paternalistic, or perhaps involve only ‘soft’ paternalism which respects freedom of </a:t>
            </a:r>
            <a:r>
              <a:rPr lang="en-GB" dirty="0" smtClean="0"/>
              <a:t>choice; </a:t>
            </a:r>
            <a:r>
              <a:rPr lang="en-GB" dirty="0" smtClean="0"/>
              <a:t>and for a conception of well-being which respects individual sovereignty.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Promoting Well-being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second</a:t>
            </a:r>
            <a:r>
              <a:rPr lang="en-GB" dirty="0"/>
              <a:t>, related concern is that not everyone values (their own) well-being to the same </a:t>
            </a:r>
            <a:r>
              <a:rPr lang="en-GB" dirty="0" smtClean="0"/>
              <a:t>extent (</a:t>
            </a:r>
            <a:r>
              <a:rPr lang="en-GB" dirty="0" smtClean="0"/>
              <a:t>Wren-Lewis 2013)</a:t>
            </a:r>
            <a:endParaRPr lang="en-GB" dirty="0"/>
          </a:p>
          <a:p>
            <a:r>
              <a:rPr lang="en-GB" dirty="0"/>
              <a:t>This is true – some people attach a lot of value to concerns beyond their own well-being, such as the environment, or religious ideals.  </a:t>
            </a:r>
            <a:endParaRPr lang="en-GB" dirty="0" smtClean="0"/>
          </a:p>
          <a:p>
            <a:r>
              <a:rPr lang="en-GB" dirty="0" smtClean="0"/>
              <a:t>But it </a:t>
            </a:r>
            <a:r>
              <a:rPr lang="en-GB" dirty="0"/>
              <a:t>is true of </a:t>
            </a:r>
            <a:r>
              <a:rPr lang="en-GB" i="1" dirty="0"/>
              <a:t>everything</a:t>
            </a:r>
            <a:r>
              <a:rPr lang="en-GB" dirty="0"/>
              <a:t> that a government might seek to promote:  health, economic prosperity, etc., that not everyone values it to the same extent.  That does not mean they should not be promoted.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58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Maximising Well-being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worry that promoting well-being is unfair to those who value other things bears more strongly on the view </a:t>
            </a:r>
            <a:r>
              <a:rPr lang="en-GB" dirty="0" smtClean="0"/>
              <a:t>that </a:t>
            </a:r>
            <a:r>
              <a:rPr lang="en-GB" dirty="0"/>
              <a:t>governments should seek to </a:t>
            </a:r>
            <a:r>
              <a:rPr lang="en-GB" i="1" dirty="0" smtClean="0"/>
              <a:t>maximise </a:t>
            </a:r>
            <a:r>
              <a:rPr lang="en-GB" dirty="0"/>
              <a:t>well-being</a:t>
            </a:r>
            <a:r>
              <a:rPr lang="en-GB" dirty="0" smtClean="0"/>
              <a:t>.</a:t>
            </a:r>
          </a:p>
          <a:p>
            <a:r>
              <a:rPr lang="en-GB" dirty="0" smtClean="0"/>
              <a:t>A maximising strategy would treat well-being as a ‘master value’ and make the level of well-being within a society its dominant concern.   </a:t>
            </a:r>
          </a:p>
          <a:p>
            <a:r>
              <a:rPr lang="en-GB" dirty="0" smtClean="0"/>
              <a:t>Other values could be respected only insofar as they contribute to, or at least, do not conflict with this objective.  </a:t>
            </a:r>
          </a:p>
          <a:p>
            <a:r>
              <a:rPr lang="en-GB" dirty="0" smtClean="0"/>
              <a:t>We can see how </a:t>
            </a:r>
            <a:r>
              <a:rPr lang="en-GB" i="1" dirty="0" smtClean="0"/>
              <a:t>this</a:t>
            </a:r>
            <a:r>
              <a:rPr lang="en-GB" dirty="0" smtClean="0"/>
              <a:t> would be objectionable to liberals who would want to respect the wishes of those who place other values over well-being.  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659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Maximising Well-being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There are other good arguments against seeking to </a:t>
            </a:r>
            <a:r>
              <a:rPr lang="en-GB" dirty="0" smtClean="0"/>
              <a:t>maximise </a:t>
            </a:r>
            <a:r>
              <a:rPr lang="en-GB" dirty="0"/>
              <a:t>well-being</a:t>
            </a:r>
            <a:r>
              <a:rPr lang="en-GB" dirty="0" smtClean="0"/>
              <a:t>: </a:t>
            </a:r>
            <a:endParaRPr lang="en-GB" dirty="0"/>
          </a:p>
          <a:p>
            <a:r>
              <a:rPr lang="en-GB" dirty="0"/>
              <a:t>Many would argue that values such as the environment and human rights are important in their own right (not only because people care about them) and should therefore be </a:t>
            </a:r>
            <a:r>
              <a:rPr lang="en-GB" dirty="0" smtClean="0"/>
              <a:t>respected/promoted (e.g. Duncan 2010).  </a:t>
            </a:r>
            <a:endParaRPr lang="en-GB" dirty="0"/>
          </a:p>
          <a:p>
            <a:r>
              <a:rPr lang="en-GB" dirty="0" smtClean="0"/>
              <a:t>Maximising </a:t>
            </a:r>
            <a:r>
              <a:rPr lang="en-GB" dirty="0"/>
              <a:t>implies the possibility of trade-offs between individuals, which some regard as unacceptable (</a:t>
            </a:r>
            <a:r>
              <a:rPr lang="en-GB" dirty="0" err="1" smtClean="0"/>
              <a:t>Sugden</a:t>
            </a:r>
            <a:r>
              <a:rPr lang="en-GB" dirty="0" smtClean="0"/>
              <a:t> 1989).  </a:t>
            </a:r>
            <a:r>
              <a:rPr lang="en-GB" dirty="0"/>
              <a:t>This includes trade-offs favouring the already well-off, if the gains to them  outweigh the losses to the badly-off.  </a:t>
            </a:r>
          </a:p>
          <a:p>
            <a:r>
              <a:rPr lang="en-GB" dirty="0" smtClean="0"/>
              <a:t>A </a:t>
            </a:r>
            <a:r>
              <a:rPr lang="en-GB" dirty="0"/>
              <a:t>maximising strategy says nothing about the </a:t>
            </a:r>
            <a:r>
              <a:rPr lang="en-GB" i="1" dirty="0"/>
              <a:t>distribution</a:t>
            </a:r>
            <a:r>
              <a:rPr lang="en-GB" dirty="0"/>
              <a:t> of well-being: it is in principle compatible with great inequalities.  Diminishing marginal utility may tend to militate against inequality, but not necessarily in all circumstances.  Moreover, inequalities seem wrong because they are </a:t>
            </a:r>
            <a:r>
              <a:rPr lang="en-GB" i="1" dirty="0"/>
              <a:t>unjust</a:t>
            </a:r>
            <a:r>
              <a:rPr lang="en-GB" dirty="0"/>
              <a:t>, not because they are </a:t>
            </a:r>
            <a:r>
              <a:rPr lang="en-GB" dirty="0" smtClean="0"/>
              <a:t>inefficient (</a:t>
            </a:r>
            <a:r>
              <a:rPr lang="en-GB" dirty="0" err="1" smtClean="0"/>
              <a:t>Burchardt</a:t>
            </a:r>
            <a:r>
              <a:rPr lang="en-GB" dirty="0" smtClean="0"/>
              <a:t> 2006).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226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Proper role for Well-being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As far as matters of principle are concerned, I </a:t>
            </a:r>
            <a:r>
              <a:rPr lang="en-GB" dirty="0"/>
              <a:t>conclude that:  </a:t>
            </a:r>
          </a:p>
          <a:p>
            <a:r>
              <a:rPr lang="en-GB" dirty="0" smtClean="0"/>
              <a:t>a</a:t>
            </a:r>
            <a:r>
              <a:rPr lang="en-GB" dirty="0"/>
              <a:t>)  well-being, by definition, has value for each </a:t>
            </a:r>
            <a:r>
              <a:rPr lang="en-GB" dirty="0" smtClean="0"/>
              <a:t>individual, and well-being </a:t>
            </a:r>
            <a:r>
              <a:rPr lang="en-GB" dirty="0"/>
              <a:t>- or its constituents - </a:t>
            </a:r>
            <a:r>
              <a:rPr lang="en-GB" dirty="0" smtClean="0"/>
              <a:t>are </a:t>
            </a:r>
            <a:r>
              <a:rPr lang="en-GB" dirty="0"/>
              <a:t>in practice valued by all or most </a:t>
            </a:r>
            <a:r>
              <a:rPr lang="en-GB" dirty="0" smtClean="0"/>
              <a:t>individuals.  Thus</a:t>
            </a:r>
            <a:r>
              <a:rPr lang="en-GB" dirty="0"/>
              <a:t>, is the role of government is to serve its citizens, well-being is a proper concern of government policy.</a:t>
            </a:r>
          </a:p>
          <a:p>
            <a:r>
              <a:rPr lang="en-GB" dirty="0" smtClean="0"/>
              <a:t>b</a:t>
            </a:r>
            <a:r>
              <a:rPr lang="en-GB" dirty="0"/>
              <a:t>)  as a minimum, well-being should be respected by governments – they should take into account predictable adverse consequences for well-being in determining policy.</a:t>
            </a:r>
          </a:p>
          <a:p>
            <a:r>
              <a:rPr lang="en-GB" dirty="0" smtClean="0"/>
              <a:t>c</a:t>
            </a:r>
            <a:r>
              <a:rPr lang="en-GB" dirty="0"/>
              <a:t>)  governments should also promote well-being, at least in principle: the prospect of improving well-being is a valid consideration that should be taken into account in determining policy.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604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Proper Role for Well-being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BUT:</a:t>
            </a:r>
            <a:endParaRPr lang="en-GB" dirty="0"/>
          </a:p>
          <a:p>
            <a:r>
              <a:rPr lang="en-GB" dirty="0" smtClean="0"/>
              <a:t>d</a:t>
            </a:r>
            <a:r>
              <a:rPr lang="en-GB" dirty="0"/>
              <a:t>) governments should not seek to maximise well-being at the expense of other values.  </a:t>
            </a:r>
            <a:r>
              <a:rPr lang="en-GB" dirty="0" smtClean="0"/>
              <a:t>Other considerations</a:t>
            </a:r>
            <a:r>
              <a:rPr lang="en-GB" dirty="0"/>
              <a:t>, such as human rights, the environment and fairness in distribution, </a:t>
            </a:r>
            <a:r>
              <a:rPr lang="en-GB" dirty="0" smtClean="0"/>
              <a:t>have </a:t>
            </a:r>
            <a:r>
              <a:rPr lang="en-GB" dirty="0"/>
              <a:t>a claim to be taken into account in determining </a:t>
            </a:r>
            <a:r>
              <a:rPr lang="en-GB" dirty="0" smtClean="0"/>
              <a:t>policy. </a:t>
            </a:r>
          </a:p>
          <a:p>
            <a:r>
              <a:rPr lang="en-GB" dirty="0" smtClean="0"/>
              <a:t>e) liberal concerns about individual sovereignty and freedom of choice bear on </a:t>
            </a:r>
            <a:r>
              <a:rPr lang="en-GB" i="1" dirty="0" smtClean="0"/>
              <a:t>how </a:t>
            </a:r>
            <a:r>
              <a:rPr lang="en-GB" dirty="0" smtClean="0"/>
              <a:t>well-being should be promoted (avoiding hard paternalism).  </a:t>
            </a:r>
          </a:p>
          <a:p>
            <a:r>
              <a:rPr lang="en-GB" dirty="0" smtClean="0"/>
              <a:t>f) there are also conceptual, technical and feasibility issues to be addressed.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388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Postscript:  Other Issues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Those issues include:  </a:t>
            </a:r>
          </a:p>
          <a:p>
            <a:r>
              <a:rPr lang="en-GB" dirty="0" smtClean="0"/>
              <a:t>What to assume about the nature of well-being.  There are a number of competing theories.  </a:t>
            </a:r>
          </a:p>
          <a:p>
            <a:r>
              <a:rPr lang="en-GB" dirty="0" smtClean="0"/>
              <a:t>How to </a:t>
            </a:r>
            <a:r>
              <a:rPr lang="en-GB" dirty="0"/>
              <a:t>measure well-being. All </a:t>
            </a:r>
            <a:r>
              <a:rPr lang="en-GB" dirty="0" smtClean="0"/>
              <a:t>existing measures are </a:t>
            </a:r>
            <a:r>
              <a:rPr lang="en-GB" dirty="0"/>
              <a:t>either subject to debate or have known limitations.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 have argued for a theory-neutral approach to well-being in the context of public policy, which implies a broadly-based approach to measurement, with a range of objective and subjective measures  (Taylor 2014).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400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Postscript: Other Issues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Whether governments (and individuals) can be trusted not to manipulate well-being indices (Frey and </a:t>
            </a:r>
            <a:r>
              <a:rPr lang="en-GB" dirty="0" err="1" smtClean="0"/>
              <a:t>Stutzer</a:t>
            </a:r>
            <a:r>
              <a:rPr lang="en-GB" dirty="0" smtClean="0"/>
              <a:t> 2010). </a:t>
            </a:r>
          </a:p>
          <a:p>
            <a:r>
              <a:rPr lang="en-GB" dirty="0" smtClean="0"/>
              <a:t>How far governments will be motivated to promote well-being in democratic societies (Frey and </a:t>
            </a:r>
            <a:r>
              <a:rPr lang="en-GB" dirty="0" err="1" smtClean="0"/>
              <a:t>Stutzer</a:t>
            </a:r>
            <a:r>
              <a:rPr lang="en-GB" dirty="0" smtClean="0"/>
              <a:t> 2010).</a:t>
            </a:r>
          </a:p>
          <a:p>
            <a:r>
              <a:rPr lang="en-GB" dirty="0" smtClean="0"/>
              <a:t>How effective government intervention would be in improving well-being (Duncan 2010), and whether it is likely to have adverse consequences elsewhere (Van der </a:t>
            </a:r>
            <a:r>
              <a:rPr lang="en-GB" dirty="0" err="1" smtClean="0"/>
              <a:t>Rijt</a:t>
            </a:r>
            <a:r>
              <a:rPr lang="en-GB" dirty="0" smtClean="0"/>
              <a:t> 2014). 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002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recent years, the long standing dominance of economic growth as the main target of economic policy and measure of national progress has increasingly been challenged.</a:t>
            </a:r>
          </a:p>
          <a:p>
            <a:r>
              <a:rPr lang="en-GB" dirty="0" smtClean="0"/>
              <a:t>The assumption that GDP can be taken as a proxy for national well-being is no longer tenable in the light of empirical research (e.g. </a:t>
            </a:r>
            <a:r>
              <a:rPr lang="en-GB" dirty="0" err="1" smtClean="0"/>
              <a:t>Easterlin</a:t>
            </a:r>
            <a:r>
              <a:rPr lang="en-GB" dirty="0" smtClean="0"/>
              <a:t> 1974).</a:t>
            </a:r>
          </a:p>
          <a:p>
            <a:r>
              <a:rPr lang="en-GB" dirty="0" smtClean="0"/>
              <a:t>In parallel, the burgeoning body of empirical </a:t>
            </a:r>
            <a:r>
              <a:rPr lang="en-GB" dirty="0" smtClean="0"/>
              <a:t>research on well-being has </a:t>
            </a:r>
            <a:r>
              <a:rPr lang="en-GB" dirty="0" smtClean="0"/>
              <a:t>led many to </a:t>
            </a:r>
            <a:r>
              <a:rPr lang="en-GB" dirty="0" smtClean="0"/>
              <a:t>reject earlier assumptions that it </a:t>
            </a:r>
            <a:r>
              <a:rPr lang="en-GB" dirty="0" smtClean="0"/>
              <a:t>is not measurable.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090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970" y="21773"/>
            <a:ext cx="1306287" cy="304798"/>
          </a:xfrm>
        </p:spPr>
        <p:txBody>
          <a:bodyPr>
            <a:normAutofit fontScale="90000"/>
          </a:bodyPr>
          <a:lstStyle/>
          <a:p>
            <a:r>
              <a:rPr lang="en-GB" sz="2000" b="1" dirty="0" smtClean="0">
                <a:latin typeface="+mn-lt"/>
              </a:rPr>
              <a:t>References</a:t>
            </a:r>
            <a:endParaRPr lang="en-GB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970" y="435430"/>
            <a:ext cx="10493829" cy="62313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 err="1" smtClean="0"/>
              <a:t>Burchardt</a:t>
            </a:r>
            <a:r>
              <a:rPr lang="en-GB" sz="1800" dirty="0"/>
              <a:t>, T.  </a:t>
            </a:r>
            <a:r>
              <a:rPr lang="en-GB" sz="1800" dirty="0" smtClean="0"/>
              <a:t>“Happiness </a:t>
            </a:r>
            <a:r>
              <a:rPr lang="en-GB" sz="1800" dirty="0"/>
              <a:t>and social policy: barking up the right tree in the wrong neck of the woods”.  Social Policy Review </a:t>
            </a:r>
            <a:r>
              <a:rPr lang="en-GB" sz="1800" dirty="0" smtClean="0"/>
              <a:t>18 (2006). </a:t>
            </a:r>
            <a:endParaRPr lang="en-GB" sz="1800" dirty="0"/>
          </a:p>
          <a:p>
            <a:pPr marL="0" indent="0">
              <a:buNone/>
            </a:pPr>
            <a:r>
              <a:rPr lang="en-GB" sz="1800" dirty="0" smtClean="0"/>
              <a:t>Duncan, G.  “Should happiness-maximization be the goal of government?”  Journal of Happiness Studies 11 (2010).</a:t>
            </a:r>
          </a:p>
          <a:p>
            <a:pPr marL="0" indent="0">
              <a:buNone/>
            </a:pPr>
            <a:r>
              <a:rPr lang="en-GB" sz="1800" dirty="0" err="1" smtClean="0"/>
              <a:t>Easterlin</a:t>
            </a:r>
            <a:r>
              <a:rPr lang="en-GB" sz="1800" dirty="0" smtClean="0"/>
              <a:t>, R. “Does economic growth improve the human lot?  Some empirical evidence.” In David and </a:t>
            </a:r>
            <a:r>
              <a:rPr lang="en-GB" sz="1800" dirty="0" err="1" smtClean="0"/>
              <a:t>Reder</a:t>
            </a:r>
            <a:r>
              <a:rPr lang="en-GB" sz="1800" dirty="0" smtClean="0"/>
              <a:t> (eds.) </a:t>
            </a:r>
            <a:r>
              <a:rPr lang="en-GB" sz="1800" i="1" dirty="0" smtClean="0"/>
              <a:t>Nations and households in economic growth: Essays in honour of Moses </a:t>
            </a:r>
            <a:r>
              <a:rPr lang="en-GB" sz="1800" i="1" dirty="0" err="1" smtClean="0"/>
              <a:t>Abramovitz</a:t>
            </a:r>
            <a:r>
              <a:rPr lang="en-GB" sz="1800" i="1" dirty="0" smtClean="0"/>
              <a:t>.  </a:t>
            </a:r>
            <a:r>
              <a:rPr lang="en-GB" sz="1800" dirty="0" smtClean="0"/>
              <a:t>New York: Academic Press Inc. (1974).</a:t>
            </a:r>
          </a:p>
          <a:p>
            <a:pPr marL="0" indent="0">
              <a:buNone/>
            </a:pPr>
            <a:r>
              <a:rPr lang="en-GB" sz="1800" dirty="0" smtClean="0"/>
              <a:t>Frey, B. and </a:t>
            </a:r>
            <a:r>
              <a:rPr lang="en-GB" sz="1800" dirty="0" err="1" smtClean="0"/>
              <a:t>Stutzer</a:t>
            </a:r>
            <a:r>
              <a:rPr lang="en-GB" sz="1800" dirty="0" smtClean="0"/>
              <a:t>, A.  “Happiness and Public Choice”  Public </a:t>
            </a:r>
            <a:r>
              <a:rPr lang="en-GB" sz="1800" dirty="0"/>
              <a:t>Choice 144 (3–4): 557–73</a:t>
            </a:r>
            <a:r>
              <a:rPr lang="en-GB" sz="1800" dirty="0" smtClean="0"/>
              <a:t>. (2010)</a:t>
            </a:r>
          </a:p>
          <a:p>
            <a:pPr marL="0" indent="0">
              <a:buNone/>
            </a:pPr>
            <a:r>
              <a:rPr lang="en-GB" sz="1800" dirty="0" smtClean="0"/>
              <a:t>Layard, R.  </a:t>
            </a:r>
            <a:r>
              <a:rPr lang="en-GB" sz="1800" i="1" dirty="0" smtClean="0"/>
              <a:t>Happiness: Lessons from a New Science.  </a:t>
            </a:r>
            <a:r>
              <a:rPr lang="en-GB" sz="1800" dirty="0" smtClean="0"/>
              <a:t>London: Penguin (2005).</a:t>
            </a:r>
          </a:p>
          <a:p>
            <a:pPr marL="0" indent="0">
              <a:buNone/>
            </a:pPr>
            <a:r>
              <a:rPr lang="en-GB" sz="1800" dirty="0" smtClean="0"/>
              <a:t>Rawls, J.  </a:t>
            </a:r>
            <a:r>
              <a:rPr lang="en-GB" sz="1800" i="1" dirty="0" smtClean="0"/>
              <a:t>A Theory of Justice.  </a:t>
            </a:r>
            <a:r>
              <a:rPr lang="en-GB" sz="1800" dirty="0" smtClean="0"/>
              <a:t>New York:  Oxford University Press (1971).</a:t>
            </a:r>
          </a:p>
          <a:p>
            <a:pPr marL="0" indent="0">
              <a:buNone/>
            </a:pPr>
            <a:r>
              <a:rPr lang="en-GB" sz="1800" dirty="0" err="1" smtClean="0"/>
              <a:t>Sugden</a:t>
            </a:r>
            <a:r>
              <a:rPr lang="en-GB" sz="1800" dirty="0" smtClean="0"/>
              <a:t>, R.  “Maximizing Social Welfare: Is it the Government’s Business?”  In Hamlin and Pettit (eds.) </a:t>
            </a:r>
            <a:r>
              <a:rPr lang="en-GB" sz="1800" i="1" dirty="0" smtClean="0"/>
              <a:t>The Good Polity – normative analysis of the state</a:t>
            </a:r>
            <a:r>
              <a:rPr lang="en-GB" sz="1800" dirty="0" smtClean="0"/>
              <a:t>.  Oxford:  Blackwell (1989).</a:t>
            </a:r>
          </a:p>
          <a:p>
            <a:pPr marL="0" indent="0">
              <a:buNone/>
            </a:pPr>
            <a:r>
              <a:rPr lang="en-GB" sz="1800" dirty="0" smtClean="0"/>
              <a:t>Sumner, W.  </a:t>
            </a:r>
            <a:r>
              <a:rPr lang="en-GB" sz="1800" i="1" dirty="0" smtClean="0"/>
              <a:t>Welfare, Happiness, and Ethics.  </a:t>
            </a:r>
            <a:r>
              <a:rPr lang="en-GB" sz="1800" dirty="0" smtClean="0"/>
              <a:t>New York:  Oxford University Press (1996).  </a:t>
            </a:r>
          </a:p>
          <a:p>
            <a:pPr marL="0" indent="0">
              <a:buNone/>
            </a:pPr>
            <a:r>
              <a:rPr lang="en-GB" sz="1800" dirty="0" smtClean="0"/>
              <a:t>Van der </a:t>
            </a:r>
            <a:r>
              <a:rPr lang="en-GB" sz="1800" dirty="0" err="1" smtClean="0"/>
              <a:t>Rijt</a:t>
            </a:r>
            <a:r>
              <a:rPr lang="en-GB" sz="1800" dirty="0" smtClean="0"/>
              <a:t>, J-W.  “The Political Turn Towards Happiness.”  In </a:t>
            </a:r>
            <a:r>
              <a:rPr lang="en-GB" sz="1800" dirty="0" err="1" smtClean="0"/>
              <a:t>Soraker</a:t>
            </a:r>
            <a:r>
              <a:rPr lang="en-GB" sz="1800" dirty="0" smtClean="0"/>
              <a:t> et. al. (</a:t>
            </a:r>
            <a:r>
              <a:rPr lang="en-GB" sz="1800" dirty="0" err="1" smtClean="0"/>
              <a:t>eds</a:t>
            </a:r>
            <a:r>
              <a:rPr lang="en-GB" sz="1800" dirty="0" smtClean="0"/>
              <a:t>) “Well-being in Contemporary Society”.  Cham: Springer 2014</a:t>
            </a:r>
          </a:p>
          <a:p>
            <a:pPr marL="0" indent="0">
              <a:buNone/>
            </a:pPr>
            <a:r>
              <a:rPr lang="en-GB" sz="1800" dirty="0" smtClean="0"/>
              <a:t>Taylor, T.  “Towards Consensus on Well-being</a:t>
            </a:r>
            <a:r>
              <a:rPr lang="en-GB" sz="1800" dirty="0"/>
              <a:t>.” In </a:t>
            </a:r>
            <a:r>
              <a:rPr lang="en-GB" sz="1800" dirty="0" err="1"/>
              <a:t>Soraker</a:t>
            </a:r>
            <a:r>
              <a:rPr lang="en-GB" sz="1800" dirty="0"/>
              <a:t> et. al. (</a:t>
            </a:r>
            <a:r>
              <a:rPr lang="en-GB" sz="1800" dirty="0" err="1"/>
              <a:t>eds</a:t>
            </a:r>
            <a:r>
              <a:rPr lang="en-GB" sz="1800" dirty="0"/>
              <a:t>) “Well-being in Contemporary Society”.  Cham: Springer 2014</a:t>
            </a:r>
          </a:p>
          <a:p>
            <a:pPr marL="0" indent="0">
              <a:buNone/>
            </a:pPr>
            <a:r>
              <a:rPr lang="en-GB" sz="1800" dirty="0" smtClean="0"/>
              <a:t>Wren-Lewis, S.  “Well-being as a Primary Good: Towards Legitimate Well-being Policy”  Philosophy and Public Policy Quarterly 31:2 (2013).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797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Against this background some influential commentators have argued that governments should aim to maximise happiness (e.g. Layard 2005).</a:t>
            </a:r>
          </a:p>
          <a:p>
            <a:r>
              <a:rPr lang="en-GB" dirty="0" smtClean="0"/>
              <a:t>However, a number of objections have been raised to the idea that happiness, or well-being, should be maximised – or even promoted – by governments.  </a:t>
            </a:r>
          </a:p>
          <a:p>
            <a:r>
              <a:rPr lang="en-GB" dirty="0" smtClean="0"/>
              <a:t>These objections fall into three broad categories.</a:t>
            </a:r>
          </a:p>
          <a:p>
            <a:pPr lvl="1"/>
            <a:r>
              <a:rPr lang="en-GB" dirty="0" smtClean="0"/>
              <a:t>Ethical/Ideological objections </a:t>
            </a:r>
          </a:p>
          <a:p>
            <a:pPr lvl="1"/>
            <a:r>
              <a:rPr lang="en-GB" dirty="0" smtClean="0"/>
              <a:t>Conceptual/Technical issues concerning the nature of well-being and the possibility of its measurement</a:t>
            </a:r>
          </a:p>
          <a:p>
            <a:pPr lvl="1"/>
            <a:r>
              <a:rPr lang="en-GB" dirty="0" smtClean="0"/>
              <a:t>Feasibility issues concerning whether governments can be trusted to promote well-being, and the prospects of their doing so successfully. 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075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the light of those objections, </a:t>
            </a:r>
            <a:r>
              <a:rPr lang="en-GB" dirty="0" smtClean="0"/>
              <a:t>it is timely to</a:t>
            </a:r>
            <a:r>
              <a:rPr lang="en-GB" dirty="0" smtClean="0"/>
              <a:t> </a:t>
            </a:r>
            <a:r>
              <a:rPr lang="en-GB" dirty="0" smtClean="0"/>
              <a:t>examine the question of whether, and how, governments should take account of well-being in determining policy.</a:t>
            </a:r>
          </a:p>
          <a:p>
            <a:r>
              <a:rPr lang="en-GB" dirty="0" smtClean="0"/>
              <a:t>In </a:t>
            </a:r>
            <a:r>
              <a:rPr lang="en-GB" dirty="0"/>
              <a:t>addressing these questions, it is best to separate out the different issues involved.  </a:t>
            </a:r>
            <a:endParaRPr lang="en-GB" dirty="0" smtClean="0"/>
          </a:p>
          <a:p>
            <a:r>
              <a:rPr lang="en-GB" dirty="0" smtClean="0"/>
              <a:t>In this presentation I will concentrate on </a:t>
            </a:r>
            <a:r>
              <a:rPr lang="en-GB" dirty="0"/>
              <a:t>the </a:t>
            </a:r>
            <a:r>
              <a:rPr lang="en-GB" dirty="0" smtClean="0"/>
              <a:t>Ethical/ideological issues – the question </a:t>
            </a:r>
            <a:r>
              <a:rPr lang="en-GB" dirty="0"/>
              <a:t>of whether, </a:t>
            </a:r>
            <a:r>
              <a:rPr lang="en-GB" i="1" dirty="0"/>
              <a:t>in principle</a:t>
            </a:r>
            <a:r>
              <a:rPr lang="en-GB" dirty="0"/>
              <a:t>, well-being is a proper concern for </a:t>
            </a:r>
            <a:r>
              <a:rPr lang="en-GB" dirty="0" smtClean="0"/>
              <a:t>government, setting aside for now issues of feasibility etc. 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012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Value of Well-being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</a:t>
            </a:r>
            <a:r>
              <a:rPr lang="en-GB" dirty="0" smtClean="0"/>
              <a:t>hy people might think that well-being was something worth promoting?  </a:t>
            </a:r>
          </a:p>
          <a:p>
            <a:r>
              <a:rPr lang="en-GB" dirty="0" smtClean="0"/>
              <a:t>Well-being is a measure of how well a person’s life is going.</a:t>
            </a:r>
          </a:p>
          <a:p>
            <a:r>
              <a:rPr lang="en-GB" dirty="0" smtClean="0"/>
              <a:t>A life can go well in different ways: e.g. it can be an admirable life morally; or aesthetically.  Neither of these necessarily implies high well-being (they might involve </a:t>
            </a:r>
            <a:r>
              <a:rPr lang="en-GB" i="1" dirty="0" smtClean="0"/>
              <a:t>sacrificing</a:t>
            </a:r>
            <a:r>
              <a:rPr lang="en-GB" dirty="0" smtClean="0"/>
              <a:t> well-being). </a:t>
            </a:r>
          </a:p>
          <a:p>
            <a:r>
              <a:rPr lang="en-GB" dirty="0" smtClean="0"/>
              <a:t> Well-being implies that a person’s life is going well </a:t>
            </a:r>
            <a:r>
              <a:rPr lang="en-GB" i="1" dirty="0" smtClean="0"/>
              <a:t>for that person  </a:t>
            </a:r>
            <a:r>
              <a:rPr lang="en-GB" dirty="0" smtClean="0"/>
              <a:t>(Sumner 1996). </a:t>
            </a:r>
          </a:p>
          <a:p>
            <a:r>
              <a:rPr lang="en-GB" dirty="0" smtClean="0"/>
              <a:t>So a person’s well-being has a particular kind of value – often called ‘prudential value’ - for that person. 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108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Value of Well-being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It does not automatically follow (without begging questions about the nature of well-being) that people care about their well-being</a:t>
            </a:r>
            <a:r>
              <a:rPr lang="en-GB" dirty="0" smtClean="0"/>
              <a:t>.  On occasion, people knowingly sacrifice it. </a:t>
            </a:r>
          </a:p>
          <a:p>
            <a:r>
              <a:rPr lang="en-GB" dirty="0" smtClean="0"/>
              <a:t>But in practice:  a) most people do want their lives to go well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		         b) on most theories, well-being is at least in part a 			         reflection of how far their life is going in respect of 			         other things they care about.</a:t>
            </a:r>
          </a:p>
          <a:p>
            <a:r>
              <a:rPr lang="en-GB" dirty="0"/>
              <a:t>It is reasonable to claim that, for all or most people, their well-being is something that has value for them and matters to them (directly or indirectly).  This does not imply that it is the only thing that matters/has value, or that it trumps other values.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512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Zero Option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Many of those who have raised concerns about governments maximising or promoting well-being are not opposed to well-being having </a:t>
            </a:r>
            <a:r>
              <a:rPr lang="en-GB" i="1" dirty="0" smtClean="0"/>
              <a:t>some </a:t>
            </a:r>
            <a:r>
              <a:rPr lang="en-GB" dirty="0" smtClean="0"/>
              <a:t>role in public policy.</a:t>
            </a:r>
          </a:p>
          <a:p>
            <a:r>
              <a:rPr lang="en-GB" dirty="0" smtClean="0"/>
              <a:t>However, we should first consider the most extreme position:  that well-being should have </a:t>
            </a:r>
            <a:r>
              <a:rPr lang="en-GB" i="1" dirty="0" smtClean="0"/>
              <a:t>no role whatsoever </a:t>
            </a:r>
            <a:r>
              <a:rPr lang="en-GB" dirty="0" smtClean="0"/>
              <a:t>in public policy, even in principle.</a:t>
            </a:r>
          </a:p>
          <a:p>
            <a:r>
              <a:rPr lang="en-GB" dirty="0" smtClean="0"/>
              <a:t>This implies not only that governments should not seek to maximise or promote well-being, but that they should take no account of it in their considerations.  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624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Respecting Well-being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This extreme position implies that, even if it could be predicted with a high degree of confidence that some course of action would have a </a:t>
            </a:r>
            <a:r>
              <a:rPr lang="en-GB" i="1" dirty="0" smtClean="0"/>
              <a:t>negative </a:t>
            </a:r>
            <a:r>
              <a:rPr lang="en-GB" dirty="0" smtClean="0"/>
              <a:t>impact on the well-being of a </a:t>
            </a:r>
            <a:r>
              <a:rPr lang="en-GB" dirty="0" smtClean="0"/>
              <a:t>large</a:t>
            </a:r>
            <a:r>
              <a:rPr lang="en-GB" dirty="0" smtClean="0"/>
              <a:t> </a:t>
            </a:r>
            <a:r>
              <a:rPr lang="en-GB" dirty="0" smtClean="0"/>
              <a:t>number of people, governments should take no account of this in deciding what to do.</a:t>
            </a:r>
          </a:p>
          <a:p>
            <a:r>
              <a:rPr lang="en-GB" dirty="0" smtClean="0"/>
              <a:t>This seems perverse.  People’s well-being, and the things that contribute to it, has value for them and </a:t>
            </a:r>
            <a:r>
              <a:rPr lang="en-GB" i="1" dirty="0" smtClean="0"/>
              <a:t>matters</a:t>
            </a:r>
            <a:r>
              <a:rPr lang="en-GB" dirty="0" smtClean="0"/>
              <a:t> to them.  We do not need to claim that it is the </a:t>
            </a:r>
            <a:r>
              <a:rPr lang="en-GB" i="1" dirty="0" smtClean="0"/>
              <a:t>only</a:t>
            </a:r>
            <a:r>
              <a:rPr lang="en-GB" dirty="0" smtClean="0"/>
              <a:t> thing that matters or that it trumps other values to argue that it should be taken into account.  </a:t>
            </a:r>
          </a:p>
          <a:p>
            <a:r>
              <a:rPr lang="en-GB" dirty="0"/>
              <a:t>I</a:t>
            </a:r>
            <a:r>
              <a:rPr lang="en-GB" dirty="0" smtClean="0"/>
              <a:t>f well-being can be measured and reasonably predicted, it should at the very least be</a:t>
            </a:r>
            <a:r>
              <a:rPr lang="en-GB" i="1" dirty="0" smtClean="0"/>
              <a:t> respected </a:t>
            </a:r>
            <a:r>
              <a:rPr lang="en-GB" dirty="0" smtClean="0"/>
              <a:t>by governments in determining policy – that is, predictable negative effects on well-being should be taken into account. 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822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Promoting Well-being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Is there a case in principle </a:t>
            </a:r>
            <a:r>
              <a:rPr lang="en-GB" dirty="0" smtClean="0"/>
              <a:t>(setting aside issues </a:t>
            </a:r>
            <a:r>
              <a:rPr lang="en-GB" dirty="0"/>
              <a:t>about </a:t>
            </a:r>
            <a:r>
              <a:rPr lang="en-GB" dirty="0" smtClean="0"/>
              <a:t>feasibility, </a:t>
            </a:r>
            <a:r>
              <a:rPr lang="en-GB" dirty="0" err="1" smtClean="0"/>
              <a:t>etc</a:t>
            </a:r>
            <a:r>
              <a:rPr lang="en-GB" dirty="0" smtClean="0"/>
              <a:t>) </a:t>
            </a:r>
            <a:r>
              <a:rPr lang="en-GB" dirty="0"/>
              <a:t>for going further and </a:t>
            </a:r>
            <a:r>
              <a:rPr lang="en-GB" dirty="0" smtClean="0"/>
              <a:t>promoting, rather </a:t>
            </a:r>
            <a:r>
              <a:rPr lang="en-GB" dirty="0"/>
              <a:t>than merely </a:t>
            </a:r>
            <a:r>
              <a:rPr lang="en-GB" dirty="0" smtClean="0"/>
              <a:t>respecting, </a:t>
            </a:r>
            <a:r>
              <a:rPr lang="en-GB" dirty="0"/>
              <a:t>well-being? </a:t>
            </a:r>
            <a:endParaRPr lang="en-GB" dirty="0" smtClean="0"/>
          </a:p>
          <a:p>
            <a:r>
              <a:rPr lang="en-GB" dirty="0" smtClean="0"/>
              <a:t>‘Promoting</a:t>
            </a:r>
            <a:r>
              <a:rPr lang="en-GB" dirty="0"/>
              <a:t>’ </a:t>
            </a:r>
            <a:r>
              <a:rPr lang="en-GB" dirty="0" smtClean="0"/>
              <a:t>here </a:t>
            </a:r>
            <a:r>
              <a:rPr lang="en-GB" dirty="0"/>
              <a:t>mean taking active steps intended to increase </a:t>
            </a:r>
            <a:r>
              <a:rPr lang="en-GB" dirty="0" smtClean="0"/>
              <a:t>well-being.  </a:t>
            </a:r>
            <a:r>
              <a:rPr lang="en-GB" dirty="0"/>
              <a:t>A government that seeks to promote well-being will want to </a:t>
            </a:r>
            <a:r>
              <a:rPr lang="en-GB" dirty="0" smtClean="0"/>
              <a:t>implement policies likely to contribute to </a:t>
            </a:r>
            <a:r>
              <a:rPr lang="en-GB" dirty="0"/>
              <a:t>an upward trend in </a:t>
            </a:r>
            <a:r>
              <a:rPr lang="en-GB" dirty="0" smtClean="0"/>
              <a:t>well-being.  </a:t>
            </a:r>
            <a:endParaRPr lang="en-GB" dirty="0"/>
          </a:p>
          <a:p>
            <a:r>
              <a:rPr lang="en-GB" dirty="0" smtClean="0"/>
              <a:t>Why </a:t>
            </a:r>
            <a:r>
              <a:rPr lang="en-GB" dirty="0"/>
              <a:t>wouldn’t there </a:t>
            </a:r>
            <a:r>
              <a:rPr lang="en-GB" dirty="0" smtClean="0"/>
              <a:t>be a good case for doing this?  </a:t>
            </a:r>
            <a:r>
              <a:rPr lang="en-GB" dirty="0"/>
              <a:t>Surely a government is there primarily for the benefit of the people of a country.  Most, if not all, of what can be seen as ‘benefiting’ someone can be related </a:t>
            </a:r>
            <a:r>
              <a:rPr lang="en-GB" dirty="0" smtClean="0"/>
              <a:t>in some way to </a:t>
            </a:r>
            <a:r>
              <a:rPr lang="en-GB" dirty="0"/>
              <a:t>their well-being.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AE86-9848-439F-A4BE-5C02E399B1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927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7891</TotalTime>
  <Words>2206</Words>
  <Application>Microsoft Office PowerPoint</Application>
  <PresentationFormat>Custom</PresentationFormat>
  <Paragraphs>140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The Proper Role for Well-being in Public Policy</vt:lpstr>
      <vt:lpstr>Introduction</vt:lpstr>
      <vt:lpstr>Introduction</vt:lpstr>
      <vt:lpstr>Introduction</vt:lpstr>
      <vt:lpstr>The Value of Well-being</vt:lpstr>
      <vt:lpstr>The Value of Well-being</vt:lpstr>
      <vt:lpstr>The Zero Option</vt:lpstr>
      <vt:lpstr>Respecting Well-being</vt:lpstr>
      <vt:lpstr>Promoting Well-being</vt:lpstr>
      <vt:lpstr>Promoting Well-Being</vt:lpstr>
      <vt:lpstr>Promoting Well-being</vt:lpstr>
      <vt:lpstr>Promoting Well-being</vt:lpstr>
      <vt:lpstr>Promoting Well-being</vt:lpstr>
      <vt:lpstr>Maximising Well-being</vt:lpstr>
      <vt:lpstr>Maximising Well-being</vt:lpstr>
      <vt:lpstr>The Proper role for Well-being</vt:lpstr>
      <vt:lpstr>The Proper Role for Well-being</vt:lpstr>
      <vt:lpstr>Postscript:  Other Issues</vt:lpstr>
      <vt:lpstr>Postscript: Other Issues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Proper Role for Well-being in Public Policy</dc:title>
  <dc:creator>timet_000</dc:creator>
  <cp:lastModifiedBy>Tim</cp:lastModifiedBy>
  <cp:revision>39</cp:revision>
  <dcterms:created xsi:type="dcterms:W3CDTF">2015-04-06T15:44:50Z</dcterms:created>
  <dcterms:modified xsi:type="dcterms:W3CDTF">2015-04-17T09:08:27Z</dcterms:modified>
</cp:coreProperties>
</file>