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64" r:id="rId5"/>
    <p:sldId id="259" r:id="rId6"/>
    <p:sldId id="263" r:id="rId7"/>
    <p:sldId id="260" r:id="rId8"/>
    <p:sldId id="261" r:id="rId9"/>
    <p:sldId id="262"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819" autoAdjust="0"/>
  </p:normalViewPr>
  <p:slideViewPr>
    <p:cSldViewPr snapToGrid="0" snapToObjects="1">
      <p:cViewPr>
        <p:scale>
          <a:sx n="107" d="100"/>
          <a:sy n="107" d="100"/>
        </p:scale>
        <p:origin x="-58" y="2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C92AAC-A203-654C-B10B-D27B5DFCEC5E}" type="datetimeFigureOut">
              <a:rPr lang="en-US" smtClean="0"/>
              <a:t>4/20/2015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4BDB29-49A4-D04F-8FE0-24B8E68FDB83}" type="slidenum">
              <a:rPr lang="en-US" smtClean="0"/>
              <a:t>‹#›</a:t>
            </a:fld>
            <a:endParaRPr lang="en-US"/>
          </a:p>
        </p:txBody>
      </p:sp>
    </p:spTree>
    <p:extLst>
      <p:ext uri="{BB962C8B-B14F-4D97-AF65-F5344CB8AC3E}">
        <p14:creationId xmlns:p14="http://schemas.microsoft.com/office/powerpoint/2010/main" val="131472475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Aim of presentation: to (1) argue that</a:t>
            </a:r>
            <a:r>
              <a:rPr lang="en-US" baseline="0" dirty="0" smtClean="0"/>
              <a:t> w-b is the right currency of social justice, and capability is the right metric of well-being and (2) to illustrate argument with some research findings about the effects of economic crisis on well-being in the UK</a:t>
            </a:r>
            <a:endParaRPr lang="en-US" dirty="0" smtClean="0"/>
          </a:p>
          <a:p>
            <a:endParaRPr lang="en-US" dirty="0"/>
          </a:p>
        </p:txBody>
      </p:sp>
      <p:sp>
        <p:nvSpPr>
          <p:cNvPr id="4" name="Slide Number Placeholder 3"/>
          <p:cNvSpPr>
            <a:spLocks noGrp="1"/>
          </p:cNvSpPr>
          <p:nvPr>
            <p:ph type="sldNum" sz="quarter" idx="10"/>
          </p:nvPr>
        </p:nvSpPr>
        <p:spPr/>
        <p:txBody>
          <a:bodyPr/>
          <a:lstStyle/>
          <a:p>
            <a:fld id="{E34BDB29-49A4-D04F-8FE0-24B8E68FDB83}" type="slidenum">
              <a:rPr lang="en-US" smtClean="0"/>
              <a:t>1</a:t>
            </a:fld>
            <a:endParaRPr lang="en-US"/>
          </a:p>
        </p:txBody>
      </p:sp>
    </p:spTree>
    <p:extLst>
      <p:ext uri="{BB962C8B-B14F-4D97-AF65-F5344CB8AC3E}">
        <p14:creationId xmlns:p14="http://schemas.microsoft.com/office/powerpoint/2010/main" val="3275593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Many people are egalitarians, and believe that a good society does not have high levels of unfair inequality. The question ‘Equality of what?’ has been fiercely debated in political philosophy, as well as in real world politics. What should egalitarians focus on, and what should be measured in order to evaluate social justice? </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Several possible answers.</a:t>
            </a:r>
          </a:p>
          <a:p>
            <a:r>
              <a:rPr lang="en-GB" sz="1200" kern="1200" dirty="0" smtClean="0">
                <a:solidFill>
                  <a:schemeClr val="tx1"/>
                </a:solidFill>
                <a:effectLst/>
                <a:latin typeface="+mn-lt"/>
                <a:ea typeface="+mn-ea"/>
                <a:cs typeface="+mn-cs"/>
              </a:rPr>
              <a:t>The right answer is </a:t>
            </a:r>
            <a:r>
              <a:rPr lang="en-GB" sz="1200" i="1" kern="1200" dirty="0" smtClean="0">
                <a:solidFill>
                  <a:schemeClr val="tx1"/>
                </a:solidFill>
                <a:effectLst/>
                <a:latin typeface="+mn-lt"/>
                <a:ea typeface="+mn-ea"/>
                <a:cs typeface="+mn-cs"/>
              </a:rPr>
              <a:t>well-being</a:t>
            </a:r>
            <a:r>
              <a:rPr lang="en-GB" sz="1200" kern="1200" dirty="0" smtClean="0">
                <a:solidFill>
                  <a:schemeClr val="tx1"/>
                </a:solidFill>
                <a:effectLst/>
                <a:latin typeface="+mn-lt"/>
                <a:ea typeface="+mn-ea"/>
                <a:cs typeface="+mn-cs"/>
              </a:rPr>
              <a:t>. But how to define it?</a:t>
            </a:r>
            <a:endParaRPr lang="en-US" dirty="0"/>
          </a:p>
        </p:txBody>
      </p:sp>
      <p:sp>
        <p:nvSpPr>
          <p:cNvPr id="4" name="Slide Number Placeholder 3"/>
          <p:cNvSpPr>
            <a:spLocks noGrp="1"/>
          </p:cNvSpPr>
          <p:nvPr>
            <p:ph type="sldNum" sz="quarter" idx="10"/>
          </p:nvPr>
        </p:nvSpPr>
        <p:spPr/>
        <p:txBody>
          <a:bodyPr/>
          <a:lstStyle/>
          <a:p>
            <a:fld id="{E34BDB29-49A4-D04F-8FE0-24B8E68FDB83}" type="slidenum">
              <a:rPr lang="en-US" smtClean="0"/>
              <a:t>2</a:t>
            </a:fld>
            <a:endParaRPr lang="en-US"/>
          </a:p>
        </p:txBody>
      </p:sp>
    </p:spTree>
    <p:extLst>
      <p:ext uri="{BB962C8B-B14F-4D97-AF65-F5344CB8AC3E}">
        <p14:creationId xmlns:p14="http://schemas.microsoft.com/office/powerpoint/2010/main" val="3137430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34BDB29-49A4-D04F-8FE0-24B8E68FDB83}" type="slidenum">
              <a:rPr lang="en-US" smtClean="0"/>
              <a:t>5</a:t>
            </a:fld>
            <a:endParaRPr lang="en-US"/>
          </a:p>
        </p:txBody>
      </p:sp>
    </p:spTree>
    <p:extLst>
      <p:ext uri="{BB962C8B-B14F-4D97-AF65-F5344CB8AC3E}">
        <p14:creationId xmlns:p14="http://schemas.microsoft.com/office/powerpoint/2010/main" val="9665401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Adaptation: downgrading of goals and aspirations, effects concentrated among these groups.</a:t>
            </a:r>
            <a:endParaRPr lang="en-GB" dirty="0"/>
          </a:p>
        </p:txBody>
      </p:sp>
      <p:sp>
        <p:nvSpPr>
          <p:cNvPr id="4" name="Slide Number Placeholder 3"/>
          <p:cNvSpPr>
            <a:spLocks noGrp="1"/>
          </p:cNvSpPr>
          <p:nvPr>
            <p:ph type="sldNum" sz="quarter" idx="10"/>
          </p:nvPr>
        </p:nvSpPr>
        <p:spPr/>
        <p:txBody>
          <a:bodyPr/>
          <a:lstStyle/>
          <a:p>
            <a:fld id="{E34BDB29-49A4-D04F-8FE0-24B8E68FDB83}" type="slidenum">
              <a:rPr lang="en-US" smtClean="0"/>
              <a:t>6</a:t>
            </a:fld>
            <a:endParaRPr lang="en-US"/>
          </a:p>
        </p:txBody>
      </p:sp>
    </p:spTree>
    <p:extLst>
      <p:ext uri="{BB962C8B-B14F-4D97-AF65-F5344CB8AC3E}">
        <p14:creationId xmlns:p14="http://schemas.microsoft.com/office/powerpoint/2010/main" val="966540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D6C92C08-7786-2543-85AC-34BBEC3FB5DE}" type="datetimeFigureOut">
              <a:rPr lang="en-US" smtClean="0"/>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4CBD7-72AF-9141-9972-3D5A1E5A7071}" type="slidenum">
              <a:rPr lang="en-US" smtClean="0"/>
              <a:t>‹#›</a:t>
            </a:fld>
            <a:endParaRPr lang="en-US"/>
          </a:p>
        </p:txBody>
      </p:sp>
    </p:spTree>
    <p:extLst>
      <p:ext uri="{BB962C8B-B14F-4D97-AF65-F5344CB8AC3E}">
        <p14:creationId xmlns:p14="http://schemas.microsoft.com/office/powerpoint/2010/main" val="692303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6C92C08-7786-2543-85AC-34BBEC3FB5DE}" type="datetimeFigureOut">
              <a:rPr lang="en-US" smtClean="0"/>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4CBD7-72AF-9141-9972-3D5A1E5A7071}" type="slidenum">
              <a:rPr lang="en-US" smtClean="0"/>
              <a:t>‹#›</a:t>
            </a:fld>
            <a:endParaRPr lang="en-US"/>
          </a:p>
        </p:txBody>
      </p:sp>
    </p:spTree>
    <p:extLst>
      <p:ext uri="{BB962C8B-B14F-4D97-AF65-F5344CB8AC3E}">
        <p14:creationId xmlns:p14="http://schemas.microsoft.com/office/powerpoint/2010/main" val="3121523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6C92C08-7786-2543-85AC-34BBEC3FB5DE}" type="datetimeFigureOut">
              <a:rPr lang="en-US" smtClean="0"/>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4CBD7-72AF-9141-9972-3D5A1E5A7071}" type="slidenum">
              <a:rPr lang="en-US" smtClean="0"/>
              <a:t>‹#›</a:t>
            </a:fld>
            <a:endParaRPr lang="en-US"/>
          </a:p>
        </p:txBody>
      </p:sp>
    </p:spTree>
    <p:extLst>
      <p:ext uri="{BB962C8B-B14F-4D97-AF65-F5344CB8AC3E}">
        <p14:creationId xmlns:p14="http://schemas.microsoft.com/office/powerpoint/2010/main" val="1315951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6C92C08-7786-2543-85AC-34BBEC3FB5DE}" type="datetimeFigureOut">
              <a:rPr lang="en-US" smtClean="0"/>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4CBD7-72AF-9141-9972-3D5A1E5A7071}" type="slidenum">
              <a:rPr lang="en-US" smtClean="0"/>
              <a:t>‹#›</a:t>
            </a:fld>
            <a:endParaRPr lang="en-US"/>
          </a:p>
        </p:txBody>
      </p:sp>
    </p:spTree>
    <p:extLst>
      <p:ext uri="{BB962C8B-B14F-4D97-AF65-F5344CB8AC3E}">
        <p14:creationId xmlns:p14="http://schemas.microsoft.com/office/powerpoint/2010/main" val="2629195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D6C92C08-7786-2543-85AC-34BBEC3FB5DE}" type="datetimeFigureOut">
              <a:rPr lang="en-US" smtClean="0"/>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4CBD7-72AF-9141-9972-3D5A1E5A7071}" type="slidenum">
              <a:rPr lang="en-US" smtClean="0"/>
              <a:t>‹#›</a:t>
            </a:fld>
            <a:endParaRPr lang="en-US"/>
          </a:p>
        </p:txBody>
      </p:sp>
    </p:spTree>
    <p:extLst>
      <p:ext uri="{BB962C8B-B14F-4D97-AF65-F5344CB8AC3E}">
        <p14:creationId xmlns:p14="http://schemas.microsoft.com/office/powerpoint/2010/main" val="1390827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D6C92C08-7786-2543-85AC-34BBEC3FB5DE}" type="datetimeFigureOut">
              <a:rPr lang="en-US" smtClean="0"/>
              <a:t>4/20/2015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B4CBD7-72AF-9141-9972-3D5A1E5A7071}" type="slidenum">
              <a:rPr lang="en-US" smtClean="0"/>
              <a:t>‹#›</a:t>
            </a:fld>
            <a:endParaRPr lang="en-US"/>
          </a:p>
        </p:txBody>
      </p:sp>
    </p:spTree>
    <p:extLst>
      <p:ext uri="{BB962C8B-B14F-4D97-AF65-F5344CB8AC3E}">
        <p14:creationId xmlns:p14="http://schemas.microsoft.com/office/powerpoint/2010/main" val="2741678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D6C92C08-7786-2543-85AC-34BBEC3FB5DE}" type="datetimeFigureOut">
              <a:rPr lang="en-US" smtClean="0"/>
              <a:t>4/20/2015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B4CBD7-72AF-9141-9972-3D5A1E5A7071}" type="slidenum">
              <a:rPr lang="en-US" smtClean="0"/>
              <a:t>‹#›</a:t>
            </a:fld>
            <a:endParaRPr lang="en-US"/>
          </a:p>
        </p:txBody>
      </p:sp>
    </p:spTree>
    <p:extLst>
      <p:ext uri="{BB962C8B-B14F-4D97-AF65-F5344CB8AC3E}">
        <p14:creationId xmlns:p14="http://schemas.microsoft.com/office/powerpoint/2010/main" val="2184838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D6C92C08-7786-2543-85AC-34BBEC3FB5DE}" type="datetimeFigureOut">
              <a:rPr lang="en-US" smtClean="0"/>
              <a:t>4/20/2015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B4CBD7-72AF-9141-9972-3D5A1E5A7071}" type="slidenum">
              <a:rPr lang="en-US" smtClean="0"/>
              <a:t>‹#›</a:t>
            </a:fld>
            <a:endParaRPr lang="en-US"/>
          </a:p>
        </p:txBody>
      </p:sp>
    </p:spTree>
    <p:extLst>
      <p:ext uri="{BB962C8B-B14F-4D97-AF65-F5344CB8AC3E}">
        <p14:creationId xmlns:p14="http://schemas.microsoft.com/office/powerpoint/2010/main" val="1746502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92C08-7786-2543-85AC-34BBEC3FB5DE}" type="datetimeFigureOut">
              <a:rPr lang="en-US" smtClean="0"/>
              <a:t>4/20/2015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B4CBD7-72AF-9141-9972-3D5A1E5A7071}" type="slidenum">
              <a:rPr lang="en-US" smtClean="0"/>
              <a:t>‹#›</a:t>
            </a:fld>
            <a:endParaRPr lang="en-US"/>
          </a:p>
        </p:txBody>
      </p:sp>
    </p:spTree>
    <p:extLst>
      <p:ext uri="{BB962C8B-B14F-4D97-AF65-F5344CB8AC3E}">
        <p14:creationId xmlns:p14="http://schemas.microsoft.com/office/powerpoint/2010/main" val="1454293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6C92C08-7786-2543-85AC-34BBEC3FB5DE}" type="datetimeFigureOut">
              <a:rPr lang="en-US" smtClean="0"/>
              <a:t>4/20/2015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B4CBD7-72AF-9141-9972-3D5A1E5A7071}" type="slidenum">
              <a:rPr lang="en-US" smtClean="0"/>
              <a:t>‹#›</a:t>
            </a:fld>
            <a:endParaRPr lang="en-US"/>
          </a:p>
        </p:txBody>
      </p:sp>
    </p:spTree>
    <p:extLst>
      <p:ext uri="{BB962C8B-B14F-4D97-AF65-F5344CB8AC3E}">
        <p14:creationId xmlns:p14="http://schemas.microsoft.com/office/powerpoint/2010/main" val="1429074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6C92C08-7786-2543-85AC-34BBEC3FB5DE}" type="datetimeFigureOut">
              <a:rPr lang="en-US" smtClean="0"/>
              <a:t>4/20/2015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B4CBD7-72AF-9141-9972-3D5A1E5A7071}" type="slidenum">
              <a:rPr lang="en-US" smtClean="0"/>
              <a:t>‹#›</a:t>
            </a:fld>
            <a:endParaRPr lang="en-US"/>
          </a:p>
        </p:txBody>
      </p:sp>
    </p:spTree>
    <p:extLst>
      <p:ext uri="{BB962C8B-B14F-4D97-AF65-F5344CB8AC3E}">
        <p14:creationId xmlns:p14="http://schemas.microsoft.com/office/powerpoint/2010/main" val="3068873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92C08-7786-2543-85AC-34BBEC3FB5DE}" type="datetimeFigureOut">
              <a:rPr lang="en-US" smtClean="0"/>
              <a:t>4/20/2015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B4CBD7-72AF-9141-9972-3D5A1E5A7071}" type="slidenum">
              <a:rPr lang="en-US" smtClean="0"/>
              <a:t>‹#›</a:t>
            </a:fld>
            <a:endParaRPr lang="en-US"/>
          </a:p>
        </p:txBody>
      </p:sp>
    </p:spTree>
    <p:extLst>
      <p:ext uri="{BB962C8B-B14F-4D97-AF65-F5344CB8AC3E}">
        <p14:creationId xmlns:p14="http://schemas.microsoft.com/office/powerpoint/2010/main" val="618819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annie.austin@postgrad.manchester.ac.u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02896"/>
            <a:ext cx="7772400" cy="1470025"/>
          </a:xfrm>
        </p:spPr>
        <p:txBody>
          <a:bodyPr/>
          <a:lstStyle/>
          <a:p>
            <a:r>
              <a:rPr lang="en-US" dirty="0" smtClean="0"/>
              <a:t>Well-being and Social </a:t>
            </a:r>
            <a:r>
              <a:rPr lang="en-US" dirty="0"/>
              <a:t>J</a:t>
            </a:r>
            <a:r>
              <a:rPr lang="en-US" dirty="0" smtClean="0"/>
              <a:t>ustice: Equality of What?</a:t>
            </a:r>
            <a:endParaRPr lang="en-US" dirty="0"/>
          </a:p>
        </p:txBody>
      </p:sp>
      <p:sp>
        <p:nvSpPr>
          <p:cNvPr id="3" name="Subtitle 2"/>
          <p:cNvSpPr>
            <a:spLocks noGrp="1"/>
          </p:cNvSpPr>
          <p:nvPr>
            <p:ph type="subTitle" idx="1"/>
          </p:nvPr>
        </p:nvSpPr>
        <p:spPr>
          <a:xfrm>
            <a:off x="685800" y="4064000"/>
            <a:ext cx="7651376" cy="2157506"/>
          </a:xfrm>
        </p:spPr>
        <p:txBody>
          <a:bodyPr>
            <a:normAutofit lnSpcReduction="10000"/>
          </a:bodyPr>
          <a:lstStyle/>
          <a:p>
            <a:r>
              <a:rPr lang="en-US" sz="2000" dirty="0" smtClean="0"/>
              <a:t>Annie Austin</a:t>
            </a:r>
          </a:p>
          <a:p>
            <a:r>
              <a:rPr lang="en-US" sz="2000" dirty="0" smtClean="0"/>
              <a:t>University of Manchester</a:t>
            </a:r>
          </a:p>
          <a:p>
            <a:endParaRPr lang="en-US" sz="2000" dirty="0" smtClean="0"/>
          </a:p>
          <a:p>
            <a:r>
              <a:rPr lang="en-US" sz="2000" dirty="0" smtClean="0"/>
              <a:t>ESRC Seminar: The Politics of Well-being</a:t>
            </a:r>
          </a:p>
          <a:p>
            <a:r>
              <a:rPr lang="en-US" sz="2000" dirty="0" smtClean="0"/>
              <a:t>Seminar 5</a:t>
            </a:r>
          </a:p>
          <a:p>
            <a:r>
              <a:rPr lang="en-US" sz="2000" dirty="0" smtClean="0"/>
              <a:t>Newcastle, 17 April 2015</a:t>
            </a:r>
          </a:p>
          <a:p>
            <a:endParaRPr lang="en-US" dirty="0"/>
          </a:p>
        </p:txBody>
      </p:sp>
    </p:spTree>
    <p:extLst>
      <p:ext uri="{BB962C8B-B14F-4D97-AF65-F5344CB8AC3E}">
        <p14:creationId xmlns:p14="http://schemas.microsoft.com/office/powerpoint/2010/main" val="24735467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0168"/>
            <a:ext cx="8229600" cy="1143000"/>
          </a:xfrm>
        </p:spPr>
        <p:txBody>
          <a:bodyPr>
            <a:normAutofit/>
          </a:bodyPr>
          <a:lstStyle/>
          <a:p>
            <a:r>
              <a:rPr lang="en-US" sz="3600" b="1" dirty="0" smtClean="0">
                <a:solidFill>
                  <a:schemeClr val="tx2">
                    <a:lumMod val="75000"/>
                  </a:schemeClr>
                </a:solidFill>
              </a:rPr>
              <a:t>Equality of What?</a:t>
            </a:r>
            <a:endParaRPr lang="en-US" sz="3600" b="1" dirty="0">
              <a:solidFill>
                <a:schemeClr val="tx2">
                  <a:lumMod val="75000"/>
                </a:schemeClr>
              </a:solidFill>
            </a:endParaRPr>
          </a:p>
        </p:txBody>
      </p:sp>
      <p:sp>
        <p:nvSpPr>
          <p:cNvPr id="3" name="Content Placeholder 2"/>
          <p:cNvSpPr>
            <a:spLocks noGrp="1"/>
          </p:cNvSpPr>
          <p:nvPr>
            <p:ph idx="1"/>
          </p:nvPr>
        </p:nvSpPr>
        <p:spPr>
          <a:xfrm>
            <a:off x="457200" y="1120587"/>
            <a:ext cx="8229600" cy="5498353"/>
          </a:xfrm>
        </p:spPr>
        <p:txBody>
          <a:bodyPr>
            <a:normAutofit fontScale="85000" lnSpcReduction="20000"/>
          </a:bodyPr>
          <a:lstStyle/>
          <a:p>
            <a:r>
              <a:rPr lang="en-US" sz="3000" dirty="0" smtClean="0">
                <a:solidFill>
                  <a:schemeClr val="tx2">
                    <a:lumMod val="75000"/>
                  </a:schemeClr>
                </a:solidFill>
              </a:rPr>
              <a:t>What should egalitarians focus on?</a:t>
            </a:r>
          </a:p>
          <a:p>
            <a:r>
              <a:rPr lang="en-US" sz="3000" dirty="0" smtClean="0">
                <a:solidFill>
                  <a:schemeClr val="tx2">
                    <a:lumMod val="75000"/>
                  </a:schemeClr>
                </a:solidFill>
              </a:rPr>
              <a:t>Social Justice: What should be measured?</a:t>
            </a:r>
          </a:p>
          <a:p>
            <a:pPr marL="0" indent="0">
              <a:buNone/>
            </a:pPr>
            <a:endParaRPr lang="en-US" dirty="0" smtClean="0"/>
          </a:p>
          <a:p>
            <a:pPr lvl="1"/>
            <a:r>
              <a:rPr lang="en-US" b="1" dirty="0" smtClean="0">
                <a:solidFill>
                  <a:srgbClr val="FF0000"/>
                </a:solidFill>
              </a:rPr>
              <a:t>Resources (income/primary goods)? </a:t>
            </a:r>
            <a:r>
              <a:rPr lang="en-US" dirty="0" smtClean="0">
                <a:solidFill>
                  <a:srgbClr val="FF0000"/>
                </a:solidFill>
              </a:rPr>
              <a:t>(e.g. Rawls 1972)</a:t>
            </a:r>
          </a:p>
          <a:p>
            <a:pPr lvl="2"/>
            <a:r>
              <a:rPr lang="en-US" dirty="0" smtClean="0">
                <a:solidFill>
                  <a:srgbClr val="FF0000"/>
                </a:solidFill>
              </a:rPr>
              <a:t>Differential needs?</a:t>
            </a:r>
          </a:p>
          <a:p>
            <a:pPr lvl="2"/>
            <a:r>
              <a:rPr lang="en-US" dirty="0" smtClean="0">
                <a:solidFill>
                  <a:srgbClr val="FF0000"/>
                </a:solidFill>
              </a:rPr>
              <a:t>Inequalities of power?</a:t>
            </a:r>
          </a:p>
          <a:p>
            <a:pPr marL="914400" lvl="2" indent="0">
              <a:buNone/>
            </a:pPr>
            <a:endParaRPr lang="en-US" dirty="0" smtClean="0">
              <a:solidFill>
                <a:srgbClr val="FF0000"/>
              </a:solidFill>
            </a:endParaRPr>
          </a:p>
          <a:p>
            <a:pPr lvl="1"/>
            <a:r>
              <a:rPr lang="en-US" b="1" dirty="0" smtClean="0">
                <a:solidFill>
                  <a:schemeClr val="accent6">
                    <a:lumMod val="75000"/>
                  </a:schemeClr>
                </a:solidFill>
              </a:rPr>
              <a:t>Opportunity? </a:t>
            </a:r>
            <a:r>
              <a:rPr lang="en-US" dirty="0" smtClean="0">
                <a:solidFill>
                  <a:schemeClr val="accent6">
                    <a:lumMod val="75000"/>
                  </a:schemeClr>
                </a:solidFill>
              </a:rPr>
              <a:t>(e.g. Roemer 1998)</a:t>
            </a:r>
          </a:p>
          <a:p>
            <a:pPr lvl="2"/>
            <a:r>
              <a:rPr lang="en-US" dirty="0" smtClean="0">
                <a:solidFill>
                  <a:schemeClr val="accent6">
                    <a:lumMod val="75000"/>
                  </a:schemeClr>
                </a:solidFill>
              </a:rPr>
              <a:t>Background injustices?</a:t>
            </a:r>
          </a:p>
          <a:p>
            <a:pPr lvl="2"/>
            <a:endParaRPr lang="en-US" dirty="0">
              <a:solidFill>
                <a:schemeClr val="accent6">
                  <a:lumMod val="75000"/>
                </a:schemeClr>
              </a:solidFill>
            </a:endParaRPr>
          </a:p>
          <a:p>
            <a:pPr marL="0" indent="0">
              <a:buNone/>
            </a:pPr>
            <a:r>
              <a:rPr lang="en-US" b="1" dirty="0" smtClean="0">
                <a:solidFill>
                  <a:srgbClr val="008000"/>
                </a:solidFill>
                <a:sym typeface="Wingdings"/>
              </a:rPr>
              <a:t> </a:t>
            </a:r>
            <a:r>
              <a:rPr lang="en-US" b="1" dirty="0" smtClean="0">
                <a:solidFill>
                  <a:srgbClr val="008000"/>
                </a:solidFill>
              </a:rPr>
              <a:t>Well-being </a:t>
            </a:r>
            <a:r>
              <a:rPr lang="en-US" sz="2800" dirty="0" smtClean="0">
                <a:solidFill>
                  <a:srgbClr val="008000"/>
                </a:solidFill>
              </a:rPr>
              <a:t>(e.g. </a:t>
            </a:r>
            <a:r>
              <a:rPr lang="en-US" sz="2800" dirty="0" err="1" smtClean="0">
                <a:solidFill>
                  <a:srgbClr val="008000"/>
                </a:solidFill>
              </a:rPr>
              <a:t>Arneson</a:t>
            </a:r>
            <a:r>
              <a:rPr lang="en-US" sz="2800" dirty="0" smtClean="0">
                <a:solidFill>
                  <a:srgbClr val="008000"/>
                </a:solidFill>
              </a:rPr>
              <a:t> 1989)</a:t>
            </a:r>
          </a:p>
          <a:p>
            <a:pPr marL="914400" lvl="2" indent="0">
              <a:buNone/>
            </a:pPr>
            <a:endParaRPr lang="en-US" dirty="0" smtClean="0">
              <a:solidFill>
                <a:schemeClr val="accent6">
                  <a:lumMod val="75000"/>
                </a:schemeClr>
              </a:solidFill>
            </a:endParaRPr>
          </a:p>
          <a:p>
            <a:pPr lvl="1"/>
            <a:r>
              <a:rPr lang="en-US" b="1" dirty="0" smtClean="0">
                <a:solidFill>
                  <a:srgbClr val="008000"/>
                </a:solidFill>
              </a:rPr>
              <a:t>Capability </a:t>
            </a:r>
            <a:r>
              <a:rPr lang="en-US" b="1" dirty="0" smtClean="0">
                <a:solidFill>
                  <a:srgbClr val="008000"/>
                </a:solidFill>
                <a:latin typeface="Zapf Dingbats"/>
                <a:ea typeface="Zapf Dingbats"/>
                <a:cs typeface="Zapf Dingbats"/>
                <a:sym typeface="Zapf Dingbats"/>
              </a:rPr>
              <a:t>✓</a:t>
            </a:r>
            <a:r>
              <a:rPr lang="en-US" dirty="0" smtClean="0">
                <a:solidFill>
                  <a:srgbClr val="008000"/>
                </a:solidFill>
                <a:ea typeface="Zapf Dingbats"/>
                <a:cs typeface="Zapf Dingbats"/>
                <a:sym typeface="Zapf Dingbats"/>
              </a:rPr>
              <a:t>(Sen 1999, Nussbaum 2000)</a:t>
            </a:r>
          </a:p>
          <a:p>
            <a:pPr lvl="2"/>
            <a:r>
              <a:rPr lang="en-US" dirty="0" smtClean="0">
                <a:solidFill>
                  <a:srgbClr val="008000"/>
                </a:solidFill>
                <a:ea typeface="Zapf Dingbats"/>
                <a:cs typeface="Zapf Dingbats"/>
                <a:sym typeface="Zapf Dingbats"/>
              </a:rPr>
              <a:t>Contextual (structural/institutional/objective/external)</a:t>
            </a:r>
          </a:p>
          <a:p>
            <a:pPr lvl="2"/>
            <a:r>
              <a:rPr lang="en-US" dirty="0" smtClean="0">
                <a:solidFill>
                  <a:srgbClr val="008000"/>
                </a:solidFill>
                <a:ea typeface="Zapf Dingbats"/>
                <a:cs typeface="Zapf Dingbats"/>
                <a:sym typeface="Zapf Dingbats"/>
              </a:rPr>
              <a:t>Individual/</a:t>
            </a:r>
            <a:r>
              <a:rPr lang="en-US" dirty="0" err="1" smtClean="0">
                <a:solidFill>
                  <a:srgbClr val="008000"/>
                </a:solidFill>
                <a:ea typeface="Zapf Dingbats"/>
                <a:cs typeface="Zapf Dingbats"/>
                <a:sym typeface="Zapf Dingbats"/>
              </a:rPr>
              <a:t>hh</a:t>
            </a:r>
            <a:r>
              <a:rPr lang="en-US" dirty="0" smtClean="0">
                <a:solidFill>
                  <a:srgbClr val="008000"/>
                </a:solidFill>
                <a:ea typeface="Zapf Dingbats"/>
                <a:cs typeface="Zapf Dingbats"/>
                <a:sym typeface="Zapf Dingbats"/>
              </a:rPr>
              <a:t> (+</a:t>
            </a:r>
            <a:r>
              <a:rPr lang="en-US" dirty="0" err="1" smtClean="0">
                <a:solidFill>
                  <a:srgbClr val="008000"/>
                </a:solidFill>
                <a:ea typeface="Zapf Dingbats"/>
                <a:cs typeface="Zapf Dingbats"/>
                <a:sym typeface="Zapf Dingbats"/>
              </a:rPr>
              <a:t>agentic</a:t>
            </a:r>
            <a:r>
              <a:rPr lang="en-US" dirty="0" smtClean="0">
                <a:solidFill>
                  <a:srgbClr val="008000"/>
                </a:solidFill>
                <a:ea typeface="Zapf Dingbats"/>
                <a:cs typeface="Zapf Dingbats"/>
                <a:sym typeface="Zapf Dingbats"/>
              </a:rPr>
              <a:t>/subjective/internal)</a:t>
            </a:r>
            <a:endParaRPr lang="en-US" dirty="0" smtClean="0">
              <a:solidFill>
                <a:srgbClr val="008000"/>
              </a:solidFill>
            </a:endParaRPr>
          </a:p>
          <a:p>
            <a:pPr lvl="2"/>
            <a:endParaRPr lang="en-US" dirty="0"/>
          </a:p>
        </p:txBody>
      </p:sp>
    </p:spTree>
    <p:extLst>
      <p:ext uri="{BB962C8B-B14F-4D97-AF65-F5344CB8AC3E}">
        <p14:creationId xmlns:p14="http://schemas.microsoft.com/office/powerpoint/2010/main" val="2010840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2">
                    <a:lumMod val="75000"/>
                  </a:schemeClr>
                </a:solidFill>
              </a:rPr>
              <a:t>Economic crisis and </a:t>
            </a:r>
            <a:br>
              <a:rPr lang="en-US" b="1" dirty="0" smtClean="0">
                <a:solidFill>
                  <a:schemeClr val="tx2">
                    <a:lumMod val="75000"/>
                  </a:schemeClr>
                </a:solidFill>
              </a:rPr>
            </a:br>
            <a:r>
              <a:rPr lang="en-US" b="1" dirty="0" smtClean="0">
                <a:solidFill>
                  <a:schemeClr val="tx2">
                    <a:lumMod val="75000"/>
                  </a:schemeClr>
                </a:solidFill>
              </a:rPr>
              <a:t>well-being in the UK</a:t>
            </a:r>
            <a:endParaRPr lang="en-US" b="1" dirty="0">
              <a:solidFill>
                <a:schemeClr val="tx2">
                  <a:lumMod val="75000"/>
                </a:schemeClr>
              </a:solidFill>
            </a:endParaRPr>
          </a:p>
        </p:txBody>
      </p:sp>
      <p:sp>
        <p:nvSpPr>
          <p:cNvPr id="3" name="Content Placeholder 2"/>
          <p:cNvSpPr>
            <a:spLocks noGrp="1"/>
          </p:cNvSpPr>
          <p:nvPr>
            <p:ph idx="1"/>
          </p:nvPr>
        </p:nvSpPr>
        <p:spPr/>
        <p:txBody>
          <a:bodyPr>
            <a:normAutofit/>
          </a:bodyPr>
          <a:lstStyle/>
          <a:p>
            <a:r>
              <a:rPr lang="en-US" sz="2000" b="1" dirty="0" smtClean="0">
                <a:solidFill>
                  <a:schemeClr val="tx2">
                    <a:lumMod val="75000"/>
                  </a:schemeClr>
                </a:solidFill>
              </a:rPr>
              <a:t>External/contextual </a:t>
            </a:r>
            <a:r>
              <a:rPr lang="en-US" sz="2000" dirty="0" smtClean="0">
                <a:solidFill>
                  <a:schemeClr val="tx2">
                    <a:lumMod val="75000"/>
                  </a:schemeClr>
                </a:solidFill>
              </a:rPr>
              <a:t>constraint on freedom to flourish</a:t>
            </a:r>
          </a:p>
          <a:p>
            <a:pPr lvl="1"/>
            <a:r>
              <a:rPr lang="en-US" sz="1600" dirty="0" smtClean="0">
                <a:solidFill>
                  <a:schemeClr val="tx2">
                    <a:lumMod val="75000"/>
                  </a:schemeClr>
                </a:solidFill>
              </a:rPr>
              <a:t>Constraint on resources and opportunities</a:t>
            </a:r>
            <a:endParaRPr lang="en-US" sz="1600" dirty="0">
              <a:solidFill>
                <a:schemeClr val="tx2">
                  <a:lumMod val="75000"/>
                </a:schemeClr>
              </a:solidFill>
            </a:endParaRPr>
          </a:p>
        </p:txBody>
      </p:sp>
      <p:pic>
        <p:nvPicPr>
          <p:cNvPr id="4" name="Picture 3"/>
          <p:cNvPicPr/>
          <p:nvPr/>
        </p:nvPicPr>
        <p:blipFill rotWithShape="1">
          <a:blip r:embed="rId2">
            <a:extLst>
              <a:ext uri="{28A0092B-C50C-407E-A947-70E740481C1C}">
                <a14:useLocalDpi xmlns:a14="http://schemas.microsoft.com/office/drawing/2010/main" val="0"/>
              </a:ext>
            </a:extLst>
          </a:blip>
          <a:srcRect l="1250" t="2404" r="974" b="2062"/>
          <a:stretch/>
        </p:blipFill>
        <p:spPr bwMode="auto">
          <a:xfrm>
            <a:off x="4523169" y="2738773"/>
            <a:ext cx="4467225" cy="2703830"/>
          </a:xfrm>
          <a:prstGeom prst="rect">
            <a:avLst/>
          </a:prstGeom>
          <a:noFill/>
          <a:ln>
            <a:noFill/>
          </a:ln>
          <a:extLst>
            <a:ext uri="{53640926-AAD7-44D8-BBD7-CCE9431645EC}">
              <a14:shadowObscured xmlns:a14="http://schemas.microsoft.com/office/drawing/2010/main"/>
            </a:ext>
          </a:extLst>
        </p:spPr>
      </p:pic>
      <p:pic>
        <p:nvPicPr>
          <p:cNvPr id="6" name="Picture 5"/>
          <p:cNvPicPr/>
          <p:nvPr/>
        </p:nvPicPr>
        <p:blipFill rotWithShape="1">
          <a:blip r:embed="rId3">
            <a:extLst>
              <a:ext uri="{28A0092B-C50C-407E-A947-70E740481C1C}">
                <a14:useLocalDpi xmlns:a14="http://schemas.microsoft.com/office/drawing/2010/main" val="0"/>
              </a:ext>
            </a:extLst>
          </a:blip>
          <a:srcRect l="1248" t="1731" r="1248" b="2280"/>
          <a:stretch/>
        </p:blipFill>
        <p:spPr bwMode="auto">
          <a:xfrm>
            <a:off x="126966" y="2738773"/>
            <a:ext cx="4467225" cy="2703830"/>
          </a:xfrm>
          <a:prstGeom prst="rect">
            <a:avLst/>
          </a:prstGeom>
          <a:noFill/>
          <a:ln>
            <a:noFill/>
          </a:ln>
          <a:extLst>
            <a:ext uri="{53640926-AAD7-44D8-BBD7-CCE9431645EC}">
              <a14:shadowObscured xmlns:a14="http://schemas.microsoft.com/office/drawing/2010/main"/>
            </a:ext>
          </a:extLst>
        </p:spPr>
      </p:pic>
      <p:sp>
        <p:nvSpPr>
          <p:cNvPr id="7" name="TextBox 6"/>
          <p:cNvSpPr txBox="1"/>
          <p:nvPr/>
        </p:nvSpPr>
        <p:spPr>
          <a:xfrm>
            <a:off x="5301722" y="5939161"/>
            <a:ext cx="3688672" cy="246221"/>
          </a:xfrm>
          <a:prstGeom prst="rect">
            <a:avLst/>
          </a:prstGeom>
          <a:noFill/>
        </p:spPr>
        <p:txBody>
          <a:bodyPr wrap="square" rtlCol="0">
            <a:spAutoFit/>
          </a:bodyPr>
          <a:lstStyle/>
          <a:p>
            <a:pPr algn="r"/>
            <a:r>
              <a:rPr lang="en-GB" sz="1000" dirty="0" smtClean="0"/>
              <a:t>Source: European Social Survey, Rounds 1-6</a:t>
            </a:r>
            <a:endParaRPr lang="en-GB" sz="1000" dirty="0"/>
          </a:p>
        </p:txBody>
      </p:sp>
    </p:spTree>
    <p:extLst>
      <p:ext uri="{BB962C8B-B14F-4D97-AF65-F5344CB8AC3E}">
        <p14:creationId xmlns:p14="http://schemas.microsoft.com/office/powerpoint/2010/main" val="657627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2">
                    <a:lumMod val="75000"/>
                  </a:schemeClr>
                </a:solidFill>
              </a:rPr>
              <a:t>Economic crisis and </a:t>
            </a:r>
            <a:br>
              <a:rPr lang="en-US" b="1" dirty="0" smtClean="0">
                <a:solidFill>
                  <a:schemeClr val="tx2">
                    <a:lumMod val="75000"/>
                  </a:schemeClr>
                </a:solidFill>
              </a:rPr>
            </a:br>
            <a:r>
              <a:rPr lang="en-US" b="1" dirty="0" smtClean="0">
                <a:solidFill>
                  <a:schemeClr val="tx2">
                    <a:lumMod val="75000"/>
                  </a:schemeClr>
                </a:solidFill>
              </a:rPr>
              <a:t>well-being in the UK</a:t>
            </a:r>
            <a:endParaRPr lang="en-US" b="1" dirty="0">
              <a:solidFill>
                <a:schemeClr val="tx2">
                  <a:lumMod val="75000"/>
                </a:schemeClr>
              </a:solidFill>
            </a:endParaRPr>
          </a:p>
        </p:txBody>
      </p:sp>
      <p:sp>
        <p:nvSpPr>
          <p:cNvPr id="3" name="Content Placeholder 2"/>
          <p:cNvSpPr>
            <a:spLocks noGrp="1"/>
          </p:cNvSpPr>
          <p:nvPr>
            <p:ph idx="1"/>
          </p:nvPr>
        </p:nvSpPr>
        <p:spPr/>
        <p:txBody>
          <a:bodyPr>
            <a:normAutofit/>
          </a:bodyPr>
          <a:lstStyle/>
          <a:p>
            <a:r>
              <a:rPr lang="en-US" sz="2000" b="1" dirty="0" smtClean="0">
                <a:solidFill>
                  <a:schemeClr val="tx2">
                    <a:lumMod val="75000"/>
                  </a:schemeClr>
                </a:solidFill>
              </a:rPr>
              <a:t>External/contextual </a:t>
            </a:r>
            <a:r>
              <a:rPr lang="en-US" sz="2000" dirty="0" smtClean="0">
                <a:solidFill>
                  <a:schemeClr val="tx2">
                    <a:lumMod val="75000"/>
                  </a:schemeClr>
                </a:solidFill>
              </a:rPr>
              <a:t>constraint on freedom to flourish</a:t>
            </a:r>
          </a:p>
          <a:p>
            <a:pPr lvl="1"/>
            <a:r>
              <a:rPr lang="en-US" sz="1600" dirty="0" smtClean="0">
                <a:solidFill>
                  <a:schemeClr val="tx2">
                    <a:lumMod val="75000"/>
                  </a:schemeClr>
                </a:solidFill>
              </a:rPr>
              <a:t>Constraint on resources and opportunities</a:t>
            </a:r>
            <a:endParaRPr lang="en-US" sz="1600" dirty="0">
              <a:solidFill>
                <a:schemeClr val="tx2">
                  <a:lumMod val="75000"/>
                </a:schemeClr>
              </a:solidFill>
            </a:endParaRPr>
          </a:p>
        </p:txBody>
      </p:sp>
      <p:sp>
        <p:nvSpPr>
          <p:cNvPr id="7" name="TextBox 6"/>
          <p:cNvSpPr txBox="1"/>
          <p:nvPr/>
        </p:nvSpPr>
        <p:spPr>
          <a:xfrm>
            <a:off x="5301722" y="5939161"/>
            <a:ext cx="3688672" cy="246221"/>
          </a:xfrm>
          <a:prstGeom prst="rect">
            <a:avLst/>
          </a:prstGeom>
          <a:noFill/>
        </p:spPr>
        <p:txBody>
          <a:bodyPr wrap="square" rtlCol="0">
            <a:spAutoFit/>
          </a:bodyPr>
          <a:lstStyle/>
          <a:p>
            <a:pPr algn="r"/>
            <a:r>
              <a:rPr lang="en-GB" sz="1000" dirty="0" smtClean="0"/>
              <a:t>Source: European Social Survey, Rounds 1-6</a:t>
            </a:r>
            <a:endParaRPr lang="en-GB" sz="1000" dirty="0"/>
          </a:p>
        </p:txBody>
      </p:sp>
      <p:sp>
        <p:nvSpPr>
          <p:cNvPr id="8" name="TextBox 7"/>
          <p:cNvSpPr txBox="1"/>
          <p:nvPr/>
        </p:nvSpPr>
        <p:spPr>
          <a:xfrm>
            <a:off x="3457386" y="5660928"/>
            <a:ext cx="3688672" cy="307777"/>
          </a:xfrm>
          <a:prstGeom prst="rect">
            <a:avLst/>
          </a:prstGeom>
          <a:noFill/>
        </p:spPr>
        <p:txBody>
          <a:bodyPr wrap="square" rtlCol="0">
            <a:spAutoFit/>
          </a:bodyPr>
          <a:lstStyle/>
          <a:p>
            <a:pPr marL="285750" indent="-285750">
              <a:buFont typeface="Arial" panose="020B0604020202020204" pitchFamily="34" charset="0"/>
              <a:buChar char="•"/>
            </a:pPr>
            <a:r>
              <a:rPr lang="en-GB" sz="1400" b="1" dirty="0" smtClean="0"/>
              <a:t>Vertical inequality in effects</a:t>
            </a:r>
            <a:endParaRPr lang="en-GB" sz="1400" b="1" dirty="0"/>
          </a:p>
        </p:txBody>
      </p:sp>
      <p:pic>
        <p:nvPicPr>
          <p:cNvPr id="9" name="Picture 8"/>
          <p:cNvPicPr/>
          <p:nvPr/>
        </p:nvPicPr>
        <p:blipFill rotWithShape="1">
          <a:blip r:embed="rId2">
            <a:extLst>
              <a:ext uri="{28A0092B-C50C-407E-A947-70E740481C1C}">
                <a14:useLocalDpi xmlns:a14="http://schemas.microsoft.com/office/drawing/2010/main" val="0"/>
              </a:ext>
            </a:extLst>
          </a:blip>
          <a:srcRect l="1042" t="1731" r="1668"/>
          <a:stretch/>
        </p:blipFill>
        <p:spPr bwMode="auto">
          <a:xfrm>
            <a:off x="2347912" y="2539040"/>
            <a:ext cx="4448175" cy="270319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206609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2">
                    <a:lumMod val="75000"/>
                  </a:schemeClr>
                </a:solidFill>
              </a:rPr>
              <a:t>Economic crisis and </a:t>
            </a:r>
            <a:br>
              <a:rPr lang="en-US" b="1" dirty="0" smtClean="0">
                <a:solidFill>
                  <a:schemeClr val="tx2">
                    <a:lumMod val="75000"/>
                  </a:schemeClr>
                </a:solidFill>
              </a:rPr>
            </a:br>
            <a:r>
              <a:rPr lang="en-US" b="1" dirty="0" smtClean="0">
                <a:solidFill>
                  <a:schemeClr val="tx2">
                    <a:lumMod val="75000"/>
                  </a:schemeClr>
                </a:solidFill>
              </a:rPr>
              <a:t>well-being in the UK</a:t>
            </a:r>
            <a:endParaRPr lang="en-US" b="1" dirty="0">
              <a:solidFill>
                <a:schemeClr val="tx2">
                  <a:lumMod val="75000"/>
                </a:schemeClr>
              </a:solidFill>
            </a:endParaRPr>
          </a:p>
        </p:txBody>
      </p:sp>
      <p:sp>
        <p:nvSpPr>
          <p:cNvPr id="3" name="Content Placeholder 2"/>
          <p:cNvSpPr>
            <a:spLocks noGrp="1"/>
          </p:cNvSpPr>
          <p:nvPr>
            <p:ph idx="1"/>
          </p:nvPr>
        </p:nvSpPr>
        <p:spPr>
          <a:xfrm>
            <a:off x="457200" y="1600201"/>
            <a:ext cx="8229599" cy="929936"/>
          </a:xfrm>
        </p:spPr>
        <p:txBody>
          <a:bodyPr>
            <a:normAutofit/>
          </a:bodyPr>
          <a:lstStyle/>
          <a:p>
            <a:r>
              <a:rPr lang="en-US" sz="2000" b="1" dirty="0" smtClean="0">
                <a:solidFill>
                  <a:schemeClr val="tx2">
                    <a:lumMod val="75000"/>
                  </a:schemeClr>
                </a:solidFill>
              </a:rPr>
              <a:t>Internal/</a:t>
            </a:r>
            <a:r>
              <a:rPr lang="en-US" sz="2000" b="1" dirty="0" err="1" smtClean="0">
                <a:solidFill>
                  <a:schemeClr val="tx2">
                    <a:lumMod val="75000"/>
                  </a:schemeClr>
                </a:solidFill>
              </a:rPr>
              <a:t>agentic</a:t>
            </a:r>
            <a:r>
              <a:rPr lang="en-US" sz="2000" b="1" dirty="0" smtClean="0">
                <a:solidFill>
                  <a:schemeClr val="tx2">
                    <a:lumMod val="75000"/>
                  </a:schemeClr>
                </a:solidFill>
              </a:rPr>
              <a:t> </a:t>
            </a:r>
            <a:r>
              <a:rPr lang="en-US" sz="2000" dirty="0" smtClean="0">
                <a:solidFill>
                  <a:schemeClr val="tx2">
                    <a:lumMod val="75000"/>
                  </a:schemeClr>
                </a:solidFill>
              </a:rPr>
              <a:t>constraint on freedom to flourish</a:t>
            </a:r>
          </a:p>
          <a:p>
            <a:pPr lvl="1"/>
            <a:r>
              <a:rPr lang="en-US" sz="1600" dirty="0">
                <a:solidFill>
                  <a:schemeClr val="tx2">
                    <a:lumMod val="75000"/>
                  </a:schemeClr>
                </a:solidFill>
              </a:rPr>
              <a:t>C</a:t>
            </a:r>
            <a:r>
              <a:rPr lang="en-US" sz="1600" dirty="0" smtClean="0">
                <a:solidFill>
                  <a:schemeClr val="tx2">
                    <a:lumMod val="75000"/>
                  </a:schemeClr>
                </a:solidFill>
              </a:rPr>
              <a:t>onstraint on autonomy of agency</a:t>
            </a:r>
          </a:p>
          <a:p>
            <a:pPr lvl="1"/>
            <a:endParaRPr lang="en-US" sz="1600" dirty="0">
              <a:solidFill>
                <a:schemeClr val="tx2">
                  <a:lumMod val="75000"/>
                </a:schemeClr>
              </a:solidFill>
            </a:endParaRPr>
          </a:p>
          <a:p>
            <a:pPr lvl="1"/>
            <a:endParaRPr lang="en-US" sz="1600" dirty="0">
              <a:solidFill>
                <a:schemeClr val="tx2">
                  <a:lumMod val="75000"/>
                </a:schemeClr>
              </a:solidFill>
              <a:sym typeface="Wingdings" panose="05000000000000000000" pitchFamily="2" charset="2"/>
            </a:endParaRPr>
          </a:p>
          <a:p>
            <a:pPr marL="457200" lvl="1" indent="0">
              <a:buNone/>
            </a:pPr>
            <a:endParaRPr lang="en-US" sz="1600" dirty="0">
              <a:solidFill>
                <a:schemeClr val="tx2">
                  <a:lumMod val="75000"/>
                </a:schemeClr>
              </a:solidFill>
            </a:endParaRPr>
          </a:p>
        </p:txBody>
      </p:sp>
      <p:sp>
        <p:nvSpPr>
          <p:cNvPr id="6" name="Rectangle 5"/>
          <p:cNvSpPr/>
          <p:nvPr/>
        </p:nvSpPr>
        <p:spPr>
          <a:xfrm>
            <a:off x="0" y="2530137"/>
            <a:ext cx="5982250" cy="4031873"/>
          </a:xfrm>
          <a:prstGeom prst="rect">
            <a:avLst/>
          </a:prstGeom>
        </p:spPr>
        <p:txBody>
          <a:bodyPr wrap="square">
            <a:spAutoFit/>
          </a:bodyPr>
          <a:lstStyle/>
          <a:p>
            <a:pPr marL="742950" lvl="1" indent="-285750">
              <a:buFont typeface="Arial" panose="020B0604020202020204" pitchFamily="34" charset="0"/>
              <a:buChar char="•"/>
            </a:pPr>
            <a:r>
              <a:rPr lang="en-US" sz="1600" dirty="0" smtClean="0">
                <a:solidFill>
                  <a:schemeClr val="tx2">
                    <a:lumMod val="75000"/>
                  </a:schemeClr>
                </a:solidFill>
              </a:rPr>
              <a:t>Personal value priorities: What people consider most important in life (</a:t>
            </a:r>
            <a:r>
              <a:rPr lang="en-US" sz="1600" dirty="0" err="1" smtClean="0">
                <a:solidFill>
                  <a:schemeClr val="tx2">
                    <a:lumMod val="75000"/>
                  </a:schemeClr>
                </a:solidFill>
              </a:rPr>
              <a:t>Allport</a:t>
            </a:r>
            <a:r>
              <a:rPr lang="en-US" sz="1600" dirty="0" smtClean="0">
                <a:solidFill>
                  <a:schemeClr val="tx2">
                    <a:lumMod val="75000"/>
                  </a:schemeClr>
                </a:solidFill>
              </a:rPr>
              <a:t> 1960)</a:t>
            </a:r>
          </a:p>
          <a:p>
            <a:pPr lvl="1"/>
            <a:endParaRPr lang="en-US" sz="1600" dirty="0" smtClean="0">
              <a:solidFill>
                <a:schemeClr val="tx2">
                  <a:lumMod val="75000"/>
                </a:schemeClr>
              </a:solidFill>
            </a:endParaRPr>
          </a:p>
          <a:p>
            <a:pPr marL="742950" lvl="1" indent="-285750">
              <a:buFont typeface="Arial" panose="020B0604020202020204" pitchFamily="34" charset="0"/>
              <a:buChar char="•"/>
            </a:pPr>
            <a:r>
              <a:rPr lang="en-US" sz="1600" dirty="0" smtClean="0">
                <a:solidFill>
                  <a:schemeClr val="tx2">
                    <a:lumMod val="75000"/>
                  </a:schemeClr>
                </a:solidFill>
              </a:rPr>
              <a:t>Personal </a:t>
            </a:r>
            <a:r>
              <a:rPr lang="en-US" sz="1600" dirty="0">
                <a:solidFill>
                  <a:schemeClr val="tx2">
                    <a:lumMod val="75000"/>
                  </a:schemeClr>
                </a:solidFill>
              </a:rPr>
              <a:t>value orientations: conceptions of the good life </a:t>
            </a:r>
            <a:r>
              <a:rPr lang="en-US" sz="1600" dirty="0">
                <a:solidFill>
                  <a:schemeClr val="tx2">
                    <a:lumMod val="75000"/>
                  </a:schemeClr>
                </a:solidFill>
                <a:sym typeface="Wingdings" panose="05000000000000000000" pitchFamily="2" charset="2"/>
              </a:rPr>
              <a:t> aspirations, goals, </a:t>
            </a:r>
            <a:r>
              <a:rPr lang="en-US" sz="1600" dirty="0" smtClean="0">
                <a:solidFill>
                  <a:schemeClr val="tx2">
                    <a:lumMod val="75000"/>
                  </a:schemeClr>
                </a:solidFill>
                <a:sym typeface="Wingdings" panose="05000000000000000000" pitchFamily="2" charset="2"/>
              </a:rPr>
              <a:t>plans</a:t>
            </a:r>
          </a:p>
          <a:p>
            <a:pPr lvl="1"/>
            <a:endParaRPr lang="en-US" sz="1600" dirty="0" smtClean="0">
              <a:solidFill>
                <a:schemeClr val="tx2">
                  <a:lumMod val="75000"/>
                </a:schemeClr>
              </a:solidFill>
              <a:sym typeface="Wingdings" panose="05000000000000000000" pitchFamily="2" charset="2"/>
            </a:endParaRPr>
          </a:p>
          <a:p>
            <a:pPr marL="742950" lvl="1" indent="-285750">
              <a:buFont typeface="Arial" panose="020B0604020202020204" pitchFamily="34" charset="0"/>
              <a:buChar char="•"/>
            </a:pPr>
            <a:r>
              <a:rPr lang="en-US" sz="1600" dirty="0" smtClean="0">
                <a:solidFill>
                  <a:schemeClr val="tx2">
                    <a:lumMod val="75000"/>
                  </a:schemeClr>
                </a:solidFill>
              </a:rPr>
              <a:t>Value-orientations </a:t>
            </a:r>
            <a:r>
              <a:rPr lang="en-US" sz="1600" dirty="0">
                <a:solidFill>
                  <a:schemeClr val="tx2">
                    <a:lumMod val="75000"/>
                  </a:schemeClr>
                </a:solidFill>
              </a:rPr>
              <a:t>and flourishing: </a:t>
            </a:r>
          </a:p>
          <a:p>
            <a:pPr lvl="1"/>
            <a:r>
              <a:rPr lang="en-US" sz="1600" dirty="0" smtClean="0">
                <a:solidFill>
                  <a:schemeClr val="tx2">
                    <a:lumMod val="75000"/>
                  </a:schemeClr>
                </a:solidFill>
              </a:rPr>
              <a:t>	‘Higher’ </a:t>
            </a:r>
            <a:r>
              <a:rPr lang="en-US" sz="1600" dirty="0">
                <a:solidFill>
                  <a:schemeClr val="tx2">
                    <a:lumMod val="75000"/>
                  </a:schemeClr>
                </a:solidFill>
              </a:rPr>
              <a:t>and </a:t>
            </a:r>
            <a:r>
              <a:rPr lang="en-US" sz="1600" dirty="0" smtClean="0">
                <a:solidFill>
                  <a:schemeClr val="tx2">
                    <a:lumMod val="75000"/>
                  </a:schemeClr>
                </a:solidFill>
              </a:rPr>
              <a:t>‘lower’ </a:t>
            </a:r>
            <a:r>
              <a:rPr lang="en-US" sz="1600" dirty="0">
                <a:solidFill>
                  <a:schemeClr val="tx2">
                    <a:lumMod val="75000"/>
                  </a:schemeClr>
                </a:solidFill>
              </a:rPr>
              <a:t>needs/goals </a:t>
            </a:r>
            <a:endParaRPr lang="en-US" sz="1600" dirty="0" smtClean="0">
              <a:solidFill>
                <a:schemeClr val="tx2">
                  <a:lumMod val="75000"/>
                </a:schemeClr>
              </a:solidFill>
            </a:endParaRPr>
          </a:p>
          <a:p>
            <a:pPr lvl="1"/>
            <a:r>
              <a:rPr lang="en-US" sz="1600" dirty="0" smtClean="0">
                <a:solidFill>
                  <a:schemeClr val="tx2">
                    <a:lumMod val="75000"/>
                  </a:schemeClr>
                </a:solidFill>
              </a:rPr>
              <a:t>          (Sen 1985, Maslow 1955, </a:t>
            </a:r>
            <a:r>
              <a:rPr lang="en-US" sz="1600" dirty="0" err="1" smtClean="0">
                <a:solidFill>
                  <a:schemeClr val="tx2">
                    <a:lumMod val="75000"/>
                  </a:schemeClr>
                </a:solidFill>
              </a:rPr>
              <a:t>Inglehart</a:t>
            </a:r>
            <a:r>
              <a:rPr lang="en-US" sz="1600" dirty="0">
                <a:solidFill>
                  <a:schemeClr val="tx2">
                    <a:lumMod val="75000"/>
                  </a:schemeClr>
                </a:solidFill>
              </a:rPr>
              <a:t> </a:t>
            </a:r>
            <a:r>
              <a:rPr lang="en-US" sz="1600" dirty="0" smtClean="0">
                <a:solidFill>
                  <a:schemeClr val="tx2">
                    <a:lumMod val="75000"/>
                  </a:schemeClr>
                </a:solidFill>
              </a:rPr>
              <a:t>1977, </a:t>
            </a:r>
            <a:r>
              <a:rPr lang="en-US" sz="1600" dirty="0" err="1" smtClean="0">
                <a:solidFill>
                  <a:schemeClr val="tx2">
                    <a:lumMod val="75000"/>
                  </a:schemeClr>
                </a:solidFill>
              </a:rPr>
              <a:t>Doyal</a:t>
            </a:r>
            <a:r>
              <a:rPr lang="en-US" sz="1600" dirty="0" smtClean="0">
                <a:solidFill>
                  <a:schemeClr val="tx2">
                    <a:lumMod val="75000"/>
                  </a:schemeClr>
                </a:solidFill>
              </a:rPr>
              <a:t> and Gough    	1991)</a:t>
            </a:r>
          </a:p>
          <a:p>
            <a:pPr lvl="1"/>
            <a:endParaRPr lang="en-US" sz="1600" dirty="0">
              <a:solidFill>
                <a:schemeClr val="tx2">
                  <a:lumMod val="75000"/>
                </a:schemeClr>
              </a:solidFill>
            </a:endParaRPr>
          </a:p>
          <a:p>
            <a:pPr marL="742950" lvl="1" indent="-285750">
              <a:buFont typeface="Arial" panose="020B0604020202020204" pitchFamily="34" charset="0"/>
              <a:buChar char="•"/>
            </a:pPr>
            <a:r>
              <a:rPr lang="en-US" sz="1600" dirty="0">
                <a:solidFill>
                  <a:schemeClr val="tx2">
                    <a:lumMod val="75000"/>
                  </a:schemeClr>
                </a:solidFill>
              </a:rPr>
              <a:t>Basic material security </a:t>
            </a:r>
            <a:r>
              <a:rPr lang="en-US" sz="1600" dirty="0">
                <a:solidFill>
                  <a:schemeClr val="tx2">
                    <a:lumMod val="75000"/>
                  </a:schemeClr>
                </a:solidFill>
                <a:sym typeface="Wingdings" panose="05000000000000000000" pitchFamily="2" charset="2"/>
              </a:rPr>
              <a:t> freedom to pursue higher </a:t>
            </a:r>
            <a:r>
              <a:rPr lang="en-US" sz="1600" dirty="0" smtClean="0">
                <a:solidFill>
                  <a:schemeClr val="tx2">
                    <a:lumMod val="75000"/>
                  </a:schemeClr>
                </a:solidFill>
                <a:sym typeface="Wingdings" panose="05000000000000000000" pitchFamily="2" charset="2"/>
              </a:rPr>
              <a:t>goals</a:t>
            </a:r>
          </a:p>
          <a:p>
            <a:pPr lvl="1"/>
            <a:endParaRPr lang="en-US" sz="1600" dirty="0" smtClean="0">
              <a:solidFill>
                <a:schemeClr val="tx2">
                  <a:lumMod val="75000"/>
                </a:schemeClr>
              </a:solidFill>
              <a:sym typeface="Wingdings" panose="05000000000000000000" pitchFamily="2" charset="2"/>
            </a:endParaRPr>
          </a:p>
          <a:p>
            <a:pPr marL="742950" lvl="1" indent="-285750">
              <a:buFont typeface="Arial" panose="020B0604020202020204" pitchFamily="34" charset="0"/>
              <a:buChar char="•"/>
            </a:pPr>
            <a:r>
              <a:rPr lang="en-US" sz="1600" dirty="0" smtClean="0">
                <a:solidFill>
                  <a:schemeClr val="tx2">
                    <a:lumMod val="75000"/>
                  </a:schemeClr>
                </a:solidFill>
                <a:sym typeface="Wingdings" panose="05000000000000000000" pitchFamily="2" charset="2"/>
              </a:rPr>
              <a:t>Focus on lower ‘Security’ needs crowds out higher goals</a:t>
            </a:r>
          </a:p>
          <a:p>
            <a:pPr lvl="1"/>
            <a:r>
              <a:rPr lang="en-US" sz="1600" dirty="0" smtClean="0">
                <a:solidFill>
                  <a:schemeClr val="tx2">
                    <a:lumMod val="75000"/>
                  </a:schemeClr>
                </a:solidFill>
                <a:sym typeface="Wingdings" panose="05000000000000000000" pitchFamily="2" charset="2"/>
              </a:rPr>
              <a:t>≠ flourishing</a:t>
            </a:r>
            <a:endParaRPr lang="en-US" sz="1600" dirty="0">
              <a:solidFill>
                <a:schemeClr val="tx2">
                  <a:lumMod val="75000"/>
                </a:schemeClr>
              </a:solidFill>
              <a:sym typeface="Wingdings" panose="05000000000000000000" pitchFamily="2" charset="2"/>
            </a:endParaRPr>
          </a:p>
          <a:p>
            <a:pPr lvl="1"/>
            <a:r>
              <a:rPr lang="en-US" sz="1600" dirty="0" smtClean="0">
                <a:solidFill>
                  <a:schemeClr val="tx2">
                    <a:lumMod val="75000"/>
                  </a:schemeClr>
                </a:solidFill>
                <a:sym typeface="Wingdings" panose="05000000000000000000" pitchFamily="2" charset="2"/>
              </a:rPr>
              <a:t> = constrained autonomy of agency</a:t>
            </a:r>
            <a:endParaRPr lang="en-US" sz="1600" dirty="0">
              <a:solidFill>
                <a:schemeClr val="tx2">
                  <a:lumMod val="75000"/>
                </a:schemeClr>
              </a:solidFill>
              <a:sym typeface="Wingdings" panose="05000000000000000000" pitchFamily="2" charset="2"/>
            </a:endParaRPr>
          </a:p>
        </p:txBody>
      </p:sp>
      <p:pic>
        <p:nvPicPr>
          <p:cNvPr id="5" name="Picture 4"/>
          <p:cNvPicPr/>
          <p:nvPr/>
        </p:nvPicPr>
        <p:blipFill rotWithShape="1">
          <a:blip r:embed="rId3"/>
          <a:srcRect l="37937" t="17671" r="19801" b="35532"/>
          <a:stretch/>
        </p:blipFill>
        <p:spPr bwMode="auto">
          <a:xfrm>
            <a:off x="5851685" y="2530137"/>
            <a:ext cx="3165771" cy="248996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892288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2">
                    <a:lumMod val="75000"/>
                  </a:schemeClr>
                </a:solidFill>
              </a:rPr>
              <a:t>Economic crisis and </a:t>
            </a:r>
            <a:br>
              <a:rPr lang="en-US" b="1" dirty="0" smtClean="0">
                <a:solidFill>
                  <a:schemeClr val="tx2">
                    <a:lumMod val="75000"/>
                  </a:schemeClr>
                </a:solidFill>
              </a:rPr>
            </a:br>
            <a:r>
              <a:rPr lang="en-US" b="1" dirty="0" smtClean="0">
                <a:solidFill>
                  <a:schemeClr val="tx2">
                    <a:lumMod val="75000"/>
                  </a:schemeClr>
                </a:solidFill>
              </a:rPr>
              <a:t>well-being in the UK</a:t>
            </a:r>
            <a:endParaRPr lang="en-US" b="1" dirty="0">
              <a:solidFill>
                <a:schemeClr val="tx2">
                  <a:lumMod val="75000"/>
                </a:schemeClr>
              </a:solidFill>
            </a:endParaRPr>
          </a:p>
        </p:txBody>
      </p:sp>
      <p:sp>
        <p:nvSpPr>
          <p:cNvPr id="3" name="Content Placeholder 2"/>
          <p:cNvSpPr>
            <a:spLocks noGrp="1"/>
          </p:cNvSpPr>
          <p:nvPr>
            <p:ph idx="1"/>
          </p:nvPr>
        </p:nvSpPr>
        <p:spPr>
          <a:xfrm>
            <a:off x="457200" y="1600201"/>
            <a:ext cx="8229599" cy="929936"/>
          </a:xfrm>
        </p:spPr>
        <p:txBody>
          <a:bodyPr>
            <a:normAutofit/>
          </a:bodyPr>
          <a:lstStyle/>
          <a:p>
            <a:r>
              <a:rPr lang="en-US" sz="2000" b="1" dirty="0" smtClean="0">
                <a:solidFill>
                  <a:schemeClr val="tx2">
                    <a:lumMod val="75000"/>
                  </a:schemeClr>
                </a:solidFill>
              </a:rPr>
              <a:t>Internal/</a:t>
            </a:r>
            <a:r>
              <a:rPr lang="en-US" sz="2000" b="1" dirty="0" err="1" smtClean="0">
                <a:solidFill>
                  <a:schemeClr val="tx2">
                    <a:lumMod val="75000"/>
                  </a:schemeClr>
                </a:solidFill>
              </a:rPr>
              <a:t>agentic</a:t>
            </a:r>
            <a:r>
              <a:rPr lang="en-US" sz="2000" b="1" dirty="0" smtClean="0">
                <a:solidFill>
                  <a:schemeClr val="tx2">
                    <a:lumMod val="75000"/>
                  </a:schemeClr>
                </a:solidFill>
              </a:rPr>
              <a:t> </a:t>
            </a:r>
            <a:r>
              <a:rPr lang="en-US" sz="2000" dirty="0" smtClean="0">
                <a:solidFill>
                  <a:schemeClr val="tx2">
                    <a:lumMod val="75000"/>
                  </a:schemeClr>
                </a:solidFill>
              </a:rPr>
              <a:t>constraint on flourishing</a:t>
            </a:r>
          </a:p>
          <a:p>
            <a:pPr lvl="1"/>
            <a:r>
              <a:rPr lang="en-US" sz="1600" dirty="0">
                <a:solidFill>
                  <a:schemeClr val="tx2">
                    <a:lumMod val="75000"/>
                  </a:schemeClr>
                </a:solidFill>
              </a:rPr>
              <a:t>C</a:t>
            </a:r>
            <a:r>
              <a:rPr lang="en-US" sz="1600" dirty="0" smtClean="0">
                <a:solidFill>
                  <a:schemeClr val="tx2">
                    <a:lumMod val="75000"/>
                  </a:schemeClr>
                </a:solidFill>
              </a:rPr>
              <a:t>onstraint on autonomy of agency</a:t>
            </a:r>
          </a:p>
          <a:p>
            <a:pPr lvl="1"/>
            <a:endParaRPr lang="en-US" sz="1600" dirty="0">
              <a:solidFill>
                <a:schemeClr val="tx2">
                  <a:lumMod val="75000"/>
                </a:schemeClr>
              </a:solidFill>
            </a:endParaRPr>
          </a:p>
          <a:p>
            <a:pPr lvl="1"/>
            <a:endParaRPr lang="en-US" sz="1600" dirty="0">
              <a:solidFill>
                <a:schemeClr val="tx2">
                  <a:lumMod val="75000"/>
                </a:schemeClr>
              </a:solidFill>
              <a:sym typeface="Wingdings" panose="05000000000000000000" pitchFamily="2" charset="2"/>
            </a:endParaRPr>
          </a:p>
          <a:p>
            <a:pPr marL="457200" lvl="1" indent="0">
              <a:buNone/>
            </a:pPr>
            <a:endParaRPr lang="en-US" sz="1600" dirty="0">
              <a:solidFill>
                <a:schemeClr val="tx2">
                  <a:lumMod val="75000"/>
                </a:schemeClr>
              </a:solidFill>
            </a:endParaRPr>
          </a:p>
        </p:txBody>
      </p:sp>
      <p:pic>
        <p:nvPicPr>
          <p:cNvPr id="7" name="Picture 6"/>
          <p:cNvPicPr>
            <a:picLocks noChangeAspect="1"/>
          </p:cNvPicPr>
          <p:nvPr/>
        </p:nvPicPr>
        <p:blipFill>
          <a:blip r:embed="rId3"/>
          <a:stretch>
            <a:fillRect/>
          </a:stretch>
        </p:blipFill>
        <p:spPr>
          <a:xfrm>
            <a:off x="284086" y="2692155"/>
            <a:ext cx="4318986" cy="2591392"/>
          </a:xfrm>
          <a:prstGeom prst="rect">
            <a:avLst/>
          </a:prstGeom>
        </p:spPr>
      </p:pic>
      <p:pic>
        <p:nvPicPr>
          <p:cNvPr id="9" name="Picture 8"/>
          <p:cNvPicPr>
            <a:picLocks noChangeAspect="1"/>
          </p:cNvPicPr>
          <p:nvPr/>
        </p:nvPicPr>
        <p:blipFill>
          <a:blip r:embed="rId4"/>
          <a:stretch>
            <a:fillRect/>
          </a:stretch>
        </p:blipFill>
        <p:spPr>
          <a:xfrm>
            <a:off x="4758431" y="2692155"/>
            <a:ext cx="4318986" cy="2594266"/>
          </a:xfrm>
          <a:prstGeom prst="rect">
            <a:avLst/>
          </a:prstGeom>
        </p:spPr>
      </p:pic>
      <p:sp>
        <p:nvSpPr>
          <p:cNvPr id="4" name="TextBox 3"/>
          <p:cNvSpPr txBox="1"/>
          <p:nvPr/>
        </p:nvSpPr>
        <p:spPr>
          <a:xfrm>
            <a:off x="3311371" y="5486399"/>
            <a:ext cx="2583402" cy="923330"/>
          </a:xfrm>
          <a:prstGeom prst="rect">
            <a:avLst/>
          </a:prstGeom>
          <a:noFill/>
        </p:spPr>
        <p:txBody>
          <a:bodyPr wrap="square" rtlCol="0">
            <a:spAutoFit/>
          </a:bodyPr>
          <a:lstStyle/>
          <a:p>
            <a:r>
              <a:rPr lang="en-GB" dirty="0" smtClean="0"/>
              <a:t>      </a:t>
            </a:r>
            <a:r>
              <a:rPr lang="en-GB" b="1" dirty="0" smtClean="0"/>
              <a:t>Social justice?</a:t>
            </a:r>
          </a:p>
          <a:p>
            <a:pPr marL="285750" indent="-285750">
              <a:buFont typeface="Arial" panose="020B0604020202020204" pitchFamily="34" charset="0"/>
              <a:buChar char="•"/>
            </a:pPr>
            <a:r>
              <a:rPr lang="en-GB" dirty="0" smtClean="0"/>
              <a:t>Below median income</a:t>
            </a:r>
          </a:p>
          <a:p>
            <a:pPr marL="285750" indent="-285750">
              <a:buFont typeface="Arial" panose="020B0604020202020204" pitchFamily="34" charset="0"/>
              <a:buChar char="•"/>
            </a:pPr>
            <a:r>
              <a:rPr lang="en-GB" dirty="0" smtClean="0"/>
              <a:t>Young people</a:t>
            </a:r>
            <a:endParaRPr lang="en-GB" dirty="0"/>
          </a:p>
        </p:txBody>
      </p:sp>
    </p:spTree>
    <p:extLst>
      <p:ext uri="{BB962C8B-B14F-4D97-AF65-F5344CB8AC3E}">
        <p14:creationId xmlns:p14="http://schemas.microsoft.com/office/powerpoint/2010/main" val="2374907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lumMod val="75000"/>
                  </a:schemeClr>
                </a:solidFill>
              </a:rPr>
              <a:t>Conclusions (1)</a:t>
            </a:r>
            <a:endParaRPr lang="en-US" b="1" dirty="0">
              <a:solidFill>
                <a:schemeClr val="tx2">
                  <a:lumMod val="75000"/>
                </a:schemeClr>
              </a:solidFill>
            </a:endParaRPr>
          </a:p>
        </p:txBody>
      </p:sp>
      <p:sp>
        <p:nvSpPr>
          <p:cNvPr id="3" name="Content Placeholder 2"/>
          <p:cNvSpPr>
            <a:spLocks noGrp="1"/>
          </p:cNvSpPr>
          <p:nvPr>
            <p:ph idx="1"/>
          </p:nvPr>
        </p:nvSpPr>
        <p:spPr/>
        <p:txBody>
          <a:bodyPr>
            <a:normAutofit lnSpcReduction="10000"/>
          </a:bodyPr>
          <a:lstStyle/>
          <a:p>
            <a:r>
              <a:rPr lang="en-US" dirty="0" smtClean="0">
                <a:solidFill>
                  <a:schemeClr val="tx2">
                    <a:lumMod val="75000"/>
                  </a:schemeClr>
                </a:solidFill>
              </a:rPr>
              <a:t>Economic crisis had a dual effect on well-being</a:t>
            </a:r>
          </a:p>
          <a:p>
            <a:pPr lvl="1"/>
            <a:r>
              <a:rPr lang="en-US" dirty="0" smtClean="0">
                <a:solidFill>
                  <a:schemeClr val="tx2">
                    <a:lumMod val="75000"/>
                  </a:schemeClr>
                </a:solidFill>
              </a:rPr>
              <a:t>Constraint on:</a:t>
            </a:r>
          </a:p>
          <a:p>
            <a:pPr marL="914400" lvl="2" indent="0">
              <a:buNone/>
            </a:pPr>
            <a:r>
              <a:rPr lang="en-US" dirty="0" smtClean="0">
                <a:solidFill>
                  <a:schemeClr val="tx2">
                    <a:lumMod val="75000"/>
                  </a:schemeClr>
                </a:solidFill>
              </a:rPr>
              <a:t>(1) external opportunities and </a:t>
            </a:r>
          </a:p>
          <a:p>
            <a:pPr marL="914400" lvl="2" indent="0">
              <a:buNone/>
            </a:pPr>
            <a:r>
              <a:rPr lang="en-US" dirty="0" smtClean="0">
                <a:solidFill>
                  <a:schemeClr val="tx2">
                    <a:lumMod val="75000"/>
                  </a:schemeClr>
                </a:solidFill>
              </a:rPr>
              <a:t>(2) internal horizons of aspiration</a:t>
            </a:r>
          </a:p>
          <a:p>
            <a:pPr marL="457200" lvl="1" indent="0">
              <a:buNone/>
            </a:pPr>
            <a:endParaRPr lang="en-US" dirty="0">
              <a:solidFill>
                <a:schemeClr val="tx2">
                  <a:lumMod val="75000"/>
                </a:schemeClr>
              </a:solidFill>
            </a:endParaRPr>
          </a:p>
          <a:p>
            <a:r>
              <a:rPr lang="en-US" dirty="0" smtClean="0">
                <a:solidFill>
                  <a:schemeClr val="tx2">
                    <a:lumMod val="75000"/>
                  </a:schemeClr>
                </a:solidFill>
              </a:rPr>
              <a:t>Vertical and horizontal inequalities</a:t>
            </a:r>
          </a:p>
          <a:p>
            <a:pPr lvl="1"/>
            <a:r>
              <a:rPr lang="en-US" dirty="0" smtClean="0">
                <a:solidFill>
                  <a:schemeClr val="tx2">
                    <a:lumMod val="75000"/>
                  </a:schemeClr>
                </a:solidFill>
              </a:rPr>
              <a:t>Compounded existing inequalities</a:t>
            </a:r>
          </a:p>
          <a:p>
            <a:pPr lvl="1"/>
            <a:r>
              <a:rPr lang="en-US" dirty="0" smtClean="0">
                <a:solidFill>
                  <a:schemeClr val="tx2">
                    <a:lumMod val="75000"/>
                  </a:schemeClr>
                </a:solidFill>
              </a:rPr>
              <a:t>Important effects on formative generation</a:t>
            </a:r>
          </a:p>
          <a:p>
            <a:pPr lvl="2"/>
            <a:r>
              <a:rPr lang="en-US" dirty="0" smtClean="0">
                <a:solidFill>
                  <a:schemeClr val="tx2">
                    <a:lumMod val="75000"/>
                  </a:schemeClr>
                </a:solidFill>
              </a:rPr>
              <a:t>…implications for wider social change</a:t>
            </a:r>
          </a:p>
          <a:p>
            <a:pPr lvl="1"/>
            <a:endParaRPr lang="en-US" dirty="0"/>
          </a:p>
        </p:txBody>
      </p:sp>
    </p:spTree>
    <p:extLst>
      <p:ext uri="{BB962C8B-B14F-4D97-AF65-F5344CB8AC3E}">
        <p14:creationId xmlns:p14="http://schemas.microsoft.com/office/powerpoint/2010/main" val="3838340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lumMod val="75000"/>
                  </a:schemeClr>
                </a:solidFill>
              </a:rPr>
              <a:t>Conclusions (2)</a:t>
            </a:r>
            <a:endParaRPr lang="en-US" b="1" dirty="0">
              <a:solidFill>
                <a:schemeClr val="tx2">
                  <a:lumMod val="75000"/>
                </a:schemeClr>
              </a:solidFill>
            </a:endParaRPr>
          </a:p>
        </p:txBody>
      </p:sp>
      <p:sp>
        <p:nvSpPr>
          <p:cNvPr id="3" name="Content Placeholder 2"/>
          <p:cNvSpPr>
            <a:spLocks noGrp="1"/>
          </p:cNvSpPr>
          <p:nvPr>
            <p:ph idx="1"/>
          </p:nvPr>
        </p:nvSpPr>
        <p:spPr>
          <a:xfrm>
            <a:off x="1105647" y="2017932"/>
            <a:ext cx="6992472" cy="4108231"/>
          </a:xfrm>
        </p:spPr>
        <p:txBody>
          <a:bodyPr>
            <a:normAutofit fontScale="92500" lnSpcReduction="10000"/>
          </a:bodyPr>
          <a:lstStyle/>
          <a:p>
            <a:r>
              <a:rPr lang="en-US" dirty="0" smtClean="0">
                <a:solidFill>
                  <a:schemeClr val="tx2">
                    <a:lumMod val="75000"/>
                  </a:schemeClr>
                </a:solidFill>
              </a:rPr>
              <a:t>Well-being is the right metric of social justice</a:t>
            </a:r>
          </a:p>
          <a:p>
            <a:r>
              <a:rPr lang="en-US" dirty="0" smtClean="0">
                <a:solidFill>
                  <a:schemeClr val="tx2">
                    <a:lumMod val="75000"/>
                  </a:schemeClr>
                </a:solidFill>
              </a:rPr>
              <a:t>Capability is the right metric of well-being</a:t>
            </a:r>
          </a:p>
          <a:p>
            <a:pPr marL="0" indent="0">
              <a:buNone/>
            </a:pPr>
            <a:endParaRPr lang="en-US" dirty="0" smtClean="0">
              <a:solidFill>
                <a:schemeClr val="tx2">
                  <a:lumMod val="75000"/>
                </a:schemeClr>
              </a:solidFill>
            </a:endParaRPr>
          </a:p>
          <a:p>
            <a:pPr marL="0" indent="0" algn="ctr">
              <a:buNone/>
            </a:pPr>
            <a:r>
              <a:rPr lang="en-US" dirty="0" smtClean="0">
                <a:solidFill>
                  <a:schemeClr val="tx2">
                    <a:lumMod val="75000"/>
                  </a:schemeClr>
                </a:solidFill>
              </a:rPr>
              <a:t>To evaluate </a:t>
            </a:r>
            <a:r>
              <a:rPr lang="en-US" b="1" dirty="0" smtClean="0">
                <a:solidFill>
                  <a:schemeClr val="tx2">
                    <a:lumMod val="75000"/>
                  </a:schemeClr>
                </a:solidFill>
              </a:rPr>
              <a:t>social (in)justice </a:t>
            </a:r>
            <a:r>
              <a:rPr lang="en-US" dirty="0" smtClean="0">
                <a:solidFill>
                  <a:schemeClr val="tx2">
                    <a:lumMod val="75000"/>
                  </a:schemeClr>
                </a:solidFill>
              </a:rPr>
              <a:t>(vertical and horizontal), a </a:t>
            </a:r>
            <a:r>
              <a:rPr lang="en-US" b="1" dirty="0" smtClean="0">
                <a:solidFill>
                  <a:schemeClr val="tx2">
                    <a:lumMod val="75000"/>
                  </a:schemeClr>
                </a:solidFill>
              </a:rPr>
              <a:t>multi-</a:t>
            </a:r>
            <a:r>
              <a:rPr lang="en-US" b="1" dirty="0" err="1" smtClean="0">
                <a:solidFill>
                  <a:schemeClr val="tx2">
                    <a:lumMod val="75000"/>
                  </a:schemeClr>
                </a:solidFill>
              </a:rPr>
              <a:t>dimensonal</a:t>
            </a:r>
            <a:r>
              <a:rPr lang="en-US" b="1" dirty="0" smtClean="0">
                <a:solidFill>
                  <a:schemeClr val="tx2">
                    <a:lumMod val="75000"/>
                  </a:schemeClr>
                </a:solidFill>
              </a:rPr>
              <a:t> </a:t>
            </a:r>
            <a:r>
              <a:rPr lang="en-US" dirty="0" smtClean="0">
                <a:solidFill>
                  <a:schemeClr val="tx2">
                    <a:lumMod val="75000"/>
                  </a:schemeClr>
                </a:solidFill>
              </a:rPr>
              <a:t>account of </a:t>
            </a:r>
            <a:r>
              <a:rPr lang="en-US" b="1" dirty="0" smtClean="0">
                <a:solidFill>
                  <a:schemeClr val="tx2">
                    <a:lumMod val="75000"/>
                  </a:schemeClr>
                </a:solidFill>
              </a:rPr>
              <a:t>well-being</a:t>
            </a:r>
            <a:r>
              <a:rPr lang="en-US" dirty="0" smtClean="0">
                <a:solidFill>
                  <a:schemeClr val="tx2">
                    <a:lumMod val="75000"/>
                  </a:schemeClr>
                </a:solidFill>
              </a:rPr>
              <a:t>, that recognises both </a:t>
            </a:r>
            <a:r>
              <a:rPr lang="en-US" b="1" dirty="0" smtClean="0">
                <a:solidFill>
                  <a:schemeClr val="tx2">
                    <a:lumMod val="75000"/>
                  </a:schemeClr>
                </a:solidFill>
              </a:rPr>
              <a:t>contextual</a:t>
            </a:r>
            <a:r>
              <a:rPr lang="en-US" dirty="0" smtClean="0">
                <a:solidFill>
                  <a:schemeClr val="tx2">
                    <a:lumMod val="75000"/>
                  </a:schemeClr>
                </a:solidFill>
              </a:rPr>
              <a:t> and </a:t>
            </a:r>
            <a:r>
              <a:rPr lang="en-US" b="1" dirty="0" smtClean="0">
                <a:solidFill>
                  <a:schemeClr val="tx2">
                    <a:lumMod val="75000"/>
                  </a:schemeClr>
                </a:solidFill>
              </a:rPr>
              <a:t>individual</a:t>
            </a:r>
            <a:r>
              <a:rPr lang="en-US" dirty="0" smtClean="0">
                <a:solidFill>
                  <a:schemeClr val="tx2">
                    <a:lumMod val="75000"/>
                  </a:schemeClr>
                </a:solidFill>
              </a:rPr>
              <a:t> constraints on </a:t>
            </a:r>
            <a:r>
              <a:rPr lang="en-US" b="1" dirty="0" smtClean="0">
                <a:solidFill>
                  <a:schemeClr val="tx2">
                    <a:lumMod val="75000"/>
                  </a:schemeClr>
                </a:solidFill>
              </a:rPr>
              <a:t>flourishing</a:t>
            </a:r>
            <a:r>
              <a:rPr lang="en-US" dirty="0" smtClean="0">
                <a:solidFill>
                  <a:schemeClr val="tx2">
                    <a:lumMod val="75000"/>
                  </a:schemeClr>
                </a:solidFill>
              </a:rPr>
              <a:t>, is required.</a:t>
            </a:r>
          </a:p>
          <a:p>
            <a:pPr lvl="1"/>
            <a:endParaRPr lang="en-US" dirty="0"/>
          </a:p>
        </p:txBody>
      </p:sp>
    </p:spTree>
    <p:extLst>
      <p:ext uri="{BB962C8B-B14F-4D97-AF65-F5344CB8AC3E}">
        <p14:creationId xmlns:p14="http://schemas.microsoft.com/office/powerpoint/2010/main" val="532374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72235"/>
            <a:ext cx="8229600" cy="4153928"/>
          </a:xfrm>
        </p:spPr>
        <p:txBody>
          <a:bodyPr>
            <a:normAutofit/>
          </a:bodyPr>
          <a:lstStyle/>
          <a:p>
            <a:pPr marL="0" indent="0" algn="ctr">
              <a:buNone/>
            </a:pPr>
            <a:r>
              <a:rPr lang="en-US" b="1" dirty="0">
                <a:solidFill>
                  <a:schemeClr val="tx2">
                    <a:lumMod val="75000"/>
                  </a:schemeClr>
                </a:solidFill>
              </a:rPr>
              <a:t>Thank you</a:t>
            </a:r>
          </a:p>
          <a:p>
            <a:pPr marL="0" indent="0" algn="ctr">
              <a:buNone/>
            </a:pPr>
            <a:endParaRPr lang="en-US" sz="2000" dirty="0">
              <a:solidFill>
                <a:schemeClr val="tx2">
                  <a:lumMod val="75000"/>
                </a:schemeClr>
              </a:solidFill>
            </a:endParaRPr>
          </a:p>
          <a:p>
            <a:pPr marL="0" indent="0" algn="ctr">
              <a:buNone/>
            </a:pPr>
            <a:r>
              <a:rPr lang="en-US" sz="1800" dirty="0">
                <a:solidFill>
                  <a:schemeClr val="accent1">
                    <a:lumMod val="50000"/>
                  </a:schemeClr>
                </a:solidFill>
              </a:rPr>
              <a:t>Austin (2014) </a:t>
            </a:r>
            <a:r>
              <a:rPr lang="en-GB" sz="1800" dirty="0">
                <a:solidFill>
                  <a:schemeClr val="accent1">
                    <a:lumMod val="50000"/>
                  </a:schemeClr>
                </a:solidFill>
              </a:rPr>
              <a:t>Practical Reason in Hard Times: The Effects of Economic Crisis on the Kinds of Lives People in the UK have Reason to Value (CMIST Working Paper)</a:t>
            </a:r>
          </a:p>
          <a:p>
            <a:pPr marL="0" indent="0" algn="ctr">
              <a:buNone/>
            </a:pPr>
            <a:endParaRPr lang="en-GB" sz="2000" dirty="0">
              <a:solidFill>
                <a:schemeClr val="accent1">
                  <a:lumMod val="50000"/>
                </a:schemeClr>
              </a:solidFill>
              <a:hlinkClick r:id="rId2"/>
            </a:endParaRPr>
          </a:p>
          <a:p>
            <a:pPr marL="0" indent="0" algn="ctr">
              <a:buNone/>
            </a:pPr>
            <a:r>
              <a:rPr lang="en-US" sz="2000" dirty="0">
                <a:solidFill>
                  <a:schemeClr val="tx2">
                    <a:lumMod val="75000"/>
                  </a:schemeClr>
                </a:solidFill>
                <a:hlinkClick r:id="rId2"/>
              </a:rPr>
              <a:t>annie.austin@postgrad.manchester.ac.uk</a:t>
            </a:r>
            <a:endParaRPr lang="en-US" sz="2000" dirty="0">
              <a:solidFill>
                <a:schemeClr val="tx2">
                  <a:lumMod val="75000"/>
                </a:schemeClr>
              </a:solidFill>
            </a:endParaRPr>
          </a:p>
        </p:txBody>
      </p:sp>
    </p:spTree>
    <p:extLst>
      <p:ext uri="{BB962C8B-B14F-4D97-AF65-F5344CB8AC3E}">
        <p14:creationId xmlns:p14="http://schemas.microsoft.com/office/powerpoint/2010/main" val="14732209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1311</TotalTime>
  <Words>483</Words>
  <Application>Microsoft Office PowerPoint</Application>
  <PresentationFormat>On-screen Show (4:3)</PresentationFormat>
  <Paragraphs>86</Paragraphs>
  <Slides>9</Slides>
  <Notes>4</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Well-being and Social Justice: Equality of What?</vt:lpstr>
      <vt:lpstr>Equality of What?</vt:lpstr>
      <vt:lpstr>Economic crisis and  well-being in the UK</vt:lpstr>
      <vt:lpstr>Economic crisis and  well-being in the UK</vt:lpstr>
      <vt:lpstr>Economic crisis and  well-being in the UK</vt:lpstr>
      <vt:lpstr>Economic crisis and  well-being in the UK</vt:lpstr>
      <vt:lpstr>Conclusions (1)</vt:lpstr>
      <vt:lpstr>Conclusions (2)</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Well-being and Social Justice: Equality of What?</dc:title>
  <dc:creator>Annie Austin</dc:creator>
  <cp:lastModifiedBy>scott</cp:lastModifiedBy>
  <cp:revision>24</cp:revision>
  <dcterms:created xsi:type="dcterms:W3CDTF">2015-04-12T12:36:47Z</dcterms:created>
  <dcterms:modified xsi:type="dcterms:W3CDTF">2015-04-20T10:11:02Z</dcterms:modified>
</cp:coreProperties>
</file>