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57" r:id="rId4"/>
    <p:sldId id="269" r:id="rId5"/>
    <p:sldId id="273" r:id="rId6"/>
    <p:sldId id="259" r:id="rId7"/>
    <p:sldId id="266" r:id="rId8"/>
    <p:sldId id="267" r:id="rId9"/>
    <p:sldId id="268" r:id="rId10"/>
    <p:sldId id="260" r:id="rId11"/>
    <p:sldId id="270" r:id="rId12"/>
    <p:sldId id="261" r:id="rId13"/>
    <p:sldId id="262" r:id="rId14"/>
    <p:sldId id="263" r:id="rId15"/>
    <p:sldId id="264" r:id="rId16"/>
    <p:sldId id="265" r:id="rId17"/>
    <p:sldId id="27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78" d="100"/>
          <a:sy n="78" d="100"/>
        </p:scale>
        <p:origin x="-60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B105E4ED-0C63-5944-8BE4-31EC51BFEE99}"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105E4ED-0C63-5944-8BE4-31EC51BFEE99}"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105E4ED-0C63-5944-8BE4-31EC51BFEE99}"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105E4ED-0C63-5944-8BE4-31EC51BFEE99}"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105E4ED-0C63-5944-8BE4-31EC51BFEE99}"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B105E4ED-0C63-5944-8BE4-31EC51BFEE99}" type="datetimeFigureOut">
              <a:rPr lang="en-US" smtClean="0"/>
              <a:pPr/>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B105E4ED-0C63-5944-8BE4-31EC51BFEE99}" type="datetimeFigureOut">
              <a:rPr lang="en-US" smtClean="0"/>
              <a:pPr/>
              <a:t>4/20/2015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B105E4ED-0C63-5944-8BE4-31EC51BFEE99}" type="datetimeFigureOut">
              <a:rPr lang="en-US" smtClean="0"/>
              <a:pPr/>
              <a:t>4/20/2015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05E4ED-0C63-5944-8BE4-31EC51BFEE99}" type="datetimeFigureOut">
              <a:rPr lang="en-US" smtClean="0"/>
              <a:pPr/>
              <a:t>4/20/2015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105E4ED-0C63-5944-8BE4-31EC51BFEE99}" type="datetimeFigureOut">
              <a:rPr lang="en-US" smtClean="0"/>
              <a:pPr/>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105E4ED-0C63-5944-8BE4-31EC51BFEE99}" type="datetimeFigureOut">
              <a:rPr lang="en-US" smtClean="0"/>
              <a:pPr/>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D03B8-8622-2149-9571-02A6187D15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5E4ED-0C63-5944-8BE4-31EC51BFEE99}" type="datetimeFigureOut">
              <a:rPr lang="en-US" smtClean="0"/>
              <a:pPr/>
              <a:t>4/20/2015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D03B8-8622-2149-9571-02A6187D1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New Understanding of Well-being and its Role in Public Policy</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 Well-being instrumentalism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Well-being only has instrumental value</a:t>
            </a:r>
          </a:p>
          <a:p>
            <a:r>
              <a:rPr lang="en-US" b="1" dirty="0" smtClean="0"/>
              <a:t>Well-being enables someone to appreciate and engage with life</a:t>
            </a:r>
          </a:p>
          <a:p>
            <a:r>
              <a:rPr lang="en-US" dirty="0" smtClean="0"/>
              <a:t>Solves the three problems with traditional accounts of well-being:</a:t>
            </a:r>
          </a:p>
          <a:p>
            <a:pPr lvl="1"/>
            <a:r>
              <a:rPr lang="en-US" dirty="0" smtClean="0"/>
              <a:t>Incommensurability: both lives would enable Henry to appreciate and engage with life, albeit in different ways</a:t>
            </a:r>
          </a:p>
          <a:p>
            <a:pPr lvl="1"/>
            <a:r>
              <a:rPr lang="en-US" dirty="0" smtClean="0"/>
              <a:t>Scope: certain values or goods enable us to appreciate and engage with life more than others</a:t>
            </a:r>
          </a:p>
          <a:p>
            <a:pPr lvl="1"/>
            <a:r>
              <a:rPr lang="en-US" dirty="0" smtClean="0"/>
              <a:t>Scarcity: we can appreciate and engage with life without fulfilling values or attaining goods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legitimacy of well-being policy</a:t>
            </a:r>
            <a:endParaRPr lang="en-US" dirty="0"/>
          </a:p>
        </p:txBody>
      </p:sp>
      <p:sp>
        <p:nvSpPr>
          <p:cNvPr id="3" name="Content Placeholder 2"/>
          <p:cNvSpPr>
            <a:spLocks noGrp="1"/>
          </p:cNvSpPr>
          <p:nvPr>
            <p:ph idx="1"/>
          </p:nvPr>
        </p:nvSpPr>
        <p:spPr/>
        <p:txBody>
          <a:bodyPr>
            <a:normAutofit lnSpcReduction="10000"/>
          </a:bodyPr>
          <a:lstStyle/>
          <a:p>
            <a:r>
              <a:rPr lang="en-US" dirty="0" smtClean="0"/>
              <a:t>According to political liberalism and well-being instrumentalism, well-being policy is just </a:t>
            </a:r>
          </a:p>
          <a:p>
            <a:r>
              <a:rPr lang="en-US" dirty="0" smtClean="0"/>
              <a:t>Well-being instrumentalism: </a:t>
            </a:r>
          </a:p>
          <a:p>
            <a:pPr lvl="1"/>
            <a:r>
              <a:rPr lang="en-US" dirty="0" smtClean="0"/>
              <a:t>Well-being enables someone to appreciate and engage with life</a:t>
            </a:r>
          </a:p>
          <a:p>
            <a:r>
              <a:rPr lang="en-US" dirty="0" smtClean="0"/>
              <a:t>Thus, </a:t>
            </a:r>
            <a:r>
              <a:rPr lang="en-US" b="1" dirty="0" smtClean="0"/>
              <a:t>well-being is a primary good</a:t>
            </a:r>
            <a:r>
              <a:rPr lang="en-US" dirty="0" smtClean="0"/>
              <a:t>: something that enables citizens to pursue their own conception of the good life</a:t>
            </a:r>
          </a:p>
          <a:p>
            <a:pPr lvl="1">
              <a:buNone/>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implications of instrumentalism</a:t>
            </a:r>
            <a:endParaRPr lang="en-US" dirty="0"/>
          </a:p>
        </p:txBody>
      </p:sp>
      <p:sp>
        <p:nvSpPr>
          <p:cNvPr id="3" name="Content Placeholder 2"/>
          <p:cNvSpPr>
            <a:spLocks noGrp="1"/>
          </p:cNvSpPr>
          <p:nvPr>
            <p:ph idx="1"/>
          </p:nvPr>
        </p:nvSpPr>
        <p:spPr/>
        <p:txBody>
          <a:bodyPr>
            <a:normAutofit/>
          </a:bodyPr>
          <a:lstStyle/>
          <a:p>
            <a:r>
              <a:rPr lang="en-US" dirty="0" smtClean="0"/>
              <a:t>Well-being theory is ultimately empirical:</a:t>
            </a:r>
          </a:p>
          <a:p>
            <a:pPr lvl="1"/>
            <a:r>
              <a:rPr lang="en-US" dirty="0" smtClean="0"/>
              <a:t>What is it that enables people to appreciate and engage with life?  </a:t>
            </a:r>
          </a:p>
          <a:p>
            <a:r>
              <a:rPr lang="en-US" dirty="0" smtClean="0"/>
              <a:t>Empirical research shows that:</a:t>
            </a:r>
          </a:p>
          <a:p>
            <a:pPr marL="971550" lvl="1" indent="-514350">
              <a:buFont typeface="+mj-lt"/>
              <a:buAutoNum type="arabicPeriod"/>
            </a:pPr>
            <a:r>
              <a:rPr lang="en-US" dirty="0" smtClean="0"/>
              <a:t>Well-being is multi-dimensional and these dimensions vary considerably by context </a:t>
            </a:r>
          </a:p>
          <a:p>
            <a:pPr marL="971550" lvl="1" indent="-514350">
              <a:buFont typeface="+mj-lt"/>
              <a:buAutoNum type="arabicPeriod"/>
            </a:pPr>
            <a:r>
              <a:rPr lang="en-US" dirty="0" smtClean="0"/>
              <a:t>Across contexts, dominant affective states and positive causal networks matter</a:t>
            </a:r>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 is multi-dimensional</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Well-being is more like fitness, than height. </a:t>
            </a:r>
          </a:p>
          <a:p>
            <a:r>
              <a:rPr lang="en-US" dirty="0" smtClean="0"/>
              <a:t>Keller: </a:t>
            </a:r>
            <a:r>
              <a:rPr lang="en-GB" dirty="0" smtClean="0"/>
              <a:t>“T</a:t>
            </a:r>
            <a:r>
              <a:rPr dirty="0" smtClean="0"/>
              <a:t>here are several mutually irreducible dimensions of physical fitness. If I can run a mile farther than you and you can lift ten pounds more than me, and all else is equal, then who is fitter? The most informative answer is that I am fitter in one way and you are fitter in another. There is no additional fact of the matter about who is fitter on the whole, nor is it quite right to say that we are exactly as fit as each other.</a:t>
            </a:r>
            <a:r>
              <a:rPr lang="en-GB" dirty="0" smtClean="0"/>
              <a:t>”</a:t>
            </a:r>
          </a:p>
          <a:p>
            <a:r>
              <a:rPr lang="en-GB" dirty="0" smtClean="0"/>
              <a:t>Well-being has multiple dimensions: feelings, attitudes, traits, achievements, capabilities, resources, etc.  </a:t>
            </a:r>
            <a:r>
              <a:rPr lang="en-US" dirty="0"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Well-being varies by context</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Alexandrova</a:t>
            </a:r>
            <a:r>
              <a:rPr lang="en-US" dirty="0" smtClean="0"/>
              <a:t>: “</a:t>
            </a:r>
            <a:r>
              <a:rPr lang="en-GB" dirty="0" smtClean="0"/>
              <a:t>D</a:t>
            </a:r>
            <a:r>
              <a:rPr dirty="0" smtClean="0"/>
              <a:t>ifferent contexts invite different conceptions of well-being</a:t>
            </a:r>
            <a:r>
              <a:rPr lang="en-GB" dirty="0" smtClean="0"/>
              <a:t>"</a:t>
            </a:r>
          </a:p>
          <a:p>
            <a:r>
              <a:rPr lang="en-GB" dirty="0" smtClean="0"/>
              <a:t>E.g. a</a:t>
            </a:r>
            <a:r>
              <a:rPr dirty="0" smtClean="0"/>
              <a:t> social worker out to evaluate well-being of</a:t>
            </a:r>
            <a:r>
              <a:rPr lang="en-GB" dirty="0" smtClean="0"/>
              <a:t> </a:t>
            </a:r>
            <a:r>
              <a:rPr dirty="0" smtClean="0"/>
              <a:t>a toddler with Down Syndrome and autism</a:t>
            </a:r>
            <a:r>
              <a:rPr lang="en-GB" dirty="0" smtClean="0"/>
              <a:t> may ask the following questions:</a:t>
            </a:r>
          </a:p>
          <a:p>
            <a:pPr lvl="1"/>
            <a:r>
              <a:rPr dirty="0" smtClean="0"/>
              <a:t>Is this child putting on weight and growing? Trusting the new family? Trying to play? Does he hurt himself? Makes eye contact? Etc.</a:t>
            </a:r>
            <a:endParaRPr lang="en-GB" dirty="0" smtClean="0"/>
          </a:p>
          <a:p>
            <a:r>
              <a:rPr lang="en-GB" dirty="0" smtClean="0"/>
              <a:t>They would not ask these questions when evaluating the well-being of </a:t>
            </a:r>
            <a:r>
              <a:rPr dirty="0" smtClean="0"/>
              <a:t>a depressed middle class father</a:t>
            </a:r>
            <a:r>
              <a:rPr lang="en-GB" dirty="0" smtClean="0"/>
              <a:t>, </a:t>
            </a:r>
            <a:r>
              <a:rPr dirty="0" smtClean="0"/>
              <a:t>an elderly single woman with fragile bones</a:t>
            </a:r>
            <a:r>
              <a:rPr lang="en-GB" dirty="0" smtClean="0"/>
              <a:t>, or </a:t>
            </a:r>
            <a:r>
              <a:rPr dirty="0" smtClean="0"/>
              <a:t>a community struggling with unemployment</a:t>
            </a:r>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Dominant affective states matter</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Hawkins: Affect matters because of the way it influences our evaluative outlook.  The person with extremely low affect has a low sense of self-worth and can find very little of value in his world.</a:t>
            </a:r>
          </a:p>
          <a:p>
            <a:r>
              <a:rPr lang="en-GB" dirty="0" smtClean="0"/>
              <a:t>Dominantly low affective state destroys a person’s natural valuing capacities.  It </a:t>
            </a:r>
            <a:r>
              <a:rPr dirty="0" smtClean="0"/>
              <a:t>distorts </a:t>
            </a:r>
            <a:r>
              <a:rPr dirty="0"/>
              <a:t>a person’s perception of</a:t>
            </a:r>
            <a:r>
              <a:rPr dirty="0" smtClean="0"/>
              <a:t> </a:t>
            </a:r>
            <a:r>
              <a:rPr lang="en-GB" dirty="0" smtClean="0"/>
              <a:t>their </a:t>
            </a:r>
            <a:r>
              <a:rPr dirty="0" smtClean="0"/>
              <a:t>own </a:t>
            </a:r>
            <a:r>
              <a:rPr dirty="0"/>
              <a:t>worth, either absolutely or in relation to others.</a:t>
            </a:r>
            <a:r>
              <a:rPr dirty="0" smtClean="0"/>
              <a:t> </a:t>
            </a:r>
            <a:r>
              <a:rPr lang="en-GB" dirty="0" smtClean="0"/>
              <a:t> </a:t>
            </a:r>
          </a:p>
          <a:p>
            <a:r>
              <a:rPr lang="en-GB" dirty="0" smtClean="0"/>
              <a:t>E.g. </a:t>
            </a:r>
            <a:r>
              <a:rPr dirty="0" smtClean="0"/>
              <a:t>People </a:t>
            </a:r>
            <a:r>
              <a:rPr dirty="0"/>
              <a:t>who are depressed feel worthless, and by extension tend to devalue their own projects, commitments, contributions to relationships etc</a:t>
            </a:r>
            <a:r>
              <a:rPr dirty="0" smtClean="0"/>
              <a:t>.</a:t>
            </a:r>
            <a:endParaRPr lang="en-GB" dirty="0" smtClean="0"/>
          </a:p>
          <a:p>
            <a:r>
              <a:rPr lang="en-GB" dirty="0" smtClean="0"/>
              <a:t>Policy implication: mental health treatment   </a:t>
            </a:r>
          </a:p>
          <a:p>
            <a:endParaRPr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causal networks matter</a:t>
            </a:r>
            <a:endParaRPr lang="en-US" dirty="0"/>
          </a:p>
        </p:txBody>
      </p:sp>
      <p:sp>
        <p:nvSpPr>
          <p:cNvPr id="3" name="Content Placeholder 2"/>
          <p:cNvSpPr>
            <a:spLocks noGrp="1"/>
          </p:cNvSpPr>
          <p:nvPr>
            <p:ph idx="1"/>
          </p:nvPr>
        </p:nvSpPr>
        <p:spPr/>
        <p:txBody>
          <a:bodyPr>
            <a:normAutofit fontScale="70000" lnSpcReduction="20000"/>
          </a:bodyPr>
          <a:lstStyle/>
          <a:p>
            <a:r>
              <a:rPr lang="en-GB" dirty="0" smtClean="0"/>
              <a:t>Bishop: </a:t>
            </a:r>
            <a:r>
              <a:rPr dirty="0" smtClean="0"/>
              <a:t>“Felicity is in a happy and fulfilling committed relationship, she has close and caring friends, she keeps fit by playing tennis, a sport she enjoys, and her professional life is both successful and satisfying.”</a:t>
            </a:r>
            <a:endParaRPr lang="en-GB" dirty="0" smtClean="0"/>
          </a:p>
          <a:p>
            <a:r>
              <a:rPr dirty="0" smtClean="0"/>
              <a:t>The states that comprise Felicity’s well-being are not an accidental conglomeration of happy facts. They build upon and foster one another, forming a kind of causal web or network. Take any fact that is part of Felicity’s well-being. It is likely to be both cause and effect of other facts that make up her well-being.</a:t>
            </a:r>
            <a:endParaRPr lang="en-GB" dirty="0" smtClean="0"/>
          </a:p>
          <a:p>
            <a:r>
              <a:rPr dirty="0" smtClean="0"/>
              <a:t>You</a:t>
            </a:r>
            <a:r>
              <a:rPr lang="en-GB" dirty="0" smtClean="0"/>
              <a:t> are able to appreciate and engage with </a:t>
            </a:r>
            <a:r>
              <a:rPr dirty="0" smtClean="0"/>
              <a:t>life when you’re stuck in a self-maintaining cycle of positive feelings, attitudes, traits and accomplishments.</a:t>
            </a:r>
            <a:endParaRPr lang="en-GB" dirty="0" smtClean="0"/>
          </a:p>
          <a:p>
            <a:r>
              <a:rPr lang="en-GB" dirty="0" smtClean="0"/>
              <a:t>Policy implication:</a:t>
            </a:r>
            <a:r>
              <a:rPr lang="en-US" dirty="0" smtClean="0"/>
              <a:t> supportive relationships, autonomous work, leisure time, etc.</a:t>
            </a:r>
            <a:r>
              <a:rPr lang="en-GB" dirty="0" smtClean="0"/>
              <a:t> </a:t>
            </a:r>
            <a:r>
              <a:rPr dirty="0" smtClean="0"/>
              <a:t> </a:t>
            </a:r>
            <a:endParaRPr lang="en-GB"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According to an instrumental theory of well-being, well-being policy is legitimate.  </a:t>
            </a:r>
          </a:p>
          <a:p>
            <a:r>
              <a:rPr lang="en-US" dirty="0" smtClean="0"/>
              <a:t>Well-being is a primary good: something that enables citizens to appreciate and engage with life - to pursue their own conception of the good.</a:t>
            </a:r>
          </a:p>
          <a:p>
            <a:r>
              <a:rPr lang="en-US" dirty="0" smtClean="0"/>
              <a:t>Well-being policy should promote: </a:t>
            </a:r>
          </a:p>
          <a:p>
            <a:pPr lvl="1"/>
            <a:r>
              <a:rPr lang="en-US" dirty="0" smtClean="0"/>
              <a:t>multiple dimensions</a:t>
            </a:r>
          </a:p>
          <a:p>
            <a:pPr lvl="1"/>
            <a:r>
              <a:rPr lang="en-US" dirty="0" smtClean="0"/>
              <a:t>that vary by context,</a:t>
            </a:r>
          </a:p>
          <a:p>
            <a:pPr lvl="1"/>
            <a:r>
              <a:rPr lang="en-US" dirty="0" smtClean="0"/>
              <a:t>have a positive impact on one’s affective state </a:t>
            </a:r>
          </a:p>
          <a:p>
            <a:pPr lvl="1"/>
            <a:r>
              <a:rPr lang="en-US" dirty="0" smtClean="0"/>
              <a:t>and are causally connected with each other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a:t>
            </a:r>
            <a:endParaRPr lang="en-US" dirty="0"/>
          </a:p>
        </p:txBody>
      </p:sp>
      <p:sp>
        <p:nvSpPr>
          <p:cNvPr id="3" name="Content Placeholder 2"/>
          <p:cNvSpPr>
            <a:spLocks noGrp="1"/>
          </p:cNvSpPr>
          <p:nvPr>
            <p:ph idx="1"/>
          </p:nvPr>
        </p:nvSpPr>
        <p:spPr/>
        <p:txBody>
          <a:bodyPr>
            <a:normAutofit lnSpcReduction="10000"/>
          </a:bodyPr>
          <a:lstStyle/>
          <a:p>
            <a:r>
              <a:rPr lang="en-US" dirty="0" smtClean="0"/>
              <a:t>Philosophical argument: an understanding of what well-being is can have a significant impact on the role that well-being should have in public policy</a:t>
            </a:r>
          </a:p>
          <a:p>
            <a:r>
              <a:rPr lang="en-US" dirty="0" smtClean="0"/>
              <a:t>I will present a new understanding of well-being that is significantly different from traditional accounts</a:t>
            </a:r>
          </a:p>
          <a:p>
            <a:r>
              <a:rPr lang="en-US" dirty="0" smtClean="0"/>
              <a:t>This understanding reframes the debate over the legitimacy of well-being policy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Legitimate policy</a:t>
            </a:r>
            <a:endParaRPr lang="en-US" dirty="0"/>
          </a:p>
        </p:txBody>
      </p:sp>
      <p:sp>
        <p:nvSpPr>
          <p:cNvPr id="3" name="Content Placeholder 2"/>
          <p:cNvSpPr>
            <a:spLocks noGrp="1"/>
          </p:cNvSpPr>
          <p:nvPr>
            <p:ph idx="1"/>
          </p:nvPr>
        </p:nvSpPr>
        <p:spPr/>
        <p:txBody>
          <a:bodyPr>
            <a:normAutofit fontScale="77500" lnSpcReduction="20000"/>
          </a:bodyPr>
          <a:lstStyle/>
          <a:p>
            <a:pPr marL="342900" lvl="1" indent="-342900">
              <a:buFont typeface="Arial"/>
              <a:buChar char="•"/>
            </a:pPr>
            <a:r>
              <a:rPr lang="en-US" dirty="0" smtClean="0"/>
              <a:t>Legitimacy according to political liberalism:</a:t>
            </a:r>
          </a:p>
          <a:p>
            <a:pPr lvl="1"/>
            <a:r>
              <a:rPr lang="en-US" i="1" dirty="0" smtClean="0"/>
              <a:t>Respect-for-persons</a:t>
            </a:r>
            <a:r>
              <a:rPr lang="en-US" dirty="0" smtClean="0"/>
              <a:t>: states should treat citizens with respect by treating them as autonomous agents with sovereign authority over their own affairs </a:t>
            </a:r>
          </a:p>
          <a:p>
            <a:pPr lvl="1"/>
            <a:r>
              <a:rPr lang="en-US" dirty="0" smtClean="0"/>
              <a:t>As long as the pursuit of one’s own conception of the good does not result in harm to others, it is not the business of the state to deem whether or not one’s own conception of the good is worthwhile</a:t>
            </a:r>
            <a:r>
              <a:rPr lang="en-GB" dirty="0" smtClean="0"/>
              <a:t> </a:t>
            </a:r>
            <a:endParaRPr lang="en-US" dirty="0" smtClean="0"/>
          </a:p>
          <a:p>
            <a:pPr lvl="1"/>
            <a:r>
              <a:rPr lang="en-US" dirty="0" smtClean="0"/>
              <a:t>States should not directly promote particular values, but rather provide citizens with the </a:t>
            </a:r>
            <a:r>
              <a:rPr lang="en-US" i="1" dirty="0" smtClean="0"/>
              <a:t>necessary means </a:t>
            </a:r>
            <a:r>
              <a:rPr lang="en-US" dirty="0" smtClean="0"/>
              <a:t>to pursue their </a:t>
            </a:r>
            <a:r>
              <a:rPr lang="en-US" i="1" dirty="0" smtClean="0"/>
              <a:t>own conception of the good</a:t>
            </a:r>
          </a:p>
          <a:p>
            <a:pPr lvl="1"/>
            <a:r>
              <a:rPr lang="en-US" dirty="0" smtClean="0"/>
              <a:t>States should provide its citizens with certain </a:t>
            </a:r>
            <a:r>
              <a:rPr lang="en-US" i="1" dirty="0" smtClean="0"/>
              <a:t>primary goods</a:t>
            </a:r>
            <a:r>
              <a:rPr lang="en-US" dirty="0" smtClean="0"/>
              <a:t> – all-purpose goods that people are</a:t>
            </a:r>
            <a:r>
              <a:rPr lang="en-GB" dirty="0" smtClean="0"/>
              <a:t> </a:t>
            </a:r>
            <a:r>
              <a:rPr lang="en-US" dirty="0" smtClean="0"/>
              <a:t>assumed to want whatever their conception of the good (e.g. income, health, education)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illegitimacy of well-being policy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Well-being, according to traditional accounts, is something of intrinsic value</a:t>
            </a:r>
          </a:p>
          <a:p>
            <a:r>
              <a:rPr lang="en-US" dirty="0" smtClean="0"/>
              <a:t>Like other intrinsic values, some people care about well-being more than others (e.g. collectivist cultures, cases of self-sacrifice)</a:t>
            </a:r>
          </a:p>
          <a:p>
            <a:r>
              <a:rPr lang="en-US" dirty="0" smtClean="0"/>
              <a:t>Thus, according to political liberalism, well-being policy is unjust – such policies unjustly benefit those who care more about well-being</a:t>
            </a:r>
          </a:p>
          <a:p>
            <a:r>
              <a:rPr lang="en-US" dirty="0" smtClean="0"/>
              <a:t>Similar to the promotion of values that make up one religious doctrine over another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seems wrong – surely governments should promote the well-being of its citizens?  </a:t>
            </a:r>
          </a:p>
          <a:p>
            <a:r>
              <a:rPr lang="en-US" dirty="0" smtClean="0"/>
              <a:t>I will argue that the problem is with our understanding of well-being    </a:t>
            </a:r>
          </a:p>
          <a:p>
            <a:r>
              <a:rPr lang="en-US" dirty="0" smtClean="0"/>
              <a:t>There are independent problems with traditional accounts of well-being, which can be solved by viewing well-being as something of instrumental value</a:t>
            </a:r>
          </a:p>
          <a:p>
            <a:r>
              <a:rPr lang="en-US" dirty="0" smtClean="0"/>
              <a:t>According to this new understanding of well-being, well-being policy is legitimate </a:t>
            </a:r>
          </a:p>
          <a:p>
            <a:r>
              <a:rPr lang="en-US" dirty="0" smtClean="0"/>
              <a:t>It also has important implications for well-being policy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problems with traditional accounts of well-being </a:t>
            </a:r>
            <a:endParaRPr lang="en-US" dirty="0"/>
          </a:p>
        </p:txBody>
      </p:sp>
      <p:sp>
        <p:nvSpPr>
          <p:cNvPr id="3" name="Content Placeholder 2"/>
          <p:cNvSpPr>
            <a:spLocks noGrp="1"/>
          </p:cNvSpPr>
          <p:nvPr>
            <p:ph idx="1"/>
          </p:nvPr>
        </p:nvSpPr>
        <p:spPr/>
        <p:txBody>
          <a:bodyPr/>
          <a:lstStyle/>
          <a:p>
            <a:r>
              <a:rPr lang="en-US" dirty="0" smtClean="0"/>
              <a:t>Incommensurability problem </a:t>
            </a:r>
          </a:p>
          <a:p>
            <a:r>
              <a:rPr lang="en-US" dirty="0" smtClean="0"/>
              <a:t>Scope problem</a:t>
            </a:r>
          </a:p>
          <a:p>
            <a:r>
              <a:rPr lang="en-US" dirty="0" smtClean="0"/>
              <a:t>Scarcity problem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Problem 1: Incommensurability</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Dan </a:t>
            </a:r>
            <a:r>
              <a:rPr lang="en-GB" dirty="0" err="1" smtClean="0"/>
              <a:t>Haybron’s</a:t>
            </a:r>
            <a:r>
              <a:rPr lang="en-GB" dirty="0" smtClean="0"/>
              <a:t> case of Henry:</a:t>
            </a:r>
          </a:p>
          <a:p>
            <a:pPr lvl="1"/>
            <a:r>
              <a:rPr lang="en-GB" dirty="0" smtClean="0"/>
              <a:t>Passion for model railways, but turns down opening a small shop in favour of taking over a farm</a:t>
            </a:r>
          </a:p>
          <a:p>
            <a:pPr lvl="1"/>
            <a:r>
              <a:rPr lang="en-GB" dirty="0" smtClean="0"/>
              <a:t>Knows that the model railway shop will make him happy, but considers farming more worthwhile </a:t>
            </a:r>
          </a:p>
          <a:p>
            <a:pPr lvl="1"/>
            <a:r>
              <a:rPr lang="en-GB" dirty="0" smtClean="0"/>
              <a:t>He is unhappy as a farmer, but does not value happiness above fulfilling his life plan</a:t>
            </a:r>
          </a:p>
          <a:p>
            <a:pPr lvl="1"/>
            <a:r>
              <a:rPr lang="en-GB" dirty="0" smtClean="0"/>
              <a:t>Note that: more information/reflection would not change his values, and he has fulfilled his other main aims (loving marriage, happy and healthy children)  </a:t>
            </a:r>
          </a:p>
          <a:p>
            <a:r>
              <a:rPr lang="en-GB" dirty="0" smtClean="0"/>
              <a:t>Has Henry made a mistake? Life plan vs. happiness – not obvious which good trumps the other, if at all</a:t>
            </a:r>
          </a:p>
          <a:p>
            <a:endParaRPr lang="en-GB" dirty="0" smtClean="0"/>
          </a:p>
          <a:p>
            <a:pPr lvl="1"/>
            <a:endParaRPr lang="en-GB" dirty="0" smtClean="0"/>
          </a:p>
          <a:p>
            <a:pPr lvl="1"/>
            <a:endParaRPr lang="en-GB" dirty="0" smtClean="0"/>
          </a:p>
          <a:p>
            <a:pPr lvl="1"/>
            <a:endParaRPr lang="en-GB" dirty="0" smtClean="0"/>
          </a:p>
          <a:p>
            <a:pPr lvl="1"/>
            <a:endParaRPr lang="en-GB"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Problem 2: Scope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Theories of well-being are implausible insofar as they maintain that the fulfillment of </a:t>
            </a:r>
            <a:r>
              <a:rPr lang="en-US" i="1" dirty="0" smtClean="0"/>
              <a:t>all </a:t>
            </a:r>
            <a:r>
              <a:rPr lang="en-US" dirty="0" smtClean="0"/>
              <a:t>of a person’s values, or the attainment of </a:t>
            </a:r>
            <a:r>
              <a:rPr lang="en-US" i="1" dirty="0" smtClean="0"/>
              <a:t>all </a:t>
            </a:r>
            <a:r>
              <a:rPr lang="en-US" dirty="0" smtClean="0"/>
              <a:t>goods, contribute towards their well-being     </a:t>
            </a:r>
          </a:p>
          <a:p>
            <a:r>
              <a:rPr lang="en-US" dirty="0" smtClean="0"/>
              <a:t>E.g. Cases of self-sacrifice: parent who sacrifices their well-being for the health and happiness of her children; environmentalist who sacrifices their well-being for saving the Amazon rainforest; and so on.  </a:t>
            </a:r>
          </a:p>
          <a:p>
            <a:r>
              <a:rPr lang="en-US" dirty="0" smtClean="0"/>
              <a:t>Certain values are </a:t>
            </a:r>
            <a:r>
              <a:rPr lang="en-US" i="1" dirty="0" smtClean="0"/>
              <a:t>non</a:t>
            </a:r>
            <a:r>
              <a:rPr lang="en-US" dirty="0" smtClean="0"/>
              <a:t>-self-interested (or at least </a:t>
            </a:r>
            <a:r>
              <a:rPr lang="en-US" i="1" dirty="0" smtClean="0"/>
              <a:t>less</a:t>
            </a:r>
            <a:r>
              <a:rPr lang="en-US" dirty="0" smtClean="0"/>
              <a:t>-self-interested) than other values</a:t>
            </a:r>
          </a:p>
          <a:p>
            <a:r>
              <a:rPr lang="en-US" dirty="0" smtClean="0"/>
              <a:t>But there seems to be no principled distinction between self-interested and non-self-interested values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3: Scarcity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Theories of well-being that maintain well-being is constituted by certain kinds of value-fulfillment or goods attainment cannot account for people who seem to have high levels of well-being without these things</a:t>
            </a:r>
          </a:p>
          <a:p>
            <a:r>
              <a:rPr lang="en-US" dirty="0" smtClean="0"/>
              <a:t>E.g. Buddhist monks, living a “quiet” life</a:t>
            </a:r>
          </a:p>
          <a:p>
            <a:r>
              <a:rPr lang="en-GB" dirty="0" smtClean="0"/>
              <a:t>These individuals have a he</a:t>
            </a:r>
            <a:r>
              <a:rPr dirty="0" smtClean="0"/>
              <a:t>ightened sense of vitality, energy, or “feeling alive”</a:t>
            </a:r>
            <a:endParaRPr lang="en-GB" dirty="0" smtClean="0"/>
          </a:p>
          <a:p>
            <a:r>
              <a:rPr lang="en-GB" dirty="0" smtClean="0"/>
              <a:t>They seem to have high levels of well-being without having high levels of value-fulfilment or goods attainment (note that: this level of well-being is not entirely accounted for by higher levels of happiness)   </a:t>
            </a:r>
            <a:r>
              <a:rPr lang="en-US" dirty="0" smtClean="0"/>
              <a:t>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1150</TotalTime>
  <Words>1374</Words>
  <Application>Microsoft Office PowerPoint</Application>
  <PresentationFormat>On-screen Show (4:3)</PresentationFormat>
  <Paragraphs>93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 New Understanding of Well-being and its Role in Public Policy</vt:lpstr>
      <vt:lpstr>Rationale</vt:lpstr>
      <vt:lpstr>Legitimate policy</vt:lpstr>
      <vt:lpstr>The illegitimacy of well-being policy</vt:lpstr>
      <vt:lpstr>Outline </vt:lpstr>
      <vt:lpstr>Three problems with traditional accounts of well-being </vt:lpstr>
      <vt:lpstr>Problem 1: Incommensurability</vt:lpstr>
      <vt:lpstr>Problem 2: Scope</vt:lpstr>
      <vt:lpstr>Problem 3: Scarcity</vt:lpstr>
      <vt:lpstr>Solution: Well-being instrumentalism</vt:lpstr>
      <vt:lpstr>The legitimacy of well-being policy</vt:lpstr>
      <vt:lpstr>3 implications of instrumentalism</vt:lpstr>
      <vt:lpstr>Well-being is multi-dimensional</vt:lpstr>
      <vt:lpstr>Well-being varies by context</vt:lpstr>
      <vt:lpstr>Dominant affective states matter</vt:lpstr>
      <vt:lpstr>Positive causal networks matter</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Understanding of Well-being and its Role in Public Policy</dc:title>
  <dc:creator>Sam  Wren-Lewis</dc:creator>
  <cp:lastModifiedBy>scott</cp:lastModifiedBy>
  <cp:revision>66</cp:revision>
  <dcterms:created xsi:type="dcterms:W3CDTF">2015-04-17T07:19:25Z</dcterms:created>
  <dcterms:modified xsi:type="dcterms:W3CDTF">2015-04-20T10:09:36Z</dcterms:modified>
</cp:coreProperties>
</file>