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9" r:id="rId3"/>
    <p:sldId id="263" r:id="rId4"/>
    <p:sldId id="262" r:id="rId5"/>
    <p:sldId id="259" r:id="rId6"/>
    <p:sldId id="264" r:id="rId7"/>
    <p:sldId id="265" r:id="rId8"/>
    <p:sldId id="266" r:id="rId9"/>
    <p:sldId id="267" r:id="rId10"/>
    <p:sldId id="268" r:id="rId11"/>
  </p:sldIdLst>
  <p:sldSz cx="9901238" cy="7200900"/>
  <p:notesSz cx="6858000" cy="9144000"/>
  <p:defaultTextStyle>
    <a:defPPr>
      <a:defRPr lang="en-US"/>
    </a:defPPr>
    <a:lvl1pPr marL="0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7030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4060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0108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811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3514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80217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69209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36238" algn="l" defTabSz="9340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2" y="-77"/>
      </p:cViewPr>
      <p:guideLst>
        <p:guide orient="horz" pos="2268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77572" y="1440180"/>
            <a:ext cx="8501863" cy="1920240"/>
          </a:xfrm>
          <a:ln>
            <a:noFill/>
          </a:ln>
        </p:spPr>
        <p:txBody>
          <a:bodyPr vert="horz" tIns="0" rIns="19544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77572" y="3389963"/>
            <a:ext cx="8505163" cy="1840230"/>
          </a:xfrm>
        </p:spPr>
        <p:txBody>
          <a:bodyPr lIns="0" rIns="19544"/>
          <a:lstStyle>
            <a:lvl1pPr marL="0" marR="48861" indent="0" algn="r">
              <a:buNone/>
              <a:defRPr>
                <a:solidFill>
                  <a:schemeClr val="tx1"/>
                </a:solidFill>
              </a:defRPr>
            </a:lvl1pPr>
            <a:lvl2pPr marL="488610" indent="0" algn="ctr">
              <a:buNone/>
            </a:lvl2pPr>
            <a:lvl3pPr marL="977219" indent="0" algn="ctr">
              <a:buNone/>
            </a:lvl3pPr>
            <a:lvl4pPr marL="1465829" indent="0" algn="ctr">
              <a:buNone/>
            </a:lvl4pPr>
            <a:lvl5pPr marL="1954439" indent="0" algn="ctr">
              <a:buNone/>
            </a:lvl5pPr>
            <a:lvl6pPr marL="2443048" indent="0" algn="ctr">
              <a:buNone/>
            </a:lvl6pPr>
            <a:lvl7pPr marL="2931658" indent="0" algn="ctr">
              <a:buNone/>
            </a:lvl7pPr>
            <a:lvl8pPr marL="3420267" indent="0" algn="ctr">
              <a:buNone/>
            </a:lvl8pPr>
            <a:lvl9pPr marL="390887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78397" y="960122"/>
            <a:ext cx="2227779" cy="547235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062" y="960122"/>
            <a:ext cx="6518315" cy="547235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272" y="1382573"/>
            <a:ext cx="8416052" cy="1430579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4272" y="2839897"/>
            <a:ext cx="8416052" cy="1585198"/>
          </a:xfrm>
        </p:spPr>
        <p:txBody>
          <a:bodyPr lIns="48861" rIns="48861" anchor="t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2" y="739292"/>
            <a:ext cx="8911114" cy="12001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062" y="2016089"/>
            <a:ext cx="4373047" cy="4656582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129" y="2016089"/>
            <a:ext cx="4373047" cy="4656582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2" y="739292"/>
            <a:ext cx="8911114" cy="1200150"/>
          </a:xfrm>
        </p:spPr>
        <p:txBody>
          <a:bodyPr tIns="48861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062" y="1948010"/>
            <a:ext cx="4374766" cy="692320"/>
          </a:xfrm>
        </p:spPr>
        <p:txBody>
          <a:bodyPr lIns="48861" tIns="0" rIns="48861" bIns="0" anchor="ctr">
            <a:noAutofit/>
          </a:bodyPr>
          <a:lstStyle>
            <a:lvl1pPr marL="0" indent="0">
              <a:buNone/>
              <a:defRPr sz="2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100" b="1"/>
            </a:lvl2pPr>
            <a:lvl3pPr>
              <a:buNone/>
              <a:defRPr sz="1900" b="1"/>
            </a:lvl3pPr>
            <a:lvl4pPr>
              <a:buNone/>
              <a:defRPr sz="1700" b="1"/>
            </a:lvl4pPr>
            <a:lvl5pPr>
              <a:buNone/>
              <a:defRPr sz="17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29692" y="1952745"/>
            <a:ext cx="4376485" cy="687585"/>
          </a:xfrm>
        </p:spPr>
        <p:txBody>
          <a:bodyPr lIns="48861" tIns="0" rIns="48861" bIns="0" anchor="ctr"/>
          <a:lstStyle>
            <a:lvl1pPr marL="0" indent="0">
              <a:buNone/>
              <a:defRPr sz="2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100" b="1"/>
            </a:lvl2pPr>
            <a:lvl3pPr>
              <a:buNone/>
              <a:defRPr sz="1900" b="1"/>
            </a:lvl3pPr>
            <a:lvl4pPr>
              <a:buNone/>
              <a:defRPr sz="1700" b="1"/>
            </a:lvl4pPr>
            <a:lvl5pPr>
              <a:buNone/>
              <a:defRPr sz="17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062" y="2640330"/>
            <a:ext cx="4374766" cy="4038006"/>
          </a:xfrm>
        </p:spPr>
        <p:txBody>
          <a:bodyPr tIns="0"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692" y="2640330"/>
            <a:ext cx="4376485" cy="4038006"/>
          </a:xfrm>
        </p:spPr>
        <p:txBody>
          <a:bodyPr tIns="0"/>
          <a:lstStyle>
            <a:lvl1pPr>
              <a:defRPr sz="24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2" y="739292"/>
            <a:ext cx="8993625" cy="1200150"/>
          </a:xfrm>
        </p:spPr>
        <p:txBody>
          <a:bodyPr vert="horz" tIns="4886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593" y="540069"/>
            <a:ext cx="2970371" cy="1220153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8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42593" y="1760220"/>
            <a:ext cx="2970371" cy="4800600"/>
          </a:xfrm>
        </p:spPr>
        <p:txBody>
          <a:bodyPr lIns="19544" rIns="19544"/>
          <a:lstStyle>
            <a:lvl1pPr marL="0" indent="0" algn="l">
              <a:buNone/>
              <a:defRPr sz="1500"/>
            </a:lvl1pPr>
            <a:lvl2pPr indent="0" algn="l">
              <a:buNone/>
              <a:defRPr sz="1300"/>
            </a:lvl2pPr>
            <a:lvl3pPr indent="0" algn="l">
              <a:buNone/>
              <a:defRPr sz="1100"/>
            </a:lvl3pPr>
            <a:lvl4pPr indent="0" algn="l">
              <a:buNone/>
              <a:defRPr sz="1000"/>
            </a:lvl4pPr>
            <a:lvl5pPr indent="0" algn="l"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71109" y="1760220"/>
            <a:ext cx="5535067" cy="4800600"/>
          </a:xfrm>
        </p:spPr>
        <p:txBody>
          <a:bodyPr tIns="0"/>
          <a:lstStyle>
            <a:lvl1pPr>
              <a:defRPr sz="3000"/>
            </a:lvl1pPr>
            <a:lvl2pPr>
              <a:defRPr sz="2800"/>
            </a:lvl2pPr>
            <a:lvl3pPr>
              <a:defRPr sz="2600"/>
            </a:lvl3pPr>
            <a:lvl4pPr>
              <a:defRPr sz="21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427917" y="1163481"/>
            <a:ext cx="5693212" cy="432054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722" tIns="48861" rIns="97722" bIns="48861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666977" y="5627758"/>
            <a:ext cx="168321" cy="163220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722" tIns="48861" rIns="97722" bIns="48861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082" y="1235846"/>
            <a:ext cx="2396100" cy="1661752"/>
          </a:xfrm>
        </p:spPr>
        <p:txBody>
          <a:bodyPr vert="horz" lIns="48861" tIns="48861" rIns="48861" bIns="48861" anchor="b"/>
          <a:lstStyle>
            <a:lvl1pPr algn="l">
              <a:buNone/>
              <a:defRPr sz="21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083" y="2970224"/>
            <a:ext cx="2392799" cy="2288286"/>
          </a:xfrm>
        </p:spPr>
        <p:txBody>
          <a:bodyPr lIns="68405" rIns="48861" bIns="48861" anchor="t"/>
          <a:lstStyle>
            <a:lvl1pPr marL="0" indent="0" algn="l">
              <a:spcBef>
                <a:spcPts val="267"/>
              </a:spcBef>
              <a:buFontTx/>
              <a:buNone/>
              <a:defRPr sz="14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46093" y="6674168"/>
            <a:ext cx="660083" cy="383381"/>
          </a:xfrm>
        </p:spPr>
        <p:txBody>
          <a:bodyPr/>
          <a:lstStyle/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774461" y="1259493"/>
            <a:ext cx="5000125" cy="4128516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4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0314" y="6107430"/>
            <a:ext cx="9921866" cy="109347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7722" tIns="48861" rIns="97722" bIns="48861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744343" y="6530817"/>
            <a:ext cx="5156895" cy="67008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7722" tIns="48861" rIns="97722" bIns="48861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0314" y="-7501"/>
            <a:ext cx="9921866" cy="109347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7722" tIns="48861" rIns="97722" bIns="48861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744343" y="-7501"/>
            <a:ext cx="5156895" cy="670084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7722" tIns="48861" rIns="97722" bIns="48861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95062" y="739292"/>
            <a:ext cx="8911114" cy="1200150"/>
          </a:xfrm>
          <a:prstGeom prst="rect">
            <a:avLst/>
          </a:prstGeom>
        </p:spPr>
        <p:txBody>
          <a:bodyPr vert="horz" lIns="0" tIns="48861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95062" y="2032254"/>
            <a:ext cx="8911114" cy="4608576"/>
          </a:xfrm>
          <a:prstGeom prst="rect">
            <a:avLst/>
          </a:prstGeom>
        </p:spPr>
        <p:txBody>
          <a:bodyPr vert="horz" lIns="97722" tIns="48861" rIns="97722" bIns="4886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95062" y="6674168"/>
            <a:ext cx="2310289" cy="383381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35D1AA-021D-4586-9592-879094E639DD}" type="datetimeFigureOut">
              <a:rPr lang="en-GB" smtClean="0"/>
              <a:t>20/04/2015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87861" y="6674168"/>
            <a:ext cx="3630454" cy="383381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81073" y="6674168"/>
            <a:ext cx="825103" cy="383381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3878E8-DFED-4D93-ACA3-3E82D224C68A}" type="slidenum">
              <a:rPr lang="en-GB" smtClean="0"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0592" y="212529"/>
            <a:ext cx="9940813" cy="68168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3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93166" indent="-293166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053" indent="-263849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77219" indent="-263849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385" indent="-224760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63551" indent="-224760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856717" indent="-224760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052160" indent="-195444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45326" indent="-195444" algn="l" rtl="0" eaLnBrk="1" latinLnBrk="0" hangingPunct="1">
        <a:spcBef>
          <a:spcPct val="20000"/>
        </a:spcBef>
        <a:buClr>
          <a:schemeClr val="tx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492" indent="-195444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886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772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65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9544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4430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9316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42026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9088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597" y="936154"/>
            <a:ext cx="8416053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latin typeface="Arial" pitchFamily="34" charset="0"/>
                <a:cs typeface="Arial" pitchFamily="34" charset="0"/>
              </a:rPr>
              <a:t>The Politics of Wellbeing </a:t>
            </a:r>
            <a:r>
              <a:rPr lang="en-GB" b="1" dirty="0" smtClean="0">
                <a:latin typeface="Arial" pitchFamily="34" charset="0"/>
                <a:cs typeface="Arial" pitchFamily="34" charset="0"/>
              </a:rPr>
              <a:t>Seminar, 17/04/15 </a:t>
            </a:r>
            <a:br>
              <a:rPr lang="en-GB" b="1" dirty="0" smtClean="0">
                <a:latin typeface="Arial" pitchFamily="34" charset="0"/>
                <a:cs typeface="Arial" pitchFamily="34" charset="0"/>
              </a:rPr>
            </a:br>
            <a:r>
              <a:rPr lang="en-GB" b="1" dirty="0" smtClean="0">
                <a:latin typeface="Arial" pitchFamily="34" charset="0"/>
                <a:cs typeface="Arial" pitchFamily="34" charset="0"/>
              </a:rPr>
              <a:t>Newcastle </a:t>
            </a:r>
            <a:r>
              <a:rPr lang="en-GB" b="1" dirty="0">
                <a:latin typeface="Arial" pitchFamily="34" charset="0"/>
                <a:cs typeface="Arial" pitchFamily="34" charset="0"/>
              </a:rPr>
              <a:t>University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5063" y="4896595"/>
            <a:ext cx="8992060" cy="1728192"/>
          </a:xfrm>
        </p:spPr>
        <p:txBody>
          <a:bodyPr>
            <a:normAutofit/>
          </a:bodyPr>
          <a:lstStyle/>
          <a:p>
            <a:endParaRPr lang="en-GB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Justine N. </a:t>
            </a:r>
            <a:r>
              <a:rPr lang="en-GB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Uvuza</a:t>
            </a:r>
            <a:r>
              <a:rPr lang="en-GB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Newcastle University</a:t>
            </a:r>
          </a:p>
          <a:p>
            <a:endParaRPr lang="en-GB" sz="4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3" y="936154"/>
            <a:ext cx="8911115" cy="864096"/>
          </a:xfrm>
        </p:spPr>
        <p:txBody>
          <a:bodyPr/>
          <a:lstStyle/>
          <a:p>
            <a:pPr algn="ctr"/>
            <a:r>
              <a:rPr lang="en-GB" dirty="0" smtClean="0"/>
              <a:t>Further readings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063" y="1872258"/>
            <a:ext cx="8911115" cy="5031005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GB" sz="3300" dirty="0" smtClean="0">
                <a:latin typeface="Arial" pitchFamily="34" charset="0"/>
                <a:cs typeface="Arial" pitchFamily="34" charset="0"/>
              </a:rPr>
              <a:t>Abbott, P., </a:t>
            </a:r>
            <a:r>
              <a:rPr lang="en-GB" sz="3300" dirty="0" err="1" smtClean="0">
                <a:latin typeface="Arial" pitchFamily="34" charset="0"/>
                <a:cs typeface="Arial" pitchFamily="34" charset="0"/>
              </a:rPr>
              <a:t>Nativel</a:t>
            </a:r>
            <a:r>
              <a:rPr lang="en-GB" sz="3300" dirty="0" smtClean="0">
                <a:latin typeface="Arial" pitchFamily="34" charset="0"/>
                <a:cs typeface="Arial" pitchFamily="34" charset="0"/>
              </a:rPr>
              <a:t>, C., &amp; Wallace, C. (2013). “Dual earner parents strategies for reconciling work and care in seven European countries.”,  </a:t>
            </a:r>
            <a:r>
              <a:rPr lang="en-GB" sz="3300" i="1" dirty="0" err="1" smtClean="0">
                <a:latin typeface="Arial" pitchFamily="34" charset="0"/>
                <a:cs typeface="Arial" pitchFamily="34" charset="0"/>
              </a:rPr>
              <a:t>Observatoire</a:t>
            </a:r>
            <a:r>
              <a:rPr lang="en-GB" sz="3300" i="1" dirty="0" smtClean="0">
                <a:latin typeface="Arial" pitchFamily="34" charset="0"/>
                <a:cs typeface="Arial" pitchFamily="34" charset="0"/>
              </a:rPr>
              <a:t> de la </a:t>
            </a:r>
            <a:r>
              <a:rPr lang="en-GB" sz="3300" i="1" dirty="0" err="1" smtClean="0">
                <a:latin typeface="Arial" pitchFamily="34" charset="0"/>
                <a:cs typeface="Arial" pitchFamily="34" charset="0"/>
              </a:rPr>
              <a:t>société</a:t>
            </a:r>
            <a:r>
              <a:rPr lang="en-GB" sz="33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3300" i="1" dirty="0" err="1" smtClean="0">
                <a:latin typeface="Arial" pitchFamily="34" charset="0"/>
                <a:cs typeface="Arial" pitchFamily="34" charset="0"/>
              </a:rPr>
              <a:t>britannique</a:t>
            </a:r>
            <a:r>
              <a:rPr lang="en-GB" sz="3300" dirty="0" smtClean="0">
                <a:latin typeface="Arial" pitchFamily="34" charset="0"/>
                <a:cs typeface="Arial" pitchFamily="34" charset="0"/>
              </a:rPr>
              <a:t>, (14), 73-97.</a:t>
            </a:r>
          </a:p>
          <a:p>
            <a:pPr lvl="0"/>
            <a:r>
              <a:rPr lang="en-GB" sz="3300" dirty="0" smtClean="0">
                <a:latin typeface="Arial" pitchFamily="34" charset="0"/>
                <a:cs typeface="Arial" pitchFamily="34" charset="0"/>
              </a:rPr>
              <a:t>Wharton, A. S. (2012) “Work and Family in the 21st Century: Four Research Domains”, </a:t>
            </a:r>
            <a:r>
              <a:rPr lang="en-GB" sz="3300" i="1" dirty="0" smtClean="0">
                <a:latin typeface="Arial" pitchFamily="34" charset="0"/>
                <a:cs typeface="Arial" pitchFamily="34" charset="0"/>
              </a:rPr>
              <a:t>Sociology Compass,</a:t>
            </a:r>
            <a:r>
              <a:rPr lang="en-GB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33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GB" sz="3300" dirty="0" smtClean="0">
                <a:latin typeface="Arial" pitchFamily="34" charset="0"/>
                <a:cs typeface="Arial" pitchFamily="34" charset="0"/>
              </a:rPr>
              <a:t>(3): 219-235.</a:t>
            </a:r>
            <a:r>
              <a:rPr lang="en-GB" sz="3300" b="1" i="1" dirty="0" smtClean="0">
                <a:latin typeface="Arial" pitchFamily="34" charset="0"/>
                <a:cs typeface="Arial" pitchFamily="34" charset="0"/>
              </a:rPr>
              <a:t> </a:t>
            </a:r>
            <a:endParaRPr lang="en-GB" sz="33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GB" sz="3300" dirty="0" smtClean="0">
                <a:latin typeface="Arial" pitchFamily="34" charset="0"/>
                <a:cs typeface="Arial" pitchFamily="34" charset="0"/>
              </a:rPr>
              <a:t>Blakeley, G. and Bryson, V. (eds.) (2007) </a:t>
            </a:r>
            <a:r>
              <a:rPr lang="en-GB" sz="3300" i="1" dirty="0" smtClean="0">
                <a:latin typeface="Arial" pitchFamily="34" charset="0"/>
                <a:cs typeface="Arial" pitchFamily="34" charset="0"/>
              </a:rPr>
              <a:t>The Impact of Feminism on Political Concepts and Debates</a:t>
            </a:r>
            <a:r>
              <a:rPr lang="en-GB" sz="3300" dirty="0" smtClean="0">
                <a:latin typeface="Arial" pitchFamily="34" charset="0"/>
                <a:cs typeface="Arial" pitchFamily="34" charset="0"/>
              </a:rPr>
              <a:t>. Manchester: Manchester University Press. –</a:t>
            </a:r>
          </a:p>
          <a:p>
            <a:r>
              <a:rPr lang="en-GB" sz="3300" dirty="0" smtClean="0">
                <a:latin typeface="Arial" pitchFamily="34" charset="0"/>
                <a:cs typeface="Arial" pitchFamily="34" charset="0"/>
              </a:rPr>
              <a:t>Joni </a:t>
            </a:r>
            <a:r>
              <a:rPr lang="en-GB" sz="3300" dirty="0" err="1" smtClean="0">
                <a:latin typeface="Arial" pitchFamily="34" charset="0"/>
                <a:cs typeface="Arial" pitchFamily="34" charset="0"/>
              </a:rPr>
              <a:t>Lovenduski</a:t>
            </a:r>
            <a:r>
              <a:rPr lang="en-GB" sz="3300" dirty="0" smtClean="0">
                <a:latin typeface="Arial" pitchFamily="34" charset="0"/>
                <a:cs typeface="Arial" pitchFamily="34" charset="0"/>
              </a:rPr>
              <a:t> (2005).</a:t>
            </a:r>
            <a:r>
              <a:rPr lang="en-GB" sz="3300" i="1" dirty="0" smtClean="0">
                <a:latin typeface="Arial" pitchFamily="34" charset="0"/>
                <a:cs typeface="Arial" pitchFamily="34" charset="0"/>
              </a:rPr>
              <a:t>  Feminising Politics</a:t>
            </a:r>
            <a:r>
              <a:rPr lang="en-GB" sz="3300" dirty="0" smtClean="0">
                <a:latin typeface="Arial" pitchFamily="34" charset="0"/>
                <a:cs typeface="Arial" pitchFamily="34" charset="0"/>
              </a:rPr>
              <a:t>.  Cambridge: Polity.</a:t>
            </a:r>
            <a:endParaRPr lang="en-GB" sz="3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2" y="936154"/>
            <a:ext cx="8911114" cy="1003288"/>
          </a:xfrm>
        </p:spPr>
        <p:txBody>
          <a:bodyPr>
            <a:normAutofit fontScale="90000"/>
          </a:bodyPr>
          <a:lstStyle/>
          <a:p>
            <a:r>
              <a:rPr lang="en-GB" sz="5400" b="1" dirty="0" smtClean="0">
                <a:solidFill>
                  <a:schemeClr val="tx1"/>
                </a:solidFill>
              </a:rPr>
              <a:t/>
            </a:r>
            <a:br>
              <a:rPr lang="en-GB" sz="5400" b="1" dirty="0" smtClean="0">
                <a:solidFill>
                  <a:schemeClr val="tx1"/>
                </a:solidFill>
              </a:rPr>
            </a:br>
            <a:r>
              <a:rPr lang="en-GB" sz="5400" b="1" dirty="0" smtClean="0">
                <a:solidFill>
                  <a:schemeClr val="tx1"/>
                </a:solidFill>
              </a:rPr>
              <a:t/>
            </a:r>
            <a:br>
              <a:rPr lang="en-GB" sz="5400" b="1" dirty="0" smtClean="0">
                <a:solidFill>
                  <a:schemeClr val="tx1"/>
                </a:solidFill>
              </a:rPr>
            </a:br>
            <a:r>
              <a:rPr lang="en-GB" sz="5400" b="1" dirty="0" smtClean="0">
                <a:solidFill>
                  <a:schemeClr val="tx1"/>
                </a:solidFill>
              </a:rPr>
              <a:t/>
            </a:r>
            <a:br>
              <a:rPr lang="en-GB" sz="5400" b="1" dirty="0" smtClean="0">
                <a:solidFill>
                  <a:schemeClr val="tx1"/>
                </a:solidFill>
              </a:rPr>
            </a:br>
            <a:r>
              <a:rPr lang="en-GB" sz="5400" b="1" dirty="0" smtClean="0">
                <a:solidFill>
                  <a:schemeClr val="tx1"/>
                </a:solidFill>
              </a:rPr>
              <a:t/>
            </a:r>
            <a:br>
              <a:rPr lang="en-GB" sz="5400" b="1" dirty="0" smtClean="0">
                <a:solidFill>
                  <a:schemeClr val="tx1"/>
                </a:solidFill>
              </a:rPr>
            </a:br>
            <a:r>
              <a:rPr lang="en-GB" sz="5400" b="1" dirty="0" smtClean="0">
                <a:solidFill>
                  <a:schemeClr val="tx1"/>
                </a:solidFill>
              </a:rPr>
              <a:t/>
            </a:r>
            <a:br>
              <a:rPr lang="en-GB" sz="5400" b="1" dirty="0" smtClean="0">
                <a:solidFill>
                  <a:schemeClr val="tx1"/>
                </a:solidFill>
              </a:rPr>
            </a:br>
            <a:r>
              <a:rPr lang="en-GB" sz="5400" b="1" dirty="0" smtClean="0">
                <a:solidFill>
                  <a:schemeClr val="tx1"/>
                </a:solidFill>
              </a:rPr>
              <a:t/>
            </a:r>
            <a:br>
              <a:rPr lang="en-GB" sz="5400" b="1" dirty="0" smtClean="0">
                <a:solidFill>
                  <a:schemeClr val="tx1"/>
                </a:solidFill>
              </a:rPr>
            </a:br>
            <a:r>
              <a:rPr lang="en-GB" sz="5400" b="1" dirty="0" smtClean="0">
                <a:solidFill>
                  <a:schemeClr val="tx1"/>
                </a:solidFill>
              </a:rPr>
              <a:t/>
            </a:r>
            <a:br>
              <a:rPr lang="en-GB" sz="5400" b="1" dirty="0" smtClean="0">
                <a:solidFill>
                  <a:schemeClr val="tx1"/>
                </a:solidFill>
              </a:rPr>
            </a:br>
            <a:r>
              <a:rPr lang="en-GB" sz="4800" b="1" dirty="0" smtClean="0">
                <a:solidFill>
                  <a:schemeClr val="tx1"/>
                </a:solidFill>
              </a:rPr>
              <a:t> </a:t>
            </a:r>
            <a:r>
              <a:rPr lang="en-GB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Feminist  /Gender Perspectives and wellbeing.</a:t>
            </a:r>
            <a:endParaRPr lang="en-GB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062" y="2160290"/>
            <a:ext cx="8911114" cy="468052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1200" b="1" u="sng" dirty="0" smtClean="0">
                <a:latin typeface="Arial" pitchFamily="34" charset="0"/>
                <a:cs typeface="Arial" pitchFamily="34" charset="0"/>
              </a:rPr>
              <a:t>Outline</a:t>
            </a:r>
            <a:r>
              <a:rPr lang="en-GB" sz="11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1200" b="1" dirty="0" smtClean="0">
                <a:latin typeface="Arial" pitchFamily="34" charset="0"/>
                <a:cs typeface="Arial" pitchFamily="34" charset="0"/>
              </a:rPr>
            </a:br>
            <a:r>
              <a:rPr lang="en-GB" sz="11200" dirty="0" smtClean="0">
                <a:latin typeface="Arial" pitchFamily="34" charset="0"/>
                <a:cs typeface="Arial" pitchFamily="34" charset="0"/>
              </a:rPr>
              <a:t>Introduction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1200" dirty="0" smtClean="0">
                <a:latin typeface="Arial" pitchFamily="34" charset="0"/>
                <a:cs typeface="Arial" pitchFamily="34" charset="0"/>
              </a:rPr>
              <a:t>	Country context</a:t>
            </a:r>
            <a:br>
              <a:rPr lang="en-GB" sz="11200" dirty="0" smtClean="0">
                <a:latin typeface="Arial" pitchFamily="34" charset="0"/>
                <a:cs typeface="Arial" pitchFamily="34" charset="0"/>
              </a:rPr>
            </a:br>
            <a:r>
              <a:rPr lang="en-GB" sz="11200" dirty="0" smtClean="0">
                <a:latin typeface="Arial" pitchFamily="34" charset="0"/>
                <a:cs typeface="Arial" pitchFamily="34" charset="0"/>
              </a:rPr>
              <a:t>Key findings</a:t>
            </a:r>
            <a:br>
              <a:rPr lang="en-GB" sz="11200" dirty="0" smtClean="0">
                <a:latin typeface="Arial" pitchFamily="34" charset="0"/>
                <a:cs typeface="Arial" pitchFamily="34" charset="0"/>
              </a:rPr>
            </a:br>
            <a:r>
              <a:rPr lang="en-GB" sz="11200" dirty="0" smtClean="0">
                <a:latin typeface="Arial" pitchFamily="34" charset="0"/>
                <a:cs typeface="Arial" pitchFamily="34" charset="0"/>
              </a:rPr>
              <a:t>Policy Limitations</a:t>
            </a:r>
            <a:br>
              <a:rPr lang="en-GB" sz="11200" dirty="0" smtClean="0">
                <a:latin typeface="Arial" pitchFamily="34" charset="0"/>
                <a:cs typeface="Arial" pitchFamily="34" charset="0"/>
              </a:rPr>
            </a:br>
            <a:r>
              <a:rPr lang="en-GB" sz="11200" dirty="0" smtClean="0">
                <a:latin typeface="Arial" pitchFamily="34" charset="0"/>
                <a:cs typeface="Arial" pitchFamily="34" charset="0"/>
              </a:rPr>
              <a:t>Conclusion</a:t>
            </a:r>
          </a:p>
          <a:p>
            <a:pPr>
              <a:buNone/>
            </a:pPr>
            <a:r>
              <a:rPr lang="en-GB" sz="11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sz="11200" dirty="0" smtClean="0">
                <a:latin typeface="Arial" pitchFamily="34" charset="0"/>
                <a:cs typeface="Arial" pitchFamily="34" charset="0"/>
              </a:rPr>
            </a:br>
            <a:r>
              <a:rPr lang="en-GB" sz="1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“Understanding gender requires us to go beyond the obvious and to reconsider issues we may think are self-evident and already well understood.” Wharton (2011:2) </a:t>
            </a:r>
            <a:r>
              <a:rPr lang="en-GB" sz="67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67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en-GB" sz="6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3" y="1008162"/>
            <a:ext cx="8911115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Introduction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063" y="2088283"/>
            <a:ext cx="8911115" cy="4814981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>
                <a:latin typeface="Arial" pitchFamily="34" charset="0"/>
                <a:cs typeface="Arial" pitchFamily="34" charset="0"/>
              </a:rPr>
              <a:t>My thesis analysed Rwandan women politician’s lived experiences of balancing the private and public roles and the impact this has on their career development.</a:t>
            </a:r>
          </a:p>
          <a:p>
            <a:r>
              <a:rPr lang="en-GB" sz="3200" dirty="0" smtClean="0">
                <a:latin typeface="Arial" pitchFamily="34" charset="0"/>
                <a:cs typeface="Arial" pitchFamily="34" charset="0"/>
              </a:rPr>
              <a:t>The data speaks to the tensions in women’s lives that affect wellbeing both in terms of organizational structure and cultures at different levels:</a:t>
            </a:r>
            <a:br>
              <a:rPr lang="en-GB" sz="3200" dirty="0" smtClean="0">
                <a:latin typeface="Arial" pitchFamily="34" charset="0"/>
                <a:cs typeface="Arial" pitchFamily="34" charset="0"/>
              </a:rPr>
            </a:br>
            <a:r>
              <a:rPr lang="en-GB" sz="3200" dirty="0" smtClean="0">
                <a:latin typeface="Arial" pitchFamily="34" charset="0"/>
                <a:cs typeface="Arial" pitchFamily="34" charset="0"/>
              </a:rPr>
              <a:t>-As mothers</a:t>
            </a:r>
            <a:br>
              <a:rPr lang="en-GB" sz="3200" dirty="0" smtClean="0">
                <a:latin typeface="Arial" pitchFamily="34" charset="0"/>
                <a:cs typeface="Arial" pitchFamily="34" charset="0"/>
              </a:rPr>
            </a:br>
            <a:r>
              <a:rPr lang="en-GB" sz="3200" dirty="0" smtClean="0">
                <a:latin typeface="Arial" pitchFamily="34" charset="0"/>
                <a:cs typeface="Arial" pitchFamily="34" charset="0"/>
              </a:rPr>
              <a:t>-As wives</a:t>
            </a:r>
            <a:br>
              <a:rPr lang="en-GB" sz="3200" dirty="0" smtClean="0">
                <a:latin typeface="Arial" pitchFamily="34" charset="0"/>
                <a:cs typeface="Arial" pitchFamily="34" charset="0"/>
              </a:rPr>
            </a:br>
            <a:r>
              <a:rPr lang="en-GB" sz="3200" dirty="0" smtClean="0">
                <a:latin typeface="Arial" pitchFamily="34" charset="0"/>
                <a:cs typeface="Arial" pitchFamily="34" charset="0"/>
              </a:rPr>
              <a:t>-Work culture, gender bias and public scrutiny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123" y="1008162"/>
            <a:ext cx="8911115" cy="5712668"/>
          </a:xfrm>
        </p:spPr>
        <p:txBody>
          <a:bodyPr>
            <a:normAutofit fontScale="90000"/>
          </a:bodyPr>
          <a:lstStyle/>
          <a:p>
            <a:r>
              <a:rPr lang="en-GB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research was influenced by feminist theories regarding gender equality and difference, public and private spheres and social justice debates; advanced by feminists such as Hunt 1990; Richardson 1993; Tobias 1997, Yuval Davis and </a:t>
            </a:r>
            <a:r>
              <a:rPr lang="en-GB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Webner</a:t>
            </a:r>
            <a:r>
              <a:rPr lang="en-GB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1999;  Nussbaum 2003 and Abbott, </a:t>
            </a:r>
            <a:r>
              <a:rPr lang="en-GB" sz="3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Nativel</a:t>
            </a:r>
            <a:r>
              <a:rPr lang="en-GB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&amp; Wallace 2013). </a:t>
            </a:r>
            <a:r>
              <a:rPr lang="en-GB" sz="36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For example, has women’s participation created more freedoms, more space, and more choices?</a:t>
            </a:r>
            <a:r>
              <a:rPr lang="en-GB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Has women’s access to and participation in politics improved their lives?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3" y="936154"/>
            <a:ext cx="8911115" cy="720080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Arial" pitchFamily="34" charset="0"/>
                <a:cs typeface="Arial" pitchFamily="34" charset="0"/>
              </a:rPr>
              <a:t>Country Context and Background</a:t>
            </a:r>
            <a:endParaRPr lang="en-GB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063" y="1872258"/>
            <a:ext cx="4373047" cy="5241899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Women make up </a:t>
            </a:r>
          </a:p>
          <a:p>
            <a:pPr>
              <a:spcBef>
                <a:spcPts val="0"/>
              </a:spcBef>
              <a:buNone/>
            </a:pPr>
            <a:r>
              <a:rPr lang="en-GB" sz="3000" b="1" dirty="0" smtClean="0">
                <a:latin typeface="Arial" pitchFamily="34" charset="0"/>
                <a:cs typeface="Arial" pitchFamily="34" charset="0"/>
              </a:rPr>
              <a:t>64 % </a:t>
            </a:r>
            <a:r>
              <a:rPr lang="en-GB" sz="3000" dirty="0" smtClean="0">
                <a:latin typeface="Arial" pitchFamily="34" charset="0"/>
                <a:cs typeface="Arial" pitchFamily="34" charset="0"/>
              </a:rPr>
              <a:t>Deputies, more than</a:t>
            </a:r>
          </a:p>
          <a:p>
            <a:pPr>
              <a:spcBef>
                <a:spcPts val="0"/>
              </a:spcBef>
              <a:buNone/>
            </a:pPr>
            <a:r>
              <a:rPr lang="en-GB" sz="3000" b="1" dirty="0" smtClean="0">
                <a:latin typeface="Arial" pitchFamily="34" charset="0"/>
                <a:cs typeface="Arial" pitchFamily="34" charset="0"/>
              </a:rPr>
              <a:t>30%</a:t>
            </a:r>
            <a:r>
              <a:rPr lang="en-GB" sz="3000" dirty="0" smtClean="0">
                <a:latin typeface="Arial" pitchFamily="34" charset="0"/>
                <a:cs typeface="Arial" pitchFamily="34" charset="0"/>
              </a:rPr>
              <a:t> in the cabinet,  at </a:t>
            </a:r>
          </a:p>
          <a:p>
            <a:pPr>
              <a:spcBef>
                <a:spcPts val="0"/>
              </a:spcBef>
              <a:buNone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permanent secretary</a:t>
            </a:r>
          </a:p>
          <a:p>
            <a:pPr>
              <a:spcBef>
                <a:spcPts val="0"/>
              </a:spcBef>
              <a:buNone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level, the judiciary and at</a:t>
            </a:r>
          </a:p>
          <a:p>
            <a:pPr>
              <a:spcBef>
                <a:spcPts val="0"/>
              </a:spcBef>
              <a:buNone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Local government;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Exists a political will;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Gender machineries;</a:t>
            </a:r>
          </a:p>
          <a:p>
            <a:pPr>
              <a:buFont typeface="Wingdings" pitchFamily="2" charset="2"/>
              <a:buChar char="§"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Positive Legal and Policy </a:t>
            </a:r>
          </a:p>
          <a:p>
            <a:pPr>
              <a:buNone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framework</a:t>
            </a:r>
          </a:p>
          <a:p>
            <a:pPr>
              <a:buNone/>
            </a:pPr>
            <a:endParaRPr lang="en-GB" sz="24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129" y="1872258"/>
            <a:ext cx="4373047" cy="52418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dirty="0" smtClean="0">
                <a:latin typeface="Arial" pitchFamily="34" charset="0"/>
                <a:cs typeface="Arial" pitchFamily="34" charset="0"/>
              </a:rPr>
              <a:t>While there are special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dirty="0" smtClean="0">
                <a:latin typeface="Arial" pitchFamily="34" charset="0"/>
                <a:cs typeface="Arial" pitchFamily="34" charset="0"/>
              </a:rPr>
              <a:t>measures to increase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dirty="0" smtClean="0">
                <a:latin typeface="Arial" pitchFamily="34" charset="0"/>
                <a:cs typeface="Arial" pitchFamily="34" charset="0"/>
              </a:rPr>
              <a:t>the number of women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dirty="0" smtClean="0">
                <a:latin typeface="Arial" pitchFamily="34" charset="0"/>
                <a:cs typeface="Arial" pitchFamily="34" charset="0"/>
              </a:rPr>
              <a:t>in decision-making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dirty="0" smtClean="0">
                <a:latin typeface="Arial" pitchFamily="34" charset="0"/>
                <a:cs typeface="Arial" pitchFamily="34" charset="0"/>
              </a:rPr>
              <a:t>generally and politics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dirty="0" smtClean="0">
                <a:latin typeface="Arial" pitchFamily="34" charset="0"/>
                <a:cs typeface="Arial" pitchFamily="34" charset="0"/>
              </a:rPr>
              <a:t>specifically, </a:t>
            </a:r>
            <a:r>
              <a:rPr lang="en-GB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 cultural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filters in which gender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inequality is based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have received less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attention.</a:t>
            </a:r>
          </a:p>
          <a:p>
            <a:pPr>
              <a:spcAft>
                <a:spcPts val="600"/>
              </a:spcAft>
            </a:pP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553" y="792138"/>
            <a:ext cx="9076135" cy="864096"/>
          </a:xfrm>
        </p:spPr>
        <p:txBody>
          <a:bodyPr>
            <a:normAutofit/>
          </a:bodyPr>
          <a:lstStyle/>
          <a:p>
            <a:pPr algn="ctr"/>
            <a:r>
              <a:rPr lang="en-GB" sz="3600" dirty="0" smtClean="0">
                <a:latin typeface="Arial" pitchFamily="34" charset="0"/>
                <a:cs typeface="Arial" pitchFamily="34" charset="0"/>
              </a:rPr>
              <a:t>Findings / impact on personal wellbeing.(1)</a:t>
            </a:r>
            <a:endParaRPr lang="en-GB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2551" y="1944266"/>
            <a:ext cx="4376348" cy="720081"/>
          </a:xfrm>
        </p:spPr>
        <p:txBody>
          <a:bodyPr/>
          <a:lstStyle/>
          <a:p>
            <a:r>
              <a:rPr lang="en-GB" sz="2800" dirty="0" smtClean="0">
                <a:solidFill>
                  <a:schemeClr val="tx1"/>
                </a:solidFill>
              </a:rPr>
              <a:t>Benefit from political work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12204" y="1944266"/>
            <a:ext cx="4376484" cy="720081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>
                <a:solidFill>
                  <a:schemeClr val="tx1"/>
                </a:solidFill>
              </a:rPr>
              <a:t>H/e , curtailed by the struggle to balance  multiple roles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2551" y="2880370"/>
            <a:ext cx="4376348" cy="4044085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Majority of the women</a:t>
            </a:r>
          </a:p>
          <a:p>
            <a:pPr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mentioned that they gained</a:t>
            </a:r>
          </a:p>
          <a:p>
            <a:pPr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from political participation in a</a:t>
            </a:r>
          </a:p>
          <a:p>
            <a:pPr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number of ways; Socially,</a:t>
            </a:r>
          </a:p>
          <a:p>
            <a:pPr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Economically &amp; politically</a:t>
            </a:r>
          </a:p>
          <a:p>
            <a:pPr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For example,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More salary 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More confidence and self esteem</a:t>
            </a:r>
          </a:p>
          <a:p>
            <a:r>
              <a:rPr lang="en-GB" sz="2400" dirty="0" smtClean="0">
                <a:latin typeface="Arial" pitchFamily="34" charset="0"/>
                <a:cs typeface="Arial" pitchFamily="34" charset="0"/>
              </a:rPr>
              <a:t>Access to information, 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4635" y="2808362"/>
            <a:ext cx="4376484" cy="4044085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More work, twice the responsibility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Work-family conflict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Spill-over effect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Marital discord, 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No social and leisure/recreation time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3" y="864146"/>
            <a:ext cx="8911115" cy="864096"/>
          </a:xfrm>
        </p:spPr>
        <p:txBody>
          <a:bodyPr/>
          <a:lstStyle/>
          <a:p>
            <a:pPr algn="ctr"/>
            <a:r>
              <a:rPr lang="en-GB" dirty="0" smtClean="0"/>
              <a:t>Findings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063" y="2016274"/>
            <a:ext cx="8911115" cy="4886989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Limited choices and freedom</a:t>
            </a:r>
          </a:p>
          <a:p>
            <a:r>
              <a:rPr lang="en-GB" dirty="0" smtClean="0">
                <a:latin typeface="Arial" pitchFamily="34" charset="0"/>
                <a:cs typeface="Arial" pitchFamily="34" charset="0"/>
              </a:rPr>
              <a:t> Detrimental to the quality of care for children and other vulnerable family members (impact on other family members) 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Fatigue, pressure, stress, guilt; </a:t>
            </a: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feelings of anxiety and anger</a:t>
            </a:r>
          </a:p>
          <a:p>
            <a:pPr>
              <a:buNone/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Wellbeing has many dimensions, all of which could have different effects across genders. 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3" y="936154"/>
            <a:ext cx="8911115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Policy Limitations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063" y="1872258"/>
            <a:ext cx="8911115" cy="503100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sz="3000" dirty="0" smtClean="0"/>
              <a:t>Neutralised policy approach (lack of gender analysis and mainstreaming skills) at inception, formulation and implementation stages.</a:t>
            </a:r>
          </a:p>
          <a:p>
            <a:pPr lvl="0"/>
            <a:r>
              <a:rPr lang="en-GB" sz="3000" dirty="0" smtClean="0"/>
              <a:t>Government agenda/priorities, i.e. failure to put in place facilities that enables work and childcare</a:t>
            </a:r>
          </a:p>
          <a:p>
            <a:pPr lvl="0"/>
            <a:r>
              <a:rPr lang="en-GB" sz="3000" dirty="0" smtClean="0"/>
              <a:t>Male-stream work environment discourages women from aspiring for politics -</a:t>
            </a:r>
            <a:r>
              <a:rPr lang="en-GB" sz="3000" b="1" dirty="0" smtClean="0"/>
              <a:t> </a:t>
            </a:r>
            <a:r>
              <a:rPr lang="en-GB" sz="3000" b="1" dirty="0" smtClean="0">
                <a:solidFill>
                  <a:srgbClr val="C00000"/>
                </a:solidFill>
              </a:rPr>
              <a:t>unless they fitted in, they may get out. </a:t>
            </a:r>
          </a:p>
          <a:p>
            <a:pPr lvl="0"/>
            <a:r>
              <a:rPr lang="en-GB" sz="3000" dirty="0" smtClean="0"/>
              <a:t>Gender biases and public scrutiny scares women (especially for local politics) </a:t>
            </a:r>
          </a:p>
          <a:p>
            <a:pPr lvl="0"/>
            <a:r>
              <a:rPr lang="en-GB" sz="3000" dirty="0" smtClean="0"/>
              <a:t>Resources to mobilise and build women’s capacity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062" y="739292"/>
            <a:ext cx="8911114" cy="916942"/>
          </a:xfrm>
        </p:spPr>
        <p:txBody>
          <a:bodyPr/>
          <a:lstStyle/>
          <a:p>
            <a:pPr algn="ctr"/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062" y="1800250"/>
            <a:ext cx="8911114" cy="4752528"/>
          </a:xfrm>
        </p:spPr>
        <p:txBody>
          <a:bodyPr>
            <a:normAutofit/>
          </a:bodyPr>
          <a:lstStyle/>
          <a:p>
            <a:r>
              <a:rPr lang="en-GB" sz="3200" dirty="0" smtClean="0"/>
              <a:t>Politics must be feminised, feminised not only to add women to the table (still a long way to go),</a:t>
            </a:r>
            <a:r>
              <a:rPr lang="en-GB" sz="3200" dirty="0" smtClean="0">
                <a:solidFill>
                  <a:srgbClr val="C00000"/>
                </a:solidFill>
              </a:rPr>
              <a:t> </a:t>
            </a:r>
            <a:r>
              <a:rPr lang="en-GB" sz="3200" b="1" dirty="0" smtClean="0">
                <a:solidFill>
                  <a:srgbClr val="C00000"/>
                </a:solidFill>
              </a:rPr>
              <a:t>but also to systematically include women’s </a:t>
            </a:r>
            <a:r>
              <a:rPr lang="en-US" sz="3200" b="1" dirty="0" smtClean="0">
                <a:solidFill>
                  <a:srgbClr val="C00000"/>
                </a:solidFill>
              </a:rPr>
              <a:t>issues and perspectives.</a:t>
            </a:r>
            <a:r>
              <a:rPr lang="en-US" sz="3200" dirty="0" smtClean="0"/>
              <a:t> This requires going beyond statistics (numbers) to include the needs of different social categories. Statistics speaks to one story but leaves out the major story; the narratives about men and women’s (and other categories) live experiences.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3596</TotalTime>
  <Words>586</Words>
  <Application>Microsoft Office PowerPoint</Application>
  <PresentationFormat>Custom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The Politics of Wellbeing Seminar, 17/04/15  Newcastle University</vt:lpstr>
      <vt:lpstr>        Feminist  /Gender Perspectives and wellbeing.</vt:lpstr>
      <vt:lpstr>Introduction</vt:lpstr>
      <vt:lpstr>This research was influenced by feminist theories regarding gender equality and difference, public and private spheres and social justice debates; advanced by feminists such as Hunt 1990; Richardson 1993; Tobias 1997, Yuval Davis and Webner 1999;  Nussbaum 2003 and Abbott, Nativel, &amp; Wallace 2013). For example, has women’s participation created more freedoms, more space, and more choices? Has women’s access to and participation in politics improved their lives?</vt:lpstr>
      <vt:lpstr>Country Context and Background</vt:lpstr>
      <vt:lpstr>Findings / impact on personal wellbeing.(1)</vt:lpstr>
      <vt:lpstr>Findings (2)</vt:lpstr>
      <vt:lpstr>Policy Limitations</vt:lpstr>
      <vt:lpstr>Conclusion</vt:lpstr>
      <vt:lpstr>Further readings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Politics of Wellbeing Seminar,  17/04/15 Newcastle University</dc:title>
  <dc:creator>a6907840</dc:creator>
  <cp:lastModifiedBy>scott</cp:lastModifiedBy>
  <cp:revision>77</cp:revision>
  <dcterms:created xsi:type="dcterms:W3CDTF">2015-04-14T10:25:09Z</dcterms:created>
  <dcterms:modified xsi:type="dcterms:W3CDTF">2015-04-20T10:08:32Z</dcterms:modified>
</cp:coreProperties>
</file>