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60" r:id="rId3"/>
    <p:sldId id="258" r:id="rId4"/>
    <p:sldId id="262" r:id="rId5"/>
    <p:sldId id="293" r:id="rId6"/>
    <p:sldId id="261" r:id="rId7"/>
    <p:sldId id="264" r:id="rId8"/>
    <p:sldId id="266" r:id="rId9"/>
    <p:sldId id="267" r:id="rId10"/>
    <p:sldId id="268" r:id="rId11"/>
    <p:sldId id="269" r:id="rId12"/>
    <p:sldId id="290" r:id="rId13"/>
    <p:sldId id="271" r:id="rId14"/>
    <p:sldId id="272" r:id="rId15"/>
    <p:sldId id="291" r:id="rId16"/>
    <p:sldId id="292" r:id="rId17"/>
    <p:sldId id="283" r:id="rId18"/>
    <p:sldId id="273" r:id="rId19"/>
    <p:sldId id="284" r:id="rId20"/>
    <p:sldId id="276" r:id="rId21"/>
    <p:sldId id="277" r:id="rId22"/>
    <p:sldId id="278" r:id="rId23"/>
    <p:sldId id="285" r:id="rId24"/>
    <p:sldId id="286" r:id="rId25"/>
    <p:sldId id="287" r:id="rId26"/>
    <p:sldId id="288" r:id="rId27"/>
    <p:sldId id="289" r:id="rId28"/>
    <p:sldId id="294" r:id="rId29"/>
    <p:sldId id="295" r:id="rId30"/>
    <p:sldId id="296" r:id="rId31"/>
    <p:sldId id="29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0703DB-8ADF-478E-BA08-78CDBE828A93}" type="datetimeFigureOut">
              <a:rPr lang="en-GB" smtClean="0"/>
              <a:pPr/>
              <a:t>02/02/2015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3BAF5-DDAF-4C25-A321-F6157D4459BC}" type="slidenum">
              <a:rPr lang="en-GB" smtClean="0"/>
              <a:pPr/>
              <a:t>‹#›</a:t>
            </a:fld>
            <a:endParaRPr lang="en-GB"/>
          </a:p>
        </p:txBody>
      </p:sp>
    </p:spTree>
    <p:extLst>
      <p:ext uri="{BB962C8B-B14F-4D97-AF65-F5344CB8AC3E}">
        <p14:creationId xmlns:p14="http://schemas.microsoft.com/office/powerpoint/2010/main" val="1732251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ww.behaviouralinsights.co.uk/</a:t>
            </a:r>
            <a:r>
              <a:rPr lang="en-GB" dirty="0" err="1" smtClean="0"/>
              <a:t>blogpost</a:t>
            </a:r>
            <a:r>
              <a:rPr lang="en-GB" dirty="0" smtClean="0"/>
              <a:t>/measuring-national-wellbeing</a:t>
            </a:r>
            <a:endParaRPr lang="en-GB" dirty="0"/>
          </a:p>
        </p:txBody>
      </p:sp>
      <p:sp>
        <p:nvSpPr>
          <p:cNvPr id="4" name="Slide Number Placeholder 3"/>
          <p:cNvSpPr>
            <a:spLocks noGrp="1"/>
          </p:cNvSpPr>
          <p:nvPr>
            <p:ph type="sldNum" sz="quarter" idx="10"/>
          </p:nvPr>
        </p:nvSpPr>
        <p:spPr/>
        <p:txBody>
          <a:bodyPr/>
          <a:lstStyle/>
          <a:p>
            <a:fld id="{CB03BAF5-DDAF-4C25-A321-F6157D4459BC}" type="slidenum">
              <a:rPr lang="en-GB" smtClean="0"/>
              <a:pPr/>
              <a:t>12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https://coanalysis.blog.gov.uk/2014/08/06/wellbeing-measuring-what-matters/</a:t>
            </a:r>
            <a:endParaRPr lang="en-GB" dirty="0"/>
          </a:p>
        </p:txBody>
      </p:sp>
      <p:sp>
        <p:nvSpPr>
          <p:cNvPr id="4" name="Slide Number Placeholder 3"/>
          <p:cNvSpPr>
            <a:spLocks noGrp="1"/>
          </p:cNvSpPr>
          <p:nvPr>
            <p:ph type="sldNum" sz="quarter" idx="10"/>
          </p:nvPr>
        </p:nvSpPr>
        <p:spPr/>
        <p:txBody>
          <a:bodyPr/>
          <a:lstStyle/>
          <a:p>
            <a:fld id="{CB03BAF5-DDAF-4C25-A321-F6157D4459BC}" type="slidenum">
              <a:rPr lang="en-GB" smtClean="0"/>
              <a:pPr/>
              <a:t>15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Filka</a:t>
            </a:r>
            <a:r>
              <a:rPr lang="en-GB" dirty="0" smtClean="0"/>
              <a:t> </a:t>
            </a:r>
            <a:r>
              <a:rPr lang="en-GB" sz="1200" b="0" i="0" u="none" strike="noStrike" kern="1200" baseline="0" dirty="0" err="1" smtClean="0">
                <a:solidFill>
                  <a:schemeClr val="tx1"/>
                </a:solidFill>
                <a:latin typeface="+mn-lt"/>
                <a:ea typeface="+mn-ea"/>
                <a:cs typeface="+mn-cs"/>
              </a:rPr>
              <a:t>Sekulova</a:t>
            </a:r>
            <a:r>
              <a:rPr lang="en-GB" sz="1200" b="0" i="0" u="none" strike="noStrike" kern="1200" baseline="0" dirty="0" smtClean="0">
                <a:solidFill>
                  <a:schemeClr val="tx1"/>
                </a:solidFill>
                <a:latin typeface="+mn-lt"/>
                <a:ea typeface="+mn-ea"/>
                <a:cs typeface="+mn-cs"/>
              </a:rPr>
              <a:t>, F., van den, J.C.J.M., Climate change, income and happiness: An empirical study </a:t>
            </a:r>
            <a:r>
              <a:rPr lang="en-GB" sz="1200" b="0" i="0" u="none" strike="noStrike" kern="1200" baseline="0" dirty="0" smtClean="0">
                <a:solidFill>
                  <a:schemeClr val="tx1"/>
                </a:solidFill>
                <a:latin typeface="+mn-lt"/>
                <a:ea typeface="+mn-ea"/>
                <a:cs typeface="+mn-cs"/>
              </a:rPr>
              <a:t>for </a:t>
            </a:r>
            <a:r>
              <a:rPr lang="en-GB" sz="1200" b="0" i="0" u="none" strike="noStrike" kern="1200" baseline="0" dirty="0" smtClean="0">
                <a:solidFill>
                  <a:schemeClr val="tx1"/>
                </a:solidFill>
                <a:latin typeface="+mn-lt"/>
                <a:ea typeface="+mn-ea"/>
                <a:cs typeface="+mn-cs"/>
              </a:rPr>
              <a:t>Barcelona. Global Environ. Change (2013), http://dx.doi.org/10.1016/j.gloenvcha.2013.07.025</a:t>
            </a:r>
            <a:endParaRPr lang="en-GB" dirty="0"/>
          </a:p>
        </p:txBody>
      </p:sp>
      <p:sp>
        <p:nvSpPr>
          <p:cNvPr id="4" name="Slide Number Placeholder 3"/>
          <p:cNvSpPr>
            <a:spLocks noGrp="1"/>
          </p:cNvSpPr>
          <p:nvPr>
            <p:ph type="sldNum" sz="quarter" idx="10"/>
          </p:nvPr>
        </p:nvSpPr>
        <p:spPr/>
        <p:txBody>
          <a:bodyPr/>
          <a:lstStyle/>
          <a:p>
            <a:fld id="{CB03BAF5-DDAF-4C25-A321-F6157D4459BC}" type="slidenum">
              <a:rPr lang="en-GB" smtClean="0"/>
              <a:pPr/>
              <a:t>17</a:t>
            </a:fld>
            <a:endParaRPr lang="en-GB"/>
          </a:p>
        </p:txBody>
      </p:sp>
    </p:spTree>
    <p:extLst>
      <p:ext uri="{BB962C8B-B14F-4D97-AF65-F5344CB8AC3E}">
        <p14:creationId xmlns:p14="http://schemas.microsoft.com/office/powerpoint/2010/main" val="181276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1644657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1792106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1360501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4274638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311624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192832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216800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296979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3757094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30155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5B54F-042D-4ED5-863F-FFED82AF48E4}" type="datetimeFigureOut">
              <a:rPr lang="en-GB" smtClean="0"/>
              <a:pPr/>
              <a:t>02/02/2015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C6DA81-191F-4547-A8F4-BA8F05779CF8}" type="slidenum">
              <a:rPr lang="en-GB" smtClean="0"/>
              <a:pPr/>
              <a:t>‹#›</a:t>
            </a:fld>
            <a:endParaRPr lang="en-GB"/>
          </a:p>
        </p:txBody>
      </p:sp>
    </p:spTree>
    <p:extLst>
      <p:ext uri="{BB962C8B-B14F-4D97-AF65-F5344CB8AC3E}">
        <p14:creationId xmlns:p14="http://schemas.microsoft.com/office/powerpoint/2010/main" val="1945416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5B54F-042D-4ED5-863F-FFED82AF48E4}" type="datetimeFigureOut">
              <a:rPr lang="en-GB" smtClean="0"/>
              <a:pPr/>
              <a:t>02/02/2015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C6DA81-191F-4547-A8F4-BA8F05779CF8}" type="slidenum">
              <a:rPr lang="en-GB" smtClean="0"/>
              <a:pPr/>
              <a:t>‹#›</a:t>
            </a:fld>
            <a:endParaRPr lang="en-GB"/>
          </a:p>
        </p:txBody>
      </p:sp>
    </p:spTree>
    <p:extLst>
      <p:ext uri="{BB962C8B-B14F-4D97-AF65-F5344CB8AC3E}">
        <p14:creationId xmlns:p14="http://schemas.microsoft.com/office/powerpoint/2010/main" val="948276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newclimateeconomy.net/content/press-release-economic-growth-and-action-climate-change-can-now-be-achieved-together-finds" TargetMode="External"/><Relationship Id="rId2" Type="http://schemas.openxmlformats.org/officeDocument/2006/relationships/hyperlink" Target="http://newclimateeconomy.repor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Sustainable </a:t>
            </a:r>
            <a:r>
              <a:rPr lang="en-GB" dirty="0" smtClean="0"/>
              <a:t>development: </a:t>
            </a:r>
            <a:r>
              <a:rPr lang="en-GB" dirty="0" err="1" smtClean="0"/>
              <a:t>degrowth</a:t>
            </a:r>
            <a:r>
              <a:rPr lang="en-GB" dirty="0" smtClean="0"/>
              <a:t>, austerity </a:t>
            </a:r>
            <a:r>
              <a:rPr lang="en-GB" smtClean="0"/>
              <a:t>and well-being</a:t>
            </a:r>
            <a:endParaRPr lang="en-GB" dirty="0"/>
          </a:p>
        </p:txBody>
      </p:sp>
      <p:sp>
        <p:nvSpPr>
          <p:cNvPr id="3" name="Subtitle 2"/>
          <p:cNvSpPr>
            <a:spLocks noGrp="1"/>
          </p:cNvSpPr>
          <p:nvPr>
            <p:ph type="subTitle" idx="1"/>
          </p:nvPr>
        </p:nvSpPr>
        <p:spPr/>
        <p:txBody>
          <a:bodyPr>
            <a:normAutofit fontScale="85000" lnSpcReduction="20000"/>
          </a:bodyPr>
          <a:lstStyle/>
          <a:p>
            <a:r>
              <a:rPr lang="en-GB" dirty="0" smtClean="0"/>
              <a:t>John O’Neill</a:t>
            </a:r>
          </a:p>
          <a:p>
            <a:r>
              <a:rPr lang="en-GB" b="1" i="1" dirty="0"/>
              <a:t>ESRC Series on The Politics of Wellbeing</a:t>
            </a:r>
            <a:endParaRPr lang="en-GB" dirty="0"/>
          </a:p>
          <a:p>
            <a:r>
              <a:rPr lang="en-GB" dirty="0" smtClean="0"/>
              <a:t>University </a:t>
            </a:r>
            <a:r>
              <a:rPr lang="en-GB" dirty="0"/>
              <a:t>of </a:t>
            </a:r>
            <a:r>
              <a:rPr lang="en-GB" dirty="0" smtClean="0"/>
              <a:t>Sheffield</a:t>
            </a:r>
            <a:endParaRPr lang="en-GB" dirty="0"/>
          </a:p>
          <a:p>
            <a:r>
              <a:rPr lang="en-GB" dirty="0"/>
              <a:t>Friday January 30th, 2015.</a:t>
            </a:r>
          </a:p>
          <a:p>
            <a:endParaRPr lang="en-GB" dirty="0"/>
          </a:p>
        </p:txBody>
      </p:sp>
    </p:spTree>
    <p:extLst>
      <p:ext uri="{BB962C8B-B14F-4D97-AF65-F5344CB8AC3E}">
        <p14:creationId xmlns:p14="http://schemas.microsoft.com/office/powerpoint/2010/main" val="3769128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altLang="en-US" dirty="0" smtClean="0"/>
              <a:t>II. Epicurus</a:t>
            </a:r>
            <a:endParaRPr lang="en-US" altLang="en-US" dirty="0" smtClean="0"/>
          </a:p>
        </p:txBody>
      </p:sp>
      <p:sp>
        <p:nvSpPr>
          <p:cNvPr id="4099" name="Rectangle 3"/>
          <p:cNvSpPr>
            <a:spLocks noGrp="1" noChangeArrowheads="1"/>
          </p:cNvSpPr>
          <p:nvPr>
            <p:ph type="body" idx="1"/>
          </p:nvPr>
        </p:nvSpPr>
        <p:spPr/>
        <p:txBody>
          <a:bodyPr>
            <a:normAutofit lnSpcReduction="10000"/>
          </a:bodyPr>
          <a:lstStyle/>
          <a:p>
            <a:r>
              <a:rPr lang="en-GB" altLang="en-US" dirty="0" smtClean="0"/>
              <a:t>‘Natural wealth is both limited and easy to acquire.  But wealth [as defined by] groundless opinions extends without limits’ </a:t>
            </a:r>
          </a:p>
          <a:p>
            <a:pPr eaLnBrk="1" hangingPunct="1">
              <a:buFontTx/>
              <a:buNone/>
            </a:pPr>
            <a:r>
              <a:rPr lang="en-GB" altLang="en-US" dirty="0" smtClean="0"/>
              <a:t>	(Epicurus </a:t>
            </a:r>
            <a:r>
              <a:rPr lang="en-GB" altLang="en-US" i="1" dirty="0" smtClean="0"/>
              <a:t>Principal</a:t>
            </a:r>
            <a:r>
              <a:rPr lang="en-GB" altLang="en-US" dirty="0" smtClean="0"/>
              <a:t> </a:t>
            </a:r>
            <a:r>
              <a:rPr lang="en-GB" altLang="en-US" i="1" dirty="0" smtClean="0"/>
              <a:t>Doctrines </a:t>
            </a:r>
            <a:r>
              <a:rPr lang="en-GB" altLang="en-US" dirty="0" smtClean="0"/>
              <a:t>15, </a:t>
            </a:r>
            <a:r>
              <a:rPr lang="en-GB" altLang="en-US" dirty="0" err="1" smtClean="0"/>
              <a:t>Inwood</a:t>
            </a:r>
            <a:r>
              <a:rPr lang="en-GB" altLang="en-US" dirty="0" smtClean="0"/>
              <a:t> and </a:t>
            </a:r>
            <a:r>
              <a:rPr lang="en-GB" altLang="en-US" dirty="0" err="1" smtClean="0"/>
              <a:t>Gerson</a:t>
            </a:r>
            <a:r>
              <a:rPr lang="en-GB" altLang="en-US" dirty="0" smtClean="0"/>
              <a:t>  1988)</a:t>
            </a:r>
          </a:p>
          <a:p>
            <a:r>
              <a:rPr lang="en-GB" altLang="en-US" dirty="0" smtClean="0"/>
              <a:t>Hedonic account of well-being: well-being consists in pleasure and absence of pain.</a:t>
            </a:r>
          </a:p>
          <a:p>
            <a:r>
              <a:rPr lang="en-GB" altLang="en-US" dirty="0" smtClean="0"/>
              <a:t>Subjective well-being: being in the right mental state – feeling good, feeling happy. </a:t>
            </a:r>
          </a:p>
          <a:p>
            <a:endParaRPr lang="en-US" altLang="en-US" dirty="0"/>
          </a:p>
          <a:p>
            <a:pPr eaLnBrk="1" hangingPunct="1">
              <a:buFontTx/>
              <a:buNone/>
            </a:pPr>
            <a:endParaRPr lang="en-GB" altLang="en-US" dirty="0" smtClean="0"/>
          </a:p>
        </p:txBody>
      </p:sp>
    </p:spTree>
    <p:extLst>
      <p:ext uri="{BB962C8B-B14F-4D97-AF65-F5344CB8AC3E}">
        <p14:creationId xmlns:p14="http://schemas.microsoft.com/office/powerpoint/2010/main" val="3137073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dirty="0" smtClean="0"/>
              <a:t>Back to Epicurus</a:t>
            </a:r>
            <a:endParaRPr lang="en-US" dirty="0" smtClean="0"/>
          </a:p>
        </p:txBody>
      </p:sp>
      <p:sp>
        <p:nvSpPr>
          <p:cNvPr id="5123" name="Rectangle 3"/>
          <p:cNvSpPr>
            <a:spLocks noGrp="1" noChangeArrowheads="1"/>
          </p:cNvSpPr>
          <p:nvPr>
            <p:ph type="body" idx="1"/>
          </p:nvPr>
        </p:nvSpPr>
        <p:spPr/>
        <p:txBody>
          <a:bodyPr/>
          <a:lstStyle/>
          <a:p>
            <a:pPr eaLnBrk="1" hangingPunct="1">
              <a:spcBef>
                <a:spcPct val="0"/>
              </a:spcBef>
            </a:pPr>
            <a:r>
              <a:rPr lang="en-GB" dirty="0" smtClean="0"/>
              <a:t>Findings in hedonic research on subjective well-being to suggest that a de-coupling of consumption and the improvement of well-being is possible.</a:t>
            </a:r>
            <a:r>
              <a:rPr lang="en-US" dirty="0" smtClean="0"/>
              <a:t> (</a:t>
            </a:r>
            <a:r>
              <a:rPr lang="en-US" dirty="0" err="1" smtClean="0"/>
              <a:t>Kahneman</a:t>
            </a:r>
            <a:r>
              <a:rPr lang="en-US" dirty="0" smtClean="0"/>
              <a:t>, Frey, Layard)</a:t>
            </a: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14787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Life satisfaction and GDP in the UK</a:t>
            </a:r>
            <a:endParaRPr lang="en-GB" dirty="0"/>
          </a:p>
        </p:txBody>
      </p:sp>
      <p:pic>
        <p:nvPicPr>
          <p:cNvPr id="1026" name="Picture 2" descr="H:\john documents\stuff\consumption\UK-life-satisfaction1.bmp"/>
          <p:cNvPicPr>
            <a:picLocks noGrp="1" noChangeAspect="1" noChangeArrowheads="1"/>
          </p:cNvPicPr>
          <p:nvPr>
            <p:ph idx="1"/>
          </p:nvPr>
        </p:nvPicPr>
        <p:blipFill>
          <a:blip r:embed="rId3" cstate="print"/>
          <a:srcRect/>
          <a:stretch>
            <a:fillRect/>
          </a:stretch>
        </p:blipFill>
        <p:spPr bwMode="auto">
          <a:xfrm>
            <a:off x="1331640" y="1700808"/>
            <a:ext cx="6567398" cy="4790083"/>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GB" sz="4000" dirty="0" smtClean="0"/>
              <a:t>Hedonic research and return to Epicurus</a:t>
            </a:r>
            <a:endParaRPr lang="en-US" sz="4000" dirty="0" smtClean="0"/>
          </a:p>
        </p:txBody>
      </p:sp>
      <p:sp>
        <p:nvSpPr>
          <p:cNvPr id="7171" name="Rectangle 3"/>
          <p:cNvSpPr>
            <a:spLocks noGrp="1" noChangeArrowheads="1"/>
          </p:cNvSpPr>
          <p:nvPr>
            <p:ph type="body" idx="1"/>
          </p:nvPr>
        </p:nvSpPr>
        <p:spPr/>
        <p:txBody>
          <a:bodyPr/>
          <a:lstStyle/>
          <a:p>
            <a:pPr eaLnBrk="1" hangingPunct="1">
              <a:lnSpc>
                <a:spcPct val="90000"/>
              </a:lnSpc>
            </a:pPr>
            <a:r>
              <a:rPr lang="en-GB" sz="2800" b="1" dirty="0" smtClean="0"/>
              <a:t>Income and happiness</a:t>
            </a:r>
          </a:p>
          <a:p>
            <a:pPr lvl="1" eaLnBrk="1" hangingPunct="1">
              <a:lnSpc>
                <a:spcPct val="90000"/>
              </a:lnSpc>
            </a:pPr>
            <a:r>
              <a:rPr lang="en-GB" sz="2400" dirty="0" smtClean="0"/>
              <a:t>Relative income</a:t>
            </a:r>
          </a:p>
          <a:p>
            <a:pPr lvl="1" eaLnBrk="1" hangingPunct="1">
              <a:lnSpc>
                <a:spcPct val="90000"/>
              </a:lnSpc>
            </a:pPr>
            <a:r>
              <a:rPr lang="en-GB" sz="2400" dirty="0" smtClean="0"/>
              <a:t>Absolute growth in income </a:t>
            </a:r>
          </a:p>
          <a:p>
            <a:pPr eaLnBrk="1" hangingPunct="1">
              <a:lnSpc>
                <a:spcPct val="90000"/>
              </a:lnSpc>
            </a:pPr>
            <a:r>
              <a:rPr lang="en-GB" sz="2800" b="1" dirty="0" smtClean="0"/>
              <a:t>Hedonic treadmill</a:t>
            </a:r>
            <a:r>
              <a:rPr lang="en-GB" sz="2800" dirty="0" smtClean="0"/>
              <a:t> </a:t>
            </a:r>
          </a:p>
          <a:p>
            <a:pPr lvl="1" eaLnBrk="1" hangingPunct="1">
              <a:lnSpc>
                <a:spcPct val="90000"/>
              </a:lnSpc>
            </a:pPr>
            <a:r>
              <a:rPr lang="en-GB" sz="2400" dirty="0" smtClean="0"/>
              <a:t>Hedonic adaptation</a:t>
            </a:r>
          </a:p>
          <a:p>
            <a:pPr lvl="1" eaLnBrk="1" hangingPunct="1">
              <a:lnSpc>
                <a:spcPct val="90000"/>
              </a:lnSpc>
            </a:pPr>
            <a:r>
              <a:rPr lang="en-GB" sz="2400" dirty="0" smtClean="0"/>
              <a:t>Positional goods (Hirsch </a:t>
            </a:r>
            <a:r>
              <a:rPr lang="en-GB" sz="2400" i="1" dirty="0" smtClean="0"/>
              <a:t>Social Limits to Growth</a:t>
            </a:r>
            <a:r>
              <a:rPr lang="en-GB" sz="2400" dirty="0" smtClean="0"/>
              <a:t>)</a:t>
            </a:r>
          </a:p>
          <a:p>
            <a:pPr eaLnBrk="1" hangingPunct="1">
              <a:lnSpc>
                <a:spcPct val="90000"/>
              </a:lnSpc>
            </a:pPr>
            <a:r>
              <a:rPr lang="en-GB" sz="2800" b="1" dirty="0" smtClean="0"/>
              <a:t>Determinants of happiness: </a:t>
            </a:r>
          </a:p>
          <a:p>
            <a:pPr lvl="1" eaLnBrk="1" hangingPunct="1">
              <a:lnSpc>
                <a:spcPct val="90000"/>
              </a:lnSpc>
            </a:pPr>
            <a:r>
              <a:rPr lang="en-GB" sz="2400" dirty="0" smtClean="0"/>
              <a:t>familial and personal relationships; secure and intrinsically worthwhile work; health; personal and political freedoms; the quality of wider social relationships.</a:t>
            </a:r>
            <a:r>
              <a:rPr lang="en-US" sz="2400" dirty="0" smtClean="0"/>
              <a:t> </a:t>
            </a:r>
            <a:endParaRPr lang="en-GB" sz="2400" dirty="0" smtClean="0"/>
          </a:p>
        </p:txBody>
      </p:sp>
    </p:spTree>
    <p:extLst>
      <p:ext uri="{BB962C8B-B14F-4D97-AF65-F5344CB8AC3E}">
        <p14:creationId xmlns:p14="http://schemas.microsoft.com/office/powerpoint/2010/main" val="19342063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sz="4000" smtClean="0"/>
              <a:t>Subjective welfare – back to Epicurus?</a:t>
            </a:r>
            <a:endParaRPr lang="en-US" sz="4000" smtClean="0"/>
          </a:p>
        </p:txBody>
      </p:sp>
      <p:sp>
        <p:nvSpPr>
          <p:cNvPr id="8195" name="Rectangle 3"/>
          <p:cNvSpPr>
            <a:spLocks noGrp="1" noChangeArrowheads="1"/>
          </p:cNvSpPr>
          <p:nvPr>
            <p:ph type="body" idx="1"/>
          </p:nvPr>
        </p:nvSpPr>
        <p:spPr/>
        <p:txBody>
          <a:bodyPr/>
          <a:lstStyle/>
          <a:p>
            <a:pPr eaLnBrk="1" hangingPunct="1">
              <a:buFontTx/>
              <a:buNone/>
            </a:pPr>
            <a:r>
              <a:rPr lang="en-GB" dirty="0" smtClean="0"/>
              <a:t>	Return to an Epicurean theme about the limits of the goods needed for happiness once the determinants of well-being are properly understood: </a:t>
            </a:r>
          </a:p>
          <a:p>
            <a:pPr eaLnBrk="1" hangingPunct="1"/>
            <a:r>
              <a:rPr lang="en-GB" dirty="0" smtClean="0"/>
              <a:t>‘The stomach is not insatiable as the many say, but rather the opinion that the stomach requires an unlimited amount of filling is false’ (Epicurus </a:t>
            </a:r>
            <a:r>
              <a:rPr lang="en-GB" i="1" dirty="0" smtClean="0"/>
              <a:t>Vatican Sayings</a:t>
            </a:r>
            <a:r>
              <a:rPr lang="en-GB" dirty="0" smtClean="0"/>
              <a:t>)</a:t>
            </a:r>
            <a:endParaRPr lang="en-US" dirty="0" smtClean="0"/>
          </a:p>
        </p:txBody>
      </p:sp>
    </p:spTree>
    <p:extLst>
      <p:ext uri="{BB962C8B-B14F-4D97-AF65-F5344CB8AC3E}">
        <p14:creationId xmlns:p14="http://schemas.microsoft.com/office/powerpoint/2010/main" val="16253762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GDP and life satisfaction</a:t>
            </a:r>
            <a:endParaRPr lang="en-GB" dirty="0"/>
          </a:p>
        </p:txBody>
      </p:sp>
      <p:pic>
        <p:nvPicPr>
          <p:cNvPr id="2050" name="Picture 2" descr="H:\john documents\stuff\consumption\Well_Being_Graph_Final-620x325.jpg"/>
          <p:cNvPicPr>
            <a:picLocks noGrp="1" noChangeAspect="1" noChangeArrowheads="1"/>
          </p:cNvPicPr>
          <p:nvPr>
            <p:ph idx="1"/>
          </p:nvPr>
        </p:nvPicPr>
        <p:blipFill>
          <a:blip r:embed="rId3" cstate="print"/>
          <a:srcRect/>
          <a:stretch>
            <a:fillRect/>
          </a:stretch>
        </p:blipFill>
        <p:spPr bwMode="auto">
          <a:xfrm>
            <a:off x="446857" y="1700808"/>
            <a:ext cx="8242144" cy="432047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Austerity and life satisfaction</a:t>
            </a:r>
            <a:endParaRPr lang="en-GB" dirty="0"/>
          </a:p>
        </p:txBody>
      </p:sp>
      <p:sp>
        <p:nvSpPr>
          <p:cNvPr id="3" name="Content Placeholder 2"/>
          <p:cNvSpPr>
            <a:spLocks noGrp="1"/>
          </p:cNvSpPr>
          <p:nvPr>
            <p:ph idx="1"/>
          </p:nvPr>
        </p:nvSpPr>
        <p:spPr/>
        <p:txBody>
          <a:bodyPr/>
          <a:lstStyle/>
          <a:p>
            <a:r>
              <a:rPr lang="en-GB" dirty="0" smtClean="0"/>
              <a:t>The recession has led to a higher proportion who are unemployed, with a particular impact on the young, and in 2009/10 more than 1 in 8 (12.3%) of us were finding it quite or very difficult to manage financially. Life satisfaction presents a more resilient picture, having remained broadly stable throughout the last decade. (</a:t>
            </a:r>
            <a:r>
              <a:rPr lang="en-GB" dirty="0" err="1" smtClean="0"/>
              <a:t>ONS</a:t>
            </a:r>
            <a:r>
              <a:rPr lang="en-GB" dirty="0" smtClean="0"/>
              <a:t>, 2012)</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Relation of income and reported life satisfaction, Barcelona, 2009-2011</a:t>
            </a:r>
            <a:endParaRPr lang="en-GB" dirty="0"/>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811660"/>
            <a:ext cx="8229600" cy="4103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5941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III.  Against subjective well-being</a:t>
            </a:r>
            <a:endParaRPr lang="en-GB" dirty="0"/>
          </a:p>
        </p:txBody>
      </p:sp>
      <p:sp>
        <p:nvSpPr>
          <p:cNvPr id="3" name="Content Placeholder 2"/>
          <p:cNvSpPr>
            <a:spLocks noGrp="1"/>
          </p:cNvSpPr>
          <p:nvPr>
            <p:ph idx="1"/>
          </p:nvPr>
        </p:nvSpPr>
        <p:spPr/>
        <p:txBody>
          <a:bodyPr>
            <a:normAutofit fontScale="85000" lnSpcReduction="10000"/>
          </a:bodyPr>
          <a:lstStyle/>
          <a:p>
            <a:r>
              <a:rPr lang="en-GB" b="1" dirty="0"/>
              <a:t>Is life-satisfaction is the best measure of </a:t>
            </a:r>
            <a:r>
              <a:rPr lang="en-GB" b="1" dirty="0" smtClean="0"/>
              <a:t>well-being (justice)? </a:t>
            </a:r>
            <a:endParaRPr lang="en-GB" dirty="0"/>
          </a:p>
          <a:p>
            <a:pPr lvl="0"/>
            <a:r>
              <a:rPr lang="en-GB" dirty="0" smtClean="0"/>
              <a:t>Adaptive preferences: </a:t>
            </a:r>
            <a:r>
              <a:rPr lang="en-GB" dirty="0"/>
              <a:t>One response to deprivation is cut one’s </a:t>
            </a:r>
            <a:r>
              <a:rPr lang="en-GB" dirty="0" smtClean="0"/>
              <a:t>aspirations :  ‘A thoroughly deprived person, leading a very reduced life, might not appear to badly off in terms of the mental metric of desire and its fulfilment, if the hardship is accepted with non-grumbling resignation’. (A. Sen </a:t>
            </a:r>
            <a:r>
              <a:rPr lang="en-GB" i="1" dirty="0" smtClean="0"/>
              <a:t>Inequality </a:t>
            </a:r>
            <a:r>
              <a:rPr lang="en-GB" i="1" dirty="0" err="1" smtClean="0"/>
              <a:t>Reexamined</a:t>
            </a:r>
            <a:r>
              <a:rPr lang="en-GB" dirty="0" smtClean="0"/>
              <a:t> p.55). </a:t>
            </a:r>
          </a:p>
          <a:p>
            <a:pPr lvl="0"/>
            <a:r>
              <a:rPr lang="en-GB" dirty="0" smtClean="0"/>
              <a:t>Dissatisfaction </a:t>
            </a:r>
            <a:r>
              <a:rPr lang="en-GB" dirty="0"/>
              <a:t>may not indicate a life going badly. </a:t>
            </a:r>
            <a:r>
              <a:rPr lang="en-GB" dirty="0" smtClean="0"/>
              <a:t>May indicate that  what is wrong in life is better understood. </a:t>
            </a:r>
            <a:endParaRPr lang="en-GB" dirty="0"/>
          </a:p>
          <a:p>
            <a:endParaRPr lang="en-GB" dirty="0"/>
          </a:p>
        </p:txBody>
      </p:sp>
    </p:spTree>
    <p:extLst>
      <p:ext uri="{BB962C8B-B14F-4D97-AF65-F5344CB8AC3E}">
        <p14:creationId xmlns:p14="http://schemas.microsoft.com/office/powerpoint/2010/main" val="750881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Subjective well-being and austerity. </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Evidence that the lack of relationship between reported life satisfaction and  austerity is a matter of adaptive preferences: shift in values and aspirations. </a:t>
            </a:r>
          </a:p>
          <a:p>
            <a:r>
              <a:rPr lang="en-GB" dirty="0" smtClean="0"/>
              <a:t>‘Economic </a:t>
            </a:r>
            <a:r>
              <a:rPr lang="en-GB" dirty="0"/>
              <a:t>times </a:t>
            </a:r>
            <a:r>
              <a:rPr lang="en-GB" dirty="0" smtClean="0"/>
              <a:t>… enter </a:t>
            </a:r>
            <a:r>
              <a:rPr lang="en-GB" dirty="0"/>
              <a:t>into people’s practical reasoning about what constitutes a good life: during hard times there was widespread re-specification of ends in accordance with deficiency goals such as security, stability and certainty, with effects concentrated among those living in low-income households, and the formative generation. This adaptation represents a move away from self-actualization goals, and a diminishment of internal </a:t>
            </a:r>
            <a:r>
              <a:rPr lang="en-GB" dirty="0" smtClean="0"/>
              <a:t>capability... ‘</a:t>
            </a:r>
          </a:p>
          <a:p>
            <a:r>
              <a:rPr lang="en-GB" dirty="0" smtClean="0"/>
              <a:t>A. Austin ‘Practical </a:t>
            </a:r>
            <a:r>
              <a:rPr lang="en-GB" dirty="0"/>
              <a:t>reason in hard times: the effects of economic crisis on the kinds of lives people in the UK have reason to </a:t>
            </a:r>
            <a:r>
              <a:rPr lang="en-GB" dirty="0" smtClean="0"/>
              <a:t>value’ </a:t>
            </a:r>
            <a:endParaRPr lang="en-GB" dirty="0"/>
          </a:p>
          <a:p>
            <a:endParaRPr lang="en-GB" dirty="0"/>
          </a:p>
        </p:txBody>
      </p:sp>
    </p:spTree>
    <p:extLst>
      <p:ext uri="{BB962C8B-B14F-4D97-AF65-F5344CB8AC3E}">
        <p14:creationId xmlns:p14="http://schemas.microsoft.com/office/powerpoint/2010/main" val="4171519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a:t>
            </a:r>
            <a:endParaRPr lang="en-GB" dirty="0"/>
          </a:p>
        </p:txBody>
      </p:sp>
      <p:sp>
        <p:nvSpPr>
          <p:cNvPr id="3" name="Content Placeholder 2"/>
          <p:cNvSpPr>
            <a:spLocks noGrp="1"/>
          </p:cNvSpPr>
          <p:nvPr>
            <p:ph idx="1"/>
          </p:nvPr>
        </p:nvSpPr>
        <p:spPr/>
        <p:txBody>
          <a:bodyPr/>
          <a:lstStyle/>
          <a:p>
            <a:pPr marL="571500" indent="-571500">
              <a:buFont typeface="+mj-lt"/>
              <a:buAutoNum type="romanUcPeriod"/>
            </a:pPr>
            <a:r>
              <a:rPr lang="en-GB" dirty="0" smtClean="0"/>
              <a:t>Two inconvenient truths: physical and political feasibility in conflict</a:t>
            </a:r>
          </a:p>
          <a:p>
            <a:pPr marL="571500" indent="-571500">
              <a:buFont typeface="+mj-lt"/>
              <a:buAutoNum type="romanUcPeriod"/>
            </a:pPr>
            <a:r>
              <a:rPr lang="en-GB" dirty="0" smtClean="0"/>
              <a:t>The conditions for </a:t>
            </a:r>
            <a:r>
              <a:rPr lang="en-GB" dirty="0" err="1" smtClean="0"/>
              <a:t>degrowth</a:t>
            </a:r>
            <a:r>
              <a:rPr lang="en-GB" dirty="0" smtClean="0"/>
              <a:t> – the maintenance and improvement in well-being</a:t>
            </a:r>
          </a:p>
          <a:p>
            <a:pPr marL="571500" indent="-571500">
              <a:buFont typeface="+mj-lt"/>
              <a:buAutoNum type="romanUcPeriod"/>
            </a:pPr>
            <a:r>
              <a:rPr lang="en-GB" dirty="0" smtClean="0"/>
              <a:t>Another inconvenient truth</a:t>
            </a:r>
          </a:p>
          <a:p>
            <a:pPr marL="571500" indent="-571500">
              <a:buFont typeface="+mj-lt"/>
              <a:buAutoNum type="romanUcPeriod"/>
            </a:pPr>
            <a:r>
              <a:rPr lang="en-GB" dirty="0"/>
              <a:t>The conditions for </a:t>
            </a:r>
            <a:r>
              <a:rPr lang="en-GB" dirty="0" err="1"/>
              <a:t>degrowth</a:t>
            </a:r>
            <a:r>
              <a:rPr lang="en-GB" dirty="0"/>
              <a:t> – economic conditions</a:t>
            </a:r>
          </a:p>
          <a:p>
            <a:pPr marL="0" indent="0">
              <a:buNone/>
            </a:pPr>
            <a:endParaRPr lang="en-GB" dirty="0" smtClean="0"/>
          </a:p>
        </p:txBody>
      </p:sp>
    </p:spTree>
    <p:extLst>
      <p:ext uri="{BB962C8B-B14F-4D97-AF65-F5344CB8AC3E}">
        <p14:creationId xmlns:p14="http://schemas.microsoft.com/office/powerpoint/2010/main" val="418559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GB" sz="4000" dirty="0" smtClean="0"/>
              <a:t>IV. Limits and well-being - back to Aristotle? </a:t>
            </a:r>
            <a:endParaRPr lang="en-US" sz="4000" dirty="0" smtClean="0"/>
          </a:p>
        </p:txBody>
      </p:sp>
      <p:sp>
        <p:nvSpPr>
          <p:cNvPr id="21507" name="Rectangle 3"/>
          <p:cNvSpPr>
            <a:spLocks noGrp="1" noChangeArrowheads="1"/>
          </p:cNvSpPr>
          <p:nvPr>
            <p:ph type="body" idx="1"/>
          </p:nvPr>
        </p:nvSpPr>
        <p:spPr/>
        <p:txBody>
          <a:bodyPr/>
          <a:lstStyle/>
          <a:p>
            <a:r>
              <a:rPr lang="en-GB" dirty="0" smtClean="0"/>
              <a:t>‘[T]he amount of household property which suffices for a good life is not unlimited, nor of the nature described by </a:t>
            </a:r>
            <a:r>
              <a:rPr lang="en-GB" dirty="0" err="1" smtClean="0"/>
              <a:t>Solon</a:t>
            </a:r>
            <a:r>
              <a:rPr lang="en-GB" dirty="0" smtClean="0"/>
              <a:t> in the verse “There is no bound to wealth stand fixed for men”.  There is a bound fixed…’ (Aristotle, 1948, book 1, ch.8)</a:t>
            </a:r>
            <a:endParaRPr lang="en-US" dirty="0"/>
          </a:p>
          <a:p>
            <a:r>
              <a:rPr lang="en-US" dirty="0" err="1" smtClean="0"/>
              <a:t>Eudaimonia</a:t>
            </a:r>
            <a:r>
              <a:rPr lang="en-US" dirty="0" smtClean="0"/>
              <a:t> – living a good life constituted by certain objective states</a:t>
            </a:r>
            <a:endParaRPr lang="en-GB" dirty="0" smtClean="0"/>
          </a:p>
        </p:txBody>
      </p:sp>
    </p:spTree>
    <p:extLst>
      <p:ext uri="{BB962C8B-B14F-4D97-AF65-F5344CB8AC3E}">
        <p14:creationId xmlns:p14="http://schemas.microsoft.com/office/powerpoint/2010/main" val="1471369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Objective state accounts of well-being</a:t>
            </a:r>
            <a:endParaRPr lang="en-GB" dirty="0"/>
          </a:p>
        </p:txBody>
      </p:sp>
      <p:sp>
        <p:nvSpPr>
          <p:cNvPr id="3" name="Content Placeholder 2"/>
          <p:cNvSpPr>
            <a:spLocks noGrp="1"/>
          </p:cNvSpPr>
          <p:nvPr>
            <p:ph idx="1"/>
          </p:nvPr>
        </p:nvSpPr>
        <p:spPr/>
        <p:txBody>
          <a:bodyPr>
            <a:normAutofit fontScale="92500" lnSpcReduction="10000"/>
          </a:bodyPr>
          <a:lstStyle/>
          <a:p>
            <a:r>
              <a:rPr lang="en-GB" b="1" dirty="0"/>
              <a:t>Objective state account</a:t>
            </a:r>
            <a:r>
              <a:rPr lang="en-GB" dirty="0"/>
              <a:t>: To live well is to have or realise particular objective states – particular forms </a:t>
            </a:r>
            <a:r>
              <a:rPr lang="en-GB" dirty="0" smtClean="0"/>
              <a:t>of social relations, </a:t>
            </a:r>
            <a:r>
              <a:rPr lang="en-GB" dirty="0"/>
              <a:t>physical health, autonomy, knowledge of the world, aesthetic experience, accomplishment and achievement, </a:t>
            </a:r>
            <a:r>
              <a:rPr lang="en-GB" dirty="0" smtClean="0"/>
              <a:t>pleasures, </a:t>
            </a:r>
            <a:r>
              <a:rPr lang="en-GB" dirty="0"/>
              <a:t>a well-constituted relation with the non-human </a:t>
            </a:r>
            <a:r>
              <a:rPr lang="en-GB" dirty="0" smtClean="0"/>
              <a:t>world</a:t>
            </a:r>
            <a:r>
              <a:rPr lang="en-GB" dirty="0"/>
              <a:t> </a:t>
            </a:r>
            <a:r>
              <a:rPr lang="en-GB" dirty="0" smtClean="0"/>
              <a:t>etc.</a:t>
            </a:r>
          </a:p>
          <a:p>
            <a:r>
              <a:rPr lang="en-GB" dirty="0" smtClean="0"/>
              <a:t>Needs based theories </a:t>
            </a:r>
          </a:p>
          <a:p>
            <a:r>
              <a:rPr lang="en-GB" dirty="0" smtClean="0"/>
              <a:t>Capabilities and </a:t>
            </a:r>
            <a:r>
              <a:rPr lang="en-GB" dirty="0" err="1" smtClean="0"/>
              <a:t>functionings</a:t>
            </a:r>
            <a:r>
              <a:rPr lang="en-GB" dirty="0" smtClean="0"/>
              <a:t> (Nussbaum and </a:t>
            </a:r>
            <a:r>
              <a:rPr lang="en-GB" dirty="0" err="1" smtClean="0"/>
              <a:t>Sen</a:t>
            </a:r>
            <a:r>
              <a:rPr lang="en-GB" dirty="0" smtClean="0"/>
              <a:t>)</a:t>
            </a:r>
          </a:p>
          <a:p>
            <a:endParaRPr lang="en-GB" dirty="0"/>
          </a:p>
          <a:p>
            <a:endParaRPr lang="en-GB" dirty="0"/>
          </a:p>
        </p:txBody>
      </p:sp>
    </p:spTree>
    <p:extLst>
      <p:ext uri="{BB962C8B-B14F-4D97-AF65-F5344CB8AC3E}">
        <p14:creationId xmlns:p14="http://schemas.microsoft.com/office/powerpoint/2010/main" val="3908722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hangingPunct="1"/>
            <a:r>
              <a:rPr lang="en-GB" sz="4000" dirty="0" smtClean="0"/>
              <a:t>Convergence of modern Epicureans and Aristotelians</a:t>
            </a:r>
            <a:endParaRPr lang="en-US" sz="4000" dirty="0" smtClean="0"/>
          </a:p>
        </p:txBody>
      </p:sp>
      <p:sp>
        <p:nvSpPr>
          <p:cNvPr id="23555" name="Rectangle 3"/>
          <p:cNvSpPr>
            <a:spLocks noGrp="1" noChangeArrowheads="1"/>
          </p:cNvSpPr>
          <p:nvPr>
            <p:ph type="body" idx="1"/>
          </p:nvPr>
        </p:nvSpPr>
        <p:spPr/>
        <p:txBody>
          <a:bodyPr>
            <a:normAutofit lnSpcReduction="10000"/>
          </a:bodyPr>
          <a:lstStyle/>
          <a:p>
            <a:pPr eaLnBrk="1" hangingPunct="1"/>
            <a:r>
              <a:rPr lang="en-GB" dirty="0" smtClean="0"/>
              <a:t>GDP is not necessarily correlated in improvements in capacities to function</a:t>
            </a:r>
            <a:r>
              <a:rPr lang="en-US" dirty="0" smtClean="0"/>
              <a:t> </a:t>
            </a:r>
          </a:p>
          <a:p>
            <a:pPr eaLnBrk="1" hangingPunct="1"/>
            <a:r>
              <a:rPr lang="en-GB" dirty="0" smtClean="0"/>
              <a:t>List of goods central to well-being: the quality of familial relationships; the quality of wider social relationships in a community; the security and intrinsic worth of work; health; personal and political freedoms; political participation. </a:t>
            </a:r>
          </a:p>
          <a:p>
            <a:pPr eaLnBrk="1" hangingPunct="1"/>
            <a:r>
              <a:rPr lang="en-GB" dirty="0" smtClean="0"/>
              <a:t>Determinants or constituents?</a:t>
            </a:r>
          </a:p>
          <a:p>
            <a:pPr eaLnBrk="1" hangingPunct="1">
              <a:buFontTx/>
              <a:buNone/>
            </a:pPr>
            <a:endParaRPr lang="en-US" dirty="0" smtClean="0"/>
          </a:p>
        </p:txBody>
      </p:sp>
    </p:spTree>
    <p:extLst>
      <p:ext uri="{BB962C8B-B14F-4D97-AF65-F5344CB8AC3E}">
        <p14:creationId xmlns:p14="http://schemas.microsoft.com/office/powerpoint/2010/main" val="919851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Degrowth</a:t>
            </a:r>
            <a:r>
              <a:rPr lang="en-GB" dirty="0" smtClean="0"/>
              <a:t>, austerity and climate change</a:t>
            </a:r>
            <a:endParaRPr lang="en-GB" dirty="0"/>
          </a:p>
        </p:txBody>
      </p:sp>
      <p:sp>
        <p:nvSpPr>
          <p:cNvPr id="3" name="Content Placeholder 2"/>
          <p:cNvSpPr>
            <a:spLocks noGrp="1"/>
          </p:cNvSpPr>
          <p:nvPr>
            <p:ph idx="1"/>
          </p:nvPr>
        </p:nvSpPr>
        <p:spPr/>
        <p:txBody>
          <a:bodyPr>
            <a:normAutofit lnSpcReduction="10000"/>
          </a:bodyPr>
          <a:lstStyle/>
          <a:p>
            <a:r>
              <a:rPr lang="en-GB" dirty="0" smtClean="0"/>
              <a:t>Traditional measures of well-being and equality matter: health, life expectancy, housing + social relationships, good work etc.</a:t>
            </a:r>
          </a:p>
          <a:p>
            <a:r>
              <a:rPr lang="en-GB" dirty="0" smtClean="0"/>
              <a:t>Achievement and maintenance of  social minima: needs or minimum combinations of </a:t>
            </a:r>
            <a:r>
              <a:rPr lang="en-GB" dirty="0" err="1" smtClean="0"/>
              <a:t>functionings</a:t>
            </a:r>
            <a:r>
              <a:rPr lang="en-GB" dirty="0" smtClean="0"/>
              <a:t>.</a:t>
            </a:r>
          </a:p>
          <a:p>
            <a:r>
              <a:rPr lang="en-GB" dirty="0" smtClean="0"/>
              <a:t>Social maxima – why we can’t afford the rich (Sayer).</a:t>
            </a:r>
          </a:p>
          <a:p>
            <a:r>
              <a:rPr lang="en-GB" dirty="0"/>
              <a:t>Subsistence vs luxury emissions (</a:t>
            </a:r>
            <a:r>
              <a:rPr lang="en-GB" dirty="0" err="1"/>
              <a:t>Shue</a:t>
            </a:r>
            <a:r>
              <a:rPr lang="en-GB" dirty="0"/>
              <a:t>)</a:t>
            </a:r>
          </a:p>
          <a:p>
            <a:endParaRPr lang="en-GB" dirty="0"/>
          </a:p>
        </p:txBody>
      </p:sp>
    </p:spTree>
    <p:extLst>
      <p:ext uri="{BB962C8B-B14F-4D97-AF65-F5344CB8AC3E}">
        <p14:creationId xmlns:p14="http://schemas.microsoft.com/office/powerpoint/2010/main" val="3179474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p:txBody>
          <a:bodyPr>
            <a:normAutofit/>
          </a:bodyPr>
          <a:lstStyle/>
          <a:p>
            <a:pPr eaLnBrk="1" hangingPunct="1"/>
            <a:r>
              <a:rPr lang="en-GB" altLang="en-US" sz="2400" dirty="0" smtClean="0"/>
              <a:t>I. </a:t>
            </a:r>
            <a:r>
              <a:rPr lang="en-GB" altLang="en-US" sz="2700" dirty="0" smtClean="0"/>
              <a:t>Differential Responsibilities by income</a:t>
            </a:r>
            <a:r>
              <a:rPr lang="en-GB" altLang="en-US" sz="2700" b="1" i="1" dirty="0" smtClean="0"/>
              <a:t> </a:t>
            </a:r>
            <a:r>
              <a:rPr lang="en-GB" altLang="en-US" sz="2700" dirty="0" smtClean="0"/>
              <a:t> </a:t>
            </a:r>
          </a:p>
        </p:txBody>
      </p:sp>
      <p:pic>
        <p:nvPicPr>
          <p:cNvPr id="11267" name="Picture 13" descr="logomanche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5113" y="6427788"/>
            <a:ext cx="1258887" cy="4302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126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l="9843" t="19489" r="65352" b="72633"/>
          <a:stretch>
            <a:fillRect/>
          </a:stretch>
        </p:blipFill>
        <p:spPr bwMode="auto">
          <a:xfrm>
            <a:off x="395288" y="6391275"/>
            <a:ext cx="2449512"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logo york"/>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48263" y="6278563"/>
            <a:ext cx="26654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7"/>
          <p:cNvSpPr txBox="1">
            <a:spLocks noChangeArrowheads="1"/>
          </p:cNvSpPr>
          <p:nvPr/>
        </p:nvSpPr>
        <p:spPr bwMode="auto">
          <a:xfrm>
            <a:off x="1476375" y="5876925"/>
            <a:ext cx="65516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sz="26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3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000">
                <a:solidFill>
                  <a:schemeClr val="tx1"/>
                </a:solidFill>
                <a:latin typeface="Gill Sans MT" pitchFamily="34" charset="0"/>
              </a:defRPr>
            </a:lvl3pPr>
            <a:lvl4pPr marL="1600200" indent="-228600" eaLnBrk="0" hangingPunct="0">
              <a:spcBef>
                <a:spcPts val="400"/>
              </a:spcBef>
              <a:buClr>
                <a:srgbClr val="8BA2B4"/>
              </a:buClr>
              <a:buSzPct val="70000"/>
              <a:buFont typeface="Wingdings" pitchFamily="2" charset="2"/>
              <a:buChar char=""/>
              <a:defRPr>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eaLnBrk="1" hangingPunct="1">
              <a:spcBef>
                <a:spcPct val="0"/>
              </a:spcBef>
              <a:buClrTx/>
              <a:buSzTx/>
              <a:buFontTx/>
              <a:buNone/>
            </a:pPr>
            <a:endParaRPr lang="en-US" altLang="en-US" sz="1800">
              <a:latin typeface="Arial" charset="0"/>
            </a:endParaRPr>
          </a:p>
        </p:txBody>
      </p:sp>
      <p:sp>
        <p:nvSpPr>
          <p:cNvPr id="11271" name="Text Box 8"/>
          <p:cNvSpPr txBox="1">
            <a:spLocks noChangeArrowheads="1"/>
          </p:cNvSpPr>
          <p:nvPr/>
        </p:nvSpPr>
        <p:spPr bwMode="auto">
          <a:xfrm>
            <a:off x="323850" y="5734050"/>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sz="26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3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000">
                <a:solidFill>
                  <a:schemeClr val="tx1"/>
                </a:solidFill>
                <a:latin typeface="Gill Sans MT" pitchFamily="34" charset="0"/>
              </a:defRPr>
            </a:lvl3pPr>
            <a:lvl4pPr marL="1600200" indent="-228600" eaLnBrk="0" hangingPunct="0">
              <a:spcBef>
                <a:spcPts val="400"/>
              </a:spcBef>
              <a:buClr>
                <a:srgbClr val="8BA2B4"/>
              </a:buClr>
              <a:buSzPct val="70000"/>
              <a:buFont typeface="Wingdings" pitchFamily="2" charset="2"/>
              <a:buChar char=""/>
              <a:defRPr>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eaLnBrk="1" hangingPunct="1">
              <a:spcBef>
                <a:spcPct val="0"/>
              </a:spcBef>
              <a:buClrTx/>
              <a:buSzTx/>
              <a:buFontTx/>
              <a:buNone/>
            </a:pPr>
            <a:r>
              <a:rPr lang="en-US" altLang="en-US" sz="1800" dirty="0">
                <a:latin typeface="Arial" charset="0"/>
              </a:rPr>
              <a:t>From </a:t>
            </a:r>
            <a:r>
              <a:rPr lang="en-US" altLang="en-US" sz="1800" dirty="0" smtClean="0">
                <a:latin typeface="Arial" charset="0"/>
              </a:rPr>
              <a:t>I. Gough et </a:t>
            </a:r>
            <a:r>
              <a:rPr lang="en-US" altLang="en-US" sz="1800" dirty="0">
                <a:latin typeface="Arial" charset="0"/>
              </a:rPr>
              <a:t>al.  2011 </a:t>
            </a:r>
            <a:r>
              <a:rPr lang="en-US" altLang="en-US" sz="1800" i="1" dirty="0">
                <a:latin typeface="Arial" charset="0"/>
              </a:rPr>
              <a:t>The distribution of total greenhouse gas emissions by households in the UK, and some implications for social </a:t>
            </a:r>
            <a:r>
              <a:rPr lang="en-US" altLang="en-US" sz="1800" i="1" dirty="0" smtClean="0">
                <a:latin typeface="Arial" charset="0"/>
              </a:rPr>
              <a:t>policy</a:t>
            </a:r>
            <a:endParaRPr lang="en-US" altLang="en-US" sz="1800" dirty="0">
              <a:latin typeface="Arial" charset="0"/>
            </a:endParaRPr>
          </a:p>
        </p:txBody>
      </p:sp>
      <p:pic>
        <p:nvPicPr>
          <p:cNvPr id="11272"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l="13449" t="17412" r="15924" b="8501"/>
          <a:stretch>
            <a:fillRect/>
          </a:stretch>
        </p:blipFill>
        <p:spPr bwMode="auto">
          <a:xfrm>
            <a:off x="1547813" y="1196975"/>
            <a:ext cx="5329237"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21370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p:txBody>
          <a:bodyPr/>
          <a:lstStyle/>
          <a:p>
            <a:pPr eaLnBrk="1" hangingPunct="1"/>
            <a:r>
              <a:rPr lang="en-GB" altLang="en-US" sz="2800" smtClean="0"/>
              <a:t>GHG per pound</a:t>
            </a:r>
            <a:r>
              <a:rPr lang="en-GB" altLang="en-US" sz="2400" b="1" i="1" smtClean="0"/>
              <a:t> </a:t>
            </a:r>
            <a:r>
              <a:rPr lang="en-GB" altLang="en-US" smtClean="0"/>
              <a:t> </a:t>
            </a:r>
          </a:p>
        </p:txBody>
      </p:sp>
      <p:pic>
        <p:nvPicPr>
          <p:cNvPr id="12291" name="Picture 13" descr="logomanche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5113" y="6427788"/>
            <a:ext cx="1258887" cy="4302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2292"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l="9843" t="19489" r="65352" b="72633"/>
          <a:stretch>
            <a:fillRect/>
          </a:stretch>
        </p:blipFill>
        <p:spPr bwMode="auto">
          <a:xfrm>
            <a:off x="395288" y="6391275"/>
            <a:ext cx="2449512"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5" descr="logo york"/>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48263" y="6278563"/>
            <a:ext cx="266541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6"/>
          <p:cNvSpPr txBox="1">
            <a:spLocks noChangeArrowheads="1"/>
          </p:cNvSpPr>
          <p:nvPr/>
        </p:nvSpPr>
        <p:spPr bwMode="auto">
          <a:xfrm>
            <a:off x="1476375" y="5876925"/>
            <a:ext cx="65516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sz="26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3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000">
                <a:solidFill>
                  <a:schemeClr val="tx1"/>
                </a:solidFill>
                <a:latin typeface="Gill Sans MT" pitchFamily="34" charset="0"/>
              </a:defRPr>
            </a:lvl3pPr>
            <a:lvl4pPr marL="1600200" indent="-228600" eaLnBrk="0" hangingPunct="0">
              <a:spcBef>
                <a:spcPts val="400"/>
              </a:spcBef>
              <a:buClr>
                <a:srgbClr val="8BA2B4"/>
              </a:buClr>
              <a:buSzPct val="70000"/>
              <a:buFont typeface="Wingdings" pitchFamily="2" charset="2"/>
              <a:buChar char=""/>
              <a:defRPr>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eaLnBrk="1" hangingPunct="1">
              <a:spcBef>
                <a:spcPct val="0"/>
              </a:spcBef>
              <a:buClrTx/>
              <a:buSzTx/>
              <a:buFontTx/>
              <a:buNone/>
            </a:pPr>
            <a:endParaRPr lang="en-US" altLang="en-US" sz="1800">
              <a:latin typeface="Arial" charset="0"/>
            </a:endParaRPr>
          </a:p>
        </p:txBody>
      </p:sp>
      <p:sp>
        <p:nvSpPr>
          <p:cNvPr id="12295" name="Text Box 7"/>
          <p:cNvSpPr txBox="1">
            <a:spLocks noChangeArrowheads="1"/>
          </p:cNvSpPr>
          <p:nvPr/>
        </p:nvSpPr>
        <p:spPr bwMode="auto">
          <a:xfrm>
            <a:off x="323850" y="5734050"/>
            <a:ext cx="84963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sz="26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3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000">
                <a:solidFill>
                  <a:schemeClr val="tx1"/>
                </a:solidFill>
                <a:latin typeface="Gill Sans MT" pitchFamily="34" charset="0"/>
              </a:defRPr>
            </a:lvl3pPr>
            <a:lvl4pPr marL="1600200" indent="-228600" eaLnBrk="0" hangingPunct="0">
              <a:spcBef>
                <a:spcPts val="400"/>
              </a:spcBef>
              <a:buClr>
                <a:srgbClr val="8BA2B4"/>
              </a:buClr>
              <a:buSzPct val="70000"/>
              <a:buFont typeface="Wingdings" pitchFamily="2" charset="2"/>
              <a:buChar char=""/>
              <a:defRPr>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eaLnBrk="1" hangingPunct="1">
              <a:spcBef>
                <a:spcPct val="0"/>
              </a:spcBef>
              <a:buClrTx/>
              <a:buSzTx/>
              <a:buFontTx/>
              <a:buNone/>
            </a:pPr>
            <a:r>
              <a:rPr lang="en-US" altLang="en-US" sz="1400" dirty="0">
                <a:latin typeface="Arial" charset="0"/>
              </a:rPr>
              <a:t>From </a:t>
            </a:r>
            <a:r>
              <a:rPr lang="en-US" altLang="en-US" sz="1400" dirty="0" smtClean="0">
                <a:latin typeface="Arial" charset="0"/>
              </a:rPr>
              <a:t>I. Gough et </a:t>
            </a:r>
            <a:r>
              <a:rPr lang="en-US" altLang="en-US" sz="1400" dirty="0">
                <a:latin typeface="Arial" charset="0"/>
              </a:rPr>
              <a:t>al.  2011 </a:t>
            </a:r>
            <a:r>
              <a:rPr lang="en-US" altLang="en-US" sz="1400" i="1" dirty="0">
                <a:latin typeface="Arial" charset="0"/>
              </a:rPr>
              <a:t>The distribution of total greenhouse gas emissions by households in the UK, and some implications for social policy </a:t>
            </a:r>
            <a:r>
              <a:rPr lang="en-US" altLang="en-US" sz="1400" dirty="0">
                <a:latin typeface="Arial" charset="0"/>
              </a:rPr>
              <a:t>CASE LSE</a:t>
            </a:r>
          </a:p>
        </p:txBody>
      </p:sp>
      <p:pic>
        <p:nvPicPr>
          <p:cNvPr id="12296" name="Picture 10"/>
          <p:cNvPicPr>
            <a:picLocks noChangeAspect="1" noChangeArrowheads="1"/>
          </p:cNvPicPr>
          <p:nvPr/>
        </p:nvPicPr>
        <p:blipFill>
          <a:blip r:embed="rId6" cstate="print">
            <a:extLst>
              <a:ext uri="{28A0092B-C50C-407E-A947-70E740481C1C}">
                <a14:useLocalDpi xmlns:a14="http://schemas.microsoft.com/office/drawing/2010/main" val="0"/>
              </a:ext>
            </a:extLst>
          </a:blip>
          <a:srcRect l="14119" t="11412" r="9576" b="9508"/>
          <a:stretch>
            <a:fillRect/>
          </a:stretch>
        </p:blipFill>
        <p:spPr bwMode="auto">
          <a:xfrm>
            <a:off x="1692275" y="1125538"/>
            <a:ext cx="5616575" cy="465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03812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r>
              <a:rPr lang="en-GB" altLang="en-US" dirty="0" smtClean="0"/>
              <a:t>Policy implications</a:t>
            </a:r>
            <a:endParaRPr lang="en-US" altLang="en-US" dirty="0" smtClean="0"/>
          </a:p>
        </p:txBody>
      </p:sp>
      <p:sp>
        <p:nvSpPr>
          <p:cNvPr id="13315" name="Rectangle 3"/>
          <p:cNvSpPr>
            <a:spLocks noGrp="1"/>
          </p:cNvSpPr>
          <p:nvPr>
            <p:ph type="body" idx="1"/>
          </p:nvPr>
        </p:nvSpPr>
        <p:spPr>
          <a:xfrm>
            <a:off x="457200" y="1219200"/>
            <a:ext cx="8229600" cy="4910138"/>
          </a:xfrm>
        </p:spPr>
        <p:txBody>
          <a:bodyPr>
            <a:normAutofit/>
          </a:bodyPr>
          <a:lstStyle/>
          <a:p>
            <a:r>
              <a:rPr lang="en-GB" altLang="en-US" dirty="0" smtClean="0"/>
              <a:t>Emissions in private transport, in particular air, and personal services (hotels, meals out </a:t>
            </a:r>
            <a:r>
              <a:rPr lang="en-GB" altLang="en-US" dirty="0" err="1" smtClean="0"/>
              <a:t>etc</a:t>
            </a:r>
            <a:r>
              <a:rPr lang="en-GB" altLang="en-US" dirty="0" smtClean="0"/>
              <a:t>) are significantly correlated with income.</a:t>
            </a:r>
          </a:p>
          <a:p>
            <a:r>
              <a:rPr lang="en-GB" altLang="en-US" dirty="0" smtClean="0"/>
              <a:t>Emissions per pound are higher in lower incomes.</a:t>
            </a:r>
          </a:p>
          <a:p>
            <a:r>
              <a:rPr lang="en-GB" altLang="en-US" dirty="0" smtClean="0"/>
              <a:t>Mitigation policies that simply raise the costs of emissions will fall disproportionately on those with lower incomes despite the fact that they are least responsible for emissions.   </a:t>
            </a:r>
          </a:p>
          <a:p>
            <a:pPr>
              <a:buFont typeface="Wingdings 3" pitchFamily="18" charset="2"/>
              <a:buNone/>
            </a:pPr>
            <a:endParaRPr lang="en-US" altLang="en-US" dirty="0" smtClean="0"/>
          </a:p>
          <a:p>
            <a:endParaRPr lang="en-US" altLang="en-US" dirty="0" smtClean="0"/>
          </a:p>
        </p:txBody>
      </p:sp>
    </p:spTree>
    <p:extLst>
      <p:ext uri="{BB962C8B-B14F-4D97-AF65-F5344CB8AC3E}">
        <p14:creationId xmlns:p14="http://schemas.microsoft.com/office/powerpoint/2010/main" val="316462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Naomi Klein’s inconvenient truth</a:t>
            </a:r>
            <a:endParaRPr lang="en-GB" dirty="0"/>
          </a:p>
        </p:txBody>
      </p:sp>
      <p:sp>
        <p:nvSpPr>
          <p:cNvPr id="3" name="Content Placeholder 2"/>
          <p:cNvSpPr>
            <a:spLocks noGrp="1"/>
          </p:cNvSpPr>
          <p:nvPr>
            <p:ph idx="1"/>
          </p:nvPr>
        </p:nvSpPr>
        <p:spPr>
          <a:xfrm>
            <a:off x="457200" y="1600200"/>
            <a:ext cx="8229600" cy="4853136"/>
          </a:xfrm>
        </p:spPr>
        <p:txBody>
          <a:bodyPr>
            <a:normAutofit fontScale="70000" lnSpcReduction="20000"/>
          </a:bodyPr>
          <a:lstStyle/>
          <a:p>
            <a:r>
              <a:rPr lang="en-US" dirty="0" smtClean="0"/>
              <a:t>James </a:t>
            </a:r>
            <a:r>
              <a:rPr lang="en-US" dirty="0" err="1"/>
              <a:t>Delingpole</a:t>
            </a:r>
            <a:r>
              <a:rPr lang="en-US" dirty="0"/>
              <a:t> has pointed out, “Modern environmentalism successfully advances many of the causes dear to the left: redistribution of wealth, higher taxes, greater government intervention, regulation.” Heartland’s </a:t>
            </a:r>
            <a:r>
              <a:rPr lang="en-US" dirty="0" err="1"/>
              <a:t>Bast</a:t>
            </a:r>
            <a:r>
              <a:rPr lang="en-US" dirty="0"/>
              <a:t> puts it even more bluntly: For the left, “Climate change is the perfect thing…. It’s the reason why we should do everything [the left] wanted to do anyway</a:t>
            </a:r>
            <a:r>
              <a:rPr lang="en-US" dirty="0" smtClean="0"/>
              <a:t>.” Here’s </a:t>
            </a:r>
            <a:r>
              <a:rPr lang="en-US" dirty="0"/>
              <a:t>my inconvenient truth: they aren’t wrong. Before I go any further, let me be absolutely clear: as 97 percent of the world’s climate scientists attest, the </a:t>
            </a:r>
            <a:r>
              <a:rPr lang="en-US" dirty="0" err="1"/>
              <a:t>Heartlanders</a:t>
            </a:r>
            <a:r>
              <a:rPr lang="en-US" dirty="0"/>
              <a:t> are completely wrong about the </a:t>
            </a:r>
            <a:r>
              <a:rPr lang="en-US" dirty="0" smtClean="0"/>
              <a:t>science…But </a:t>
            </a:r>
            <a:r>
              <a:rPr lang="en-US" dirty="0"/>
              <a:t>when it comes to the real-world consequences of those scientific findings, specifically the kind of deep changes required not just to our energy consumption but to the underlying logic of our economic system, </a:t>
            </a:r>
            <a:r>
              <a:rPr lang="en-US" dirty="0" smtClean="0"/>
              <a:t> they may </a:t>
            </a:r>
            <a:r>
              <a:rPr lang="en-US" dirty="0"/>
              <a:t>be in considerably less denial than a lot of professional environmentalists, the ones who paint a picture of global warming Armageddon, then assure us that we can avert catastrophe by buying “green” products and creating clever markets in pollution.</a:t>
            </a:r>
            <a:endParaRPr lang="en-GB" dirty="0"/>
          </a:p>
          <a:p>
            <a:endParaRPr lang="en-GB" dirty="0"/>
          </a:p>
        </p:txBody>
      </p:sp>
    </p:spTree>
    <p:extLst>
      <p:ext uri="{BB962C8B-B14F-4D97-AF65-F5344CB8AC3E}">
        <p14:creationId xmlns:p14="http://schemas.microsoft.com/office/powerpoint/2010/main" val="1111273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r>
              <a:rPr lang="en-GB" sz="4000" dirty="0" smtClean="0"/>
              <a:t>V. The sources of consumption without limits: Epicurus or Aristotle?</a:t>
            </a:r>
            <a:endParaRPr lang="en-US" sz="4000" dirty="0" smtClean="0"/>
          </a:p>
        </p:txBody>
      </p:sp>
      <p:sp>
        <p:nvSpPr>
          <p:cNvPr id="30723" name="Rectangle 3"/>
          <p:cNvSpPr>
            <a:spLocks noGrp="1" noChangeArrowheads="1"/>
          </p:cNvSpPr>
          <p:nvPr>
            <p:ph type="body" idx="1"/>
          </p:nvPr>
        </p:nvSpPr>
        <p:spPr/>
        <p:txBody>
          <a:bodyPr>
            <a:normAutofit lnSpcReduction="10000"/>
          </a:bodyPr>
          <a:lstStyle/>
          <a:p>
            <a:pPr eaLnBrk="1" hangingPunct="1"/>
            <a:r>
              <a:rPr lang="en-GB" dirty="0" smtClean="0"/>
              <a:t>Epicurus: the source is cognitive</a:t>
            </a:r>
          </a:p>
          <a:p>
            <a:pPr eaLnBrk="1" hangingPunct="1"/>
            <a:r>
              <a:rPr lang="en-GB" dirty="0" smtClean="0"/>
              <a:t>Aristotle: the source is institutional</a:t>
            </a:r>
          </a:p>
          <a:p>
            <a:pPr eaLnBrk="1" hangingPunct="1"/>
            <a:r>
              <a:rPr lang="en-GB" dirty="0" smtClean="0"/>
              <a:t>Classical household vs. market</a:t>
            </a:r>
          </a:p>
          <a:p>
            <a:pPr eaLnBrk="1" hangingPunct="1"/>
            <a:r>
              <a:rPr lang="en-GB" dirty="0" smtClean="0"/>
              <a:t>Economic vs. chrematistic acquisition</a:t>
            </a:r>
          </a:p>
          <a:p>
            <a:pPr eaLnBrk="1" hangingPunct="1"/>
            <a:r>
              <a:rPr lang="en-GB" dirty="0" smtClean="0"/>
              <a:t>'There is no limit to the end it seeks; and the end it seeks is wealth of the sort we have mentioned [i.e., wealth in the form of currency] and the mere acquisition of money'.</a:t>
            </a:r>
            <a:r>
              <a:rPr lang="en-US" dirty="0" smtClean="0"/>
              <a:t> </a:t>
            </a:r>
            <a:r>
              <a:rPr lang="en-GB" dirty="0" smtClean="0"/>
              <a:t>( Aristotle </a:t>
            </a:r>
            <a:r>
              <a:rPr lang="en-GB" i="1" dirty="0" smtClean="0"/>
              <a:t>Politics</a:t>
            </a:r>
            <a:r>
              <a:rPr lang="en-GB" dirty="0" smtClean="0"/>
              <a:t>, book 1, ch.8) </a:t>
            </a: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eaLnBrk="1" hangingPunct="1"/>
            <a:r>
              <a:rPr lang="en-GB" altLang="en-US" sz="4000" dirty="0" smtClean="0"/>
              <a:t>From Aristotle to Marx</a:t>
            </a:r>
            <a:r>
              <a:rPr lang="en-US" altLang="en-US" sz="4000" dirty="0" smtClean="0"/>
              <a:t/>
            </a:r>
            <a:br>
              <a:rPr lang="en-US" altLang="en-US" sz="4000" dirty="0" smtClean="0"/>
            </a:br>
            <a:endParaRPr lang="en-US" altLang="en-US" sz="4000" dirty="0" smtClean="0"/>
          </a:p>
        </p:txBody>
      </p:sp>
      <p:sp>
        <p:nvSpPr>
          <p:cNvPr id="33795" name="Rectangle 3"/>
          <p:cNvSpPr>
            <a:spLocks noGrp="1" noChangeArrowheads="1"/>
          </p:cNvSpPr>
          <p:nvPr>
            <p:ph type="body" idx="1"/>
          </p:nvPr>
        </p:nvSpPr>
        <p:spPr/>
        <p:txBody>
          <a:bodyPr/>
          <a:lstStyle/>
          <a:p>
            <a:pPr eaLnBrk="1" hangingPunct="1">
              <a:lnSpc>
                <a:spcPct val="80000"/>
              </a:lnSpc>
              <a:buFontTx/>
              <a:buNone/>
            </a:pPr>
            <a:r>
              <a:rPr lang="en-US" altLang="en-US" sz="2000" dirty="0" smtClean="0"/>
              <a:t>Marx is an Aristotelian. Aristotle’s analysis reappears in the distinction between the circuits</a:t>
            </a:r>
          </a:p>
          <a:p>
            <a:pPr eaLnBrk="1" hangingPunct="1">
              <a:lnSpc>
                <a:spcPct val="80000"/>
              </a:lnSpc>
            </a:pPr>
            <a:r>
              <a:rPr lang="en-US" altLang="en-US" sz="2000" dirty="0" smtClean="0"/>
              <a:t>C-C</a:t>
            </a:r>
          </a:p>
          <a:p>
            <a:pPr eaLnBrk="1" hangingPunct="1">
              <a:lnSpc>
                <a:spcPct val="80000"/>
              </a:lnSpc>
            </a:pPr>
            <a:r>
              <a:rPr lang="en-US" altLang="en-US" sz="2000" dirty="0" smtClean="0"/>
              <a:t>C-M-C</a:t>
            </a:r>
          </a:p>
          <a:p>
            <a:pPr eaLnBrk="1" hangingPunct="1">
              <a:lnSpc>
                <a:spcPct val="80000"/>
              </a:lnSpc>
            </a:pPr>
            <a:r>
              <a:rPr lang="en-US" altLang="en-US" sz="2000" dirty="0" smtClean="0"/>
              <a:t>M-C-</a:t>
            </a:r>
            <a:r>
              <a:rPr lang="en-US" altLang="en-US" sz="2000" dirty="0" err="1" smtClean="0"/>
              <a:t>ΔM</a:t>
            </a:r>
            <a:endParaRPr lang="en-US" altLang="en-US" sz="2000" dirty="0" smtClean="0"/>
          </a:p>
          <a:p>
            <a:pPr eaLnBrk="1" hangingPunct="1">
              <a:lnSpc>
                <a:spcPct val="80000"/>
              </a:lnSpc>
              <a:buFontTx/>
              <a:buNone/>
            </a:pPr>
            <a:r>
              <a:rPr lang="en-US" altLang="en-US" sz="2000" dirty="0" smtClean="0"/>
              <a:t>Marx reiterates Aristotle:</a:t>
            </a:r>
            <a:endParaRPr lang="en-GB" altLang="en-US" sz="2000" dirty="0" smtClean="0"/>
          </a:p>
          <a:p>
            <a:pPr eaLnBrk="1" hangingPunct="1">
              <a:lnSpc>
                <a:spcPct val="80000"/>
              </a:lnSpc>
              <a:buFontTx/>
              <a:buNone/>
            </a:pPr>
            <a:r>
              <a:rPr lang="en-GB" altLang="en-US" sz="2000" dirty="0" smtClean="0"/>
              <a:t>	The simple circulation of commodities - selling in order to buy - is a means of carrying out a purpose unconnected with circulation, namely, the appropriation of use-values, the satisfaction of wants. The circulation of money as capital is, on the contrary, an end in itself, for the expansion of value takes place only within this constantly renewed movement. The circulation of capital has therefore no limits. (Marx </a:t>
            </a:r>
            <a:r>
              <a:rPr lang="en-GB" altLang="en-US" sz="2000" i="1" dirty="0" smtClean="0"/>
              <a:t>Capital</a:t>
            </a:r>
            <a:r>
              <a:rPr lang="en-GB" altLang="en-US" sz="2000" dirty="0" smtClean="0"/>
              <a:t> I, ch.4)</a:t>
            </a:r>
          </a:p>
          <a:p>
            <a:pPr eaLnBrk="1" hangingPunct="1">
              <a:lnSpc>
                <a:spcPct val="80000"/>
              </a:lnSpc>
              <a:buFontTx/>
              <a:buNone/>
            </a:pPr>
            <a:r>
              <a:rPr lang="en-GB" altLang="en-US" sz="2000" dirty="0" smtClean="0"/>
              <a:t>Long footnote on </a:t>
            </a:r>
            <a:r>
              <a:rPr lang="en-GB" altLang="en-US" sz="2000" i="1" dirty="0" smtClean="0"/>
              <a:t>Politics</a:t>
            </a:r>
            <a:r>
              <a:rPr lang="en-GB" altLang="en-US" sz="2000" dirty="0" smtClean="0"/>
              <a:t>. </a:t>
            </a:r>
            <a:endParaRPr lang="en-US" alt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Anderson and Bows inconvenient truth</a:t>
            </a:r>
            <a:endParaRPr lang="en-GB" dirty="0"/>
          </a:p>
        </p:txBody>
      </p:sp>
      <p:sp>
        <p:nvSpPr>
          <p:cNvPr id="3" name="Content Placeholder 2"/>
          <p:cNvSpPr>
            <a:spLocks noGrp="1"/>
          </p:cNvSpPr>
          <p:nvPr>
            <p:ph idx="1"/>
          </p:nvPr>
        </p:nvSpPr>
        <p:spPr/>
        <p:txBody>
          <a:bodyPr>
            <a:normAutofit lnSpcReduction="10000"/>
          </a:bodyPr>
          <a:lstStyle/>
          <a:p>
            <a:r>
              <a:rPr lang="en-GB" dirty="0" smtClean="0"/>
              <a:t>Unless economic growth can be reconciled with unprecedented rates of </a:t>
            </a:r>
            <a:r>
              <a:rPr lang="en-GB" dirty="0" err="1" smtClean="0"/>
              <a:t>decarbonization</a:t>
            </a:r>
            <a:r>
              <a:rPr lang="en-GB" dirty="0" smtClean="0"/>
              <a:t> (in excess of 6% per year), it is difficult to envisage anything other than a planned economic recession being compatible with stabilization at or below 650 </a:t>
            </a:r>
            <a:r>
              <a:rPr lang="en-GB" dirty="0" err="1" smtClean="0"/>
              <a:t>ppmv</a:t>
            </a:r>
            <a:r>
              <a:rPr lang="en-GB" dirty="0" smtClean="0"/>
              <a:t> CO2e. [required to make it likely to stay under 4 degree centigrade warming]</a:t>
            </a:r>
          </a:p>
          <a:p>
            <a:r>
              <a:rPr lang="fr-FR" i="1" dirty="0" smtClean="0"/>
              <a:t>Phil. </a:t>
            </a:r>
            <a:r>
              <a:rPr lang="fr-FR" i="1" dirty="0" err="1" smtClean="0"/>
              <a:t>Trans</a:t>
            </a:r>
            <a:r>
              <a:rPr lang="fr-FR" i="1" dirty="0" smtClean="0"/>
              <a:t>. R. Soc. A 2008 </a:t>
            </a:r>
            <a:r>
              <a:rPr lang="fr-FR" b="1" i="1" dirty="0" smtClean="0"/>
              <a:t>366, 3863-3882</a:t>
            </a:r>
            <a:endParaRPr lang="en-GB" dirty="0"/>
          </a:p>
        </p:txBody>
      </p:sp>
    </p:spTree>
    <p:extLst>
      <p:ext uri="{BB962C8B-B14F-4D97-AF65-F5344CB8AC3E}">
        <p14:creationId xmlns:p14="http://schemas.microsoft.com/office/powerpoint/2010/main" val="3182011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hangingPunct="1"/>
            <a:r>
              <a:rPr lang="en-GB" altLang="en-US" sz="4000" dirty="0" smtClean="0"/>
              <a:t>Well-being, consumption and economy</a:t>
            </a:r>
            <a:endParaRPr lang="en-US" altLang="en-US" sz="4000" dirty="0" smtClean="0"/>
          </a:p>
        </p:txBody>
      </p:sp>
      <p:sp>
        <p:nvSpPr>
          <p:cNvPr id="34819" name="Rectangle 3"/>
          <p:cNvSpPr>
            <a:spLocks noGrp="1" noChangeArrowheads="1"/>
          </p:cNvSpPr>
          <p:nvPr>
            <p:ph type="body" idx="1"/>
          </p:nvPr>
        </p:nvSpPr>
        <p:spPr>
          <a:xfrm>
            <a:off x="457200" y="1600200"/>
            <a:ext cx="8229600" cy="4997152"/>
          </a:xfrm>
        </p:spPr>
        <p:txBody>
          <a:bodyPr>
            <a:normAutofit fontScale="92500" lnSpcReduction="20000"/>
          </a:bodyPr>
          <a:lstStyle/>
          <a:p>
            <a:pPr eaLnBrk="1" hangingPunct="1"/>
            <a:r>
              <a:rPr lang="en-GB" altLang="en-US" sz="2800" dirty="0" smtClean="0"/>
              <a:t>Limits of shifts in values – ethicist fallacy and the confusion of appraisal and explanation</a:t>
            </a:r>
          </a:p>
          <a:p>
            <a:pPr eaLnBrk="1" hangingPunct="1"/>
            <a:r>
              <a:rPr lang="en-GB" altLang="en-US" sz="2800" dirty="0" smtClean="0"/>
              <a:t>Limits of moral and political declarations</a:t>
            </a:r>
          </a:p>
          <a:p>
            <a:pPr eaLnBrk="1" hangingPunct="1"/>
            <a:r>
              <a:rPr lang="en-GB" altLang="en-US" sz="2800" dirty="0" smtClean="0"/>
              <a:t>Economic and institutional determinants of action</a:t>
            </a:r>
          </a:p>
          <a:p>
            <a:r>
              <a:rPr lang="en-GB" altLang="en-US" sz="2800" dirty="0" smtClean="0"/>
              <a:t>The structural determinants of consumption: increasing consumption is a condition for the stability and reproduction of the economic system itself – falls in ‘consumer confidence’ are indications of an economy in crisis.  </a:t>
            </a:r>
          </a:p>
          <a:p>
            <a:r>
              <a:rPr lang="en-GB" altLang="en-US" sz="2800" dirty="0" smtClean="0"/>
              <a:t>Ambiguity in the concept of consumption (Williams):</a:t>
            </a:r>
          </a:p>
          <a:p>
            <a:pPr lvl="1"/>
            <a:r>
              <a:rPr lang="en-GB" sz="2400" dirty="0" smtClean="0"/>
              <a:t>the process of using up material and energy in human life processes </a:t>
            </a:r>
          </a:p>
          <a:p>
            <a:pPr lvl="1"/>
            <a:r>
              <a:rPr lang="en-GB" altLang="en-US" sz="2400" dirty="0" smtClean="0"/>
              <a:t>Market model - </a:t>
            </a:r>
            <a:r>
              <a:rPr lang="en-GB" sz="2000" dirty="0" smtClean="0"/>
              <a:t>the activities that a person engages in as a ‘consumer’ understood as a purchaser of goods and services in a market</a:t>
            </a:r>
            <a:r>
              <a:rPr lang="en-GB" altLang="en-US" sz="2400" dirty="0" smtClean="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Marx in praise of capitalism</a:t>
            </a:r>
            <a:endParaRPr lang="en-GB" dirty="0"/>
          </a:p>
        </p:txBody>
      </p:sp>
      <p:sp>
        <p:nvSpPr>
          <p:cNvPr id="3" name="Content Placeholder 2"/>
          <p:cNvSpPr>
            <a:spLocks noGrp="1"/>
          </p:cNvSpPr>
          <p:nvPr>
            <p:ph idx="1"/>
          </p:nvPr>
        </p:nvSpPr>
        <p:spPr/>
        <p:txBody>
          <a:bodyPr/>
          <a:lstStyle/>
          <a:p>
            <a:r>
              <a:rPr lang="en-GB" dirty="0" err="1" smtClean="0"/>
              <a:t>Grundrisse</a:t>
            </a:r>
            <a:r>
              <a:rPr lang="en-GB" dirty="0" smtClean="0"/>
              <a:t> – capitalism has also developed human capacities and needs. </a:t>
            </a:r>
          </a:p>
          <a:p>
            <a:r>
              <a:rPr lang="en-GB" dirty="0" smtClean="0"/>
              <a:t>Central to that development of individualism</a:t>
            </a:r>
          </a:p>
          <a:p>
            <a:r>
              <a:rPr lang="en-GB" dirty="0" smtClean="0"/>
              <a:t>Social individuality</a:t>
            </a:r>
          </a:p>
          <a:p>
            <a:r>
              <a:rPr lang="en-GB" dirty="0" smtClean="0"/>
              <a:t>How should </a:t>
            </a:r>
            <a:r>
              <a:rPr lang="en-GB" dirty="0" err="1" smtClean="0"/>
              <a:t>degrowth</a:t>
            </a:r>
            <a:r>
              <a:rPr lang="en-GB" dirty="0" smtClean="0"/>
              <a:t> talk to  a post-capitalist society in which life is better within limits?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Physical feasibility</a:t>
            </a:r>
            <a:endParaRPr lang="en-GB" dirty="0"/>
          </a:p>
        </p:txBody>
      </p:sp>
      <p:sp>
        <p:nvSpPr>
          <p:cNvPr id="3" name="Content Placeholder 2"/>
          <p:cNvSpPr>
            <a:spLocks noGrp="1"/>
          </p:cNvSpPr>
          <p:nvPr>
            <p:ph idx="1"/>
          </p:nvPr>
        </p:nvSpPr>
        <p:spPr>
          <a:xfrm>
            <a:off x="457200" y="1600200"/>
            <a:ext cx="8229600" cy="4997152"/>
          </a:xfrm>
        </p:spPr>
        <p:txBody>
          <a:bodyPr>
            <a:normAutofit fontScale="70000" lnSpcReduction="20000"/>
          </a:bodyPr>
          <a:lstStyle/>
          <a:p>
            <a:r>
              <a:rPr lang="en-GB" dirty="0" smtClean="0"/>
              <a:t>Acknowledging the immediacy and rate of emission reductions necessary to meet international commitments on 2 °C illustrates the scale of the discontinuity between the science (physical and social) underpinning climate change and the economic hegemony. Put bluntly, climate change commitments are incompatible with short- to medium-term economic growth (in other words, for 10 to 20 years)</a:t>
            </a:r>
            <a:r>
              <a:rPr lang="en-GB" baseline="30000" dirty="0" smtClean="0"/>
              <a:t>.</a:t>
            </a:r>
            <a:r>
              <a:rPr lang="en-GB" dirty="0" smtClean="0"/>
              <a:t> Moreover, work on adapting to climate change suggests that economic growth cannot be reconciled with the breadth and rate of impacts as the temperature rises towards 4 °C and beyond... Away from the microphone and despite claims of 'green growth', few if any scientists working on climate change would disagree with the  broad thrust of this candid conclusion…. </a:t>
            </a:r>
          </a:p>
          <a:p>
            <a:r>
              <a:rPr lang="en-GB" dirty="0" smtClean="0"/>
              <a:t>Anderson and Bows www.nature.com/natureclimatechange  2012</a:t>
            </a:r>
            <a:endParaRPr lang="en-GB" i="1" dirty="0"/>
          </a:p>
        </p:txBody>
      </p:sp>
    </p:spTree>
    <p:extLst>
      <p:ext uri="{BB962C8B-B14F-4D97-AF65-F5344CB8AC3E}">
        <p14:creationId xmlns:p14="http://schemas.microsoft.com/office/powerpoint/2010/main" val="150412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Better Growth, Better Climate</a:t>
            </a:r>
            <a:endParaRPr lang="en-GB" dirty="0"/>
          </a:p>
        </p:txBody>
      </p:sp>
      <p:sp>
        <p:nvSpPr>
          <p:cNvPr id="3" name="Content Placeholder 2"/>
          <p:cNvSpPr>
            <a:spLocks noGrp="1"/>
          </p:cNvSpPr>
          <p:nvPr>
            <p:ph idx="1"/>
          </p:nvPr>
        </p:nvSpPr>
        <p:spPr/>
        <p:txBody>
          <a:bodyPr/>
          <a:lstStyle/>
          <a:p>
            <a:r>
              <a:rPr lang="en-GB" dirty="0" smtClean="0">
                <a:hlinkClick r:id="rId2"/>
              </a:rPr>
              <a:t>http://newclimateeconomy.report/</a:t>
            </a:r>
            <a:endParaRPr lang="en-GB" dirty="0" smtClean="0"/>
          </a:p>
          <a:p>
            <a:r>
              <a:rPr lang="en-GB" dirty="0" smtClean="0">
                <a:hlinkClick r:id="rId3"/>
              </a:rPr>
              <a:t>http://newclimateeconomy.net/content/press-release-economic-growth-and-action-climate-change-can-now-be-achieved-together-finds</a:t>
            </a:r>
            <a:endParaRPr lang="en-GB"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Political feasibility</a:t>
            </a:r>
            <a:endParaRPr lang="en-GB" dirty="0"/>
          </a:p>
        </p:txBody>
      </p:sp>
      <p:sp>
        <p:nvSpPr>
          <p:cNvPr id="3" name="Content Placeholder 2"/>
          <p:cNvSpPr>
            <a:spLocks noGrp="1"/>
          </p:cNvSpPr>
          <p:nvPr>
            <p:ph idx="1"/>
          </p:nvPr>
        </p:nvSpPr>
        <p:spPr>
          <a:xfrm>
            <a:off x="457200" y="1600200"/>
            <a:ext cx="8229600" cy="4781128"/>
          </a:xfrm>
        </p:spPr>
        <p:txBody>
          <a:bodyPr>
            <a:normAutofit fontScale="70000" lnSpcReduction="20000"/>
          </a:bodyPr>
          <a:lstStyle/>
          <a:p>
            <a:r>
              <a:rPr lang="en-GB" dirty="0"/>
              <a:t>A</a:t>
            </a:r>
            <a:r>
              <a:rPr lang="en-GB" dirty="0" smtClean="0"/>
              <a:t>usterity and the problems of </a:t>
            </a:r>
            <a:r>
              <a:rPr lang="en-GB" dirty="0" err="1" smtClean="0"/>
              <a:t>degrowth</a:t>
            </a:r>
            <a:endParaRPr lang="en-GB" dirty="0" smtClean="0"/>
          </a:p>
          <a:p>
            <a:r>
              <a:rPr lang="en-GB" dirty="0" err="1" smtClean="0"/>
              <a:t>Syriza</a:t>
            </a:r>
            <a:r>
              <a:rPr lang="en-GB" dirty="0" smtClean="0"/>
              <a:t> a plans for a new coal lignite plant</a:t>
            </a:r>
          </a:p>
          <a:p>
            <a:r>
              <a:rPr lang="en-GB" dirty="0" smtClean="0"/>
              <a:t>‘</a:t>
            </a:r>
            <a:r>
              <a:rPr lang="en-GB" dirty="0" err="1" smtClean="0"/>
              <a:t>Konstantatos</a:t>
            </a:r>
            <a:r>
              <a:rPr lang="en-GB" dirty="0" smtClean="0"/>
              <a:t> said that ‘</a:t>
            </a:r>
            <a:r>
              <a:rPr lang="en-GB" dirty="0" err="1" smtClean="0"/>
              <a:t>degrowth</a:t>
            </a:r>
            <a:r>
              <a:rPr lang="en-GB" dirty="0" smtClean="0"/>
              <a:t>’ ideas would be viewed as “absurd” in the austerity-wracked Greece of today. Leading party thinkers see the ‘keep fossil fuels in the ground’ idea as equally inappropriate... “If we face fiscal difficulties from abroad in the medium term, then to burn more lignite instead of importing energy will seem a wise thing to do,” a </a:t>
            </a:r>
            <a:r>
              <a:rPr lang="en-GB" dirty="0" err="1" smtClean="0"/>
              <a:t>Syriza</a:t>
            </a:r>
            <a:r>
              <a:rPr lang="en-GB" dirty="0" smtClean="0"/>
              <a:t> source said. “If we don’t have money to import petrol then we will burn lignite which is free – not of a carbon footprint – but relatively cheaper. One way or another Greek lignite will be exploited.”’</a:t>
            </a:r>
          </a:p>
          <a:p>
            <a:r>
              <a:rPr lang="en-GB" dirty="0" err="1" smtClean="0"/>
              <a:t>Athens.http</a:t>
            </a:r>
            <a:r>
              <a:rPr lang="en-GB" dirty="0" smtClean="0"/>
              <a:t>://www.theguardian.com/environment/2015/jan/26/greece-syriza-juggles-coal-pipelines-and-climate-ambitions</a:t>
            </a:r>
            <a:endParaRPr lang="en-GB" dirty="0"/>
          </a:p>
        </p:txBody>
      </p:sp>
    </p:spTree>
    <p:extLst>
      <p:ext uri="{BB962C8B-B14F-4D97-AF65-F5344CB8AC3E}">
        <p14:creationId xmlns:p14="http://schemas.microsoft.com/office/powerpoint/2010/main" val="675825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Conditions for reasonable </a:t>
            </a:r>
            <a:r>
              <a:rPr lang="en-GB" dirty="0" err="1" smtClean="0"/>
              <a:t>degrowth</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Consent: difference voluntary and involuntary austerity</a:t>
            </a:r>
          </a:p>
          <a:p>
            <a:pPr marL="514350" indent="-514350">
              <a:buFont typeface="+mj-lt"/>
              <a:buAutoNum type="arabicPeriod"/>
            </a:pPr>
            <a:r>
              <a:rPr lang="en-GB" dirty="0" smtClean="0"/>
              <a:t>Well-being: </a:t>
            </a:r>
            <a:r>
              <a:rPr lang="en-GB" dirty="0" err="1" smtClean="0"/>
              <a:t>degrowth</a:t>
            </a:r>
            <a:r>
              <a:rPr lang="en-GB" dirty="0" smtClean="0"/>
              <a:t> and maintenance or improvement of well-being</a:t>
            </a:r>
          </a:p>
          <a:p>
            <a:pPr marL="514350" indent="-514350">
              <a:buFont typeface="+mj-lt"/>
              <a:buAutoNum type="arabicPeriod"/>
            </a:pPr>
            <a:r>
              <a:rPr lang="en-GB" dirty="0" smtClean="0"/>
              <a:t>Economic and political conditions</a:t>
            </a:r>
            <a:endParaRPr lang="en-GB" dirty="0"/>
          </a:p>
        </p:txBody>
      </p:sp>
    </p:spTree>
    <p:extLst>
      <p:ext uri="{BB962C8B-B14F-4D97-AF65-F5344CB8AC3E}">
        <p14:creationId xmlns:p14="http://schemas.microsoft.com/office/powerpoint/2010/main" val="336597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 Well-being and limits</a:t>
            </a:r>
            <a:endParaRPr lang="en-GB" dirty="0"/>
          </a:p>
        </p:txBody>
      </p:sp>
      <p:sp>
        <p:nvSpPr>
          <p:cNvPr id="3" name="Content Placeholder 2"/>
          <p:cNvSpPr>
            <a:spLocks noGrp="1"/>
          </p:cNvSpPr>
          <p:nvPr>
            <p:ph idx="1"/>
          </p:nvPr>
        </p:nvSpPr>
        <p:spPr>
          <a:xfrm>
            <a:off x="457200" y="1600200"/>
            <a:ext cx="8229600" cy="4997152"/>
          </a:xfrm>
        </p:spPr>
        <p:txBody>
          <a:bodyPr>
            <a:normAutofit fontScale="85000" lnSpcReduction="20000"/>
          </a:bodyPr>
          <a:lstStyle/>
          <a:p>
            <a:r>
              <a:rPr lang="en-GB" dirty="0" smtClean="0"/>
              <a:t>Classical question: Are </a:t>
            </a:r>
            <a:r>
              <a:rPr lang="en-GB" dirty="0"/>
              <a:t>there bounds to the goods required for a happy or flourishing life?  </a:t>
            </a:r>
            <a:endParaRPr lang="en-GB" dirty="0" smtClean="0"/>
          </a:p>
          <a:p>
            <a:r>
              <a:rPr lang="en-GB" dirty="0" smtClean="0"/>
              <a:t>The </a:t>
            </a:r>
            <a:r>
              <a:rPr lang="en-GB" dirty="0"/>
              <a:t>classical answer </a:t>
            </a:r>
            <a:r>
              <a:rPr lang="en-GB" dirty="0" smtClean="0"/>
              <a:t>in Aristotelian </a:t>
            </a:r>
            <a:r>
              <a:rPr lang="en-GB" dirty="0"/>
              <a:t>and Epicurean </a:t>
            </a:r>
            <a:r>
              <a:rPr lang="en-GB" dirty="0" smtClean="0"/>
              <a:t>traditions: bounds </a:t>
            </a:r>
            <a:r>
              <a:rPr lang="en-GB" dirty="0"/>
              <a:t>do exist to the goods required for a happy life.  </a:t>
            </a:r>
            <a:endParaRPr lang="en-GB" dirty="0" smtClean="0"/>
          </a:p>
          <a:p>
            <a:r>
              <a:rPr lang="en-GB" dirty="0" smtClean="0"/>
              <a:t>That </a:t>
            </a:r>
            <a:r>
              <a:rPr lang="en-GB" dirty="0"/>
              <a:t>answer survives into some central texts of modern </a:t>
            </a:r>
            <a:r>
              <a:rPr lang="en-GB" dirty="0" smtClean="0"/>
              <a:t>economics. </a:t>
            </a:r>
          </a:p>
          <a:p>
            <a:r>
              <a:rPr lang="en-GB" dirty="0" smtClean="0"/>
              <a:t>Ramsey’s </a:t>
            </a:r>
            <a:r>
              <a:rPr lang="en-GB" dirty="0"/>
              <a:t>influential paper </a:t>
            </a:r>
            <a:r>
              <a:rPr lang="en-GB" dirty="0" smtClean="0"/>
              <a:t>on saving assumes </a:t>
            </a:r>
            <a:r>
              <a:rPr lang="en-GB" dirty="0"/>
              <a:t>that there is a ‘maximum obtainable rate of enjoyment or utility’ which he terms ‘Bliss ’ (Ramsey, 1928, p.545).   </a:t>
            </a:r>
            <a:endParaRPr lang="en-GB" dirty="0" smtClean="0"/>
          </a:p>
          <a:p>
            <a:r>
              <a:rPr lang="en-GB" dirty="0" smtClean="0"/>
              <a:t>The </a:t>
            </a:r>
            <a:r>
              <a:rPr lang="en-GB" dirty="0"/>
              <a:t>point of saving is for a community to have that level of goods at which they reach or approximate to Bliss. </a:t>
            </a:r>
          </a:p>
        </p:txBody>
      </p:sp>
    </p:spTree>
    <p:extLst>
      <p:ext uri="{BB962C8B-B14F-4D97-AF65-F5344CB8AC3E}">
        <p14:creationId xmlns:p14="http://schemas.microsoft.com/office/powerpoint/2010/main" val="2575919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Economic textbook answer</a:t>
            </a:r>
            <a:endParaRPr lang="en-GB" dirty="0"/>
          </a:p>
        </p:txBody>
      </p:sp>
      <p:sp>
        <p:nvSpPr>
          <p:cNvPr id="3" name="Content Placeholder 2"/>
          <p:cNvSpPr>
            <a:spLocks noGrp="1"/>
          </p:cNvSpPr>
          <p:nvPr>
            <p:ph idx="1"/>
          </p:nvPr>
        </p:nvSpPr>
        <p:spPr/>
        <p:txBody>
          <a:bodyPr>
            <a:normAutofit/>
          </a:bodyPr>
          <a:lstStyle/>
          <a:p>
            <a:r>
              <a:rPr lang="en-GB" dirty="0"/>
              <a:t>The standard economic textbook denies that there are bounds to the goods required for </a:t>
            </a:r>
            <a:r>
              <a:rPr lang="en-GB" dirty="0" smtClean="0"/>
              <a:t>well-being understood as preference </a:t>
            </a:r>
            <a:r>
              <a:rPr lang="en-GB" dirty="0" err="1" smtClean="0"/>
              <a:t>satisfcation</a:t>
            </a:r>
            <a:r>
              <a:rPr lang="en-GB" dirty="0" smtClean="0"/>
              <a:t>: ‘more is better’.</a:t>
            </a:r>
            <a:endParaRPr lang="en-GB" dirty="0" smtClean="0"/>
          </a:p>
          <a:p>
            <a:r>
              <a:rPr lang="en-GB" dirty="0" smtClean="0"/>
              <a:t>‘</a:t>
            </a:r>
            <a:r>
              <a:rPr lang="en-GB" dirty="0"/>
              <a:t>Appropriation has no natural upper bound. Economic man seeks more.’ (Gauthier 1986, p. 318). </a:t>
            </a:r>
            <a:endParaRPr lang="en-GB" dirty="0" smtClean="0"/>
          </a:p>
          <a:p>
            <a:pPr>
              <a:buNone/>
            </a:pPr>
            <a:endParaRPr lang="en-GB" dirty="0"/>
          </a:p>
        </p:txBody>
      </p:sp>
    </p:spTree>
    <p:extLst>
      <p:ext uri="{BB962C8B-B14F-4D97-AF65-F5344CB8AC3E}">
        <p14:creationId xmlns:p14="http://schemas.microsoft.com/office/powerpoint/2010/main" val="636497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TotalTime>
  <Words>1927</Words>
  <Application>Microsoft Office PowerPoint</Application>
  <PresentationFormat>On-screen Show (4:3)</PresentationFormat>
  <Paragraphs>128</Paragraphs>
  <Slides>31</Slides>
  <Notes>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Sustainable development: degrowth, austerity and well-being</vt:lpstr>
      <vt:lpstr>Structure</vt:lpstr>
      <vt:lpstr>Anderson and Bows inconvenient truth</vt:lpstr>
      <vt:lpstr>Physical feasibility</vt:lpstr>
      <vt:lpstr>Better Growth, Better Climate</vt:lpstr>
      <vt:lpstr>Political feasibility</vt:lpstr>
      <vt:lpstr>Conditions for reasonable degrowth</vt:lpstr>
      <vt:lpstr>I. Well-being and limits</vt:lpstr>
      <vt:lpstr>Economic textbook answer</vt:lpstr>
      <vt:lpstr>II. Epicurus</vt:lpstr>
      <vt:lpstr>Back to Epicurus</vt:lpstr>
      <vt:lpstr>Life satisfaction and GDP in the UK</vt:lpstr>
      <vt:lpstr>Hedonic research and return to Epicurus</vt:lpstr>
      <vt:lpstr>Subjective welfare – back to Epicurus?</vt:lpstr>
      <vt:lpstr>GDP and life satisfaction</vt:lpstr>
      <vt:lpstr>Austerity and life satisfaction</vt:lpstr>
      <vt:lpstr>Relation of income and reported life satisfaction, Barcelona, 2009-2011</vt:lpstr>
      <vt:lpstr>III.  Against subjective well-being</vt:lpstr>
      <vt:lpstr>Subjective well-being and austerity.  </vt:lpstr>
      <vt:lpstr>IV. Limits and well-being - back to Aristotle? </vt:lpstr>
      <vt:lpstr>Objective state accounts of well-being</vt:lpstr>
      <vt:lpstr>Convergence of modern Epicureans and Aristotelians</vt:lpstr>
      <vt:lpstr>Degrowth, austerity and climate change</vt:lpstr>
      <vt:lpstr>I. Differential Responsibilities by income  </vt:lpstr>
      <vt:lpstr>GHG per pound  </vt:lpstr>
      <vt:lpstr>Policy implications</vt:lpstr>
      <vt:lpstr>Naomi Klein’s inconvenient truth</vt:lpstr>
      <vt:lpstr>V. The sources of consumption without limits: Epicurus or Aristotle?</vt:lpstr>
      <vt:lpstr>From Aristotle to Marx </vt:lpstr>
      <vt:lpstr>Well-being, consumption and economy</vt:lpstr>
      <vt:lpstr>Marx in praise of capitalism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development: degrowth and beyond</dc:title>
  <dc:creator>John O'Neill</dc:creator>
  <cp:lastModifiedBy>John O'Neill</cp:lastModifiedBy>
  <cp:revision>19</cp:revision>
  <dcterms:created xsi:type="dcterms:W3CDTF">2015-01-28T16:36:44Z</dcterms:created>
  <dcterms:modified xsi:type="dcterms:W3CDTF">2015-02-02T22:14:36Z</dcterms:modified>
</cp:coreProperties>
</file>