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60" r:id="rId4"/>
    <p:sldId id="261" r:id="rId5"/>
    <p:sldId id="257" r:id="rId6"/>
    <p:sldId id="258" r:id="rId7"/>
    <p:sldId id="263" r:id="rId8"/>
    <p:sldId id="264" r:id="rId9"/>
    <p:sldId id="265" r:id="rId10"/>
    <p:sldId id="259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 Wallace" initials="JW" lastIdx="6" clrIdx="0"/>
  <p:cmAuthor id="1" name="Lucy Boyd" initials="LB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7T21:08:52.813" idx="2">
    <p:pos x="6392" y="1218"/>
    <p:text>I'm sure you can do a lot better than this!! First three images are thumbnails stolen from the website.  No reason for the different sizes of boxes except that I'm a bit rubbish at this!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7T20:16:48.239" idx="1">
    <p:pos x="6444" y="1719"/>
    <p:text>Could we have visuals of these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7T21:19:58.379" idx="4">
    <p:pos x="6202" y="1397"/>
    <p:text>Again, doesn't have to be this image but something like it?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7T21:20:41.003" idx="5">
    <p:pos x="7104" y="1117"/>
    <p:text>I don't think there is any way of getting all this on one slide?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17T21:17:02.283" idx="3">
    <p:pos x="6547" y="1162"/>
    <p:text>I'd like an anchor image but this one is a bit rubbish...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DF6C8-14DB-40B1-9E01-03C92871E117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57CE1-62E5-4F8E-93C7-4E4D2B8BCA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85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1C61BA-A166-4831-BC09-0D484C89E27B}" type="slidenum">
              <a:rPr lang="en-US" smtClean="0">
                <a:ea typeface="FSAlbert-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mtClean="0">
              <a:ea typeface="FSAlbert-Ligh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71450" indent="-171450">
              <a:buFont typeface="Arial" pitchFamily="34" charset="0"/>
              <a:buChar char="•"/>
              <a:defRPr/>
            </a:pPr>
            <a:endParaRPr lang="en-GB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0090D8-31DA-43F4-98C1-E7509EC9F6E7}" type="slidenum">
              <a:rPr lang="en-US" smtClean="0">
                <a:ea typeface="FSAlbert-Ligh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ea typeface="FSAlbert-Ligh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FA3805-89A6-4A98-9830-97985A87EAAC}" type="datetimeFigureOut">
              <a:rPr lang="en-GB" smtClean="0"/>
              <a:pPr/>
              <a:t>14/11/2014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523BBD-7F46-474E-9CEA-B67FE514F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d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d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3"/>
              <a:stretch>
                <a:fillRect/>
              </a:stretch>
            </p:blipFill>
          </mc:Choice>
          <mc:Fallback>
            <p:blipFill>
              <a:blip r:embed="rId14"/>
              <a:stretch>
                <a:fillRect/>
              </a:stretch>
            </p:blipFill>
          </mc:Fallback>
        </mc:AlternateContent>
        <p:spPr>
          <a:xfrm>
            <a:off x="0" y="0"/>
            <a:ext cx="9144000" cy="14443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5"/>
              <a:stretch>
                <a:fillRect/>
              </a:stretch>
            </p:blipFill>
          </mc:Choice>
          <mc:Fallback>
            <p:blipFill>
              <a:blip r:embed="rId16"/>
              <a:stretch>
                <a:fillRect/>
              </a:stretch>
            </p:blipFill>
          </mc:Fallback>
        </mc:AlternateContent>
        <p:spPr>
          <a:xfrm>
            <a:off x="0" y="6629400"/>
            <a:ext cx="9144000" cy="228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d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d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d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d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d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df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d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df"/><Relationship Id="rId1" Type="http://schemas.openxmlformats.org/officeDocument/2006/relationships/slideLayout" Target="../slideLayouts/slideLayout4.xml"/><Relationship Id="rId6" Type="http://schemas.openxmlformats.org/officeDocument/2006/relationships/comments" Target="../comments/comment3.xml"/><Relationship Id="rId5" Type="http://schemas.openxmlformats.org/officeDocument/2006/relationships/image" Target="../media/image2.png"/><Relationship Id="rId4" Type="http://schemas.openxmlformats.org/officeDocument/2006/relationships/image" Target="../media/image3.pd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d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20.pd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pdf"/><Relationship Id="rId1" Type="http://schemas.openxmlformats.org/officeDocument/2006/relationships/slideLayout" Target="../slideLayouts/slideLayout6.xml"/><Relationship Id="rId6" Type="http://schemas.openxmlformats.org/officeDocument/2006/relationships/comments" Target="../comments/comment4.xml"/><Relationship Id="rId5" Type="http://schemas.openxmlformats.org/officeDocument/2006/relationships/image" Target="../media/image13.png"/><Relationship Id="rId4" Type="http://schemas.openxmlformats.org/officeDocument/2006/relationships/image" Target="../media/image24.pd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55331" y="0"/>
            <a:ext cx="94517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029200" y="2286000"/>
            <a:ext cx="3873500" cy="4161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6172200" cy="762000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solidFill>
                  <a:srgbClr val="240D50"/>
                </a:solidFill>
              </a:rPr>
              <a:t>Challenge 6: </a:t>
            </a:r>
            <a:r>
              <a:rPr lang="en-GB" sz="3600" dirty="0" smtClean="0"/>
              <a:t>Finding an anchor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590800"/>
            <a:ext cx="5638800" cy="2514600"/>
          </a:xfrm>
        </p:spPr>
        <p:txBody>
          <a:bodyPr anchor="t">
            <a:normAutofit/>
          </a:bodyPr>
          <a:lstStyle/>
          <a:p>
            <a:r>
              <a:rPr lang="en-GB" sz="2800" dirty="0" smtClean="0">
                <a:solidFill>
                  <a:srgbClr val="240D50"/>
                </a:solidFill>
              </a:rPr>
              <a:t>Government Ministers</a:t>
            </a:r>
          </a:p>
          <a:p>
            <a:r>
              <a:rPr lang="en-GB" sz="2800" dirty="0" smtClean="0">
                <a:solidFill>
                  <a:srgbClr val="240D50"/>
                </a:solidFill>
              </a:rPr>
              <a:t>Cross-party Groups</a:t>
            </a:r>
          </a:p>
          <a:p>
            <a:r>
              <a:rPr lang="en-GB" sz="2800" dirty="0" smtClean="0">
                <a:solidFill>
                  <a:srgbClr val="240D50"/>
                </a:solidFill>
              </a:rPr>
              <a:t>(not just the usual) stakeholders</a:t>
            </a:r>
          </a:p>
          <a:p>
            <a:r>
              <a:rPr lang="en-GB" sz="2800" dirty="0" smtClean="0">
                <a:solidFill>
                  <a:srgbClr val="240D50"/>
                </a:solidFill>
              </a:rPr>
              <a:t>Legislation!!!</a:t>
            </a:r>
          </a:p>
          <a:p>
            <a:endParaRPr lang="en-GB" sz="2800" dirty="0">
              <a:solidFill>
                <a:srgbClr val="240D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76200" y="0"/>
            <a:ext cx="925390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" y="1981200"/>
            <a:ext cx="8056563" cy="422751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74650" y="1655654"/>
            <a:ext cx="8388350" cy="4897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037292" y="1447800"/>
            <a:ext cx="7801908" cy="5181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29000" y="3048000"/>
            <a:ext cx="2286000" cy="1981200"/>
          </a:xfrm>
        </p:spPr>
        <p:txBody>
          <a:bodyPr anchor="t">
            <a:normAutofit/>
          </a:bodyPr>
          <a:lstStyle/>
          <a:p>
            <a:r>
              <a:rPr lang="en-GB" sz="3000" b="1" dirty="0" smtClean="0">
                <a:solidFill>
                  <a:srgbClr val="240D50"/>
                </a:solidFill>
              </a:rPr>
              <a:t>Shifting </a:t>
            </a:r>
            <a:br>
              <a:rPr lang="en-GB" sz="3000" b="1" dirty="0" smtClean="0">
                <a:solidFill>
                  <a:srgbClr val="240D50"/>
                </a:solidFill>
              </a:rPr>
            </a:br>
            <a:r>
              <a:rPr lang="en-GB" sz="3000" b="1" dirty="0" smtClean="0">
                <a:solidFill>
                  <a:srgbClr val="240D50"/>
                </a:solidFill>
              </a:rPr>
              <a:t>the dial:</a:t>
            </a:r>
            <a:r>
              <a:rPr lang="en-GB" sz="3000" dirty="0" smtClean="0">
                <a:solidFill>
                  <a:srgbClr val="240D50"/>
                </a:solidFill>
              </a:rPr>
              <a:t> </a:t>
            </a:r>
            <a:r>
              <a:rPr lang="en-GB" sz="3000" dirty="0" smtClean="0"/>
              <a:t/>
            </a:r>
            <a:br>
              <a:rPr lang="en-GB" sz="3000" dirty="0" smtClean="0"/>
            </a:br>
            <a:r>
              <a:rPr lang="en-GB" sz="3000" dirty="0" smtClean="0"/>
              <a:t>wellbeing </a:t>
            </a:r>
            <a:br>
              <a:rPr lang="en-GB" sz="3000" dirty="0" smtClean="0"/>
            </a:br>
            <a:r>
              <a:rPr lang="en-GB" sz="3000" dirty="0" smtClean="0"/>
              <a:t>in policy</a:t>
            </a:r>
            <a:endParaRPr lang="en-GB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0"/>
            <a:ext cx="8229600" cy="762000"/>
          </a:xfrm>
        </p:spPr>
        <p:txBody>
          <a:bodyPr/>
          <a:lstStyle/>
          <a:p>
            <a:pPr algn="l"/>
            <a:r>
              <a:rPr lang="en-GB" sz="3200" b="1" dirty="0" smtClean="0">
                <a:solidFill>
                  <a:srgbClr val="240D50"/>
                </a:solidFill>
              </a:rPr>
              <a:t>Challenge 1: </a:t>
            </a:r>
            <a:r>
              <a:rPr lang="en-GB" sz="3200" dirty="0" smtClean="0"/>
              <a:t>Who ‘owns’ wellbeing</a:t>
            </a:r>
            <a:endParaRPr lang="en-GB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71600" y="2422525"/>
            <a:ext cx="6353685" cy="3825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3810000" cy="3733800"/>
          </a:xfrm>
        </p:spPr>
        <p:txBody>
          <a:bodyPr anchor="t">
            <a:normAutofit/>
          </a:bodyPr>
          <a:lstStyle/>
          <a:p>
            <a:pPr algn="l"/>
            <a:r>
              <a:rPr lang="en-GB" sz="3000" b="1" dirty="0" smtClean="0">
                <a:solidFill>
                  <a:srgbClr val="240D50"/>
                </a:solidFill>
              </a:rPr>
              <a:t>Challenge 2:</a:t>
            </a:r>
            <a:r>
              <a:rPr lang="en-GB" sz="3000" dirty="0" smtClean="0">
                <a:solidFill>
                  <a:srgbClr val="240D50"/>
                </a:solidFill>
              </a:rPr>
              <a:t> </a:t>
            </a:r>
            <a:r>
              <a:rPr lang="en-GB" sz="3000" dirty="0" smtClean="0"/>
              <a:t/>
            </a:r>
            <a:br>
              <a:rPr lang="en-GB" sz="3000" dirty="0" smtClean="0"/>
            </a:br>
            <a:r>
              <a:rPr lang="en-GB" sz="3000" dirty="0" smtClean="0"/>
              <a:t>All domains of wellbeing are equal... but some are more equal than others</a:t>
            </a:r>
            <a:endParaRPr lang="en-GB" sz="3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1752600"/>
            <a:ext cx="5273675" cy="50167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99128" y="2819400"/>
            <a:ext cx="5244871" cy="388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6019800" cy="1066800"/>
          </a:xfrm>
        </p:spPr>
        <p:txBody>
          <a:bodyPr>
            <a:noAutofit/>
          </a:bodyPr>
          <a:lstStyle/>
          <a:p>
            <a:pPr algn="l"/>
            <a:r>
              <a:rPr lang="en-GB" sz="3600" b="1" dirty="0" smtClean="0">
                <a:solidFill>
                  <a:srgbClr val="240D50"/>
                </a:solidFill>
              </a:rPr>
              <a:t>Challenge 3: </a:t>
            </a:r>
            <a:r>
              <a:rPr lang="en-GB" sz="3600" dirty="0" smtClean="0"/>
              <a:t>Hitting the target </a:t>
            </a:r>
            <a:br>
              <a:rPr lang="en-GB" sz="3600" dirty="0" smtClean="0"/>
            </a:br>
            <a:r>
              <a:rPr lang="en-GB" sz="3600" dirty="0" smtClean="0"/>
              <a:t>but missing the point?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95800"/>
            <a:ext cx="4191000" cy="1752600"/>
          </a:xfrm>
        </p:spPr>
        <p:txBody>
          <a:bodyPr vert="horz"/>
          <a:lstStyle/>
          <a:p>
            <a:pPr>
              <a:buNone/>
            </a:pPr>
            <a:r>
              <a:rPr lang="en-GB" dirty="0" smtClean="0">
                <a:solidFill>
                  <a:srgbClr val="240D50"/>
                </a:solidFill>
              </a:rPr>
              <a:t>– Problems with proxies</a:t>
            </a:r>
          </a:p>
          <a:p>
            <a:pPr>
              <a:buNone/>
            </a:pPr>
            <a:r>
              <a:rPr lang="en-GB" dirty="0" smtClean="0">
                <a:solidFill>
                  <a:srgbClr val="240D50"/>
                </a:solidFill>
              </a:rPr>
              <a:t>– Anguish with attribution</a:t>
            </a:r>
          </a:p>
          <a:p>
            <a:pPr>
              <a:buNone/>
            </a:pPr>
            <a:r>
              <a:rPr lang="en-GB" dirty="0" smtClean="0">
                <a:solidFill>
                  <a:srgbClr val="240D50"/>
                </a:solidFill>
              </a:rPr>
              <a:t>– Stymied by silos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0" y="6629400"/>
            <a:ext cx="9144000" cy="22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6172200" cy="990600"/>
          </a:xfrm>
        </p:spPr>
        <p:txBody>
          <a:bodyPr>
            <a:noAutofit/>
          </a:bodyPr>
          <a:lstStyle/>
          <a:p>
            <a:pPr algn="l"/>
            <a:r>
              <a:rPr lang="en-GB" sz="3200" b="1" dirty="0" smtClean="0">
                <a:solidFill>
                  <a:srgbClr val="240D50"/>
                </a:solidFill>
              </a:rPr>
              <a:t>Challenge 5: </a:t>
            </a:r>
            <a:r>
              <a:rPr lang="en-GB" sz="3200" dirty="0" smtClean="0"/>
              <a:t>How do you raise </a:t>
            </a:r>
            <a:br>
              <a:rPr lang="en-GB" sz="3200" dirty="0" smtClean="0"/>
            </a:br>
            <a:r>
              <a:rPr lang="en-GB" sz="3200" dirty="0" smtClean="0"/>
              <a:t>awareness about social progress?</a:t>
            </a:r>
            <a:endParaRPr lang="en-GB" sz="3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0" y="2819400"/>
            <a:ext cx="5043878" cy="377470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267200" y="2974416"/>
            <a:ext cx="4876800" cy="3883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419600" y="1454646"/>
            <a:ext cx="4556124" cy="516205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6172200" cy="990600"/>
          </a:xfrm>
        </p:spPr>
        <p:txBody>
          <a:bodyPr>
            <a:noAutofit/>
          </a:bodyPr>
          <a:lstStyle/>
          <a:p>
            <a:pPr algn="l"/>
            <a:r>
              <a:rPr lang="en-GB" sz="3600" b="1" dirty="0" smtClean="0">
                <a:solidFill>
                  <a:srgbClr val="240D50"/>
                </a:solidFill>
              </a:rPr>
              <a:t>UK well-being estimates</a:t>
            </a:r>
            <a:r>
              <a:rPr lang="en-GB" sz="3200" b="1" dirty="0" smtClean="0">
                <a:solidFill>
                  <a:srgbClr val="240D50"/>
                </a:solidFill>
              </a:rPr>
              <a:t/>
            </a:r>
            <a:br>
              <a:rPr lang="en-GB" sz="3200" b="1" dirty="0" smtClean="0">
                <a:solidFill>
                  <a:srgbClr val="240D50"/>
                </a:solidFill>
              </a:rPr>
            </a:br>
            <a:r>
              <a:rPr lang="en-GB" sz="2800" dirty="0" smtClean="0">
                <a:solidFill>
                  <a:srgbClr val="000000"/>
                </a:solidFill>
              </a:rPr>
              <a:t>Life satisfaction – average scores</a:t>
            </a:r>
            <a:endParaRPr lang="en-GB" sz="2800" dirty="0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57200" y="3268931"/>
            <a:ext cx="5181600" cy="3284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61</Words>
  <Application>Microsoft Office PowerPoint</Application>
  <PresentationFormat>On-screen Show (4:3)</PresentationFormat>
  <Paragraphs>16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Shifting  the dial:  wellbeing  in policy</vt:lpstr>
      <vt:lpstr>Challenge 1: Who ‘owns’ wellbeing</vt:lpstr>
      <vt:lpstr>Challenge 2:  All domains of wellbeing are equal... but some are more equal than others</vt:lpstr>
      <vt:lpstr>Challenge 3: Hitting the target  but missing the point?</vt:lpstr>
      <vt:lpstr>Challenge 5: How do you raise  awareness about social progress?</vt:lpstr>
      <vt:lpstr>UK well-being estimates Life satisfaction – average scores</vt:lpstr>
      <vt:lpstr>Challenge 6: Finding an anchor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ESRC Seminar Series on Wellbeing</dc:title>
  <dc:creator>Jen Wallace</dc:creator>
  <cp:lastModifiedBy>Louise Reardon</cp:lastModifiedBy>
  <cp:revision>125</cp:revision>
  <dcterms:created xsi:type="dcterms:W3CDTF">2014-09-18T15:14:53Z</dcterms:created>
  <dcterms:modified xsi:type="dcterms:W3CDTF">2014-11-14T15:26:22Z</dcterms:modified>
</cp:coreProperties>
</file>