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2" r:id="rId3"/>
    <p:sldId id="257" r:id="rId4"/>
    <p:sldId id="258" r:id="rId5"/>
    <p:sldId id="259" r:id="rId6"/>
    <p:sldId id="260" r:id="rId7"/>
    <p:sldId id="267" r:id="rId8"/>
    <p:sldId id="270" r:id="rId9"/>
    <p:sldId id="274" r:id="rId10"/>
    <p:sldId id="275" r:id="rId11"/>
  </p:sldIdLst>
  <p:sldSz cx="9144000" cy="6858000" type="screen4x3"/>
  <p:notesSz cx="6669088" cy="98726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10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66CCFF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28" autoAdjust="0"/>
  </p:normalViewPr>
  <p:slideViewPr>
    <p:cSldViewPr snapToGrid="0"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740" y="-84"/>
      </p:cViewPr>
      <p:guideLst>
        <p:guide orient="horz" pos="3110"/>
        <p:guide pos="2101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8908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77363"/>
            <a:ext cx="28892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Arial" charset="0"/>
              </a:defRPr>
            </a:lvl1pPr>
          </a:lstStyle>
          <a:p>
            <a:fld id="{22458945-3610-DB40-8AF0-4FC17997C0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741363"/>
            <a:ext cx="4932362" cy="37004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89475"/>
            <a:ext cx="5335588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890838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77363"/>
            <a:ext cx="288925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512" tIns="47256" rIns="94512" bIns="47256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Arial" charset="0"/>
              </a:defRPr>
            </a:lvl1pPr>
          </a:lstStyle>
          <a:p>
            <a:fld id="{2E8A0FB9-37FC-8A4A-A170-0305C16A164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44563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defTabSz="944563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defTabSz="944563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defTabSz="944563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defTabSz="944563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fld id="{D7551BDB-4BCF-7045-A1D8-8ED7E6173F69}" type="slidenum">
              <a:rPr lang="en-GB" altLang="en-US">
                <a:latin typeface="Arial" charset="0"/>
              </a:rPr>
              <a:pPr/>
              <a:t>1</a:t>
            </a:fld>
            <a:endParaRPr lang="en-GB" altLang="en-US">
              <a:latin typeface="Arial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8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A0FB9-37FC-8A4A-A170-0305C16A1642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9593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44563">
              <a:defRPr>
                <a:solidFill>
                  <a:schemeClr val="tx1"/>
                </a:solidFill>
                <a:latin typeface="Verdana" charset="0"/>
              </a:defRPr>
            </a:lvl1pPr>
            <a:lvl2pPr marL="742950" indent="-285750" defTabSz="944563">
              <a:defRPr>
                <a:solidFill>
                  <a:schemeClr val="tx1"/>
                </a:solidFill>
                <a:latin typeface="Verdana" charset="0"/>
              </a:defRPr>
            </a:lvl2pPr>
            <a:lvl3pPr marL="1143000" indent="-228600" defTabSz="944563">
              <a:defRPr>
                <a:solidFill>
                  <a:schemeClr val="tx1"/>
                </a:solidFill>
                <a:latin typeface="Verdana" charset="0"/>
              </a:defRPr>
            </a:lvl3pPr>
            <a:lvl4pPr marL="1600200" indent="-228600" defTabSz="944563">
              <a:defRPr>
                <a:solidFill>
                  <a:schemeClr val="tx1"/>
                </a:solidFill>
                <a:latin typeface="Verdana" charset="0"/>
              </a:defRPr>
            </a:lvl4pPr>
            <a:lvl5pPr marL="2057400" indent="-228600" defTabSz="944563">
              <a:defRPr>
                <a:solidFill>
                  <a:schemeClr val="tx1"/>
                </a:solidFill>
                <a:latin typeface="Verdana" charset="0"/>
              </a:defRPr>
            </a:lvl5pPr>
            <a:lvl6pPr marL="25146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6pPr>
            <a:lvl7pPr marL="29718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7pPr>
            <a:lvl8pPr marL="34290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8pPr>
            <a:lvl9pPr marL="3886200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</a:defRPr>
            </a:lvl9pPr>
          </a:lstStyle>
          <a:p>
            <a:fld id="{413C5018-71E4-544A-B490-FBA7AD202248}" type="slidenum">
              <a:rPr lang="en-GB" altLang="en-US">
                <a:latin typeface="Arial" charset="0"/>
              </a:rPr>
              <a:pPr/>
              <a:t>3</a:t>
            </a:fld>
            <a:endParaRPr lang="en-GB" altLang="en-US">
              <a:latin typeface="Arial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885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74187-57CF-584C-A1E3-1FEB344438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038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4F6B86-1A49-B14B-92E9-F553992B86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751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5644A-0DCE-1A40-8E3F-66B376E3E7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180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89700"/>
            <a:ext cx="2895600" cy="215900"/>
          </a:xfrm>
        </p:spPr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617231D-0046-3441-BFDF-803992DC56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67372-2385-9B46-813D-3FB96AE224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76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28F90-E678-DC4E-907A-797BDD0B3D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51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E70149-910C-7B4A-83BA-89706734BB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64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7CCEA-F2B2-AF4B-8550-61F4D71629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520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2F526-DCE8-E740-BC82-2D15AF3DFF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49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E698F-1839-D34C-833F-22260ACAA9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36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A8B80-4867-E444-A984-5689741C9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52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D42D8B-8A82-0848-BB8B-6015B580D7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489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en-GB" altLang="en-US"/>
              <a:t>TPR : Social Policy 2008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93F5108-4E4F-8442-AAE8-608ABCDF55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289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8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3805"/>
            <a:ext cx="7772400" cy="2140923"/>
          </a:xfrm>
        </p:spPr>
        <p:txBody>
          <a:bodyPr/>
          <a:lstStyle/>
          <a:p>
            <a:pPr eaLnBrk="1" hangingPunct="1"/>
            <a:r>
              <a:rPr lang="en-GB" altLang="en-US" sz="3600" dirty="0"/>
              <a:t>The Political Uses of Expert </a:t>
            </a:r>
            <a:r>
              <a:rPr lang="en-GB" altLang="en-US" sz="3600" dirty="0" smtClean="0"/>
              <a:t>Knowledge:</a:t>
            </a:r>
            <a:r>
              <a:rPr lang="en-GB" altLang="en-US" sz="3600" baseline="0" dirty="0" smtClean="0"/>
              <a:t> </a:t>
            </a:r>
          </a:p>
          <a:p>
            <a:pPr eaLnBrk="1" hangingPunct="1"/>
            <a:r>
              <a:rPr lang="en-GB" altLang="en-US" sz="3600" baseline="0" dirty="0" smtClean="0"/>
              <a:t>Research and Policy on Well-Being</a:t>
            </a:r>
            <a:endParaRPr lang="en-GB" altLang="en-US" sz="36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886200"/>
            <a:ext cx="7785100" cy="23209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en-US" sz="1800" dirty="0">
              <a:latin typeface="Arial Unicode MS" charset="0"/>
              <a:ea typeface="Arial Unicode MS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 smtClean="0">
                <a:latin typeface="Arial Unicode MS" charset="0"/>
                <a:ea typeface="Arial Unicode MS" charset="0"/>
              </a:rPr>
              <a:t>ESRC Seminar Series 'The</a:t>
            </a:r>
            <a:r>
              <a:rPr lang="en-GB" altLang="en-US" sz="1800" baseline="0" dirty="0" smtClean="0">
                <a:latin typeface="Arial Unicode MS" charset="0"/>
                <a:ea typeface="Arial Unicode MS" charset="0"/>
              </a:rPr>
              <a:t> Politics of Well-being'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baseline="0" dirty="0" smtClean="0">
                <a:latin typeface="Arial Unicode MS" charset="0"/>
                <a:ea typeface="Arial Unicode MS" charset="0"/>
              </a:rPr>
              <a:t>Newcastle, 23 June 2014</a:t>
            </a:r>
            <a:endParaRPr lang="en-GB" altLang="en-US" sz="1800" dirty="0" smtClean="0">
              <a:latin typeface="Arial Unicode MS" charset="0"/>
              <a:ea typeface="Arial Unicode MS" charset="0"/>
            </a:endParaRPr>
          </a:p>
          <a:p>
            <a:pPr eaLnBrk="1" hangingPunct="1">
              <a:lnSpc>
                <a:spcPct val="80000"/>
              </a:lnSpc>
            </a:pPr>
            <a:endParaRPr lang="en-GB" altLang="en-US" sz="1800" dirty="0" smtClean="0">
              <a:latin typeface="Arial Unicode MS" charset="0"/>
              <a:ea typeface="Arial Unicode MS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 smtClean="0">
                <a:latin typeface="Arial Unicode MS" charset="0"/>
                <a:ea typeface="Arial Unicode MS" charset="0"/>
              </a:rPr>
              <a:t>Christina </a:t>
            </a:r>
            <a:r>
              <a:rPr lang="en-GB" altLang="en-US" sz="1800" dirty="0">
                <a:latin typeface="Arial Unicode MS" charset="0"/>
                <a:ea typeface="Arial Unicode MS" charset="0"/>
              </a:rPr>
              <a:t>Boswell</a:t>
            </a:r>
          </a:p>
          <a:p>
            <a:pPr eaLnBrk="1" hangingPunct="1">
              <a:lnSpc>
                <a:spcPct val="80000"/>
              </a:lnSpc>
            </a:pPr>
            <a:r>
              <a:rPr lang="en-GB" altLang="en-US" sz="1800" dirty="0" smtClean="0">
                <a:latin typeface="Arial Unicode MS" charset="0"/>
                <a:ea typeface="Arial Unicode MS" charset="0"/>
              </a:rPr>
              <a:t>University </a:t>
            </a:r>
            <a:r>
              <a:rPr lang="en-GB" altLang="en-US" sz="1800" dirty="0">
                <a:latin typeface="Arial Unicode MS" charset="0"/>
                <a:ea typeface="Arial Unicode MS" charset="0"/>
              </a:rPr>
              <a:t>of Edinburgh</a:t>
            </a:r>
          </a:p>
          <a:p>
            <a:pPr eaLnBrk="1" hangingPunct="1">
              <a:lnSpc>
                <a:spcPct val="80000"/>
              </a:lnSpc>
            </a:pPr>
            <a:endParaRPr lang="en-GB" altLang="en-US" sz="1600" dirty="0">
              <a:latin typeface="Arial Unicode MS" charset="0"/>
              <a:ea typeface="Arial Unicode M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baseline="0" dirty="0" smtClean="0"/>
              <a:t>The legitimising function of knowledge: international level</a:t>
            </a:r>
            <a:endParaRPr lang="en-GB" altLang="en-US" dirty="0"/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GB" dirty="0" smtClean="0"/>
              <a:t>IOs strongly tend towards symbolic knowledge use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GB" dirty="0"/>
              <a:t>	</a:t>
            </a:r>
            <a:r>
              <a:rPr lang="en-GB" dirty="0" smtClean="0"/>
              <a:t>-	</a:t>
            </a:r>
            <a:r>
              <a:rPr lang="en-GB" sz="2400" dirty="0" smtClean="0"/>
              <a:t>Struggle for legitimacy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GB" sz="2400" dirty="0" smtClean="0"/>
              <a:t>	-	Reliance on talk rather than action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GB" sz="2400" dirty="0" smtClean="0"/>
              <a:t>	-	Technocratic style of justification (Commission, OECD, 	WB)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en-GB" dirty="0" smtClean="0"/>
              <a:t>Institutional isomorphism as mechanism for diffusion of ideas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GB" dirty="0" smtClean="0"/>
              <a:t>Certain ideas become fad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GB" dirty="0" smtClean="0"/>
              <a:t>Bestow legitimacy on organizations/politicians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en-GB" dirty="0" smtClean="0"/>
              <a:t>National level politicians adopt at little cost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28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How and why</a:t>
            </a:r>
            <a:r>
              <a:rPr lang="en-GB" altLang="en-US" baseline="0" dirty="0" smtClean="0"/>
              <a:t> research on well-being is taken up in policy-making</a:t>
            </a:r>
            <a:endParaRPr lang="en-GB" alt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285750" y="1690688"/>
            <a:ext cx="8229600" cy="50546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20000"/>
              </a:lnSpc>
              <a:spcBef>
                <a:spcPct val="40000"/>
              </a:spcBef>
              <a:buFont typeface="Wingdings" charset="0"/>
              <a:buNone/>
            </a:pPr>
            <a:endParaRPr lang="en-GB" altLang="en-US" dirty="0"/>
          </a:p>
          <a:p>
            <a:pPr marL="228600" indent="-228600" eaLnBrk="1" hangingPunct="1">
              <a:lnSpc>
                <a:spcPct val="120000"/>
              </a:lnSpc>
              <a:spcBef>
                <a:spcPct val="40000"/>
              </a:spcBef>
              <a:buFont typeface="Arial" charset="0"/>
              <a:buChar char="•"/>
            </a:pPr>
            <a:r>
              <a:rPr lang="en-GB" altLang="en-US" dirty="0" smtClean="0"/>
              <a:t>Streams approach (</a:t>
            </a:r>
            <a:r>
              <a:rPr lang="en-GB" altLang="en-US" dirty="0" err="1" smtClean="0"/>
              <a:t>Bache</a:t>
            </a:r>
            <a:r>
              <a:rPr lang="en-GB" altLang="en-US" dirty="0" smtClean="0"/>
              <a:t> and </a:t>
            </a:r>
            <a:r>
              <a:rPr lang="en-GB" altLang="en-US" dirty="0" err="1" smtClean="0"/>
              <a:t>Reardon</a:t>
            </a:r>
            <a:r>
              <a:rPr lang="en-GB" altLang="en-US" dirty="0" smtClean="0"/>
              <a:t> 2013)</a:t>
            </a:r>
            <a:endParaRPr lang="en-GB" altLang="en-US" dirty="0"/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dirty="0" smtClean="0"/>
              <a:t>Policies</a:t>
            </a:r>
            <a:r>
              <a:rPr lang="en-GB" altLang="en-US" baseline="0" dirty="0" smtClean="0"/>
              <a:t> and politics not matched to problems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Take-up of ideas remains abstract/symbolic</a:t>
            </a:r>
          </a:p>
          <a:p>
            <a:pPr marL="228600" indent="-228600" eaLnBrk="1" hangingPunct="1">
              <a:lnSpc>
                <a:spcPct val="120000"/>
              </a:lnSpc>
              <a:spcBef>
                <a:spcPct val="40000"/>
              </a:spcBef>
              <a:buFont typeface="Arial" charset="0"/>
              <a:buChar char="•"/>
            </a:pPr>
            <a:r>
              <a:rPr lang="en-GB" altLang="en-US" dirty="0" smtClean="0"/>
              <a:t>Supplement through theory of political</a:t>
            </a:r>
            <a:r>
              <a:rPr lang="en-GB" altLang="en-US" baseline="0" dirty="0" smtClean="0"/>
              <a:t> action: what motivates governments to take up new ideas? 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Political Functions of Research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00625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GB" altLang="en-US" sz="2800" dirty="0"/>
              <a:t>Puzzle: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2800" dirty="0" smtClean="0"/>
              <a:t>Huge </a:t>
            </a:r>
            <a:r>
              <a:rPr lang="en-GB" altLang="en-US" sz="2800" dirty="0"/>
              <a:t>interest in research, </a:t>
            </a:r>
            <a:r>
              <a:rPr lang="en-GB" altLang="en-US" sz="2800" dirty="0" smtClean="0"/>
              <a:t>but</a:t>
            </a:r>
            <a:r>
              <a:rPr lang="en-GB" altLang="en-US" sz="2800" baseline="0" dirty="0" smtClean="0"/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2800" dirty="0" smtClean="0"/>
              <a:t>limited take-up </a:t>
            </a:r>
            <a:r>
              <a:rPr lang="en-GB" altLang="en-US" sz="2800" dirty="0"/>
              <a:t>in policymaking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altLang="en-US" dirty="0"/>
          </a:p>
          <a:p>
            <a:pPr marL="819150" lvl="1" eaLnBrk="1" hangingPunct="1">
              <a:lnSpc>
                <a:spcPct val="80000"/>
              </a:lnSpc>
            </a:pPr>
            <a:endParaRPr lang="en-GB" altLang="en-US" dirty="0"/>
          </a:p>
          <a:p>
            <a:pPr marL="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en-GB" altLang="en-US" dirty="0"/>
              <a:t>Answer: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2800" dirty="0" smtClean="0"/>
              <a:t>Not </a:t>
            </a:r>
            <a:r>
              <a:rPr lang="en-GB" altLang="en-US" sz="2800" dirty="0"/>
              <a:t>just </a:t>
            </a:r>
            <a:r>
              <a:rPr lang="en-GB" altLang="en-US" sz="2800" dirty="0" smtClean="0"/>
              <a:t>problem-solving, but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altLang="en-US" sz="2800" dirty="0" smtClean="0"/>
              <a:t>also:</a:t>
            </a:r>
            <a:endParaRPr lang="en-GB" altLang="en-US" sz="2800" dirty="0"/>
          </a:p>
          <a:p>
            <a:pPr marL="819150" lvl="1" eaLnBrk="1" hangingPunct="1">
              <a:lnSpc>
                <a:spcPct val="80000"/>
              </a:lnSpc>
            </a:pPr>
            <a:r>
              <a:rPr lang="en-GB" altLang="en-US" sz="2800" dirty="0"/>
              <a:t>substantiating function </a:t>
            </a:r>
          </a:p>
          <a:p>
            <a:pPr marL="819150" lvl="1" eaLnBrk="1" hangingPunct="1">
              <a:lnSpc>
                <a:spcPct val="80000"/>
              </a:lnSpc>
            </a:pPr>
            <a:r>
              <a:rPr lang="en-GB" altLang="en-US" sz="2800" dirty="0" err="1"/>
              <a:t>legitimizing</a:t>
            </a:r>
            <a:r>
              <a:rPr lang="en-GB" altLang="en-US" sz="2800" dirty="0"/>
              <a:t> function</a:t>
            </a:r>
          </a:p>
        </p:txBody>
      </p:sp>
      <p:pic>
        <p:nvPicPr>
          <p:cNvPr id="9220" name="Picture 3" descr="the-political-uses-of-expert-knowledge-immigration-policy-and-social-research-130929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488" y="1366838"/>
            <a:ext cx="361950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Substantiating Function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54600"/>
          </a:xfrm>
        </p:spPr>
        <p:txBody>
          <a:bodyPr/>
          <a:lstStyle/>
          <a:p>
            <a:pPr marL="0" indent="0" eaLnBrk="1" hangingPunct="1">
              <a:lnSpc>
                <a:spcPct val="120000"/>
              </a:lnSpc>
              <a:buFont typeface="Wingdings" charset="0"/>
              <a:buNone/>
            </a:pPr>
            <a:r>
              <a:rPr lang="en-GB" altLang="en-US" dirty="0"/>
              <a:t>Use of knowledge to support </a:t>
            </a:r>
            <a:r>
              <a:rPr lang="en-GB" altLang="en-US" dirty="0" smtClean="0"/>
              <a:t>preferences/claims</a:t>
            </a:r>
            <a:endParaRPr lang="en-GB" altLang="en-US" dirty="0"/>
          </a:p>
          <a:p>
            <a:pPr marL="0" indent="0" eaLnBrk="1" hangingPunct="1">
              <a:lnSpc>
                <a:spcPct val="120000"/>
              </a:lnSpc>
              <a:spcBef>
                <a:spcPct val="40000"/>
              </a:spcBef>
              <a:buFont typeface="Wingdings" charset="0"/>
              <a:buNone/>
            </a:pPr>
            <a:endParaRPr lang="en-GB" altLang="en-US" dirty="0"/>
          </a:p>
          <a:p>
            <a:pPr marL="0" indent="0" eaLnBrk="1" hangingPunct="1">
              <a:lnSpc>
                <a:spcPct val="120000"/>
              </a:lnSpc>
              <a:spcBef>
                <a:spcPct val="40000"/>
              </a:spcBef>
              <a:buFont typeface="Wingdings" charset="0"/>
              <a:buNone/>
            </a:pPr>
            <a:r>
              <a:rPr lang="en-GB" altLang="en-US" dirty="0"/>
              <a:t>When?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GB" altLang="en-US" dirty="0"/>
              <a:t> Contested issues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GB" altLang="en-US" dirty="0"/>
              <a:t> Technocratic mode of settlement</a:t>
            </a:r>
          </a:p>
          <a:p>
            <a:pPr marL="0" indent="0" eaLnBrk="1" hangingPunct="1">
              <a:lnSpc>
                <a:spcPct val="120000"/>
              </a:lnSpc>
            </a:pPr>
            <a:r>
              <a:rPr lang="en-GB" altLang="en-US" dirty="0"/>
              <a:t> Areas of risk and complex steering</a:t>
            </a:r>
          </a:p>
          <a:p>
            <a:pPr marL="0" indent="0" eaLnBrk="1" hangingPunct="1">
              <a:lnSpc>
                <a:spcPct val="120000"/>
              </a:lnSpc>
              <a:buFont typeface="Arial" charset="0"/>
              <a:buNone/>
            </a:pP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Legitimising Function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46088" y="1600200"/>
            <a:ext cx="8229600" cy="4530725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</a:pPr>
            <a:r>
              <a:rPr lang="en-GB" altLang="en-US" dirty="0"/>
              <a:t>Signal competence of organisation to take sound decisions</a:t>
            </a:r>
          </a:p>
          <a:p>
            <a:pPr marL="0" indent="0" eaLnBrk="1" hangingPunct="1"/>
            <a:endParaRPr lang="en-GB" altLang="en-US" dirty="0"/>
          </a:p>
          <a:p>
            <a:pPr marL="0" indent="0" eaLnBrk="1" hangingPunct="1">
              <a:buFont typeface="Wingdings" charset="0"/>
              <a:buNone/>
            </a:pPr>
            <a:r>
              <a:rPr lang="en-GB" altLang="en-US" dirty="0"/>
              <a:t>When?</a:t>
            </a:r>
          </a:p>
          <a:p>
            <a:pPr marL="0" indent="0" eaLnBrk="1" hangingPunct="1"/>
            <a:r>
              <a:rPr lang="en-GB" altLang="en-US" dirty="0"/>
              <a:t> Inter-organisational rivalry</a:t>
            </a:r>
          </a:p>
          <a:p>
            <a:pPr marL="0" indent="0" eaLnBrk="1" hangingPunct="1"/>
            <a:r>
              <a:rPr lang="en-GB" altLang="en-US" dirty="0"/>
              <a:t> Legitimacy through formal </a:t>
            </a:r>
            <a:r>
              <a:rPr lang="en-GB" altLang="en-US" dirty="0" smtClean="0"/>
              <a:t>structures/rhetoric, not output</a:t>
            </a:r>
            <a:r>
              <a:rPr lang="en-GB" altLang="en-US" baseline="0" dirty="0" smtClean="0"/>
              <a:t> (Scott and Meyer 1991; </a:t>
            </a:r>
            <a:r>
              <a:rPr lang="en-GB" altLang="en-US" baseline="0" dirty="0" err="1" smtClean="0"/>
              <a:t>Brunsson</a:t>
            </a:r>
            <a:r>
              <a:rPr lang="en-GB" altLang="en-US" baseline="0" dirty="0" smtClean="0"/>
              <a:t> 2001)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Instrumental Function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GB" altLang="en-US" dirty="0"/>
              <a:t>Research to adjust output</a:t>
            </a:r>
          </a:p>
          <a:p>
            <a:pPr eaLnBrk="1" hangingPunct="1">
              <a:buFont typeface="Wingdings" charset="0"/>
              <a:buNone/>
            </a:pPr>
            <a:endParaRPr lang="en-GB" altLang="en-US" dirty="0"/>
          </a:p>
          <a:p>
            <a:pPr eaLnBrk="1" hangingPunct="1">
              <a:buFont typeface="Wingdings" charset="0"/>
              <a:buNone/>
            </a:pPr>
            <a:r>
              <a:rPr lang="en-GB" altLang="en-US" dirty="0"/>
              <a:t>When?</a:t>
            </a:r>
          </a:p>
          <a:p>
            <a:pPr eaLnBrk="1" hangingPunct="1"/>
            <a:r>
              <a:rPr lang="en-GB" altLang="en-US" dirty="0"/>
              <a:t>Organisation legitimised through </a:t>
            </a:r>
            <a:r>
              <a:rPr lang="en-GB" altLang="en-US" dirty="0" smtClean="0"/>
              <a:t>outputs</a:t>
            </a:r>
            <a:endParaRPr lang="en-GB" altLang="en-US" dirty="0"/>
          </a:p>
          <a:p>
            <a:pPr eaLnBrk="1" hangingPunct="1"/>
            <a:r>
              <a:rPr lang="en-GB" altLang="en-US" dirty="0"/>
              <a:t>Recognised knowledge gaps</a:t>
            </a:r>
          </a:p>
          <a:p>
            <a:pPr eaLnBrk="1" hangingPunct="1"/>
            <a:r>
              <a:rPr lang="en-GB" altLang="en-US" dirty="0"/>
              <a:t>Research is most appropriate knowledge source</a:t>
            </a:r>
          </a:p>
          <a:p>
            <a:pPr lvl="1" eaLnBrk="1" hangingPunct="1"/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GB" altLang="en-US" sz="4000" i="1">
                <a:latin typeface="Trebuchet MS" charset="0"/>
              </a:rPr>
              <a:t>Indicators</a:t>
            </a:r>
          </a:p>
        </p:txBody>
      </p:sp>
      <p:graphicFrame>
        <p:nvGraphicFramePr>
          <p:cNvPr id="133123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111626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Instrumental Knowledge</a:t>
                      </a:r>
                      <a:endParaRPr kumimoji="0" lang="en-GB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ヒラギノ角ゴ Pro W3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Legitimising Knowledge</a:t>
                      </a:r>
                      <a:endParaRPr kumimoji="0" lang="en-GB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ヒラギノ角ゴ Pro W3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Substantiating Knowledge</a:t>
                      </a:r>
                      <a:endParaRPr kumimoji="0" lang="en-GB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  <a:ea typeface="ヒラギノ角ゴ Pro W3" charset="0"/>
                        <a:cs typeface="Times New Roman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1. Intensive exchange between senior decision-makers and research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1. Looser ties between decision-makers and research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1. Some exchange between decision-makers and research unit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8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2. Substance of research reflects performance targets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2. Looser fit between substance of research and performance targets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2. Substance of research reflects lines of contention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06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3. No obvious interest in publicising knowledge utilization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3. Clear interest in publicizing knowledge utilization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Tx/>
                        <a:buNone/>
                        <a:tabLst/>
                      </a:pPr>
                      <a:r>
                        <a:rPr kumimoji="0" lang="en-GB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charset="0"/>
                          <a:ea typeface="ヒラギノ角ゴ Pro W3" charset="0"/>
                          <a:cs typeface="Times New Roman" charset="0"/>
                        </a:rPr>
                        <a:t>3. Selected interest in publicizing utilization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The </a:t>
            </a:r>
            <a:r>
              <a:rPr lang="en-GB" altLang="en-US" dirty="0"/>
              <a:t>well-being </a:t>
            </a:r>
            <a:r>
              <a:rPr lang="en-GB" altLang="en-US" dirty="0" smtClean="0"/>
              <a:t>debate (1)</a:t>
            </a:r>
            <a:endParaRPr lang="en-GB" altLang="en-US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lvl="0" indent="0" eaLnBrk="1" hangingPunct="1">
              <a:buNone/>
            </a:pPr>
            <a:r>
              <a:rPr lang="en-GB" altLang="en-US" dirty="0" smtClean="0"/>
              <a:t>When are</a:t>
            </a:r>
            <a:r>
              <a:rPr lang="en-GB" altLang="en-US" baseline="0" dirty="0" smtClean="0"/>
              <a:t> well-being ideas likely to be used to adjust policy? (Instrumental use)</a:t>
            </a:r>
            <a:endParaRPr lang="en-GB" altLang="en-US" dirty="0" smtClean="0"/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dirty="0" smtClean="0"/>
              <a:t>Department/ministry</a:t>
            </a:r>
            <a:r>
              <a:rPr lang="en-GB" altLang="en-US" baseline="0" dirty="0" smtClean="0"/>
              <a:t> relies on </a:t>
            </a:r>
            <a:r>
              <a:rPr lang="en-GB" altLang="en-US" dirty="0" smtClean="0"/>
              <a:t>output</a:t>
            </a:r>
            <a:r>
              <a:rPr lang="en-GB" altLang="en-US" baseline="0" dirty="0" smtClean="0"/>
              <a:t> legitimacy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Perceived need to adjust output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WB seen as relevant in informing adjustments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But: how to measure output? Essentially contested criteria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Indicators need to become more widely accepted first --&gt; 'enlightenment' function? (Weiss)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1" hangingPunct="1">
              <a:buFont typeface="Arial" charset="0"/>
              <a:buNone/>
            </a:pPr>
            <a:r>
              <a:rPr lang="en-GB" altLang="en-US" baseline="0" dirty="0" smtClean="0"/>
              <a:t>When are ideas likely to be used symbolically?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Substantiating use? </a:t>
            </a:r>
          </a:p>
          <a:p>
            <a:pPr marL="685800" lvl="1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Contested issues</a:t>
            </a:r>
          </a:p>
          <a:p>
            <a:pPr marL="685800" lvl="1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Ideas/research on WB is authoritative in adjudicating between rival claims</a:t>
            </a:r>
          </a:p>
          <a:p>
            <a:pPr marL="685800" lvl="1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Not there yet…</a:t>
            </a:r>
          </a:p>
          <a:p>
            <a:pPr marL="228600" lvl="0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Legitimising use? </a:t>
            </a:r>
          </a:p>
          <a:p>
            <a:pPr marL="685800" lvl="1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Organisations staking claim to competence</a:t>
            </a:r>
          </a:p>
          <a:p>
            <a:pPr marL="685800" lvl="1" indent="-228600" eaLnBrk="1" hangingPunct="1">
              <a:buFont typeface="Arial" charset="0"/>
              <a:buChar char="•"/>
            </a:pPr>
            <a:r>
              <a:rPr lang="en-GB" altLang="en-US" dirty="0" err="1" smtClean="0"/>
              <a:t>Govts</a:t>
            </a:r>
            <a:r>
              <a:rPr lang="en-GB" altLang="en-US" dirty="0" smtClean="0"/>
              <a:t> bolstering credibility by</a:t>
            </a:r>
            <a:r>
              <a:rPr lang="en-GB" altLang="en-US" baseline="0" dirty="0" smtClean="0"/>
              <a:t> adopting</a:t>
            </a:r>
            <a:r>
              <a:rPr lang="en-GB" altLang="en-US" dirty="0" smtClean="0"/>
              <a:t> modish</a:t>
            </a:r>
            <a:r>
              <a:rPr lang="en-GB" altLang="en-US" baseline="0" dirty="0" smtClean="0"/>
              <a:t> ideas</a:t>
            </a:r>
          </a:p>
          <a:p>
            <a:pPr marL="685800" lvl="1" indent="-228600" eaLnBrk="1" hangingPunct="1">
              <a:buFont typeface="Arial" charset="0"/>
              <a:buChar char="•"/>
            </a:pPr>
            <a:r>
              <a:rPr lang="en-GB" altLang="en-US" baseline="0" dirty="0" smtClean="0"/>
              <a:t>Very much in evidence…</a:t>
            </a:r>
            <a:endParaRPr lang="en-GB" altLang="en-US" dirty="0" smtClean="0"/>
          </a:p>
          <a:p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>The </a:t>
            </a:r>
            <a:r>
              <a:rPr lang="en-GB" altLang="en-US" dirty="0"/>
              <a:t>well-being </a:t>
            </a:r>
            <a:r>
              <a:rPr lang="en-GB" altLang="en-US" dirty="0" smtClean="0"/>
              <a:t>debate (2)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1940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1615</TotalTime>
  <Words>408</Words>
  <Application>Microsoft Office PowerPoint</Application>
  <PresentationFormat>On-screen Show (4:3)</PresentationFormat>
  <Paragraphs>87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Political Uses of Expert Knowledge:  Research and Policy on Well-Being</vt:lpstr>
      <vt:lpstr>How and why research on well-being is taken up in policy-making</vt:lpstr>
      <vt:lpstr>Political Functions of Research</vt:lpstr>
      <vt:lpstr>Substantiating Function</vt:lpstr>
      <vt:lpstr>Legitimising Function</vt:lpstr>
      <vt:lpstr>Instrumental Function</vt:lpstr>
      <vt:lpstr>Indicators</vt:lpstr>
      <vt:lpstr>The well-being debate (1)</vt:lpstr>
      <vt:lpstr>The well-being debate (2)</vt:lpstr>
      <vt:lpstr>The legitimising function of knowledge: international level</vt:lpstr>
    </vt:vector>
  </TitlesOfParts>
  <Company>University of Edinburgh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Ampere’s Law</dc:title>
  <dc:creator>Murray</dc:creator>
  <cp:lastModifiedBy>Louise</cp:lastModifiedBy>
  <cp:revision>152</cp:revision>
  <cp:lastPrinted>2014-06-19T11:08:19Z</cp:lastPrinted>
  <dcterms:created xsi:type="dcterms:W3CDTF">2003-12-01T16:43:06Z</dcterms:created>
  <dcterms:modified xsi:type="dcterms:W3CDTF">2014-06-29T17:04:18Z</dcterms:modified>
</cp:coreProperties>
</file>