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7" r:id="rId3"/>
    <p:sldId id="271" r:id="rId4"/>
    <p:sldId id="274" r:id="rId5"/>
    <p:sldId id="275" r:id="rId6"/>
    <p:sldId id="266" r:id="rId7"/>
    <p:sldId id="260" r:id="rId8"/>
    <p:sldId id="272" r:id="rId9"/>
    <p:sldId id="281" r:id="rId10"/>
    <p:sldId id="282" r:id="rId11"/>
    <p:sldId id="267" r:id="rId12"/>
    <p:sldId id="273" r:id="rId13"/>
    <p:sldId id="268" r:id="rId14"/>
    <p:sldId id="277" r:id="rId15"/>
    <p:sldId id="27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yla Skinns" initials="LS" lastIdx="6" clrIdx="0">
    <p:extLst>
      <p:ext uri="{19B8F6BF-5375-455C-9EA6-DF929625EA0E}">
        <p15:presenceInfo xmlns:p15="http://schemas.microsoft.com/office/powerpoint/2012/main" userId="S-1-5-21-2058212775-3106242629-2981419196-14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6" autoAdjust="0"/>
    <p:restoredTop sz="55497" autoAdjust="0"/>
  </p:normalViewPr>
  <p:slideViewPr>
    <p:cSldViewPr snapToGrid="0">
      <p:cViewPr varScale="1">
        <p:scale>
          <a:sx n="38" d="100"/>
          <a:sy n="38" d="100"/>
        </p:scale>
        <p:origin x="17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2ACFA-2E1A-457E-99ED-FA9F4C4EDDCD}" type="datetimeFigureOut">
              <a:rPr lang="en-GB" smtClean="0"/>
              <a:t>09/11/2021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61E22-768A-4632-A887-5616CBA9973A}" type="slidenum">
              <a:rPr lang="en-GB" smtClean="0"/>
              <a:t>‹#›</a:t>
            </a:fld>
            <a:endParaRPr lang="en-GB"/>
          </a:p>
        </p:txBody>
      </p:sp>
    </p:spTree>
    <p:extLst>
      <p:ext uri="{BB962C8B-B14F-4D97-AF65-F5344CB8AC3E}">
        <p14:creationId xmlns:p14="http://schemas.microsoft.com/office/powerpoint/2010/main" val="128701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4B63E-7C8A-4263-82CD-5634212960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163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361E22-768A-4632-A887-5616CBA9973A}" type="slidenum">
              <a:rPr lang="en-GB" smtClean="0"/>
              <a:t>10</a:t>
            </a:fld>
            <a:endParaRPr lang="en-GB"/>
          </a:p>
        </p:txBody>
      </p:sp>
    </p:spTree>
    <p:extLst>
      <p:ext uri="{BB962C8B-B14F-4D97-AF65-F5344CB8AC3E}">
        <p14:creationId xmlns:p14="http://schemas.microsoft.com/office/powerpoint/2010/main" val="3053448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361E22-768A-4632-A887-5616CBA9973A}" type="slidenum">
              <a:rPr lang="en-GB" smtClean="0"/>
              <a:t>11</a:t>
            </a:fld>
            <a:endParaRPr lang="en-GB"/>
          </a:p>
        </p:txBody>
      </p:sp>
    </p:spTree>
    <p:extLst>
      <p:ext uri="{BB962C8B-B14F-4D97-AF65-F5344CB8AC3E}">
        <p14:creationId xmlns:p14="http://schemas.microsoft.com/office/powerpoint/2010/main" val="4047760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361E22-768A-4632-A887-5616CBA9973A}" type="slidenum">
              <a:rPr lang="en-GB" smtClean="0"/>
              <a:t>12</a:t>
            </a:fld>
            <a:endParaRPr lang="en-GB"/>
          </a:p>
        </p:txBody>
      </p:sp>
    </p:spTree>
    <p:extLst>
      <p:ext uri="{BB962C8B-B14F-4D97-AF65-F5344CB8AC3E}">
        <p14:creationId xmlns:p14="http://schemas.microsoft.com/office/powerpoint/2010/main" val="316720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361E22-768A-4632-A887-5616CBA9973A}" type="slidenum">
              <a:rPr lang="en-GB" smtClean="0"/>
              <a:t>13</a:t>
            </a:fld>
            <a:endParaRPr lang="en-GB"/>
          </a:p>
        </p:txBody>
      </p:sp>
    </p:spTree>
    <p:extLst>
      <p:ext uri="{BB962C8B-B14F-4D97-AF65-F5344CB8AC3E}">
        <p14:creationId xmlns:p14="http://schemas.microsoft.com/office/powerpoint/2010/main" val="2540688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361E22-768A-4632-A887-5616CBA9973A}" type="slidenum">
              <a:rPr lang="en-GB" smtClean="0"/>
              <a:t>14</a:t>
            </a:fld>
            <a:endParaRPr lang="en-GB"/>
          </a:p>
        </p:txBody>
      </p:sp>
    </p:spTree>
    <p:extLst>
      <p:ext uri="{BB962C8B-B14F-4D97-AF65-F5344CB8AC3E}">
        <p14:creationId xmlns:p14="http://schemas.microsoft.com/office/powerpoint/2010/main" val="2184693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361E22-768A-4632-A887-5616CBA9973A}" type="slidenum">
              <a:rPr lang="en-GB" smtClean="0"/>
              <a:t>15</a:t>
            </a:fld>
            <a:endParaRPr lang="en-GB"/>
          </a:p>
        </p:txBody>
      </p:sp>
    </p:spTree>
    <p:extLst>
      <p:ext uri="{BB962C8B-B14F-4D97-AF65-F5344CB8AC3E}">
        <p14:creationId xmlns:p14="http://schemas.microsoft.com/office/powerpoint/2010/main" val="305629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dirty="0"/>
          </a:p>
        </p:txBody>
      </p:sp>
      <p:sp>
        <p:nvSpPr>
          <p:cNvPr id="4" name="Slide Number Placeholder 3"/>
          <p:cNvSpPr>
            <a:spLocks noGrp="1"/>
          </p:cNvSpPr>
          <p:nvPr>
            <p:ph type="sldNum" sz="quarter" idx="10"/>
          </p:nvPr>
        </p:nvSpPr>
        <p:spPr/>
        <p:txBody>
          <a:bodyPr/>
          <a:lstStyle/>
          <a:p>
            <a:fld id="{44361E22-768A-4632-A887-5616CBA9973A}" type="slidenum">
              <a:rPr lang="en-GB" smtClean="0"/>
              <a:t>2</a:t>
            </a:fld>
            <a:endParaRPr lang="en-GB"/>
          </a:p>
        </p:txBody>
      </p:sp>
    </p:spTree>
    <p:extLst>
      <p:ext uri="{BB962C8B-B14F-4D97-AF65-F5344CB8AC3E}">
        <p14:creationId xmlns:p14="http://schemas.microsoft.com/office/powerpoint/2010/main" val="712794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361E22-768A-4632-A887-5616CBA9973A}" type="slidenum">
              <a:rPr lang="en-GB" smtClean="0"/>
              <a:t>3</a:t>
            </a:fld>
            <a:endParaRPr lang="en-GB"/>
          </a:p>
        </p:txBody>
      </p:sp>
    </p:spTree>
    <p:extLst>
      <p:ext uri="{BB962C8B-B14F-4D97-AF65-F5344CB8AC3E}">
        <p14:creationId xmlns:p14="http://schemas.microsoft.com/office/powerpoint/2010/main" val="172374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361E22-768A-4632-A887-5616CBA9973A}" type="slidenum">
              <a:rPr lang="en-GB" smtClean="0"/>
              <a:t>4</a:t>
            </a:fld>
            <a:endParaRPr lang="en-GB"/>
          </a:p>
        </p:txBody>
      </p:sp>
    </p:spTree>
    <p:extLst>
      <p:ext uri="{BB962C8B-B14F-4D97-AF65-F5344CB8AC3E}">
        <p14:creationId xmlns:p14="http://schemas.microsoft.com/office/powerpoint/2010/main" val="312961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4361E22-768A-4632-A887-5616CBA9973A}" type="slidenum">
              <a:rPr lang="en-GB" smtClean="0"/>
              <a:t>5</a:t>
            </a:fld>
            <a:endParaRPr lang="en-GB"/>
          </a:p>
        </p:txBody>
      </p:sp>
    </p:spTree>
    <p:extLst>
      <p:ext uri="{BB962C8B-B14F-4D97-AF65-F5344CB8AC3E}">
        <p14:creationId xmlns:p14="http://schemas.microsoft.com/office/powerpoint/2010/main" val="40333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smtClean="0"/>
          </a:p>
        </p:txBody>
      </p:sp>
      <p:sp>
        <p:nvSpPr>
          <p:cNvPr id="4" name="Slide Number Placeholder 3"/>
          <p:cNvSpPr>
            <a:spLocks noGrp="1"/>
          </p:cNvSpPr>
          <p:nvPr>
            <p:ph type="sldNum" sz="quarter" idx="10"/>
          </p:nvPr>
        </p:nvSpPr>
        <p:spPr/>
        <p:txBody>
          <a:bodyPr/>
          <a:lstStyle/>
          <a:p>
            <a:fld id="{44361E22-768A-4632-A887-5616CBA9973A}" type="slidenum">
              <a:rPr lang="en-GB" smtClean="0"/>
              <a:t>6</a:t>
            </a:fld>
            <a:endParaRPr lang="en-GB"/>
          </a:p>
        </p:txBody>
      </p:sp>
    </p:spTree>
    <p:extLst>
      <p:ext uri="{BB962C8B-B14F-4D97-AF65-F5344CB8AC3E}">
        <p14:creationId xmlns:p14="http://schemas.microsoft.com/office/powerpoint/2010/main" val="2255427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dirty="0"/>
          </a:p>
        </p:txBody>
      </p:sp>
      <p:sp>
        <p:nvSpPr>
          <p:cNvPr id="4" name="Slide Number Placeholder 3"/>
          <p:cNvSpPr>
            <a:spLocks noGrp="1"/>
          </p:cNvSpPr>
          <p:nvPr>
            <p:ph type="sldNum" sz="quarter" idx="10"/>
          </p:nvPr>
        </p:nvSpPr>
        <p:spPr/>
        <p:txBody>
          <a:bodyPr/>
          <a:lstStyle/>
          <a:p>
            <a:fld id="{5A3FEB42-7103-441A-BA59-A5BBB5F7B448}" type="slidenum">
              <a:rPr lang="en-GB" smtClean="0"/>
              <a:t>7</a:t>
            </a:fld>
            <a:endParaRPr lang="en-GB"/>
          </a:p>
        </p:txBody>
      </p:sp>
    </p:spTree>
    <p:extLst>
      <p:ext uri="{BB962C8B-B14F-4D97-AF65-F5344CB8AC3E}">
        <p14:creationId xmlns:p14="http://schemas.microsoft.com/office/powerpoint/2010/main" val="62320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361E22-768A-4632-A887-5616CBA9973A}" type="slidenum">
              <a:rPr lang="en-GB" smtClean="0"/>
              <a:t>8</a:t>
            </a:fld>
            <a:endParaRPr lang="en-GB" dirty="0"/>
          </a:p>
        </p:txBody>
      </p:sp>
    </p:spTree>
    <p:extLst>
      <p:ext uri="{BB962C8B-B14F-4D97-AF65-F5344CB8AC3E}">
        <p14:creationId xmlns:p14="http://schemas.microsoft.com/office/powerpoint/2010/main" val="1278333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361E22-768A-4632-A887-5616CBA9973A}" type="slidenum">
              <a:rPr lang="en-GB" smtClean="0"/>
              <a:t>9</a:t>
            </a:fld>
            <a:endParaRPr lang="en-GB" dirty="0"/>
          </a:p>
        </p:txBody>
      </p:sp>
    </p:spTree>
    <p:extLst>
      <p:ext uri="{BB962C8B-B14F-4D97-AF65-F5344CB8AC3E}">
        <p14:creationId xmlns:p14="http://schemas.microsoft.com/office/powerpoint/2010/main" val="3581505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550536-EF82-46C8-86F0-E5D6561EDE27}" type="datetimeFigureOut">
              <a:rPr lang="en-GB" smtClean="0"/>
              <a:t>09/11/2021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44A2CC-776B-49E8-BEA7-728855B37F99}" type="slidenum">
              <a:rPr lang="en-GB" smtClean="0"/>
              <a:t>‹#›</a:t>
            </a:fld>
            <a:endParaRPr lang="en-GB"/>
          </a:p>
        </p:txBody>
      </p:sp>
    </p:spTree>
    <p:extLst>
      <p:ext uri="{BB962C8B-B14F-4D97-AF65-F5344CB8AC3E}">
        <p14:creationId xmlns:p14="http://schemas.microsoft.com/office/powerpoint/2010/main" val="22482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550536-EF82-46C8-86F0-E5D6561EDE27}" type="datetimeFigureOut">
              <a:rPr lang="en-GB" smtClean="0"/>
              <a:t>09/11/2021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44A2CC-776B-49E8-BEA7-728855B37F99}" type="slidenum">
              <a:rPr lang="en-GB" smtClean="0"/>
              <a:t>‹#›</a:t>
            </a:fld>
            <a:endParaRPr lang="en-GB"/>
          </a:p>
        </p:txBody>
      </p:sp>
    </p:spTree>
    <p:extLst>
      <p:ext uri="{BB962C8B-B14F-4D97-AF65-F5344CB8AC3E}">
        <p14:creationId xmlns:p14="http://schemas.microsoft.com/office/powerpoint/2010/main" val="4199710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550536-EF82-46C8-86F0-E5D6561EDE27}" type="datetimeFigureOut">
              <a:rPr lang="en-GB" smtClean="0"/>
              <a:t>09/11/2021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44A2CC-776B-49E8-BEA7-728855B37F99}" type="slidenum">
              <a:rPr lang="en-GB" smtClean="0"/>
              <a:t>‹#›</a:t>
            </a:fld>
            <a:endParaRPr lang="en-GB"/>
          </a:p>
        </p:txBody>
      </p:sp>
    </p:spTree>
    <p:extLst>
      <p:ext uri="{BB962C8B-B14F-4D97-AF65-F5344CB8AC3E}">
        <p14:creationId xmlns:p14="http://schemas.microsoft.com/office/powerpoint/2010/main" val="227289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12800" y="2209800"/>
            <a:ext cx="10972800" cy="1828800"/>
          </a:xfrm>
        </p:spPr>
        <p:txBody>
          <a:bodyPr anchor="ctr"/>
          <a:lstStyle>
            <a:lvl1pPr>
              <a:defRPr sz="5400"/>
            </a:lvl1pPr>
          </a:lstStyle>
          <a:p>
            <a:r>
              <a:rPr lang="en-US" smtClean="0"/>
              <a:t>Click to edit Master title style</a:t>
            </a:r>
            <a:endParaRPr lang="en-GB"/>
          </a:p>
        </p:txBody>
      </p:sp>
      <p:sp>
        <p:nvSpPr>
          <p:cNvPr id="4099" name="Rectangle 3"/>
          <p:cNvSpPr>
            <a:spLocks noGrp="1" noChangeArrowheads="1"/>
          </p:cNvSpPr>
          <p:nvPr>
            <p:ph type="subTitle" idx="1"/>
          </p:nvPr>
        </p:nvSpPr>
        <p:spPr>
          <a:xfrm>
            <a:off x="812800" y="4876800"/>
            <a:ext cx="10972800" cy="1066800"/>
          </a:xfrm>
        </p:spPr>
        <p:txBody>
          <a:bodyPr/>
          <a:lstStyle>
            <a:lvl1pPr marL="0" indent="0">
              <a:spcBef>
                <a:spcPct val="0"/>
              </a:spcBef>
              <a:buFontTx/>
              <a:buNone/>
              <a:defRPr/>
            </a:lvl1pPr>
          </a:lstStyle>
          <a:p>
            <a:r>
              <a:rPr lang="en-US" smtClean="0"/>
              <a:t>Click to edit Master subtitle style</a:t>
            </a:r>
            <a:endParaRPr lang="en-GB"/>
          </a:p>
        </p:txBody>
      </p:sp>
      <p:sp>
        <p:nvSpPr>
          <p:cNvPr id="6" name="Rectangle 6"/>
          <p:cNvSpPr>
            <a:spLocks noGrp="1" noChangeArrowheads="1"/>
          </p:cNvSpPr>
          <p:nvPr>
            <p:ph type="sldNum" sz="quarter" idx="10"/>
          </p:nvPr>
        </p:nvSpPr>
        <p:spPr/>
        <p:txBody>
          <a:bodyPr/>
          <a:lstStyle>
            <a:lvl1pPr>
              <a:defRPr b="1"/>
            </a:lvl1pPr>
          </a:lstStyle>
          <a:p>
            <a:fld id="{2DF46ED4-9A9F-4DBE-932B-1BE9E22AB5D9}" type="slidenum">
              <a:rPr lang="en-GB" smtClean="0"/>
              <a:t>‹#›</a:t>
            </a:fld>
            <a:endParaRPr lang="en-GB"/>
          </a:p>
        </p:txBody>
      </p:sp>
      <p:sp>
        <p:nvSpPr>
          <p:cNvPr id="7" name="Rectangle 18"/>
          <p:cNvSpPr>
            <a:spLocks noGrp="1" noChangeArrowheads="1"/>
          </p:cNvSpPr>
          <p:nvPr>
            <p:ph type="dt" sz="half" idx="11"/>
          </p:nvPr>
        </p:nvSpPr>
        <p:spPr/>
        <p:txBody>
          <a:bodyPr/>
          <a:lstStyle>
            <a:lvl1pPr>
              <a:defRPr smtClean="0"/>
            </a:lvl1pPr>
          </a:lstStyle>
          <a:p>
            <a:fld id="{EEB51F2F-AAA4-47C8-BD98-77BB946AC62F}" type="datetimeFigureOut">
              <a:rPr lang="en-GB" smtClean="0"/>
              <a:t>09/11/2021</a:t>
            </a:fld>
            <a:endParaRPr lang="en-GB"/>
          </a:p>
        </p:txBody>
      </p:sp>
      <p:sp>
        <p:nvSpPr>
          <p:cNvPr id="8" name="Rectangle 19"/>
          <p:cNvSpPr>
            <a:spLocks noGrp="1" noChangeArrowheads="1"/>
          </p:cNvSpPr>
          <p:nvPr>
            <p:ph type="ftr" sz="quarter" idx="12"/>
          </p:nvPr>
        </p:nvSpPr>
        <p:spPr/>
        <p:txBody>
          <a:bodyPr/>
          <a:lstStyle>
            <a:lvl1pPr>
              <a:defRPr smtClean="0"/>
            </a:lvl1pPr>
          </a:lstStyle>
          <a:p>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8555" y="6293021"/>
            <a:ext cx="943863" cy="43239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001" y="180000"/>
            <a:ext cx="3112807" cy="943200"/>
          </a:xfrm>
          <a:prstGeom prst="rect">
            <a:avLst/>
          </a:prstGeom>
        </p:spPr>
      </p:pic>
    </p:spTree>
    <p:extLst>
      <p:ext uri="{BB962C8B-B14F-4D97-AF65-F5344CB8AC3E}">
        <p14:creationId xmlns:p14="http://schemas.microsoft.com/office/powerpoint/2010/main" val="120533266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fld id="{EEB51F2F-AAA4-47C8-BD98-77BB946AC62F}" type="datetimeFigureOut">
              <a:rPr lang="en-GB" smtClean="0"/>
              <a:t>09/11/2021</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en-GB"/>
          </a:p>
        </p:txBody>
      </p:sp>
      <p:sp>
        <p:nvSpPr>
          <p:cNvPr id="6" name="Rectangle 12"/>
          <p:cNvSpPr>
            <a:spLocks noGrp="1" noChangeArrowheads="1"/>
          </p:cNvSpPr>
          <p:nvPr>
            <p:ph type="sldNum" sz="quarter" idx="12"/>
          </p:nvPr>
        </p:nvSpPr>
        <p:spPr>
          <a:ln/>
        </p:spPr>
        <p:txBody>
          <a:bodyPr/>
          <a:lstStyle>
            <a:lvl1pPr>
              <a:defRPr/>
            </a:lvl1pPr>
          </a:lstStyle>
          <a:p>
            <a:fld id="{2DF46ED4-9A9F-4DBE-932B-1BE9E22AB5D9}" type="slidenum">
              <a:rPr lang="en-GB" smtClean="0"/>
              <a:t>‹#›</a:t>
            </a:fld>
            <a:endParaRPr lang="en-GB"/>
          </a:p>
        </p:txBody>
      </p:sp>
    </p:spTree>
    <p:extLst>
      <p:ext uri="{BB962C8B-B14F-4D97-AF65-F5344CB8AC3E}">
        <p14:creationId xmlns:p14="http://schemas.microsoft.com/office/powerpoint/2010/main" val="1488398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10"/>
          <p:cNvSpPr>
            <a:spLocks noGrp="1" noChangeArrowheads="1"/>
          </p:cNvSpPr>
          <p:nvPr>
            <p:ph type="dt" sz="half" idx="10"/>
          </p:nvPr>
        </p:nvSpPr>
        <p:spPr>
          <a:ln/>
        </p:spPr>
        <p:txBody>
          <a:bodyPr/>
          <a:lstStyle>
            <a:lvl1pPr>
              <a:defRPr/>
            </a:lvl1pPr>
          </a:lstStyle>
          <a:p>
            <a:fld id="{EEB51F2F-AAA4-47C8-BD98-77BB946AC62F}" type="datetimeFigureOut">
              <a:rPr lang="en-GB" smtClean="0"/>
              <a:t>09/11/2021</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en-GB"/>
          </a:p>
        </p:txBody>
      </p:sp>
      <p:sp>
        <p:nvSpPr>
          <p:cNvPr id="6" name="Rectangle 12"/>
          <p:cNvSpPr>
            <a:spLocks noGrp="1" noChangeArrowheads="1"/>
          </p:cNvSpPr>
          <p:nvPr>
            <p:ph type="sldNum" sz="quarter" idx="12"/>
          </p:nvPr>
        </p:nvSpPr>
        <p:spPr>
          <a:ln/>
        </p:spPr>
        <p:txBody>
          <a:bodyPr/>
          <a:lstStyle>
            <a:lvl1pPr>
              <a:defRPr/>
            </a:lvl1pPr>
          </a:lstStyle>
          <a:p>
            <a:fld id="{2DF46ED4-9A9F-4DBE-932B-1BE9E22AB5D9}" type="slidenum">
              <a:rPr lang="en-GB" smtClean="0"/>
              <a:t>‹#›</a:t>
            </a:fld>
            <a:endParaRPr lang="en-GB"/>
          </a:p>
        </p:txBody>
      </p:sp>
    </p:spTree>
    <p:extLst>
      <p:ext uri="{BB962C8B-B14F-4D97-AF65-F5344CB8AC3E}">
        <p14:creationId xmlns:p14="http://schemas.microsoft.com/office/powerpoint/2010/main" val="7094177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12800" y="2362200"/>
            <a:ext cx="53848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400800" y="2362200"/>
            <a:ext cx="53848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fld id="{EEB51F2F-AAA4-47C8-BD98-77BB946AC62F}" type="datetimeFigureOut">
              <a:rPr lang="en-GB" smtClean="0"/>
              <a:t>09/11/2021</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en-GB"/>
          </a:p>
        </p:txBody>
      </p:sp>
      <p:sp>
        <p:nvSpPr>
          <p:cNvPr id="7" name="Rectangle 12"/>
          <p:cNvSpPr>
            <a:spLocks noGrp="1" noChangeArrowheads="1"/>
          </p:cNvSpPr>
          <p:nvPr>
            <p:ph type="sldNum" sz="quarter" idx="12"/>
          </p:nvPr>
        </p:nvSpPr>
        <p:spPr>
          <a:ln/>
        </p:spPr>
        <p:txBody>
          <a:bodyPr/>
          <a:lstStyle>
            <a:lvl1pPr>
              <a:defRPr/>
            </a:lvl1pPr>
          </a:lstStyle>
          <a:p>
            <a:fld id="{2DF46ED4-9A9F-4DBE-932B-1BE9E22AB5D9}" type="slidenum">
              <a:rPr lang="en-GB" smtClean="0"/>
              <a:t>‹#›</a:t>
            </a:fld>
            <a:endParaRPr lang="en-GB"/>
          </a:p>
        </p:txBody>
      </p:sp>
    </p:spTree>
    <p:extLst>
      <p:ext uri="{BB962C8B-B14F-4D97-AF65-F5344CB8AC3E}">
        <p14:creationId xmlns:p14="http://schemas.microsoft.com/office/powerpoint/2010/main" val="2749425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dt" sz="half" idx="10"/>
          </p:nvPr>
        </p:nvSpPr>
        <p:spPr>
          <a:ln/>
        </p:spPr>
        <p:txBody>
          <a:bodyPr/>
          <a:lstStyle>
            <a:lvl1pPr>
              <a:defRPr/>
            </a:lvl1pPr>
          </a:lstStyle>
          <a:p>
            <a:fld id="{EEB51F2F-AAA4-47C8-BD98-77BB946AC62F}" type="datetimeFigureOut">
              <a:rPr lang="en-GB" smtClean="0"/>
              <a:t>09/11/2021</a:t>
            </a:fld>
            <a:endParaRPr lang="en-GB"/>
          </a:p>
        </p:txBody>
      </p:sp>
      <p:sp>
        <p:nvSpPr>
          <p:cNvPr id="8" name="Rectangle 11"/>
          <p:cNvSpPr>
            <a:spLocks noGrp="1" noChangeArrowheads="1"/>
          </p:cNvSpPr>
          <p:nvPr>
            <p:ph type="ftr" sz="quarter" idx="11"/>
          </p:nvPr>
        </p:nvSpPr>
        <p:spPr>
          <a:ln/>
        </p:spPr>
        <p:txBody>
          <a:bodyPr/>
          <a:lstStyle>
            <a:lvl1pPr>
              <a:defRPr/>
            </a:lvl1pPr>
          </a:lstStyle>
          <a:p>
            <a:endParaRPr lang="en-GB"/>
          </a:p>
        </p:txBody>
      </p:sp>
      <p:sp>
        <p:nvSpPr>
          <p:cNvPr id="9" name="Rectangle 12"/>
          <p:cNvSpPr>
            <a:spLocks noGrp="1" noChangeArrowheads="1"/>
          </p:cNvSpPr>
          <p:nvPr>
            <p:ph type="sldNum" sz="quarter" idx="12"/>
          </p:nvPr>
        </p:nvSpPr>
        <p:spPr>
          <a:ln/>
        </p:spPr>
        <p:txBody>
          <a:bodyPr/>
          <a:lstStyle>
            <a:lvl1pPr>
              <a:defRPr/>
            </a:lvl1pPr>
          </a:lstStyle>
          <a:p>
            <a:fld id="{2DF46ED4-9A9F-4DBE-932B-1BE9E22AB5D9}" type="slidenum">
              <a:rPr lang="en-GB" smtClean="0"/>
              <a:t>‹#›</a:t>
            </a:fld>
            <a:endParaRPr lang="en-GB"/>
          </a:p>
        </p:txBody>
      </p:sp>
    </p:spTree>
    <p:extLst>
      <p:ext uri="{BB962C8B-B14F-4D97-AF65-F5344CB8AC3E}">
        <p14:creationId xmlns:p14="http://schemas.microsoft.com/office/powerpoint/2010/main" val="1154661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dt" sz="half" idx="10"/>
          </p:nvPr>
        </p:nvSpPr>
        <p:spPr>
          <a:ln/>
        </p:spPr>
        <p:txBody>
          <a:bodyPr/>
          <a:lstStyle>
            <a:lvl1pPr>
              <a:defRPr/>
            </a:lvl1pPr>
          </a:lstStyle>
          <a:p>
            <a:fld id="{EEB51F2F-AAA4-47C8-BD98-77BB946AC62F}" type="datetimeFigureOut">
              <a:rPr lang="en-GB" smtClean="0"/>
              <a:t>09/11/2021</a:t>
            </a:fld>
            <a:endParaRPr lang="en-GB"/>
          </a:p>
        </p:txBody>
      </p:sp>
      <p:sp>
        <p:nvSpPr>
          <p:cNvPr id="4" name="Rectangle 11"/>
          <p:cNvSpPr>
            <a:spLocks noGrp="1" noChangeArrowheads="1"/>
          </p:cNvSpPr>
          <p:nvPr>
            <p:ph type="ftr" sz="quarter" idx="11"/>
          </p:nvPr>
        </p:nvSpPr>
        <p:spPr>
          <a:ln/>
        </p:spPr>
        <p:txBody>
          <a:bodyPr/>
          <a:lstStyle>
            <a:lvl1pPr>
              <a:defRPr/>
            </a:lvl1pPr>
          </a:lstStyle>
          <a:p>
            <a:endParaRPr lang="en-GB"/>
          </a:p>
        </p:txBody>
      </p:sp>
      <p:sp>
        <p:nvSpPr>
          <p:cNvPr id="5" name="Rectangle 12"/>
          <p:cNvSpPr>
            <a:spLocks noGrp="1" noChangeArrowheads="1"/>
          </p:cNvSpPr>
          <p:nvPr>
            <p:ph type="sldNum" sz="quarter" idx="12"/>
          </p:nvPr>
        </p:nvSpPr>
        <p:spPr>
          <a:ln/>
        </p:spPr>
        <p:txBody>
          <a:bodyPr/>
          <a:lstStyle>
            <a:lvl1pPr>
              <a:defRPr/>
            </a:lvl1pPr>
          </a:lstStyle>
          <a:p>
            <a:fld id="{2DF46ED4-9A9F-4DBE-932B-1BE9E22AB5D9}" type="slidenum">
              <a:rPr lang="en-GB" smtClean="0"/>
              <a:t>‹#›</a:t>
            </a:fld>
            <a:endParaRPr lang="en-GB"/>
          </a:p>
        </p:txBody>
      </p:sp>
    </p:spTree>
    <p:extLst>
      <p:ext uri="{BB962C8B-B14F-4D97-AF65-F5344CB8AC3E}">
        <p14:creationId xmlns:p14="http://schemas.microsoft.com/office/powerpoint/2010/main" val="14895654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EEB51F2F-AAA4-47C8-BD98-77BB946AC62F}" type="datetimeFigureOut">
              <a:rPr lang="en-GB" smtClean="0"/>
              <a:t>09/11/2021</a:t>
            </a:fld>
            <a:endParaRPr lang="en-GB"/>
          </a:p>
        </p:txBody>
      </p:sp>
      <p:sp>
        <p:nvSpPr>
          <p:cNvPr id="3" name="Rectangle 11"/>
          <p:cNvSpPr>
            <a:spLocks noGrp="1" noChangeArrowheads="1"/>
          </p:cNvSpPr>
          <p:nvPr>
            <p:ph type="ftr" sz="quarter" idx="11"/>
          </p:nvPr>
        </p:nvSpPr>
        <p:spPr>
          <a:ln/>
        </p:spPr>
        <p:txBody>
          <a:bodyPr/>
          <a:lstStyle>
            <a:lvl1pPr>
              <a:defRPr/>
            </a:lvl1pPr>
          </a:lstStyle>
          <a:p>
            <a:endParaRPr lang="en-GB"/>
          </a:p>
        </p:txBody>
      </p:sp>
      <p:sp>
        <p:nvSpPr>
          <p:cNvPr id="4" name="Rectangle 12"/>
          <p:cNvSpPr>
            <a:spLocks noGrp="1" noChangeArrowheads="1"/>
          </p:cNvSpPr>
          <p:nvPr>
            <p:ph type="sldNum" sz="quarter" idx="12"/>
          </p:nvPr>
        </p:nvSpPr>
        <p:spPr>
          <a:ln/>
        </p:spPr>
        <p:txBody>
          <a:bodyPr/>
          <a:lstStyle>
            <a:lvl1pPr>
              <a:defRPr/>
            </a:lvl1pPr>
          </a:lstStyle>
          <a:p>
            <a:fld id="{2DF46ED4-9A9F-4DBE-932B-1BE9E22AB5D9}" type="slidenum">
              <a:rPr lang="en-GB" smtClean="0"/>
              <a:t>‹#›</a:t>
            </a:fld>
            <a:endParaRPr lang="en-GB"/>
          </a:p>
        </p:txBody>
      </p:sp>
    </p:spTree>
    <p:extLst>
      <p:ext uri="{BB962C8B-B14F-4D97-AF65-F5344CB8AC3E}">
        <p14:creationId xmlns:p14="http://schemas.microsoft.com/office/powerpoint/2010/main" val="26726787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10"/>
          <p:cNvSpPr>
            <a:spLocks noGrp="1" noChangeArrowheads="1"/>
          </p:cNvSpPr>
          <p:nvPr>
            <p:ph type="dt" sz="half" idx="10"/>
          </p:nvPr>
        </p:nvSpPr>
        <p:spPr>
          <a:ln/>
        </p:spPr>
        <p:txBody>
          <a:bodyPr/>
          <a:lstStyle>
            <a:lvl1pPr>
              <a:defRPr/>
            </a:lvl1pPr>
          </a:lstStyle>
          <a:p>
            <a:fld id="{EEB51F2F-AAA4-47C8-BD98-77BB946AC62F}" type="datetimeFigureOut">
              <a:rPr lang="en-GB" smtClean="0"/>
              <a:t>09/11/2021</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en-GB"/>
          </a:p>
        </p:txBody>
      </p:sp>
      <p:sp>
        <p:nvSpPr>
          <p:cNvPr id="7" name="Rectangle 12"/>
          <p:cNvSpPr>
            <a:spLocks noGrp="1" noChangeArrowheads="1"/>
          </p:cNvSpPr>
          <p:nvPr>
            <p:ph type="sldNum" sz="quarter" idx="12"/>
          </p:nvPr>
        </p:nvSpPr>
        <p:spPr>
          <a:ln/>
        </p:spPr>
        <p:txBody>
          <a:bodyPr/>
          <a:lstStyle>
            <a:lvl1pPr>
              <a:defRPr/>
            </a:lvl1pPr>
          </a:lstStyle>
          <a:p>
            <a:fld id="{2DF46ED4-9A9F-4DBE-932B-1BE9E22AB5D9}" type="slidenum">
              <a:rPr lang="en-GB" smtClean="0"/>
              <a:t>‹#›</a:t>
            </a:fld>
            <a:endParaRPr lang="en-GB"/>
          </a:p>
        </p:txBody>
      </p:sp>
    </p:spTree>
    <p:extLst>
      <p:ext uri="{BB962C8B-B14F-4D97-AF65-F5344CB8AC3E}">
        <p14:creationId xmlns:p14="http://schemas.microsoft.com/office/powerpoint/2010/main" val="62425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550536-EF82-46C8-86F0-E5D6561EDE27}" type="datetimeFigureOut">
              <a:rPr lang="en-GB" smtClean="0"/>
              <a:t>09/11/2021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44A2CC-776B-49E8-BEA7-728855B37F99}" type="slidenum">
              <a:rPr lang="en-GB" smtClean="0"/>
              <a:t>‹#›</a:t>
            </a:fld>
            <a:endParaRPr lang="en-GB"/>
          </a:p>
        </p:txBody>
      </p:sp>
    </p:spTree>
    <p:extLst>
      <p:ext uri="{BB962C8B-B14F-4D97-AF65-F5344CB8AC3E}">
        <p14:creationId xmlns:p14="http://schemas.microsoft.com/office/powerpoint/2010/main" val="3393559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10"/>
          <p:cNvSpPr>
            <a:spLocks noGrp="1" noChangeArrowheads="1"/>
          </p:cNvSpPr>
          <p:nvPr>
            <p:ph type="dt" sz="half" idx="10"/>
          </p:nvPr>
        </p:nvSpPr>
        <p:spPr>
          <a:ln/>
        </p:spPr>
        <p:txBody>
          <a:bodyPr/>
          <a:lstStyle>
            <a:lvl1pPr>
              <a:defRPr/>
            </a:lvl1pPr>
          </a:lstStyle>
          <a:p>
            <a:fld id="{EEB51F2F-AAA4-47C8-BD98-77BB946AC62F}" type="datetimeFigureOut">
              <a:rPr lang="en-GB" smtClean="0"/>
              <a:t>09/11/2021</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en-GB"/>
          </a:p>
        </p:txBody>
      </p:sp>
      <p:sp>
        <p:nvSpPr>
          <p:cNvPr id="7" name="Rectangle 12"/>
          <p:cNvSpPr>
            <a:spLocks noGrp="1" noChangeArrowheads="1"/>
          </p:cNvSpPr>
          <p:nvPr>
            <p:ph type="sldNum" sz="quarter" idx="12"/>
          </p:nvPr>
        </p:nvSpPr>
        <p:spPr>
          <a:ln/>
        </p:spPr>
        <p:txBody>
          <a:bodyPr/>
          <a:lstStyle>
            <a:lvl1pPr>
              <a:defRPr/>
            </a:lvl1pPr>
          </a:lstStyle>
          <a:p>
            <a:fld id="{2DF46ED4-9A9F-4DBE-932B-1BE9E22AB5D9}" type="slidenum">
              <a:rPr lang="en-GB" smtClean="0"/>
              <a:t>‹#›</a:t>
            </a:fld>
            <a:endParaRPr lang="en-GB"/>
          </a:p>
        </p:txBody>
      </p:sp>
    </p:spTree>
    <p:extLst>
      <p:ext uri="{BB962C8B-B14F-4D97-AF65-F5344CB8AC3E}">
        <p14:creationId xmlns:p14="http://schemas.microsoft.com/office/powerpoint/2010/main" val="34281282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fld id="{EEB51F2F-AAA4-47C8-BD98-77BB946AC62F}" type="datetimeFigureOut">
              <a:rPr lang="en-GB" smtClean="0"/>
              <a:t>09/11/2021</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en-GB"/>
          </a:p>
        </p:txBody>
      </p:sp>
      <p:sp>
        <p:nvSpPr>
          <p:cNvPr id="6" name="Rectangle 12"/>
          <p:cNvSpPr>
            <a:spLocks noGrp="1" noChangeArrowheads="1"/>
          </p:cNvSpPr>
          <p:nvPr>
            <p:ph type="sldNum" sz="quarter" idx="12"/>
          </p:nvPr>
        </p:nvSpPr>
        <p:spPr>
          <a:ln/>
        </p:spPr>
        <p:txBody>
          <a:bodyPr/>
          <a:lstStyle>
            <a:lvl1pPr>
              <a:defRPr/>
            </a:lvl1pPr>
          </a:lstStyle>
          <a:p>
            <a:fld id="{2DF46ED4-9A9F-4DBE-932B-1BE9E22AB5D9}" type="slidenum">
              <a:rPr lang="en-GB" smtClean="0"/>
              <a:t>‹#›</a:t>
            </a:fld>
            <a:endParaRPr lang="en-GB"/>
          </a:p>
        </p:txBody>
      </p:sp>
    </p:spTree>
    <p:extLst>
      <p:ext uri="{BB962C8B-B14F-4D97-AF65-F5344CB8AC3E}">
        <p14:creationId xmlns:p14="http://schemas.microsoft.com/office/powerpoint/2010/main" val="3519786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371600"/>
            <a:ext cx="2743200" cy="4724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12800" y="1371600"/>
            <a:ext cx="8026400" cy="4724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fld id="{EEB51F2F-AAA4-47C8-BD98-77BB946AC62F}" type="datetimeFigureOut">
              <a:rPr lang="en-GB" smtClean="0"/>
              <a:t>09/11/2021</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en-GB"/>
          </a:p>
        </p:txBody>
      </p:sp>
      <p:sp>
        <p:nvSpPr>
          <p:cNvPr id="6" name="Rectangle 12"/>
          <p:cNvSpPr>
            <a:spLocks noGrp="1" noChangeArrowheads="1"/>
          </p:cNvSpPr>
          <p:nvPr>
            <p:ph type="sldNum" sz="quarter" idx="12"/>
          </p:nvPr>
        </p:nvSpPr>
        <p:spPr>
          <a:ln/>
        </p:spPr>
        <p:txBody>
          <a:bodyPr/>
          <a:lstStyle>
            <a:lvl1pPr>
              <a:defRPr/>
            </a:lvl1pPr>
          </a:lstStyle>
          <a:p>
            <a:fld id="{2DF46ED4-9A9F-4DBE-932B-1BE9E22AB5D9}" type="slidenum">
              <a:rPr lang="en-GB" smtClean="0"/>
              <a:t>‹#›</a:t>
            </a:fld>
            <a:endParaRPr lang="en-GB"/>
          </a:p>
        </p:txBody>
      </p:sp>
    </p:spTree>
    <p:extLst>
      <p:ext uri="{BB962C8B-B14F-4D97-AF65-F5344CB8AC3E}">
        <p14:creationId xmlns:p14="http://schemas.microsoft.com/office/powerpoint/2010/main" val="1872937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371600"/>
            <a:ext cx="10972800" cy="762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12800" y="2362200"/>
            <a:ext cx="5384800" cy="3733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400800" y="2362200"/>
            <a:ext cx="5384800" cy="3733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fld id="{EEB51F2F-AAA4-47C8-BD98-77BB946AC62F}" type="datetimeFigureOut">
              <a:rPr lang="en-GB" smtClean="0"/>
              <a:t>09/11/2021</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en-GB"/>
          </a:p>
        </p:txBody>
      </p:sp>
      <p:sp>
        <p:nvSpPr>
          <p:cNvPr id="7" name="Rectangle 12"/>
          <p:cNvSpPr>
            <a:spLocks noGrp="1" noChangeArrowheads="1"/>
          </p:cNvSpPr>
          <p:nvPr>
            <p:ph type="sldNum" sz="quarter" idx="12"/>
          </p:nvPr>
        </p:nvSpPr>
        <p:spPr>
          <a:ln/>
        </p:spPr>
        <p:txBody>
          <a:bodyPr/>
          <a:lstStyle>
            <a:lvl1pPr>
              <a:defRPr/>
            </a:lvl1pPr>
          </a:lstStyle>
          <a:p>
            <a:fld id="{2DF46ED4-9A9F-4DBE-932B-1BE9E22AB5D9}" type="slidenum">
              <a:rPr lang="en-GB" smtClean="0"/>
              <a:t>‹#›</a:t>
            </a:fld>
            <a:endParaRPr lang="en-GB"/>
          </a:p>
        </p:txBody>
      </p:sp>
    </p:spTree>
    <p:extLst>
      <p:ext uri="{BB962C8B-B14F-4D97-AF65-F5344CB8AC3E}">
        <p14:creationId xmlns:p14="http://schemas.microsoft.com/office/powerpoint/2010/main" val="68166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550536-EF82-46C8-86F0-E5D6561EDE27}" type="datetimeFigureOut">
              <a:rPr lang="en-GB" smtClean="0"/>
              <a:t>09/11/2021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44A2CC-776B-49E8-BEA7-728855B37F99}" type="slidenum">
              <a:rPr lang="en-GB" smtClean="0"/>
              <a:t>‹#›</a:t>
            </a:fld>
            <a:endParaRPr lang="en-GB"/>
          </a:p>
        </p:txBody>
      </p:sp>
    </p:spTree>
    <p:extLst>
      <p:ext uri="{BB962C8B-B14F-4D97-AF65-F5344CB8AC3E}">
        <p14:creationId xmlns:p14="http://schemas.microsoft.com/office/powerpoint/2010/main" val="179892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550536-EF82-46C8-86F0-E5D6561EDE27}" type="datetimeFigureOut">
              <a:rPr lang="en-GB" smtClean="0"/>
              <a:t>09/11/2021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44A2CC-776B-49E8-BEA7-728855B37F99}" type="slidenum">
              <a:rPr lang="en-GB" smtClean="0"/>
              <a:t>‹#›</a:t>
            </a:fld>
            <a:endParaRPr lang="en-GB"/>
          </a:p>
        </p:txBody>
      </p:sp>
    </p:spTree>
    <p:extLst>
      <p:ext uri="{BB962C8B-B14F-4D97-AF65-F5344CB8AC3E}">
        <p14:creationId xmlns:p14="http://schemas.microsoft.com/office/powerpoint/2010/main" val="426694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550536-EF82-46C8-86F0-E5D6561EDE27}" type="datetimeFigureOut">
              <a:rPr lang="en-GB" smtClean="0"/>
              <a:t>09/11/2021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44A2CC-776B-49E8-BEA7-728855B37F99}" type="slidenum">
              <a:rPr lang="en-GB" smtClean="0"/>
              <a:t>‹#›</a:t>
            </a:fld>
            <a:endParaRPr lang="en-GB"/>
          </a:p>
        </p:txBody>
      </p:sp>
    </p:spTree>
    <p:extLst>
      <p:ext uri="{BB962C8B-B14F-4D97-AF65-F5344CB8AC3E}">
        <p14:creationId xmlns:p14="http://schemas.microsoft.com/office/powerpoint/2010/main" val="378104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550536-EF82-46C8-86F0-E5D6561EDE27}" type="datetimeFigureOut">
              <a:rPr lang="en-GB" smtClean="0"/>
              <a:t>09/11/2021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44A2CC-776B-49E8-BEA7-728855B37F99}" type="slidenum">
              <a:rPr lang="en-GB" smtClean="0"/>
              <a:t>‹#›</a:t>
            </a:fld>
            <a:endParaRPr lang="en-GB"/>
          </a:p>
        </p:txBody>
      </p:sp>
    </p:spTree>
    <p:extLst>
      <p:ext uri="{BB962C8B-B14F-4D97-AF65-F5344CB8AC3E}">
        <p14:creationId xmlns:p14="http://schemas.microsoft.com/office/powerpoint/2010/main" val="318665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50536-EF82-46C8-86F0-E5D6561EDE27}" type="datetimeFigureOut">
              <a:rPr lang="en-GB" smtClean="0"/>
              <a:t>09/11/2021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44A2CC-776B-49E8-BEA7-728855B37F99}" type="slidenum">
              <a:rPr lang="en-GB" smtClean="0"/>
              <a:t>‹#›</a:t>
            </a:fld>
            <a:endParaRPr lang="en-GB"/>
          </a:p>
        </p:txBody>
      </p:sp>
    </p:spTree>
    <p:extLst>
      <p:ext uri="{BB962C8B-B14F-4D97-AF65-F5344CB8AC3E}">
        <p14:creationId xmlns:p14="http://schemas.microsoft.com/office/powerpoint/2010/main" val="165394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550536-EF82-46C8-86F0-E5D6561EDE27}" type="datetimeFigureOut">
              <a:rPr lang="en-GB" smtClean="0"/>
              <a:t>09/11/2021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44A2CC-776B-49E8-BEA7-728855B37F99}" type="slidenum">
              <a:rPr lang="en-GB" smtClean="0"/>
              <a:t>‹#›</a:t>
            </a:fld>
            <a:endParaRPr lang="en-GB"/>
          </a:p>
        </p:txBody>
      </p:sp>
    </p:spTree>
    <p:extLst>
      <p:ext uri="{BB962C8B-B14F-4D97-AF65-F5344CB8AC3E}">
        <p14:creationId xmlns:p14="http://schemas.microsoft.com/office/powerpoint/2010/main" val="381153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550536-EF82-46C8-86F0-E5D6561EDE27}" type="datetimeFigureOut">
              <a:rPr lang="en-GB" smtClean="0"/>
              <a:t>09/11/2021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44A2CC-776B-49E8-BEA7-728855B37F99}" type="slidenum">
              <a:rPr lang="en-GB" smtClean="0"/>
              <a:t>‹#›</a:t>
            </a:fld>
            <a:endParaRPr lang="en-GB"/>
          </a:p>
        </p:txBody>
      </p:sp>
    </p:spTree>
    <p:extLst>
      <p:ext uri="{BB962C8B-B14F-4D97-AF65-F5344CB8AC3E}">
        <p14:creationId xmlns:p14="http://schemas.microsoft.com/office/powerpoint/2010/main" val="286482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50536-EF82-46C8-86F0-E5D6561EDE27}" type="datetimeFigureOut">
              <a:rPr lang="en-GB" smtClean="0"/>
              <a:t>09/11/2021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A2CC-776B-49E8-BEA7-728855B37F99}" type="slidenum">
              <a:rPr lang="en-GB" smtClean="0"/>
              <a:t>‹#›</a:t>
            </a:fld>
            <a:endParaRPr lang="en-GB"/>
          </a:p>
        </p:txBody>
      </p:sp>
    </p:spTree>
    <p:extLst>
      <p:ext uri="{BB962C8B-B14F-4D97-AF65-F5344CB8AC3E}">
        <p14:creationId xmlns:p14="http://schemas.microsoft.com/office/powerpoint/2010/main" val="3327832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137160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884767" y="2362200"/>
            <a:ext cx="10972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endParaRPr lang="en-GB" altLang="en-US" smtClean="0"/>
          </a:p>
        </p:txBody>
      </p:sp>
      <p:sp>
        <p:nvSpPr>
          <p:cNvPr id="1034" name="Rectangle 10"/>
          <p:cNvSpPr>
            <a:spLocks noGrp="1" noChangeArrowheads="1"/>
          </p:cNvSpPr>
          <p:nvPr>
            <p:ph type="dt" sz="half" idx="2"/>
          </p:nvPr>
        </p:nvSpPr>
        <p:spPr bwMode="auto">
          <a:xfrm>
            <a:off x="91440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smtClean="0">
                <a:solidFill>
                  <a:srgbClr val="2A196F"/>
                </a:solidFill>
                <a:latin typeface="TUOS Blake" pitchFamily="34" charset="0"/>
              </a:defRPr>
            </a:lvl1pPr>
          </a:lstStyle>
          <a:p>
            <a:fld id="{EEB51F2F-AAA4-47C8-BD98-77BB946AC62F}" type="datetimeFigureOut">
              <a:rPr lang="en-GB" smtClean="0"/>
              <a:t>09/11/2021</a:t>
            </a:fld>
            <a:endParaRPr lang="en-GB"/>
          </a:p>
        </p:txBody>
      </p:sp>
      <p:sp>
        <p:nvSpPr>
          <p:cNvPr id="1035" name="Rectangle 11"/>
          <p:cNvSpPr>
            <a:spLocks noGrp="1" noChangeArrowheads="1"/>
          </p:cNvSpPr>
          <p:nvPr>
            <p:ph type="ftr" sz="quarter" idx="3"/>
          </p:nvPr>
        </p:nvSpPr>
        <p:spPr bwMode="auto">
          <a:xfrm>
            <a:off x="1828800" y="6553200"/>
            <a:ext cx="6908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smtClean="0">
                <a:solidFill>
                  <a:srgbClr val="2A196F"/>
                </a:solidFill>
                <a:latin typeface="TUOS Blake" pitchFamily="34" charset="0"/>
              </a:defRPr>
            </a:lvl1pPr>
          </a:lstStyle>
          <a:p>
            <a:endParaRPr lang="en-GB"/>
          </a:p>
        </p:txBody>
      </p:sp>
      <p:sp>
        <p:nvSpPr>
          <p:cNvPr id="1036" name="Rectangle 12"/>
          <p:cNvSpPr>
            <a:spLocks noGrp="1" noChangeArrowheads="1"/>
          </p:cNvSpPr>
          <p:nvPr>
            <p:ph type="sldNum" sz="quarter" idx="4"/>
          </p:nvPr>
        </p:nvSpPr>
        <p:spPr bwMode="auto">
          <a:xfrm>
            <a:off x="9347200" y="152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800">
                <a:solidFill>
                  <a:srgbClr val="2A196F"/>
                </a:solidFill>
              </a:defRPr>
            </a:lvl1pPr>
          </a:lstStyle>
          <a:p>
            <a:fld id="{2DF46ED4-9A9F-4DBE-932B-1BE9E22AB5D9}" type="slidenum">
              <a:rPr lang="en-GB" smtClean="0"/>
              <a:t>‹#›</a:t>
            </a:fld>
            <a:endParaRPr lang="en-GB"/>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088555" y="6293021"/>
            <a:ext cx="943863" cy="432392"/>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0001" y="180000"/>
            <a:ext cx="3112807" cy="943200"/>
          </a:xfrm>
          <a:prstGeom prst="rect">
            <a:avLst/>
          </a:prstGeom>
        </p:spPr>
      </p:pic>
    </p:spTree>
    <p:extLst>
      <p:ext uri="{BB962C8B-B14F-4D97-AF65-F5344CB8AC3E}">
        <p14:creationId xmlns:p14="http://schemas.microsoft.com/office/powerpoint/2010/main" val="963039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p:titleStyle>
    <p:bodyStyle>
      <a:lvl1pPr marL="342900" indent="-342900" algn="l" rtl="0" eaLnBrk="1" fontAlgn="base" hangingPunct="1">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1" fontAlgn="base" hangingPunct="1">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1" fontAlgn="base" hangingPunct="1">
        <a:spcBef>
          <a:spcPct val="20000"/>
        </a:spcBef>
        <a:spcAft>
          <a:spcPct val="0"/>
        </a:spcAft>
        <a:defRPr sz="2400">
          <a:solidFill>
            <a:srgbClr val="2A196F"/>
          </a:solidFill>
          <a:latin typeface="+mn-lt"/>
          <a:ea typeface="MS PGothic" pitchFamily="34" charset="-128"/>
        </a:defRPr>
      </a:lvl3pPr>
      <a:lvl4pPr marL="1600200" indent="-228600" algn="l" rtl="0" eaLnBrk="1" fontAlgn="base" hangingPunct="1">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1" fontAlgn="base" hangingPunct="1">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ideo" Target="https://www.youtube.com/embed/n0-NCIm57ms"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ikon-gallery.org/event/edmund-clark/" TargetMode="External"/><Relationship Id="rId7" Type="http://schemas.openxmlformats.org/officeDocument/2006/relationships/hyperlink" Target="https://issues.aperture.org/article/2018/1/1/behind-these-prison-wall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www.voxliminis.co.uk/projects/distant-voices/" TargetMode="External"/><Relationship Id="rId5" Type="http://schemas.openxmlformats.org/officeDocument/2006/relationships/hyperlink" Target="http://www.sharondaniel.net/inside-the-distance" TargetMode="External"/><Relationship Id="rId4" Type="http://schemas.openxmlformats.org/officeDocument/2006/relationships/hyperlink" Target="http://www.safeground.org.uk/prisons/officers-mess/" TargetMode="Externa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hyperlink" Target="mailto:info@deadearnest.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3243089"/>
            <a:ext cx="9144000" cy="2470771"/>
          </a:xfrm>
        </p:spPr>
        <p:txBody>
          <a:bodyPr>
            <a:normAutofit lnSpcReduction="10000"/>
          </a:bodyPr>
          <a:lstStyle/>
          <a:p>
            <a:r>
              <a:rPr lang="en-GB" sz="2800" dirty="0" smtClean="0">
                <a:latin typeface="TUOS Blake" panose="020B0503040000020004" pitchFamily="34" charset="0"/>
              </a:rPr>
              <a:t>Dr Layla Skinns</a:t>
            </a:r>
          </a:p>
          <a:p>
            <a:r>
              <a:rPr lang="en-GB" sz="2800" dirty="0" smtClean="0">
                <a:latin typeface="TUOS Blake" panose="020B0503040000020004" pitchFamily="34" charset="0"/>
              </a:rPr>
              <a:t>Reader, School of Law, University of Sheffield</a:t>
            </a:r>
          </a:p>
          <a:p>
            <a:r>
              <a:rPr lang="en-GB" sz="2800" dirty="0" smtClean="0">
                <a:latin typeface="TUOS Blake" panose="020B0503040000020004" pitchFamily="34" charset="0"/>
              </a:rPr>
              <a:t>and</a:t>
            </a:r>
          </a:p>
          <a:p>
            <a:r>
              <a:rPr lang="en-GB" sz="2800" dirty="0" smtClean="0">
                <a:latin typeface="TUOS Blake" panose="020B0503040000020004" pitchFamily="34" charset="0"/>
              </a:rPr>
              <a:t>Charlie Barnes</a:t>
            </a:r>
          </a:p>
          <a:p>
            <a:r>
              <a:rPr lang="en-GB" sz="2800" dirty="0" smtClean="0">
                <a:latin typeface="TUOS Blake" panose="020B0503040000020004" pitchFamily="34" charset="0"/>
              </a:rPr>
              <a:t>Creative Director, Dead Earnest theatre</a:t>
            </a:r>
            <a:endParaRPr lang="en-GB" sz="2800" dirty="0">
              <a:latin typeface="TUOS Blake" panose="020B0503040000020004" pitchFamily="34" charset="0"/>
            </a:endParaRPr>
          </a:p>
        </p:txBody>
      </p:sp>
      <p:pic>
        <p:nvPicPr>
          <p:cNvPr id="4" name="Picture 3"/>
          <p:cNvPicPr>
            <a:picLocks noChangeAspect="1"/>
          </p:cNvPicPr>
          <p:nvPr/>
        </p:nvPicPr>
        <p:blipFill>
          <a:blip r:embed="rId3"/>
          <a:stretch>
            <a:fillRect/>
          </a:stretch>
        </p:blipFill>
        <p:spPr>
          <a:xfrm>
            <a:off x="678239" y="5713860"/>
            <a:ext cx="2197643" cy="828380"/>
          </a:xfrm>
          <a:prstGeom prst="rect">
            <a:avLst/>
          </a:prstGeom>
        </p:spPr>
      </p:pic>
      <p:pic>
        <p:nvPicPr>
          <p:cNvPr id="7" name="Picture 6"/>
          <p:cNvPicPr>
            <a:picLocks noChangeAspect="1"/>
          </p:cNvPicPr>
          <p:nvPr/>
        </p:nvPicPr>
        <p:blipFill>
          <a:blip r:embed="rId4"/>
          <a:stretch>
            <a:fillRect/>
          </a:stretch>
        </p:blipFill>
        <p:spPr>
          <a:xfrm>
            <a:off x="3007659" y="5833444"/>
            <a:ext cx="6492803" cy="938865"/>
          </a:xfrm>
          <a:prstGeom prst="rect">
            <a:avLst/>
          </a:prstGeom>
        </p:spPr>
      </p:pic>
      <p:pic>
        <p:nvPicPr>
          <p:cNvPr id="2" name="Picture 1"/>
          <p:cNvPicPr>
            <a:picLocks noChangeAspect="1"/>
          </p:cNvPicPr>
          <p:nvPr/>
        </p:nvPicPr>
        <p:blipFill>
          <a:blip r:embed="rId5"/>
          <a:stretch>
            <a:fillRect/>
          </a:stretch>
        </p:blipFill>
        <p:spPr>
          <a:xfrm>
            <a:off x="293771" y="420396"/>
            <a:ext cx="11479763" cy="2822693"/>
          </a:xfrm>
          <a:prstGeom prst="rect">
            <a:avLst/>
          </a:prstGeom>
        </p:spPr>
      </p:pic>
      <p:pic>
        <p:nvPicPr>
          <p:cNvPr id="5" name="Picture 4"/>
          <p:cNvPicPr>
            <a:picLocks noChangeAspect="1"/>
          </p:cNvPicPr>
          <p:nvPr/>
        </p:nvPicPr>
        <p:blipFill>
          <a:blip r:embed="rId6"/>
          <a:stretch>
            <a:fillRect/>
          </a:stretch>
        </p:blipFill>
        <p:spPr>
          <a:xfrm>
            <a:off x="10076495" y="5785331"/>
            <a:ext cx="1183008" cy="943373"/>
          </a:xfrm>
          <a:prstGeom prst="rect">
            <a:avLst/>
          </a:prstGeom>
        </p:spPr>
      </p:pic>
    </p:spTree>
    <p:extLst>
      <p:ext uri="{BB962C8B-B14F-4D97-AF65-F5344CB8AC3E}">
        <p14:creationId xmlns:p14="http://schemas.microsoft.com/office/powerpoint/2010/main" val="3777032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Effecting change in ICV scheme coordinators</a:t>
            </a:r>
            <a:endParaRPr lang="en-GB" dirty="0"/>
          </a:p>
        </p:txBody>
      </p:sp>
      <p:sp>
        <p:nvSpPr>
          <p:cNvPr id="3" name="Content Placeholder 2"/>
          <p:cNvSpPr>
            <a:spLocks noGrp="1"/>
          </p:cNvSpPr>
          <p:nvPr>
            <p:ph idx="1"/>
          </p:nvPr>
        </p:nvSpPr>
        <p:spPr>
          <a:xfrm>
            <a:off x="571946" y="2723148"/>
            <a:ext cx="10972800" cy="3733800"/>
          </a:xfrm>
        </p:spPr>
        <p:txBody>
          <a:bodyPr/>
          <a:lstStyle/>
          <a:p>
            <a:r>
              <a:rPr lang="en-GB" sz="2800" dirty="0" smtClean="0"/>
              <a:t>Performed for ICV coordinators in Nov. 2019 at their National Conference </a:t>
            </a:r>
          </a:p>
          <a:p>
            <a:r>
              <a:rPr lang="en-GB" sz="2800" dirty="0" smtClean="0"/>
              <a:t>Post-performance survey (n=30), showed likely to use information gleaned: </a:t>
            </a:r>
            <a:endParaRPr lang="en-GB" sz="2800" dirty="0"/>
          </a:p>
          <a:p>
            <a:pPr lvl="1"/>
            <a:r>
              <a:rPr lang="en-GB" sz="2400" dirty="0" smtClean="0"/>
              <a:t>“To </a:t>
            </a:r>
            <a:r>
              <a:rPr lang="en-GB" sz="2400" dirty="0"/>
              <a:t>inform the decisions you make about your </a:t>
            </a:r>
            <a:r>
              <a:rPr lang="en-GB" sz="2400" dirty="0" smtClean="0"/>
              <a:t>work” – 83% strongly agreed/agreed</a:t>
            </a:r>
            <a:endParaRPr lang="en-GB" sz="2400" dirty="0"/>
          </a:p>
          <a:p>
            <a:pPr lvl="1"/>
            <a:r>
              <a:rPr lang="en-GB" sz="2400" dirty="0" smtClean="0"/>
              <a:t>“To </a:t>
            </a:r>
            <a:r>
              <a:rPr lang="en-GB" sz="2400" dirty="0"/>
              <a:t>make changes to practices at </a:t>
            </a:r>
            <a:r>
              <a:rPr lang="en-GB" sz="2400" dirty="0" smtClean="0"/>
              <a:t>work.”  - 90% strongly agreed/agreed</a:t>
            </a:r>
            <a:endParaRPr lang="en-GB" sz="2400" dirty="0"/>
          </a:p>
          <a:p>
            <a:endParaRPr lang="en-GB" dirty="0"/>
          </a:p>
        </p:txBody>
      </p:sp>
    </p:spTree>
    <p:extLst>
      <p:ext uri="{BB962C8B-B14F-4D97-AF65-F5344CB8AC3E}">
        <p14:creationId xmlns:p14="http://schemas.microsoft.com/office/powerpoint/2010/main" val="1608090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Effecting change in ICV scheme coordinators</a:t>
            </a:r>
            <a:endParaRPr lang="en-GB" dirty="0"/>
          </a:p>
        </p:txBody>
      </p:sp>
      <p:sp>
        <p:nvSpPr>
          <p:cNvPr id="4" name="Rounded Rectangle 3"/>
          <p:cNvSpPr/>
          <p:nvPr/>
        </p:nvSpPr>
        <p:spPr bwMode="auto">
          <a:xfrm>
            <a:off x="644135" y="2791325"/>
            <a:ext cx="5323527" cy="1949118"/>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1600" i="1" u="sng" dirty="0" smtClean="0">
                <a:latin typeface="TUOS Stephenson" pitchFamily="-128" charset="0"/>
              </a:rPr>
              <a:t>Emotional response</a:t>
            </a:r>
            <a:r>
              <a:rPr lang="en-GB" sz="1600" i="1" dirty="0" smtClean="0">
                <a:latin typeface="TUOS Stephenson" pitchFamily="-128" charset="0"/>
              </a:rPr>
              <a:t>:</a:t>
            </a:r>
          </a:p>
          <a:p>
            <a:pPr eaLnBrk="0" fontAlgn="base" hangingPunct="0">
              <a:spcBef>
                <a:spcPct val="0"/>
              </a:spcBef>
              <a:spcAft>
                <a:spcPct val="0"/>
              </a:spcAft>
            </a:pPr>
            <a:r>
              <a:rPr lang="en-GB" sz="1600" i="1" dirty="0" smtClean="0">
                <a:latin typeface="TUOS Stephenson" pitchFamily="-128" charset="0"/>
              </a:rPr>
              <a:t>Absolutely </a:t>
            </a:r>
            <a:r>
              <a:rPr lang="en-GB" sz="1600" i="1" dirty="0">
                <a:latin typeface="TUOS Stephenson" pitchFamily="-128" charset="0"/>
              </a:rPr>
              <a:t>brilliant idea. It was emotive and informative and really shows how the attitude of DDOs can have an immense impact on the detainees. The actors were brilliant and made me feel I was really in custody. I think this should be shown to all custody staff</a:t>
            </a:r>
            <a:r>
              <a:rPr lang="en-GB" sz="1600" i="1" dirty="0" smtClean="0">
                <a:latin typeface="TUOS Stephenson" pitchFamily="-128" charset="0"/>
              </a:rPr>
              <a:t>. R1</a:t>
            </a:r>
            <a:endParaRPr lang="en-GB" sz="1600" i="1" dirty="0">
              <a:latin typeface="TUOS Stephenson" pitchFamily="-128" charset="0"/>
            </a:endParaRPr>
          </a:p>
        </p:txBody>
      </p:sp>
      <p:sp>
        <p:nvSpPr>
          <p:cNvPr id="5" name="Rounded Rectangle 4"/>
          <p:cNvSpPr/>
          <p:nvPr/>
        </p:nvSpPr>
        <p:spPr bwMode="auto">
          <a:xfrm>
            <a:off x="6270834" y="2387601"/>
            <a:ext cx="5192296" cy="1906104"/>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1600" i="1" u="sng" dirty="0" smtClean="0">
                <a:latin typeface="TUOS Stephenson" pitchFamily="-128" charset="0"/>
              </a:rPr>
              <a:t>Brought concepts to life:</a:t>
            </a:r>
          </a:p>
          <a:p>
            <a:pPr eaLnBrk="0" fontAlgn="base" hangingPunct="0">
              <a:spcBef>
                <a:spcPct val="0"/>
              </a:spcBef>
              <a:spcAft>
                <a:spcPct val="0"/>
              </a:spcAft>
            </a:pPr>
            <a:r>
              <a:rPr lang="en-GB" sz="1600" i="1" dirty="0" smtClean="0">
                <a:latin typeface="TUOS Stephenson" pitchFamily="-128" charset="0"/>
              </a:rPr>
              <a:t>Excellent </a:t>
            </a:r>
            <a:r>
              <a:rPr lang="en-GB" sz="1600" i="1" dirty="0">
                <a:latin typeface="TUOS Stephenson" pitchFamily="-128" charset="0"/>
              </a:rPr>
              <a:t>idea to see the issues played out and to hear the detainees back story which adds another dimension - see them as a human, not just a number. V. emotional - especially when taking Jamal's necklace off. Great acting</a:t>
            </a:r>
            <a:r>
              <a:rPr lang="en-GB" sz="1600" i="1" dirty="0" smtClean="0">
                <a:latin typeface="TUOS Stephenson" pitchFamily="-128" charset="0"/>
              </a:rPr>
              <a:t>!” R2</a:t>
            </a:r>
            <a:endParaRPr lang="en-GB" sz="1600" i="1" dirty="0">
              <a:latin typeface="TUOS Stephenson" pitchFamily="-128" charset="0"/>
            </a:endParaRPr>
          </a:p>
        </p:txBody>
      </p:sp>
      <p:sp>
        <p:nvSpPr>
          <p:cNvPr id="6" name="Rounded Rectangle 5"/>
          <p:cNvSpPr/>
          <p:nvPr/>
        </p:nvSpPr>
        <p:spPr bwMode="auto">
          <a:xfrm>
            <a:off x="812800" y="5126809"/>
            <a:ext cx="4048182" cy="1203157"/>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1600" i="1" u="sng" dirty="0" smtClean="0">
                <a:latin typeface="TUOS Stephenson" pitchFamily="-128" charset="0"/>
              </a:rPr>
              <a:t>Enduring effect:</a:t>
            </a:r>
          </a:p>
          <a:p>
            <a:pPr eaLnBrk="0" fontAlgn="base" hangingPunct="0">
              <a:spcBef>
                <a:spcPct val="0"/>
              </a:spcBef>
              <a:spcAft>
                <a:spcPct val="0"/>
              </a:spcAft>
            </a:pPr>
            <a:r>
              <a:rPr lang="en-GB" sz="1600" i="1" dirty="0" smtClean="0">
                <a:latin typeface="TUOS Stephenson" pitchFamily="-128" charset="0"/>
              </a:rPr>
              <a:t>Very </a:t>
            </a:r>
            <a:r>
              <a:rPr lang="en-GB" sz="1600" i="1" dirty="0">
                <a:latin typeface="TUOS Stephenson" pitchFamily="-128" charset="0"/>
              </a:rPr>
              <a:t>original, engaging. Will help me to remember the main points better than </a:t>
            </a:r>
            <a:r>
              <a:rPr lang="en-GB" sz="1600" i="1" dirty="0" err="1">
                <a:latin typeface="TUOS Stephenson" pitchFamily="-128" charset="0"/>
              </a:rPr>
              <a:t>powerpoints</a:t>
            </a:r>
            <a:r>
              <a:rPr lang="en-GB" sz="1600" i="1" dirty="0">
                <a:latin typeface="TUOS Stephenson" pitchFamily="-128" charset="0"/>
              </a:rPr>
              <a:t> or written lectures</a:t>
            </a:r>
            <a:r>
              <a:rPr lang="en-GB" sz="1600" i="1" dirty="0" smtClean="0">
                <a:latin typeface="TUOS Stephenson" pitchFamily="-128" charset="0"/>
              </a:rPr>
              <a:t>. R3</a:t>
            </a:r>
            <a:endParaRPr lang="en-GB" sz="1600" i="1" dirty="0">
              <a:latin typeface="TUOS Stephenson" pitchFamily="-128" charset="0"/>
            </a:endParaRPr>
          </a:p>
        </p:txBody>
      </p:sp>
      <p:sp>
        <p:nvSpPr>
          <p:cNvPr id="7" name="Rounded Rectangle 6"/>
          <p:cNvSpPr/>
          <p:nvPr/>
        </p:nvSpPr>
        <p:spPr bwMode="auto">
          <a:xfrm>
            <a:off x="6299200" y="4463715"/>
            <a:ext cx="5163930" cy="2174152"/>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1600" i="1" dirty="0" smtClean="0">
                <a:latin typeface="TUOS Stephenson" pitchFamily="-128" charset="0"/>
              </a:rPr>
              <a:t>[W]e </a:t>
            </a:r>
            <a:r>
              <a:rPr lang="en-GB" sz="1600" i="1" dirty="0">
                <a:latin typeface="TUOS Stephenson" pitchFamily="-128" charset="0"/>
              </a:rPr>
              <a:t>left the theatre … blown away, knowing that the performance we’d seen had conveyed some powerful messages … The play illustrated three elements of dignity – rooted in equal worth … autonomy … decency – which were both somehow obvious and revolutionary – as many of the best ideas are</a:t>
            </a:r>
            <a:r>
              <a:rPr lang="en-GB" sz="1600" i="1" dirty="0" smtClean="0">
                <a:latin typeface="TUOS Stephenson" pitchFamily="-128" charset="0"/>
              </a:rPr>
              <a:t>. Katie </a:t>
            </a:r>
            <a:r>
              <a:rPr lang="en-GB" sz="1600" i="1" dirty="0" err="1" smtClean="0">
                <a:latin typeface="TUOS Stephenson" pitchFamily="-128" charset="0"/>
              </a:rPr>
              <a:t>Kempen</a:t>
            </a:r>
            <a:r>
              <a:rPr lang="en-GB" sz="1600" i="1" dirty="0" smtClean="0">
                <a:latin typeface="TUOS Stephenson" pitchFamily="-128" charset="0"/>
              </a:rPr>
              <a:t>, former CEO of ICVA</a:t>
            </a:r>
            <a:endParaRPr kumimoji="0" lang="en-GB" sz="1600" b="0" i="1" u="none" strike="noStrike" cap="none" normalizeH="0" baseline="0" dirty="0" smtClean="0">
              <a:ln>
                <a:noFill/>
              </a:ln>
              <a:solidFill>
                <a:schemeClr val="tx1"/>
              </a:solidFill>
              <a:effectLst/>
              <a:latin typeface="TUOS Stephenson" pitchFamily="-128" charset="0"/>
            </a:endParaRPr>
          </a:p>
        </p:txBody>
      </p:sp>
    </p:spTree>
    <p:extLst>
      <p:ext uri="{BB962C8B-B14F-4D97-AF65-F5344CB8AC3E}">
        <p14:creationId xmlns:p14="http://schemas.microsoft.com/office/powerpoint/2010/main" val="117156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4" y="1371600"/>
            <a:ext cx="10972800" cy="762000"/>
          </a:xfrm>
        </p:spPr>
        <p:txBody>
          <a:bodyPr/>
          <a:lstStyle/>
          <a:p>
            <a:r>
              <a:rPr lang="en-GB" sz="4000" dirty="0" smtClean="0"/>
              <a:t>Effecting change in custody staff</a:t>
            </a:r>
            <a:endParaRPr lang="en-GB" sz="4000" dirty="0"/>
          </a:p>
        </p:txBody>
      </p:sp>
      <p:sp>
        <p:nvSpPr>
          <p:cNvPr id="3" name="Content Placeholder 2"/>
          <p:cNvSpPr>
            <a:spLocks noGrp="1"/>
          </p:cNvSpPr>
          <p:nvPr>
            <p:ph idx="1"/>
          </p:nvPr>
        </p:nvSpPr>
        <p:spPr>
          <a:xfrm>
            <a:off x="161364" y="2133600"/>
            <a:ext cx="9108141" cy="4259480"/>
          </a:xfrm>
        </p:spPr>
        <p:txBody>
          <a:bodyPr/>
          <a:lstStyle/>
          <a:p>
            <a:r>
              <a:rPr lang="en-GB" sz="2400" dirty="0" smtClean="0"/>
              <a:t>Animation used as an elicitation tool </a:t>
            </a:r>
          </a:p>
          <a:p>
            <a:r>
              <a:rPr lang="en-GB" sz="2400" dirty="0" smtClean="0"/>
              <a:t>Used to gather their responses and identify good practice examples</a:t>
            </a:r>
          </a:p>
          <a:p>
            <a:r>
              <a:rPr lang="en-GB" sz="2400" dirty="0" smtClean="0"/>
              <a:t>An arts-based research tool AND implementation tool used to encourage change, a sense of ownership and a willingness to contribute to the implementation process</a:t>
            </a:r>
            <a:endParaRPr lang="en-GB" dirty="0"/>
          </a:p>
          <a:p>
            <a:r>
              <a:rPr lang="en-GB" sz="2400" dirty="0" smtClean="0"/>
              <a:t>Response rates – Force A (n=5), Force B (n=4) and Force C (n=3). </a:t>
            </a:r>
          </a:p>
          <a:p>
            <a:r>
              <a:rPr lang="en-GB" sz="2400" dirty="0" smtClean="0"/>
              <a:t>A small and self-selecting group but gave me hope for the implementation work to come.</a:t>
            </a:r>
          </a:p>
          <a:p>
            <a:endParaRPr lang="en-GB" sz="2400" dirty="0" smtClean="0"/>
          </a:p>
        </p:txBody>
      </p:sp>
      <p:pic>
        <p:nvPicPr>
          <p:cNvPr id="5" name="Picture 4"/>
          <p:cNvPicPr>
            <a:picLocks noChangeAspect="1"/>
          </p:cNvPicPr>
          <p:nvPr/>
        </p:nvPicPr>
        <p:blipFill rotWithShape="1">
          <a:blip r:embed="rId3"/>
          <a:srcRect l="40784" t="18061" r="42157" b="5774"/>
          <a:stretch/>
        </p:blipFill>
        <p:spPr>
          <a:xfrm>
            <a:off x="9714786" y="0"/>
            <a:ext cx="2477214" cy="6221506"/>
          </a:xfrm>
          <a:prstGeom prst="rect">
            <a:avLst/>
          </a:prstGeom>
        </p:spPr>
      </p:pic>
    </p:spTree>
    <p:extLst>
      <p:ext uri="{BB962C8B-B14F-4D97-AF65-F5344CB8AC3E}">
        <p14:creationId xmlns:p14="http://schemas.microsoft.com/office/powerpoint/2010/main" val="2040174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Effecting change in custody staff</a:t>
            </a:r>
            <a:endParaRPr lang="en-GB" dirty="0"/>
          </a:p>
        </p:txBody>
      </p:sp>
      <p:sp>
        <p:nvSpPr>
          <p:cNvPr id="3" name="Content Placeholder 2"/>
          <p:cNvSpPr>
            <a:spLocks noGrp="1"/>
          </p:cNvSpPr>
          <p:nvPr>
            <p:ph idx="1"/>
          </p:nvPr>
        </p:nvSpPr>
        <p:spPr>
          <a:xfrm>
            <a:off x="197224" y="2005852"/>
            <a:ext cx="8211671" cy="4164106"/>
          </a:xfrm>
        </p:spPr>
        <p:txBody>
          <a:bodyPr/>
          <a:lstStyle/>
          <a:p>
            <a:r>
              <a:rPr lang="en-GB" sz="1800" dirty="0" smtClean="0"/>
              <a:t>Most agreed that the animation accurately depicted where they worked (7/12)</a:t>
            </a:r>
          </a:p>
          <a:p>
            <a:r>
              <a:rPr lang="en-GB" sz="1800" b="1" dirty="0" smtClean="0"/>
              <a:t>Nearly all agreed that the character, DO Andy, offered the clearest embodiment of affording detainees dignity (11/12)</a:t>
            </a:r>
          </a:p>
          <a:p>
            <a:r>
              <a:rPr lang="en-GB" sz="1800" b="1" dirty="0" smtClean="0"/>
              <a:t>Nearly all agreed that detainees deserve the same level of dignity and respect as everyone else (11/12)</a:t>
            </a:r>
          </a:p>
          <a:p>
            <a:r>
              <a:rPr lang="en-GB" sz="1800" dirty="0"/>
              <a:t>Most </a:t>
            </a:r>
            <a:r>
              <a:rPr lang="en-GB" sz="1800" dirty="0" smtClean="0"/>
              <a:t>thought it important to treat detainees </a:t>
            </a:r>
            <a:r>
              <a:rPr lang="en-GB" sz="1800" dirty="0"/>
              <a:t>in the same way as </a:t>
            </a:r>
            <a:r>
              <a:rPr lang="en-GB" sz="1800" dirty="0" smtClean="0"/>
              <a:t>if </a:t>
            </a:r>
            <a:r>
              <a:rPr lang="en-GB" sz="1800" dirty="0"/>
              <a:t>it were a friend or family member who had been arrested </a:t>
            </a:r>
            <a:r>
              <a:rPr lang="en-GB" sz="1800" dirty="0" smtClean="0"/>
              <a:t>(8/12)</a:t>
            </a:r>
          </a:p>
          <a:p>
            <a:r>
              <a:rPr lang="en-GB" sz="1800" dirty="0" smtClean="0"/>
              <a:t>Most </a:t>
            </a:r>
            <a:r>
              <a:rPr lang="en-GB" sz="1800" dirty="0"/>
              <a:t>agreed that a cup of tea went a long way towards recognising a detainee as a human being </a:t>
            </a:r>
            <a:r>
              <a:rPr lang="en-GB" sz="1800" dirty="0" smtClean="0"/>
              <a:t>(8/12)</a:t>
            </a:r>
          </a:p>
          <a:p>
            <a:r>
              <a:rPr lang="en-GB" sz="1800" dirty="0" smtClean="0"/>
              <a:t>All agreed about the importance of explaining what is happening to detainees and why (12/12)</a:t>
            </a:r>
          </a:p>
          <a:p>
            <a:r>
              <a:rPr lang="en-GB" sz="1800" dirty="0"/>
              <a:t>All agreed that various material items (e.g. food, drink, reading and writing materials, blankets and distraction packs) should be routinely provided </a:t>
            </a:r>
            <a:r>
              <a:rPr lang="en-GB" sz="1800" dirty="0" smtClean="0"/>
              <a:t>(12/12),</a:t>
            </a:r>
          </a:p>
        </p:txBody>
      </p:sp>
      <p:sp>
        <p:nvSpPr>
          <p:cNvPr id="4" name="Rounded Rectangular Callout 3"/>
          <p:cNvSpPr/>
          <p:nvPr/>
        </p:nvSpPr>
        <p:spPr bwMode="auto">
          <a:xfrm>
            <a:off x="8211671" y="2940423"/>
            <a:ext cx="3944472" cy="2294965"/>
          </a:xfrm>
          <a:prstGeom prst="wedgeRoundRectCallout">
            <a:avLst/>
          </a:prstGeom>
          <a:solidFill>
            <a:srgbClr val="0070C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2000" dirty="0" smtClean="0">
                <a:latin typeface="TUOS Stephenson" pitchFamily="-128" charset="0"/>
              </a:rPr>
              <a:t>You </a:t>
            </a:r>
            <a:r>
              <a:rPr lang="en-GB" sz="2000" dirty="0">
                <a:latin typeface="TUOS Stephenson" pitchFamily="-128" charset="0"/>
              </a:rPr>
              <a:t>do not know what their lives are like, you don’t know what they have been through and I would hope that custody staff show compassion in dealing with </a:t>
            </a:r>
            <a:r>
              <a:rPr lang="en-GB" sz="2000" dirty="0" smtClean="0">
                <a:latin typeface="TUOS Stephenson" pitchFamily="-128" charset="0"/>
              </a:rPr>
              <a:t>detainees</a:t>
            </a:r>
            <a:endParaRPr lang="en-GB" sz="2000" dirty="0">
              <a:latin typeface="TUOS Stephenson" pitchFamily="-128" charset="0"/>
            </a:endParaRPr>
          </a:p>
        </p:txBody>
      </p:sp>
    </p:spTree>
    <p:extLst>
      <p:ext uri="{BB962C8B-B14F-4D97-AF65-F5344CB8AC3E}">
        <p14:creationId xmlns:p14="http://schemas.microsoft.com/office/powerpoint/2010/main" val="1918283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points</a:t>
            </a:r>
            <a:endParaRPr lang="en-GB" dirty="0"/>
          </a:p>
        </p:txBody>
      </p:sp>
      <p:sp>
        <p:nvSpPr>
          <p:cNvPr id="3" name="Content Placeholder 2"/>
          <p:cNvSpPr>
            <a:spLocks noGrp="1"/>
          </p:cNvSpPr>
          <p:nvPr>
            <p:ph idx="1"/>
          </p:nvPr>
        </p:nvSpPr>
        <p:spPr/>
        <p:txBody>
          <a:bodyPr/>
          <a:lstStyle/>
          <a:p>
            <a:r>
              <a:rPr lang="en-GB" sz="2800" dirty="0" smtClean="0"/>
              <a:t>Explored the process by which research from the GPCS was transformed into theatre/animation</a:t>
            </a:r>
          </a:p>
          <a:p>
            <a:r>
              <a:rPr lang="en-GB" sz="2800" dirty="0"/>
              <a:t>E</a:t>
            </a:r>
            <a:r>
              <a:rPr lang="en-GB" sz="2800" dirty="0" smtClean="0"/>
              <a:t>xamined how theatre and animation were used for disseminating knowledge, collecting data and encouraging the implementation of dignity-related changes to police custody practices.</a:t>
            </a:r>
          </a:p>
          <a:p>
            <a:r>
              <a:rPr lang="en-GB" sz="2800" dirty="0" smtClean="0"/>
              <a:t>The theatre production/animation succeeded, as intended, as a catalyst for change and innovation amongst police custody stakeholders.</a:t>
            </a:r>
          </a:p>
          <a:p>
            <a:endParaRPr lang="en-GB" dirty="0"/>
          </a:p>
        </p:txBody>
      </p:sp>
    </p:spTree>
    <p:extLst>
      <p:ext uri="{BB962C8B-B14F-4D97-AF65-F5344CB8AC3E}">
        <p14:creationId xmlns:p14="http://schemas.microsoft.com/office/powerpoint/2010/main" val="2271241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Concluding remarks</a:t>
            </a:r>
            <a:endParaRPr lang="en-GB" dirty="0"/>
          </a:p>
        </p:txBody>
      </p:sp>
      <p:sp>
        <p:nvSpPr>
          <p:cNvPr id="3" name="Content Placeholder 2"/>
          <p:cNvSpPr>
            <a:spLocks noGrp="1"/>
          </p:cNvSpPr>
          <p:nvPr>
            <p:ph idx="1"/>
          </p:nvPr>
        </p:nvSpPr>
        <p:spPr>
          <a:xfrm>
            <a:off x="884767" y="2362199"/>
            <a:ext cx="10972800" cy="4258733"/>
          </a:xfrm>
        </p:spPr>
        <p:txBody>
          <a:bodyPr/>
          <a:lstStyle/>
          <a:p>
            <a:r>
              <a:rPr lang="en-GB" sz="2400" dirty="0" smtClean="0"/>
              <a:t>The arts are an imaginative and powerful way of communicating research findings to police custody practitioners</a:t>
            </a:r>
          </a:p>
          <a:p>
            <a:r>
              <a:rPr lang="en-GB" sz="2400" dirty="0" smtClean="0"/>
              <a:t>They create conditions favourable to effecting changes to police custody policies and practices, </a:t>
            </a:r>
            <a:r>
              <a:rPr lang="en-GB" sz="2400" dirty="0" err="1" smtClean="0"/>
              <a:t>tho</a:t>
            </a:r>
            <a:r>
              <a:rPr lang="en-GB" sz="2400" dirty="0" smtClean="0"/>
              <a:t> there are risks too.</a:t>
            </a:r>
          </a:p>
          <a:p>
            <a:r>
              <a:rPr lang="en-GB" sz="2400" dirty="0" smtClean="0"/>
              <a:t>The art of criminal justice is perhaps also the art of innovation?</a:t>
            </a:r>
          </a:p>
          <a:p>
            <a:r>
              <a:rPr lang="en-GB" sz="2400" dirty="0" smtClean="0"/>
              <a:t>Likely given the lengthy history of combining art and science for the purposes of innovation.</a:t>
            </a:r>
          </a:p>
          <a:p>
            <a:r>
              <a:rPr lang="en-GB" sz="2400" dirty="0"/>
              <a:t>Therefore, </a:t>
            </a:r>
            <a:r>
              <a:rPr lang="en-GB" sz="2400" dirty="0" smtClean="0"/>
              <a:t>the arts should be further </a:t>
            </a:r>
            <a:r>
              <a:rPr lang="en-GB" sz="2400" dirty="0"/>
              <a:t>harnessed </a:t>
            </a:r>
            <a:r>
              <a:rPr lang="en-GB" sz="2400" dirty="0" smtClean="0"/>
              <a:t>by </a:t>
            </a:r>
            <a:r>
              <a:rPr lang="en-GB" sz="2400" dirty="0"/>
              <a:t>criminologists in their work with CJ practitioners (not just with prisoners/probationers</a:t>
            </a:r>
            <a:r>
              <a:rPr lang="en-GB" sz="2400" dirty="0" smtClean="0"/>
              <a:t>).</a:t>
            </a:r>
            <a:endParaRPr lang="en-GB" sz="2400" dirty="0"/>
          </a:p>
        </p:txBody>
      </p:sp>
    </p:spTree>
    <p:extLst>
      <p:ext uri="{BB962C8B-B14F-4D97-AF65-F5344CB8AC3E}">
        <p14:creationId xmlns:p14="http://schemas.microsoft.com/office/powerpoint/2010/main" val="3928458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 am human</a:t>
            </a:r>
            <a:endParaRPr lang="en-GB" dirty="0"/>
          </a:p>
        </p:txBody>
      </p:sp>
      <p:pic>
        <p:nvPicPr>
          <p:cNvPr id="4" name="n0-NCIm57ms"/>
          <p:cNvPicPr>
            <a:picLocks noGrp="1" noRot="1" noChangeAspect="1"/>
          </p:cNvPicPr>
          <p:nvPr>
            <p:ph idx="1"/>
            <a:videoFile r:link="rId1"/>
          </p:nvPr>
        </p:nvPicPr>
        <p:blipFill>
          <a:blip r:embed="rId4"/>
          <a:stretch>
            <a:fillRect/>
          </a:stretch>
        </p:blipFill>
        <p:spPr>
          <a:xfrm>
            <a:off x="1934996" y="2133600"/>
            <a:ext cx="7906836" cy="4447595"/>
          </a:xfrm>
          <a:prstGeom prst="rect">
            <a:avLst/>
          </a:prstGeom>
        </p:spPr>
      </p:pic>
    </p:spTree>
    <p:extLst>
      <p:ext uri="{BB962C8B-B14F-4D97-AF65-F5344CB8AC3E}">
        <p14:creationId xmlns:p14="http://schemas.microsoft.com/office/powerpoint/2010/main" val="2169483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1"/>
          </p:nvPr>
        </p:nvSpPr>
        <p:spPr>
          <a:xfrm>
            <a:off x="812800" y="1499616"/>
            <a:ext cx="5384800" cy="4596384"/>
          </a:xfrm>
        </p:spPr>
        <p:txBody>
          <a:bodyPr/>
          <a:lstStyle/>
          <a:p>
            <a:pPr marL="0" indent="0">
              <a:buNone/>
            </a:pPr>
            <a:r>
              <a:rPr lang="en-GB" sz="2800" i="1" dirty="0"/>
              <a:t>Art and science are two different streams which rise from the same creative source and flow into the same ocean of the common culture, but the currents of these two streams flow in different beds. Science teaches, art asserts; science persuades, art acts; science explores apprehends, informs and </a:t>
            </a:r>
            <a:r>
              <a:rPr lang="en-GB" sz="2800" i="1" dirty="0" smtClean="0"/>
              <a:t>proves </a:t>
            </a:r>
            <a:r>
              <a:rPr lang="en-GB" sz="2800" dirty="0" smtClean="0"/>
              <a:t>(Gabo, 1957: 164)</a:t>
            </a:r>
            <a:endParaRPr lang="en-GB" sz="2800" dirty="0"/>
          </a:p>
        </p:txBody>
      </p:sp>
      <p:pic>
        <p:nvPicPr>
          <p:cNvPr id="7" name="Content Placeholder 6"/>
          <p:cNvPicPr>
            <a:picLocks noGrp="1" noChangeAspect="1"/>
          </p:cNvPicPr>
          <p:nvPr>
            <p:ph sz="half" idx="2"/>
          </p:nvPr>
        </p:nvPicPr>
        <p:blipFill>
          <a:blip r:embed="rId3"/>
          <a:stretch>
            <a:fillRect/>
          </a:stretch>
        </p:blipFill>
        <p:spPr>
          <a:xfrm>
            <a:off x="7405926" y="1500188"/>
            <a:ext cx="3374547" cy="4595812"/>
          </a:xfrm>
          <a:prstGeom prst="rect">
            <a:avLst/>
          </a:prstGeom>
        </p:spPr>
      </p:pic>
    </p:spTree>
    <p:extLst>
      <p:ext uri="{BB962C8B-B14F-4D97-AF65-F5344CB8AC3E}">
        <p14:creationId xmlns:p14="http://schemas.microsoft.com/office/powerpoint/2010/main" val="2019895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 and criminal justice</a:t>
            </a:r>
            <a:endParaRPr lang="en-GB" dirty="0"/>
          </a:p>
        </p:txBody>
      </p:sp>
      <p:sp>
        <p:nvSpPr>
          <p:cNvPr id="5" name="Content Placeholder 4"/>
          <p:cNvSpPr>
            <a:spLocks noGrp="1"/>
          </p:cNvSpPr>
          <p:nvPr>
            <p:ph idx="1"/>
          </p:nvPr>
        </p:nvSpPr>
        <p:spPr>
          <a:xfrm>
            <a:off x="884767" y="2362199"/>
            <a:ext cx="10972800" cy="5342467"/>
          </a:xfrm>
        </p:spPr>
        <p:txBody>
          <a:bodyPr/>
          <a:lstStyle/>
          <a:p>
            <a:r>
              <a:rPr lang="en-GB" sz="2800" dirty="0"/>
              <a:t>Art </a:t>
            </a:r>
            <a:r>
              <a:rPr lang="en-GB" sz="2800" dirty="0" smtClean="0"/>
              <a:t>used </a:t>
            </a:r>
            <a:r>
              <a:rPr lang="en-GB" sz="2800" dirty="0"/>
              <a:t>to effect change in prisoners, ex-offenders and those at risk of involvement in crime.</a:t>
            </a:r>
          </a:p>
          <a:p>
            <a:pPr lvl="1"/>
            <a:r>
              <a:rPr lang="en-GB" sz="2400" dirty="0"/>
              <a:t>Include visual, design, performing, media, musical and literary </a:t>
            </a:r>
            <a:r>
              <a:rPr lang="en-GB" sz="2400" dirty="0" smtClean="0"/>
              <a:t>arts;</a:t>
            </a:r>
            <a:endParaRPr lang="en-GB" sz="2400" dirty="0"/>
          </a:p>
          <a:p>
            <a:pPr lvl="1"/>
            <a:r>
              <a:rPr lang="en-GB" sz="2400" dirty="0"/>
              <a:t>Desistance is largely indirect or “secondary” (</a:t>
            </a:r>
            <a:r>
              <a:rPr lang="en-GB" sz="2400" dirty="0" err="1"/>
              <a:t>Cheliotis</a:t>
            </a:r>
            <a:r>
              <a:rPr lang="en-GB" sz="2400" dirty="0"/>
              <a:t> and </a:t>
            </a:r>
            <a:r>
              <a:rPr lang="en-GB" sz="2400" dirty="0" err="1"/>
              <a:t>Jordanoska</a:t>
            </a:r>
            <a:r>
              <a:rPr lang="en-GB" sz="2400" dirty="0"/>
              <a:t>, 2018</a:t>
            </a:r>
            <a:r>
              <a:rPr lang="en-GB" sz="2400" dirty="0" smtClean="0"/>
              <a:t>).</a:t>
            </a:r>
          </a:p>
          <a:p>
            <a:r>
              <a:rPr lang="en-GB" sz="2800" dirty="0" smtClean="0"/>
              <a:t>Prison art also noted for its potential “political viability” to challenge the “</a:t>
            </a:r>
            <a:r>
              <a:rPr lang="en-GB" sz="2800" dirty="0" err="1" smtClean="0"/>
              <a:t>carceral</a:t>
            </a:r>
            <a:r>
              <a:rPr lang="en-GB" sz="2800" dirty="0" smtClean="0"/>
              <a:t> obsession” (</a:t>
            </a:r>
            <a:r>
              <a:rPr lang="en-GB" sz="2800" dirty="0" err="1" smtClean="0"/>
              <a:t>Chamberlen</a:t>
            </a:r>
            <a:r>
              <a:rPr lang="en-GB" sz="2800" dirty="0" smtClean="0"/>
              <a:t>, 2021)</a:t>
            </a:r>
            <a:r>
              <a:rPr lang="en-GB" sz="3600" dirty="0" smtClean="0"/>
              <a:t>.</a:t>
            </a:r>
          </a:p>
          <a:p>
            <a:r>
              <a:rPr lang="en-GB" sz="2800" dirty="0" smtClean="0"/>
              <a:t>But reasons for caution.</a:t>
            </a:r>
          </a:p>
          <a:p>
            <a:pPr marL="0" indent="0">
              <a:buNone/>
            </a:pPr>
            <a:endParaRPr lang="en-GB" sz="3600" dirty="0" smtClean="0"/>
          </a:p>
          <a:p>
            <a:pPr marL="0" indent="0">
              <a:buNone/>
            </a:pPr>
            <a:endParaRPr lang="en-GB" sz="2800" dirty="0" smtClean="0"/>
          </a:p>
        </p:txBody>
      </p:sp>
    </p:spTree>
    <p:extLst>
      <p:ext uri="{BB962C8B-B14F-4D97-AF65-F5344CB8AC3E}">
        <p14:creationId xmlns:p14="http://schemas.microsoft.com/office/powerpoint/2010/main" val="1159683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371600"/>
            <a:ext cx="7252209" cy="762000"/>
          </a:xfrm>
        </p:spPr>
        <p:txBody>
          <a:bodyPr/>
          <a:lstStyle/>
          <a:p>
            <a:r>
              <a:rPr lang="en-GB" dirty="0" smtClean="0"/>
              <a:t>Little known about art and CJ practitioners, except:</a:t>
            </a:r>
            <a:endParaRPr lang="en-GB" dirty="0"/>
          </a:p>
        </p:txBody>
      </p:sp>
      <p:sp>
        <p:nvSpPr>
          <p:cNvPr id="3" name="Content Placeholder 2"/>
          <p:cNvSpPr>
            <a:spLocks noGrp="1"/>
          </p:cNvSpPr>
          <p:nvPr>
            <p:ph idx="1"/>
          </p:nvPr>
        </p:nvSpPr>
        <p:spPr>
          <a:xfrm>
            <a:off x="365761" y="2709672"/>
            <a:ext cx="7699248" cy="3733800"/>
          </a:xfrm>
        </p:spPr>
        <p:txBody>
          <a:bodyPr/>
          <a:lstStyle/>
          <a:p>
            <a:r>
              <a:rPr lang="en-GB" sz="2800" dirty="0" smtClean="0"/>
              <a:t>Edmund Clark’s </a:t>
            </a:r>
            <a:r>
              <a:rPr lang="en-GB" sz="2800" dirty="0" smtClean="0">
                <a:hlinkClick r:id="rId3"/>
              </a:rPr>
              <a:t>In Place of Hate</a:t>
            </a:r>
            <a:endParaRPr lang="en-GB" sz="2800" dirty="0" smtClean="0"/>
          </a:p>
          <a:p>
            <a:r>
              <a:rPr lang="en-GB" sz="2800" dirty="0" err="1" smtClean="0"/>
              <a:t>Safegrounds</a:t>
            </a:r>
            <a:r>
              <a:rPr lang="en-GB" sz="2800" dirty="0" smtClean="0"/>
              <a:t>’ </a:t>
            </a:r>
            <a:r>
              <a:rPr lang="en-GB" sz="2800" dirty="0" smtClean="0">
                <a:hlinkClick r:id="rId4"/>
              </a:rPr>
              <a:t>Officers’ Mess</a:t>
            </a:r>
            <a:r>
              <a:rPr lang="en-GB" sz="2800" dirty="0" smtClean="0"/>
              <a:t> </a:t>
            </a:r>
          </a:p>
          <a:p>
            <a:r>
              <a:rPr lang="en-GB" sz="2800" dirty="0" smtClean="0"/>
              <a:t>Sharon Daniel’s </a:t>
            </a:r>
            <a:r>
              <a:rPr lang="en-GB" sz="2800" dirty="0" smtClean="0">
                <a:hlinkClick r:id="rId5"/>
              </a:rPr>
              <a:t>Inside the Distance</a:t>
            </a:r>
            <a:endParaRPr lang="en-GB" sz="2800" dirty="0" smtClean="0"/>
          </a:p>
          <a:p>
            <a:r>
              <a:rPr lang="en-GB" sz="2800" dirty="0" smtClean="0"/>
              <a:t>Fergus McNeill’s </a:t>
            </a:r>
            <a:r>
              <a:rPr lang="en-GB" sz="2800" dirty="0" smtClean="0">
                <a:hlinkClick r:id="rId6"/>
              </a:rPr>
              <a:t>Distant Voices </a:t>
            </a:r>
            <a:endParaRPr lang="en-GB" sz="2800" dirty="0" smtClean="0"/>
          </a:p>
          <a:p>
            <a:r>
              <a:rPr lang="en-GB" sz="2800" dirty="0" smtClean="0"/>
              <a:t>Artists as practitioners and practitioners as artists (e.g. </a:t>
            </a:r>
            <a:r>
              <a:rPr lang="en-GB" sz="2800" dirty="0" smtClean="0">
                <a:hlinkClick r:id="rId7"/>
              </a:rPr>
              <a:t>Jamel Shabazz</a:t>
            </a:r>
            <a:r>
              <a:rPr lang="en-GB" sz="2800" dirty="0" smtClean="0"/>
              <a:t>)</a:t>
            </a:r>
          </a:p>
          <a:p>
            <a:r>
              <a:rPr lang="en-GB" sz="2800" dirty="0" smtClean="0"/>
              <a:t>But none that relate to police stakeholders</a:t>
            </a:r>
          </a:p>
          <a:p>
            <a:pPr lvl="1"/>
            <a:endParaRPr lang="en-GB" sz="1600" dirty="0"/>
          </a:p>
        </p:txBody>
      </p:sp>
      <p:pic>
        <p:nvPicPr>
          <p:cNvPr id="6" name="Picture 5"/>
          <p:cNvPicPr>
            <a:picLocks noChangeAspect="1"/>
          </p:cNvPicPr>
          <p:nvPr/>
        </p:nvPicPr>
        <p:blipFill>
          <a:blip r:embed="rId8"/>
          <a:stretch>
            <a:fillRect/>
          </a:stretch>
        </p:blipFill>
        <p:spPr>
          <a:xfrm>
            <a:off x="8935701" y="347472"/>
            <a:ext cx="3070031" cy="2544662"/>
          </a:xfrm>
          <a:prstGeom prst="rect">
            <a:avLst/>
          </a:prstGeom>
        </p:spPr>
      </p:pic>
      <p:pic>
        <p:nvPicPr>
          <p:cNvPr id="4" name="Picture 3"/>
          <p:cNvPicPr>
            <a:picLocks noChangeAspect="1"/>
          </p:cNvPicPr>
          <p:nvPr/>
        </p:nvPicPr>
        <p:blipFill>
          <a:blip r:embed="rId9"/>
          <a:stretch>
            <a:fillRect/>
          </a:stretch>
        </p:blipFill>
        <p:spPr>
          <a:xfrm>
            <a:off x="9835091" y="3270836"/>
            <a:ext cx="2356909" cy="3587164"/>
          </a:xfrm>
          <a:prstGeom prst="rect">
            <a:avLst/>
          </a:prstGeom>
        </p:spPr>
      </p:pic>
    </p:spTree>
    <p:extLst>
      <p:ext uri="{BB962C8B-B14F-4D97-AF65-F5344CB8AC3E}">
        <p14:creationId xmlns:p14="http://schemas.microsoft.com/office/powerpoint/2010/main" val="375303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100" y="280327"/>
            <a:ext cx="2749550" cy="781050"/>
          </a:xfrm>
        </p:spPr>
        <p:txBody>
          <a:bodyPr/>
          <a:lstStyle/>
          <a:p>
            <a:r>
              <a:rPr lang="en-GB" dirty="0" smtClean="0"/>
              <a:t>Overview</a:t>
            </a:r>
            <a:endParaRPr lang="en-GB" dirty="0"/>
          </a:p>
        </p:txBody>
      </p:sp>
      <p:sp>
        <p:nvSpPr>
          <p:cNvPr id="3" name="Content Placeholder 2"/>
          <p:cNvSpPr>
            <a:spLocks noGrp="1"/>
          </p:cNvSpPr>
          <p:nvPr>
            <p:ph idx="1"/>
          </p:nvPr>
        </p:nvSpPr>
        <p:spPr>
          <a:xfrm>
            <a:off x="3463925" y="1352343"/>
            <a:ext cx="4533900" cy="5065390"/>
          </a:xfrm>
        </p:spPr>
        <p:txBody>
          <a:bodyPr/>
          <a:lstStyle/>
          <a:p>
            <a:pPr marL="457200" indent="-457200">
              <a:buFont typeface="+mj-lt"/>
              <a:buAutoNum type="arabicPeriod"/>
            </a:pPr>
            <a:r>
              <a:rPr lang="en-GB" sz="2000" dirty="0" smtClean="0"/>
              <a:t>The process by which research findings from the GPCS were translated into ‘I am Human’</a:t>
            </a:r>
          </a:p>
          <a:p>
            <a:pPr marL="457200" indent="-457200">
              <a:buFont typeface="+mj-lt"/>
              <a:buAutoNum type="arabicPeriod"/>
            </a:pPr>
            <a:r>
              <a:rPr lang="en-GB" sz="2000" dirty="0" smtClean="0"/>
              <a:t>Effecting change through ‘I am Human’ on:</a:t>
            </a:r>
          </a:p>
          <a:p>
            <a:pPr lvl="1" indent="-342900"/>
            <a:r>
              <a:rPr lang="en-GB" sz="2000" dirty="0" smtClean="0"/>
              <a:t>Independent Custody Visitor (ICV) scheme coordinators;</a:t>
            </a:r>
          </a:p>
          <a:p>
            <a:pPr lvl="1" indent="-342900"/>
            <a:r>
              <a:rPr lang="en-GB" sz="2000" dirty="0" smtClean="0"/>
              <a:t>Custody staff.</a:t>
            </a:r>
          </a:p>
          <a:p>
            <a:pPr>
              <a:buAutoNum type="arabicPeriod"/>
            </a:pPr>
            <a:r>
              <a:rPr lang="en-GB" sz="2000" dirty="0" smtClean="0"/>
              <a:t>Implications for the art of criminal justice</a:t>
            </a:r>
          </a:p>
          <a:p>
            <a:pPr marL="0" indent="0">
              <a:buNone/>
            </a:pPr>
            <a:r>
              <a:rPr lang="en-GB" sz="2000" dirty="0" smtClean="0"/>
              <a:t>NB. I will </a:t>
            </a:r>
            <a:r>
              <a:rPr lang="en-GB" sz="2000" u="sng" dirty="0" smtClean="0"/>
              <a:t>not</a:t>
            </a:r>
            <a:r>
              <a:rPr lang="en-GB" sz="2000" dirty="0" smtClean="0"/>
              <a:t> consider the impact of art in police custody settings on staff and detainee experiences e.g. of dignity</a:t>
            </a:r>
          </a:p>
          <a:p>
            <a:pPr marL="457200" lvl="1" indent="0">
              <a:buNone/>
            </a:pPr>
            <a:endParaRPr lang="en-GB" dirty="0"/>
          </a:p>
        </p:txBody>
      </p:sp>
      <p:pic>
        <p:nvPicPr>
          <p:cNvPr id="4" name="Picture 3"/>
          <p:cNvPicPr>
            <a:picLocks noChangeAspect="1"/>
          </p:cNvPicPr>
          <p:nvPr/>
        </p:nvPicPr>
        <p:blipFill>
          <a:blip r:embed="rId3"/>
          <a:stretch>
            <a:fillRect/>
          </a:stretch>
        </p:blipFill>
        <p:spPr>
          <a:xfrm>
            <a:off x="8352248" y="2641783"/>
            <a:ext cx="3782234" cy="1937730"/>
          </a:xfrm>
          <a:prstGeom prst="rect">
            <a:avLst/>
          </a:prstGeom>
        </p:spPr>
      </p:pic>
      <p:pic>
        <p:nvPicPr>
          <p:cNvPr id="5" name="Picture 4"/>
          <p:cNvPicPr>
            <a:picLocks noChangeAspect="1"/>
          </p:cNvPicPr>
          <p:nvPr/>
        </p:nvPicPr>
        <p:blipFill>
          <a:blip r:embed="rId4"/>
          <a:stretch>
            <a:fillRect/>
          </a:stretch>
        </p:blipFill>
        <p:spPr>
          <a:xfrm>
            <a:off x="8438957" y="4997038"/>
            <a:ext cx="3753043" cy="1860962"/>
          </a:xfrm>
          <a:prstGeom prst="rect">
            <a:avLst/>
          </a:prstGeom>
        </p:spPr>
      </p:pic>
      <p:pic>
        <p:nvPicPr>
          <p:cNvPr id="6" name="Picture 5"/>
          <p:cNvPicPr>
            <a:picLocks noChangeAspect="1"/>
          </p:cNvPicPr>
          <p:nvPr/>
        </p:nvPicPr>
        <p:blipFill>
          <a:blip r:embed="rId5"/>
          <a:stretch>
            <a:fillRect/>
          </a:stretch>
        </p:blipFill>
        <p:spPr>
          <a:xfrm>
            <a:off x="8392341" y="280327"/>
            <a:ext cx="3742141" cy="218254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14749" y="4251326"/>
            <a:ext cx="2717800" cy="203835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18634" y="1560718"/>
            <a:ext cx="2686723" cy="2015042"/>
          </a:xfrm>
          <a:prstGeom prst="rect">
            <a:avLst/>
          </a:prstGeom>
        </p:spPr>
      </p:pic>
    </p:spTree>
    <p:extLst>
      <p:ext uri="{BB962C8B-B14F-4D97-AF65-F5344CB8AC3E}">
        <p14:creationId xmlns:p14="http://schemas.microsoft.com/office/powerpoint/2010/main" val="2875562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36368" y="152184"/>
            <a:ext cx="5511380" cy="926914"/>
          </a:xfrm>
        </p:spPr>
        <p:txBody>
          <a:bodyPr/>
          <a:lstStyle/>
          <a:p>
            <a:r>
              <a:rPr lang="en-GB" dirty="0" smtClean="0"/>
              <a:t>Aims, methods and phases of the GPCS</a:t>
            </a:r>
            <a:endParaRPr lang="en-GB" dirty="0"/>
          </a:p>
        </p:txBody>
      </p:sp>
      <p:sp>
        <p:nvSpPr>
          <p:cNvPr id="5" name="Content Placeholder 4"/>
          <p:cNvSpPr>
            <a:spLocks noGrp="1"/>
          </p:cNvSpPr>
          <p:nvPr>
            <p:ph idx="1"/>
          </p:nvPr>
        </p:nvSpPr>
        <p:spPr>
          <a:xfrm>
            <a:off x="184303" y="1763010"/>
            <a:ext cx="8277726" cy="5352135"/>
          </a:xfrm>
        </p:spPr>
        <p:txBody>
          <a:bodyPr>
            <a:normAutofit fontScale="70000" lnSpcReduction="20000"/>
          </a:bodyPr>
          <a:lstStyle/>
          <a:p>
            <a:r>
              <a:rPr lang="en-GB" dirty="0" smtClean="0"/>
              <a:t>Overall aim – conceptualise ‘good’ police custody</a:t>
            </a:r>
          </a:p>
          <a:p>
            <a:pPr marL="0" indent="0">
              <a:buNone/>
            </a:pPr>
            <a:endParaRPr lang="en-GB" dirty="0" smtClean="0"/>
          </a:p>
          <a:p>
            <a:r>
              <a:rPr lang="en-GB" dirty="0" smtClean="0"/>
              <a:t>Data collection phases of the GPCS (2013-18):</a:t>
            </a:r>
          </a:p>
          <a:p>
            <a:pPr marL="914400" lvl="1" indent="-457200">
              <a:buFont typeface="+mj-lt"/>
              <a:buAutoNum type="arabicPeriod"/>
            </a:pPr>
            <a:r>
              <a:rPr lang="en-GB" dirty="0" smtClean="0"/>
              <a:t>Survey of custody managers in 40 of 43 police forces in E+W</a:t>
            </a:r>
          </a:p>
          <a:p>
            <a:pPr marL="914400" lvl="1" indent="-457200">
              <a:buFont typeface="+mj-lt"/>
              <a:buAutoNum type="arabicPeriod"/>
            </a:pPr>
            <a:r>
              <a:rPr lang="en-GB" dirty="0" smtClean="0"/>
              <a:t>In-depth interviews and observation in 4  suites in 4 police forces</a:t>
            </a:r>
          </a:p>
          <a:p>
            <a:pPr marL="914400" lvl="1" indent="-457200">
              <a:buFont typeface="+mj-lt"/>
              <a:buAutoNum type="arabicPeriod"/>
            </a:pPr>
            <a:r>
              <a:rPr lang="en-GB" dirty="0" smtClean="0"/>
              <a:t>Survey of nearly 800 detainees in 27 custody suites in 13 forces</a:t>
            </a:r>
          </a:p>
          <a:p>
            <a:pPr marL="457200" lvl="1" indent="0">
              <a:buNone/>
            </a:pPr>
            <a:endParaRPr lang="en-GB" dirty="0" smtClean="0"/>
          </a:p>
          <a:p>
            <a:r>
              <a:rPr lang="en-GB" dirty="0" smtClean="0"/>
              <a:t>Data analysis, writing, KE and impact phases of the GPCS (2017-present):</a:t>
            </a:r>
          </a:p>
          <a:p>
            <a:pPr marL="971550" lvl="1" indent="-514350">
              <a:buFont typeface="+mj-lt"/>
              <a:buAutoNum type="arabicPeriod" startAt="4"/>
            </a:pPr>
            <a:r>
              <a:rPr lang="en-GB" dirty="0" smtClean="0"/>
              <a:t>Analysis, academic pubs., public engagement and launched recs.</a:t>
            </a:r>
          </a:p>
          <a:p>
            <a:pPr marL="971550" lvl="1" indent="-514350">
              <a:buFont typeface="+mj-lt"/>
              <a:buAutoNum type="arabicPeriod" startAt="4"/>
            </a:pPr>
            <a:r>
              <a:rPr lang="en-GB" dirty="0" smtClean="0"/>
              <a:t>Theatre production and animation, implementation of recs. in 3 police forces.</a:t>
            </a:r>
            <a:endParaRPr lang="en-GB" dirty="0"/>
          </a:p>
        </p:txBody>
      </p:sp>
      <p:pic>
        <p:nvPicPr>
          <p:cNvPr id="6" name="Picture 5"/>
          <p:cNvPicPr>
            <a:picLocks noChangeAspect="1"/>
          </p:cNvPicPr>
          <p:nvPr/>
        </p:nvPicPr>
        <p:blipFill>
          <a:blip r:embed="rId3"/>
          <a:stretch>
            <a:fillRect/>
          </a:stretch>
        </p:blipFill>
        <p:spPr>
          <a:xfrm>
            <a:off x="8548403" y="5246480"/>
            <a:ext cx="3477490" cy="1611520"/>
          </a:xfrm>
          <a:prstGeom prst="rect">
            <a:avLst/>
          </a:prstGeom>
        </p:spPr>
      </p:pic>
      <p:pic>
        <p:nvPicPr>
          <p:cNvPr id="7" name="Picture 6"/>
          <p:cNvPicPr>
            <a:picLocks noChangeAspect="1"/>
          </p:cNvPicPr>
          <p:nvPr/>
        </p:nvPicPr>
        <p:blipFill>
          <a:blip r:embed="rId4"/>
          <a:stretch>
            <a:fillRect/>
          </a:stretch>
        </p:blipFill>
        <p:spPr>
          <a:xfrm>
            <a:off x="9220496" y="152184"/>
            <a:ext cx="2133304" cy="2836642"/>
          </a:xfrm>
          <a:prstGeom prst="rect">
            <a:avLst/>
          </a:prstGeom>
        </p:spPr>
      </p:pic>
      <p:pic>
        <p:nvPicPr>
          <p:cNvPr id="8" name="Picture 7"/>
          <p:cNvPicPr>
            <a:picLocks noChangeAspect="1"/>
          </p:cNvPicPr>
          <p:nvPr/>
        </p:nvPicPr>
        <p:blipFill>
          <a:blip r:embed="rId5"/>
          <a:stretch>
            <a:fillRect/>
          </a:stretch>
        </p:blipFill>
        <p:spPr>
          <a:xfrm>
            <a:off x="8630233" y="3156496"/>
            <a:ext cx="3395660" cy="1583691"/>
          </a:xfrm>
          <a:prstGeom prst="rect">
            <a:avLst/>
          </a:prstGeom>
        </p:spPr>
      </p:pic>
    </p:spTree>
    <p:extLst>
      <p:ext uri="{BB962C8B-B14F-4D97-AF65-F5344CB8AC3E}">
        <p14:creationId xmlns:p14="http://schemas.microsoft.com/office/powerpoint/2010/main" val="2322329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933" y="287866"/>
            <a:ext cx="10972800" cy="762000"/>
          </a:xfrm>
        </p:spPr>
        <p:txBody>
          <a:bodyPr/>
          <a:lstStyle/>
          <a:p>
            <a:r>
              <a:rPr lang="en-GB" dirty="0"/>
              <a:t>Creating ‘I am Human’</a:t>
            </a:r>
          </a:p>
        </p:txBody>
      </p:sp>
      <p:sp>
        <p:nvSpPr>
          <p:cNvPr id="3" name="Content Placeholder 2"/>
          <p:cNvSpPr>
            <a:spLocks noGrp="1"/>
          </p:cNvSpPr>
          <p:nvPr>
            <p:ph idx="1"/>
          </p:nvPr>
        </p:nvSpPr>
        <p:spPr>
          <a:xfrm>
            <a:off x="474133" y="1354667"/>
            <a:ext cx="11180234" cy="5232400"/>
          </a:xfrm>
        </p:spPr>
        <p:txBody>
          <a:bodyPr/>
          <a:lstStyle/>
          <a:p>
            <a:pPr>
              <a:buFont typeface="Arial" panose="020B0604020202020204" pitchFamily="34" charset="0"/>
              <a:buChar char="•"/>
            </a:pPr>
            <a:r>
              <a:rPr lang="en-GB" sz="1800" b="1" dirty="0"/>
              <a:t>Research and collaboration with Dr Layla </a:t>
            </a:r>
            <a:r>
              <a:rPr lang="en-GB" sz="1800" b="1" dirty="0" err="1"/>
              <a:t>Skinns</a:t>
            </a:r>
            <a:endParaRPr lang="en-GB" sz="1800" b="1" dirty="0"/>
          </a:p>
          <a:p>
            <a:r>
              <a:rPr lang="en-GB" sz="1800" b="1" dirty="0"/>
              <a:t>Independent research – visit to custody suite. </a:t>
            </a:r>
          </a:p>
          <a:p>
            <a:pPr marL="0" indent="0">
              <a:buNone/>
            </a:pPr>
            <a:r>
              <a:rPr lang="en-GB" sz="1800" b="1" dirty="0"/>
              <a:t>	- Interviews with custody Sergeant and custody officer</a:t>
            </a:r>
          </a:p>
          <a:p>
            <a:pPr marL="0" indent="0">
              <a:buNone/>
            </a:pPr>
            <a:r>
              <a:rPr lang="en-GB" sz="1800" b="1" dirty="0"/>
              <a:t>	- Tour of custody suite: collection of props- mattresses, wands, blankets etc for authenticity</a:t>
            </a:r>
          </a:p>
          <a:p>
            <a:r>
              <a:rPr lang="en-GB" sz="1800" b="1" dirty="0"/>
              <a:t>Development of plot and characters in collaboration with Layla</a:t>
            </a:r>
          </a:p>
          <a:p>
            <a:r>
              <a:rPr lang="en-GB" sz="1800" b="1" dirty="0"/>
              <a:t>Devised rehearsals with strong cast of actors – intense </a:t>
            </a:r>
            <a:r>
              <a:rPr lang="en-GB" sz="1800" b="1" dirty="0" smtClean="0"/>
              <a:t>4 </a:t>
            </a:r>
            <a:r>
              <a:rPr lang="en-GB" sz="1800" b="1" dirty="0"/>
              <a:t>day rehearsal period to create 40 min piece</a:t>
            </a:r>
          </a:p>
          <a:p>
            <a:r>
              <a:rPr lang="en-GB" sz="1800" b="1" dirty="0"/>
              <a:t>Delivery of two live shows – one for ICVA and one public audience at Sheffield theatres</a:t>
            </a:r>
          </a:p>
          <a:p>
            <a:pPr marL="0" indent="0">
              <a:buNone/>
            </a:pPr>
            <a:r>
              <a:rPr lang="en-GB" sz="1800" b="1" dirty="0"/>
              <a:t>	- Used TV screens showing actual photos of custody suites which rolled throughout performance</a:t>
            </a:r>
          </a:p>
          <a:p>
            <a:pPr marL="0" indent="0">
              <a:buNone/>
            </a:pPr>
            <a:r>
              <a:rPr lang="en-GB" sz="1800" b="1" dirty="0"/>
              <a:t>	- Finished show with facts based on Layla’s research</a:t>
            </a:r>
          </a:p>
          <a:p>
            <a:pPr marL="0" indent="0">
              <a:buNone/>
            </a:pPr>
            <a:r>
              <a:rPr lang="en-GB" sz="1800" b="1" dirty="0"/>
              <a:t>	- Post show Q and A</a:t>
            </a:r>
          </a:p>
          <a:p>
            <a:r>
              <a:rPr lang="en-GB" sz="1800" b="1" dirty="0"/>
              <a:t>Pandemic – cancelled live theatre show for ICVA. Adapted I am Human as radio play + animation</a:t>
            </a:r>
          </a:p>
          <a:p>
            <a:r>
              <a:rPr lang="en-GB" sz="1800" b="1" dirty="0"/>
              <a:t>Original cast recorded audio in recording studio</a:t>
            </a:r>
          </a:p>
          <a:p>
            <a:r>
              <a:rPr lang="en-GB" sz="1800" b="1" dirty="0"/>
              <a:t>Animators then created final piece</a:t>
            </a:r>
          </a:p>
          <a:p>
            <a:endParaRPr lang="en-GB" sz="2800" dirty="0"/>
          </a:p>
        </p:txBody>
      </p:sp>
    </p:spTree>
    <p:extLst>
      <p:ext uri="{BB962C8B-B14F-4D97-AF65-F5344CB8AC3E}">
        <p14:creationId xmlns:p14="http://schemas.microsoft.com/office/powerpoint/2010/main" val="1250561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A68F2E-E11B-4E25-AB00-2EB99F5931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58" y="537992"/>
            <a:ext cx="2891008" cy="2891008"/>
          </a:xfrm>
          <a:prstGeom prst="rect">
            <a:avLst/>
          </a:prstGeom>
        </p:spPr>
      </p:pic>
      <p:pic>
        <p:nvPicPr>
          <p:cNvPr id="5" name="Picture 4">
            <a:extLst>
              <a:ext uri="{FF2B5EF4-FFF2-40B4-BE49-F238E27FC236}">
                <a16:creationId xmlns:a16="http://schemas.microsoft.com/office/drawing/2014/main" id="{E55752FF-3126-4DEF-89F0-BE384BB30D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7994" y="3740821"/>
            <a:ext cx="2852368" cy="2948156"/>
          </a:xfrm>
          <a:prstGeom prst="rect">
            <a:avLst/>
          </a:prstGeom>
        </p:spPr>
      </p:pic>
      <p:pic>
        <p:nvPicPr>
          <p:cNvPr id="7" name="Picture 6">
            <a:extLst>
              <a:ext uri="{FF2B5EF4-FFF2-40B4-BE49-F238E27FC236}">
                <a16:creationId xmlns:a16="http://schemas.microsoft.com/office/drawing/2014/main" id="{07ED416A-9EFD-4E05-AC89-CC74165B57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7994" y="537992"/>
            <a:ext cx="2852368" cy="2891008"/>
          </a:xfrm>
          <a:prstGeom prst="rect">
            <a:avLst/>
          </a:prstGeom>
        </p:spPr>
      </p:pic>
      <p:pic>
        <p:nvPicPr>
          <p:cNvPr id="9" name="Picture 8">
            <a:extLst>
              <a:ext uri="{FF2B5EF4-FFF2-40B4-BE49-F238E27FC236}">
                <a16:creationId xmlns:a16="http://schemas.microsoft.com/office/drawing/2014/main" id="{080D0535-18CF-4534-9ACE-0020393378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6958" y="3740821"/>
            <a:ext cx="2919464" cy="2948156"/>
          </a:xfrm>
          <a:prstGeom prst="rect">
            <a:avLst/>
          </a:prstGeom>
        </p:spPr>
      </p:pic>
      <p:pic>
        <p:nvPicPr>
          <p:cNvPr id="11" name="Picture 10">
            <a:extLst>
              <a:ext uri="{FF2B5EF4-FFF2-40B4-BE49-F238E27FC236}">
                <a16:creationId xmlns:a16="http://schemas.microsoft.com/office/drawing/2014/main" id="{E73AA5B7-0236-4DD0-A71A-76B5AAAC16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84168" y="537993"/>
            <a:ext cx="2828311" cy="2891007"/>
          </a:xfrm>
          <a:prstGeom prst="rect">
            <a:avLst/>
          </a:prstGeom>
        </p:spPr>
      </p:pic>
      <p:pic>
        <p:nvPicPr>
          <p:cNvPr id="13" name="Picture 12">
            <a:extLst>
              <a:ext uri="{FF2B5EF4-FFF2-40B4-BE49-F238E27FC236}">
                <a16:creationId xmlns:a16="http://schemas.microsoft.com/office/drawing/2014/main" id="{17BE65BB-DFB7-4A31-9422-7711F37D56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77219" y="3740821"/>
            <a:ext cx="1250740" cy="977140"/>
          </a:xfrm>
          <a:prstGeom prst="rect">
            <a:avLst/>
          </a:prstGeom>
        </p:spPr>
      </p:pic>
      <p:sp>
        <p:nvSpPr>
          <p:cNvPr id="15" name="TextBox 14">
            <a:extLst>
              <a:ext uri="{FF2B5EF4-FFF2-40B4-BE49-F238E27FC236}">
                <a16:creationId xmlns:a16="http://schemas.microsoft.com/office/drawing/2014/main" id="{B41BD521-F6F1-4DCC-BFE7-DED4B3174634}"/>
              </a:ext>
            </a:extLst>
          </p:cNvPr>
          <p:cNvSpPr txBox="1"/>
          <p:nvPr/>
        </p:nvSpPr>
        <p:spPr>
          <a:xfrm>
            <a:off x="7713190" y="4717961"/>
            <a:ext cx="3970810" cy="1569660"/>
          </a:xfrm>
          <a:prstGeom prst="rect">
            <a:avLst/>
          </a:prstGeom>
          <a:noFill/>
        </p:spPr>
        <p:txBody>
          <a:bodyPr wrap="square" rtlCol="0">
            <a:spAutoFit/>
          </a:bodyPr>
          <a:lstStyle/>
          <a:p>
            <a:r>
              <a:rPr lang="en-GB" sz="2400" b="1" u="sng" dirty="0">
                <a:hlinkClick r:id="rId9">
                  <a:extLst>
                    <a:ext uri="{A12FA001-AC4F-418D-AE19-62706E023703}">
                      <ahyp:hlinkClr xmlns:ahyp="http://schemas.microsoft.com/office/drawing/2018/hyperlinkcolor" xmlns="" val="tx"/>
                    </a:ext>
                  </a:extLst>
                </a:hlinkClick>
              </a:rPr>
              <a:t>Charlie Barnes</a:t>
            </a:r>
          </a:p>
          <a:p>
            <a:r>
              <a:rPr lang="en-GB" sz="2400" b="1" u="sng" dirty="0">
                <a:hlinkClick r:id="rId9">
                  <a:extLst>
                    <a:ext uri="{A12FA001-AC4F-418D-AE19-62706E023703}">
                      <ahyp:hlinkClr xmlns:ahyp="http://schemas.microsoft.com/office/drawing/2018/hyperlinkcolor" xmlns="" val="tx"/>
                    </a:ext>
                  </a:extLst>
                </a:hlinkClick>
              </a:rPr>
              <a:t>Creative Director</a:t>
            </a:r>
          </a:p>
          <a:p>
            <a:r>
              <a:rPr lang="en-GB" sz="2400" b="1" dirty="0">
                <a:solidFill>
                  <a:srgbClr val="0563C1"/>
                </a:solidFill>
                <a:hlinkClick r:id="rId9">
                  <a:extLst>
                    <a:ext uri="{A12FA001-AC4F-418D-AE19-62706E023703}">
                      <ahyp:hlinkClr xmlns:ahyp="http://schemas.microsoft.com/office/drawing/2018/hyperlinkcolor" xmlns="" val="tx"/>
                    </a:ext>
                  </a:extLst>
                </a:hlinkClick>
              </a:rPr>
              <a:t>info@deadearnest.co.uk</a:t>
            </a:r>
            <a:endParaRPr lang="en-GB" sz="2400" b="1" dirty="0"/>
          </a:p>
          <a:p>
            <a:r>
              <a:rPr lang="en-GB" sz="2400" b="1" dirty="0"/>
              <a:t>www.deadearnest.co.uk</a:t>
            </a:r>
          </a:p>
        </p:txBody>
      </p:sp>
    </p:spTree>
    <p:extLst>
      <p:ext uri="{BB962C8B-B14F-4D97-AF65-F5344CB8AC3E}">
        <p14:creationId xmlns:p14="http://schemas.microsoft.com/office/powerpoint/2010/main" val="3975826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uos_ppt_template_white">
  <a:themeElements>
    <a:clrScheme name="">
      <a:dk1>
        <a:srgbClr val="00FFFF"/>
      </a:dk1>
      <a:lt1>
        <a:srgbClr val="FFFFFF"/>
      </a:lt1>
      <a:dk2>
        <a:srgbClr val="FFFF33"/>
      </a:dk2>
      <a:lt2>
        <a:srgbClr val="FCFBE3"/>
      </a:lt2>
      <a:accent1>
        <a:srgbClr val="FFFF00"/>
      </a:accent1>
      <a:accent2>
        <a:srgbClr val="B5B5B5"/>
      </a:accent2>
      <a:accent3>
        <a:srgbClr val="FFFFFF"/>
      </a:accent3>
      <a:accent4>
        <a:srgbClr val="00DADA"/>
      </a:accent4>
      <a:accent5>
        <a:srgbClr val="FFFFAA"/>
      </a:accent5>
      <a:accent6>
        <a:srgbClr val="A4A4A4"/>
      </a:accent6>
      <a:hlink>
        <a:srgbClr val="00B4F0"/>
      </a:hlink>
      <a:folHlink>
        <a:srgbClr val="FF00AE"/>
      </a:folHlink>
    </a:clrScheme>
    <a:fontScheme name="Default Design">
      <a:majorFont>
        <a:latin typeface="TUOS Stephenson"/>
        <a:ea typeface=""/>
        <a:cs typeface=""/>
      </a:majorFont>
      <a:minorFont>
        <a:latin typeface="TUOS Blak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lnDef>
  </a:objectDefaults>
  <a:extraClrSchemeLst>
    <a:extraClrScheme>
      <a:clrScheme name="Default Design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FCFBE3"/>
    </a:dk1>
    <a:lt1>
      <a:srgbClr val="FFFFFF"/>
    </a:lt1>
    <a:dk2>
      <a:srgbClr val="336699"/>
    </a:dk2>
    <a:lt2>
      <a:srgbClr val="FFFF33"/>
    </a:lt2>
    <a:accent1>
      <a:srgbClr val="FFFF00"/>
    </a:accent1>
    <a:accent2>
      <a:srgbClr val="B5B5B5"/>
    </a:accent2>
    <a:accent3>
      <a:srgbClr val="ADB8CA"/>
    </a:accent3>
    <a:accent4>
      <a:srgbClr val="DADADA"/>
    </a:accent4>
    <a:accent5>
      <a:srgbClr val="FFFFAA"/>
    </a:accent5>
    <a:accent6>
      <a:srgbClr val="A4A4A4"/>
    </a:accent6>
    <a:hlink>
      <a:srgbClr val="00B4F0"/>
    </a:hlink>
    <a:folHlink>
      <a:srgbClr val="FF00AE"/>
    </a:folHlink>
  </a:clrScheme>
</a:themeOverride>
</file>

<file path=docProps/app.xml><?xml version="1.0" encoding="utf-8"?>
<Properties xmlns="http://schemas.openxmlformats.org/officeDocument/2006/extended-properties" xmlns:vt="http://schemas.openxmlformats.org/officeDocument/2006/docPropsVTypes">
  <TotalTime>10066</TotalTime>
  <Words>1233</Words>
  <Application>Microsoft Office PowerPoint</Application>
  <PresentationFormat>Widescreen</PresentationFormat>
  <Paragraphs>109</Paragraphs>
  <Slides>15</Slides>
  <Notes>15</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ＭＳ Ｐゴシック</vt:lpstr>
      <vt:lpstr>ＭＳ Ｐゴシック</vt:lpstr>
      <vt:lpstr>Arial</vt:lpstr>
      <vt:lpstr>Calibri</vt:lpstr>
      <vt:lpstr>Calibri Light</vt:lpstr>
      <vt:lpstr>TUOS Blake</vt:lpstr>
      <vt:lpstr>TUOS Stephenson</vt:lpstr>
      <vt:lpstr>Office Theme</vt:lpstr>
      <vt:lpstr>tuos_ppt_template_white</vt:lpstr>
      <vt:lpstr>PowerPoint Presentation</vt:lpstr>
      <vt:lpstr>I am human</vt:lpstr>
      <vt:lpstr>PowerPoint Presentation</vt:lpstr>
      <vt:lpstr>Art and criminal justice</vt:lpstr>
      <vt:lpstr>Little known about art and CJ practitioners, except:</vt:lpstr>
      <vt:lpstr>Overview</vt:lpstr>
      <vt:lpstr>Aims, methods and phases of the GPCS</vt:lpstr>
      <vt:lpstr>Creating ‘I am Human’</vt:lpstr>
      <vt:lpstr>PowerPoint Presentation</vt:lpstr>
      <vt:lpstr>Effecting change in ICV scheme coordinators</vt:lpstr>
      <vt:lpstr>Effecting change in ICV scheme coordinators</vt:lpstr>
      <vt:lpstr>Effecting change in custody staff</vt:lpstr>
      <vt:lpstr>Effecting change in custody staff</vt:lpstr>
      <vt:lpstr>Key points</vt:lpstr>
      <vt:lpstr>Concluding remarks</vt:lpstr>
    </vt:vector>
  </TitlesOfParts>
  <Company>The University of Sheffield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Layla Skinns</dc:creator>
  <cp:lastModifiedBy>Layla Skinns</cp:lastModifiedBy>
  <cp:revision>188</cp:revision>
  <dcterms:created xsi:type="dcterms:W3CDTF">2021-06-07T14:28:51Z</dcterms:created>
  <dcterms:modified xsi:type="dcterms:W3CDTF">2021-11-09T17:30:44Z</dcterms:modified>
</cp:coreProperties>
</file>