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0152"/>
  </p:normalViewPr>
  <p:slideViewPr>
    <p:cSldViewPr snapToGrid="0" snapToObjects="1">
      <p:cViewPr varScale="1">
        <p:scale>
          <a:sx n="102" d="100"/>
          <a:sy n="102" d="100"/>
        </p:scale>
        <p:origin x="95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E95014-5F67-A34E-89D6-3FDB5D60899A}" type="datetimeFigureOut">
              <a:rPr lang="en-US" smtClean="0"/>
              <a:t>10/16/21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2DF9DD-882D-154F-A417-5D9A69E51873}" type="slidenum">
              <a:rPr lang="en-US" smtClean="0"/>
              <a:t>‹#›</a:t>
            </a:fld>
            <a:endParaRPr lang="en-US"/>
          </a:p>
        </p:txBody>
      </p:sp>
    </p:spTree>
    <p:extLst>
      <p:ext uri="{BB962C8B-B14F-4D97-AF65-F5344CB8AC3E}">
        <p14:creationId xmlns:p14="http://schemas.microsoft.com/office/powerpoint/2010/main" val="21701562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12DF9DD-882D-154F-A417-5D9A69E51873}" type="slidenum">
              <a:rPr lang="en-US" smtClean="0"/>
              <a:t>1</a:t>
            </a:fld>
            <a:endParaRPr lang="en-US"/>
          </a:p>
        </p:txBody>
      </p:sp>
    </p:spTree>
    <p:extLst>
      <p:ext uri="{BB962C8B-B14F-4D97-AF65-F5344CB8AC3E}">
        <p14:creationId xmlns:p14="http://schemas.microsoft.com/office/powerpoint/2010/main" val="41602644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12DF9DD-882D-154F-A417-5D9A69E51873}" type="slidenum">
              <a:rPr lang="en-US" smtClean="0"/>
              <a:t>10</a:t>
            </a:fld>
            <a:endParaRPr lang="en-US"/>
          </a:p>
        </p:txBody>
      </p:sp>
    </p:spTree>
    <p:extLst>
      <p:ext uri="{BB962C8B-B14F-4D97-AF65-F5344CB8AC3E}">
        <p14:creationId xmlns:p14="http://schemas.microsoft.com/office/powerpoint/2010/main" val="1564346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212DF9DD-882D-154F-A417-5D9A69E51873}" type="slidenum">
              <a:rPr lang="en-US" smtClean="0"/>
              <a:t>11</a:t>
            </a:fld>
            <a:endParaRPr lang="en-US"/>
          </a:p>
        </p:txBody>
      </p:sp>
    </p:spTree>
    <p:extLst>
      <p:ext uri="{BB962C8B-B14F-4D97-AF65-F5344CB8AC3E}">
        <p14:creationId xmlns:p14="http://schemas.microsoft.com/office/powerpoint/2010/main" val="26437037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12DF9DD-882D-154F-A417-5D9A69E51873}" type="slidenum">
              <a:rPr lang="en-US" smtClean="0"/>
              <a:t>12</a:t>
            </a:fld>
            <a:endParaRPr lang="en-US"/>
          </a:p>
        </p:txBody>
      </p:sp>
    </p:spTree>
    <p:extLst>
      <p:ext uri="{BB962C8B-B14F-4D97-AF65-F5344CB8AC3E}">
        <p14:creationId xmlns:p14="http://schemas.microsoft.com/office/powerpoint/2010/main" val="9479713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12DF9DD-882D-154F-A417-5D9A69E51873}" type="slidenum">
              <a:rPr lang="en-US" smtClean="0"/>
              <a:t>13</a:t>
            </a:fld>
            <a:endParaRPr lang="en-US"/>
          </a:p>
        </p:txBody>
      </p:sp>
    </p:spTree>
    <p:extLst>
      <p:ext uri="{BB962C8B-B14F-4D97-AF65-F5344CB8AC3E}">
        <p14:creationId xmlns:p14="http://schemas.microsoft.com/office/powerpoint/2010/main" val="36306538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See the interview transcript</a:t>
            </a:r>
          </a:p>
        </p:txBody>
      </p:sp>
      <p:sp>
        <p:nvSpPr>
          <p:cNvPr id="4" name="Slide Number Placeholder 3"/>
          <p:cNvSpPr>
            <a:spLocks noGrp="1"/>
          </p:cNvSpPr>
          <p:nvPr>
            <p:ph type="sldNum" sz="quarter" idx="5"/>
          </p:nvPr>
        </p:nvSpPr>
        <p:spPr/>
        <p:txBody>
          <a:bodyPr/>
          <a:lstStyle/>
          <a:p>
            <a:fld id="{212DF9DD-882D-154F-A417-5D9A69E51873}" type="slidenum">
              <a:rPr lang="en-US" smtClean="0"/>
              <a:t>14</a:t>
            </a:fld>
            <a:endParaRPr lang="en-US"/>
          </a:p>
        </p:txBody>
      </p:sp>
    </p:spTree>
    <p:extLst>
      <p:ext uri="{BB962C8B-B14F-4D97-AF65-F5344CB8AC3E}">
        <p14:creationId xmlns:p14="http://schemas.microsoft.com/office/powerpoint/2010/main" val="32307017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212DF9DD-882D-154F-A417-5D9A69E51873}" type="slidenum">
              <a:rPr lang="en-US" smtClean="0"/>
              <a:t>15</a:t>
            </a:fld>
            <a:endParaRPr lang="en-US"/>
          </a:p>
        </p:txBody>
      </p:sp>
    </p:spTree>
    <p:extLst>
      <p:ext uri="{BB962C8B-B14F-4D97-AF65-F5344CB8AC3E}">
        <p14:creationId xmlns:p14="http://schemas.microsoft.com/office/powerpoint/2010/main" val="15441340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12DF9DD-882D-154F-A417-5D9A69E51873}" type="slidenum">
              <a:rPr lang="en-US" smtClean="0"/>
              <a:t>16</a:t>
            </a:fld>
            <a:endParaRPr lang="en-US"/>
          </a:p>
        </p:txBody>
      </p:sp>
    </p:spTree>
    <p:extLst>
      <p:ext uri="{BB962C8B-B14F-4D97-AF65-F5344CB8AC3E}">
        <p14:creationId xmlns:p14="http://schemas.microsoft.com/office/powerpoint/2010/main" val="13807102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12DF9DD-882D-154F-A417-5D9A69E51873}" type="slidenum">
              <a:rPr lang="en-US" smtClean="0"/>
              <a:t>2</a:t>
            </a:fld>
            <a:endParaRPr lang="en-US"/>
          </a:p>
        </p:txBody>
      </p:sp>
    </p:spTree>
    <p:extLst>
      <p:ext uri="{BB962C8B-B14F-4D97-AF65-F5344CB8AC3E}">
        <p14:creationId xmlns:p14="http://schemas.microsoft.com/office/powerpoint/2010/main" val="2209541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12DF9DD-882D-154F-A417-5D9A69E51873}" type="slidenum">
              <a:rPr lang="en-US" smtClean="0"/>
              <a:t>3</a:t>
            </a:fld>
            <a:endParaRPr lang="en-US"/>
          </a:p>
        </p:txBody>
      </p:sp>
    </p:spTree>
    <p:extLst>
      <p:ext uri="{BB962C8B-B14F-4D97-AF65-F5344CB8AC3E}">
        <p14:creationId xmlns:p14="http://schemas.microsoft.com/office/powerpoint/2010/main" val="14417053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5"/>
          </p:nvPr>
        </p:nvSpPr>
        <p:spPr/>
        <p:txBody>
          <a:bodyPr/>
          <a:lstStyle/>
          <a:p>
            <a:fld id="{212DF9DD-882D-154F-A417-5D9A69E51873}" type="slidenum">
              <a:rPr lang="en-US" smtClean="0"/>
              <a:t>4</a:t>
            </a:fld>
            <a:endParaRPr lang="en-US"/>
          </a:p>
        </p:txBody>
      </p:sp>
    </p:spTree>
    <p:extLst>
      <p:ext uri="{BB962C8B-B14F-4D97-AF65-F5344CB8AC3E}">
        <p14:creationId xmlns:p14="http://schemas.microsoft.com/office/powerpoint/2010/main" val="1366045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12DF9DD-882D-154F-A417-5D9A69E51873}" type="slidenum">
              <a:rPr lang="en-US" smtClean="0"/>
              <a:t>5</a:t>
            </a:fld>
            <a:endParaRPr lang="en-US"/>
          </a:p>
        </p:txBody>
      </p:sp>
    </p:spTree>
    <p:extLst>
      <p:ext uri="{BB962C8B-B14F-4D97-AF65-F5344CB8AC3E}">
        <p14:creationId xmlns:p14="http://schemas.microsoft.com/office/powerpoint/2010/main" val="3017111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12DF9DD-882D-154F-A417-5D9A69E51873}" type="slidenum">
              <a:rPr lang="en-US" smtClean="0"/>
              <a:t>6</a:t>
            </a:fld>
            <a:endParaRPr lang="en-US"/>
          </a:p>
        </p:txBody>
      </p:sp>
    </p:spTree>
    <p:extLst>
      <p:ext uri="{BB962C8B-B14F-4D97-AF65-F5344CB8AC3E}">
        <p14:creationId xmlns:p14="http://schemas.microsoft.com/office/powerpoint/2010/main" val="9924996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endParaRPr lang="en-US" dirty="0"/>
          </a:p>
        </p:txBody>
      </p:sp>
      <p:sp>
        <p:nvSpPr>
          <p:cNvPr id="4" name="Slide Number Placeholder 3"/>
          <p:cNvSpPr>
            <a:spLocks noGrp="1"/>
          </p:cNvSpPr>
          <p:nvPr>
            <p:ph type="sldNum" sz="quarter" idx="5"/>
          </p:nvPr>
        </p:nvSpPr>
        <p:spPr/>
        <p:txBody>
          <a:bodyPr/>
          <a:lstStyle/>
          <a:p>
            <a:fld id="{212DF9DD-882D-154F-A417-5D9A69E51873}" type="slidenum">
              <a:rPr lang="en-US" smtClean="0"/>
              <a:t>7</a:t>
            </a:fld>
            <a:endParaRPr lang="en-US"/>
          </a:p>
        </p:txBody>
      </p:sp>
    </p:spTree>
    <p:extLst>
      <p:ext uri="{BB962C8B-B14F-4D97-AF65-F5344CB8AC3E}">
        <p14:creationId xmlns:p14="http://schemas.microsoft.com/office/powerpoint/2010/main" val="3599646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12DF9DD-882D-154F-A417-5D9A69E51873}" type="slidenum">
              <a:rPr lang="en-US" smtClean="0"/>
              <a:t>8</a:t>
            </a:fld>
            <a:endParaRPr lang="en-US"/>
          </a:p>
        </p:txBody>
      </p:sp>
    </p:spTree>
    <p:extLst>
      <p:ext uri="{BB962C8B-B14F-4D97-AF65-F5344CB8AC3E}">
        <p14:creationId xmlns:p14="http://schemas.microsoft.com/office/powerpoint/2010/main" val="30265244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212DF9DD-882D-154F-A417-5D9A69E51873}" type="slidenum">
              <a:rPr lang="en-US" smtClean="0"/>
              <a:t>9</a:t>
            </a:fld>
            <a:endParaRPr lang="en-US"/>
          </a:p>
        </p:txBody>
      </p:sp>
    </p:spTree>
    <p:extLst>
      <p:ext uri="{BB962C8B-B14F-4D97-AF65-F5344CB8AC3E}">
        <p14:creationId xmlns:p14="http://schemas.microsoft.com/office/powerpoint/2010/main" val="12006447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CAA7D-B604-5D49-8260-218E82BF0A1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44F1260-8136-BA4B-9E56-B4771BC05C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EA4A362-2C8D-0242-BB5C-1D5ADE01FC08}"/>
              </a:ext>
            </a:extLst>
          </p:cNvPr>
          <p:cNvSpPr>
            <a:spLocks noGrp="1"/>
          </p:cNvSpPr>
          <p:nvPr>
            <p:ph type="dt" sz="half" idx="10"/>
          </p:nvPr>
        </p:nvSpPr>
        <p:spPr/>
        <p:txBody>
          <a:bodyPr/>
          <a:lstStyle/>
          <a:p>
            <a:fld id="{CE43D332-0751-7949-A617-A4CC81D7EA8D}" type="datetimeFigureOut">
              <a:rPr lang="en-US" smtClean="0"/>
              <a:t>10/16/21</a:t>
            </a:fld>
            <a:endParaRPr lang="en-US"/>
          </a:p>
        </p:txBody>
      </p:sp>
      <p:sp>
        <p:nvSpPr>
          <p:cNvPr id="5" name="Footer Placeholder 4">
            <a:extLst>
              <a:ext uri="{FF2B5EF4-FFF2-40B4-BE49-F238E27FC236}">
                <a16:creationId xmlns:a16="http://schemas.microsoft.com/office/drawing/2014/main" id="{8C94CA88-8FAC-2744-BF0D-B66609D7B7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2DC3D6-096C-A94C-981A-46A326CB9CAC}"/>
              </a:ext>
            </a:extLst>
          </p:cNvPr>
          <p:cNvSpPr>
            <a:spLocks noGrp="1"/>
          </p:cNvSpPr>
          <p:nvPr>
            <p:ph type="sldNum" sz="quarter" idx="12"/>
          </p:nvPr>
        </p:nvSpPr>
        <p:spPr/>
        <p:txBody>
          <a:bodyPr/>
          <a:lstStyle/>
          <a:p>
            <a:fld id="{7E41039D-4B73-4F46-A1DB-6D47F652057B}" type="slidenum">
              <a:rPr lang="en-US" smtClean="0"/>
              <a:t>‹#›</a:t>
            </a:fld>
            <a:endParaRPr lang="en-US"/>
          </a:p>
        </p:txBody>
      </p:sp>
    </p:spTree>
    <p:extLst>
      <p:ext uri="{BB962C8B-B14F-4D97-AF65-F5344CB8AC3E}">
        <p14:creationId xmlns:p14="http://schemas.microsoft.com/office/powerpoint/2010/main" val="28323325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63018-BA70-1245-9FAB-A8A28665E78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70AB181-6087-7A4B-B0F4-5C1887D8DBD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34AA29-3676-AA4E-8F9C-D12077D82C64}"/>
              </a:ext>
            </a:extLst>
          </p:cNvPr>
          <p:cNvSpPr>
            <a:spLocks noGrp="1"/>
          </p:cNvSpPr>
          <p:nvPr>
            <p:ph type="dt" sz="half" idx="10"/>
          </p:nvPr>
        </p:nvSpPr>
        <p:spPr/>
        <p:txBody>
          <a:bodyPr/>
          <a:lstStyle/>
          <a:p>
            <a:fld id="{CE43D332-0751-7949-A617-A4CC81D7EA8D}" type="datetimeFigureOut">
              <a:rPr lang="en-US" smtClean="0"/>
              <a:t>10/16/21</a:t>
            </a:fld>
            <a:endParaRPr lang="en-US"/>
          </a:p>
        </p:txBody>
      </p:sp>
      <p:sp>
        <p:nvSpPr>
          <p:cNvPr id="5" name="Footer Placeholder 4">
            <a:extLst>
              <a:ext uri="{FF2B5EF4-FFF2-40B4-BE49-F238E27FC236}">
                <a16:creationId xmlns:a16="http://schemas.microsoft.com/office/drawing/2014/main" id="{3ED3644C-5AB2-2745-AA4F-3FDEA0EE48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8081FC-1699-D74B-8180-2EEE64A26542}"/>
              </a:ext>
            </a:extLst>
          </p:cNvPr>
          <p:cNvSpPr>
            <a:spLocks noGrp="1"/>
          </p:cNvSpPr>
          <p:nvPr>
            <p:ph type="sldNum" sz="quarter" idx="12"/>
          </p:nvPr>
        </p:nvSpPr>
        <p:spPr/>
        <p:txBody>
          <a:bodyPr/>
          <a:lstStyle/>
          <a:p>
            <a:fld id="{7E41039D-4B73-4F46-A1DB-6D47F652057B}" type="slidenum">
              <a:rPr lang="en-US" smtClean="0"/>
              <a:t>‹#›</a:t>
            </a:fld>
            <a:endParaRPr lang="en-US"/>
          </a:p>
        </p:txBody>
      </p:sp>
    </p:spTree>
    <p:extLst>
      <p:ext uri="{BB962C8B-B14F-4D97-AF65-F5344CB8AC3E}">
        <p14:creationId xmlns:p14="http://schemas.microsoft.com/office/powerpoint/2010/main" val="42933693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507AED6-ECA7-A844-A15C-827E5FFF9E5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BA04031-37B6-3D44-B1A4-BFC17CACC2B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F0C2B4-E55C-F445-AB4E-EE8F3A2AF00F}"/>
              </a:ext>
            </a:extLst>
          </p:cNvPr>
          <p:cNvSpPr>
            <a:spLocks noGrp="1"/>
          </p:cNvSpPr>
          <p:nvPr>
            <p:ph type="dt" sz="half" idx="10"/>
          </p:nvPr>
        </p:nvSpPr>
        <p:spPr/>
        <p:txBody>
          <a:bodyPr/>
          <a:lstStyle/>
          <a:p>
            <a:fld id="{CE43D332-0751-7949-A617-A4CC81D7EA8D}" type="datetimeFigureOut">
              <a:rPr lang="en-US" smtClean="0"/>
              <a:t>10/16/21</a:t>
            </a:fld>
            <a:endParaRPr lang="en-US"/>
          </a:p>
        </p:txBody>
      </p:sp>
      <p:sp>
        <p:nvSpPr>
          <p:cNvPr id="5" name="Footer Placeholder 4">
            <a:extLst>
              <a:ext uri="{FF2B5EF4-FFF2-40B4-BE49-F238E27FC236}">
                <a16:creationId xmlns:a16="http://schemas.microsoft.com/office/drawing/2014/main" id="{C4495B3C-4BF1-B043-8A86-87655B68B5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543F80-2353-6645-A44C-D0A68953EA51}"/>
              </a:ext>
            </a:extLst>
          </p:cNvPr>
          <p:cNvSpPr>
            <a:spLocks noGrp="1"/>
          </p:cNvSpPr>
          <p:nvPr>
            <p:ph type="sldNum" sz="quarter" idx="12"/>
          </p:nvPr>
        </p:nvSpPr>
        <p:spPr/>
        <p:txBody>
          <a:bodyPr/>
          <a:lstStyle/>
          <a:p>
            <a:fld id="{7E41039D-4B73-4F46-A1DB-6D47F652057B}" type="slidenum">
              <a:rPr lang="en-US" smtClean="0"/>
              <a:t>‹#›</a:t>
            </a:fld>
            <a:endParaRPr lang="en-US"/>
          </a:p>
        </p:txBody>
      </p:sp>
    </p:spTree>
    <p:extLst>
      <p:ext uri="{BB962C8B-B14F-4D97-AF65-F5344CB8AC3E}">
        <p14:creationId xmlns:p14="http://schemas.microsoft.com/office/powerpoint/2010/main" val="5623680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96814-2148-5947-A783-E569AF88E29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C749C7F-D434-2443-8F92-64CE03FAE3D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1F252F-3408-F14F-AD1D-A798A861DE4A}"/>
              </a:ext>
            </a:extLst>
          </p:cNvPr>
          <p:cNvSpPr>
            <a:spLocks noGrp="1"/>
          </p:cNvSpPr>
          <p:nvPr>
            <p:ph type="dt" sz="half" idx="10"/>
          </p:nvPr>
        </p:nvSpPr>
        <p:spPr/>
        <p:txBody>
          <a:bodyPr/>
          <a:lstStyle/>
          <a:p>
            <a:fld id="{CE43D332-0751-7949-A617-A4CC81D7EA8D}" type="datetimeFigureOut">
              <a:rPr lang="en-US" smtClean="0"/>
              <a:t>10/16/21</a:t>
            </a:fld>
            <a:endParaRPr lang="en-US"/>
          </a:p>
        </p:txBody>
      </p:sp>
      <p:sp>
        <p:nvSpPr>
          <p:cNvPr id="5" name="Footer Placeholder 4">
            <a:extLst>
              <a:ext uri="{FF2B5EF4-FFF2-40B4-BE49-F238E27FC236}">
                <a16:creationId xmlns:a16="http://schemas.microsoft.com/office/drawing/2014/main" id="{B8DB0DC2-F027-604F-8CDB-321FAB503C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9E9ACA-44AA-F646-9025-CA48793AF0B4}"/>
              </a:ext>
            </a:extLst>
          </p:cNvPr>
          <p:cNvSpPr>
            <a:spLocks noGrp="1"/>
          </p:cNvSpPr>
          <p:nvPr>
            <p:ph type="sldNum" sz="quarter" idx="12"/>
          </p:nvPr>
        </p:nvSpPr>
        <p:spPr/>
        <p:txBody>
          <a:bodyPr/>
          <a:lstStyle/>
          <a:p>
            <a:fld id="{7E41039D-4B73-4F46-A1DB-6D47F652057B}" type="slidenum">
              <a:rPr lang="en-US" smtClean="0"/>
              <a:t>‹#›</a:t>
            </a:fld>
            <a:endParaRPr lang="en-US"/>
          </a:p>
        </p:txBody>
      </p:sp>
    </p:spTree>
    <p:extLst>
      <p:ext uri="{BB962C8B-B14F-4D97-AF65-F5344CB8AC3E}">
        <p14:creationId xmlns:p14="http://schemas.microsoft.com/office/powerpoint/2010/main" val="2154560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7590C-B4FE-2A40-9276-00599DE4EFB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4E709F3-CC9A-8142-9330-764A07FD1D6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94B2204-8FD7-7947-8A2C-2CBD6D602BE3}"/>
              </a:ext>
            </a:extLst>
          </p:cNvPr>
          <p:cNvSpPr>
            <a:spLocks noGrp="1"/>
          </p:cNvSpPr>
          <p:nvPr>
            <p:ph type="dt" sz="half" idx="10"/>
          </p:nvPr>
        </p:nvSpPr>
        <p:spPr/>
        <p:txBody>
          <a:bodyPr/>
          <a:lstStyle/>
          <a:p>
            <a:fld id="{CE43D332-0751-7949-A617-A4CC81D7EA8D}" type="datetimeFigureOut">
              <a:rPr lang="en-US" smtClean="0"/>
              <a:t>10/16/21</a:t>
            </a:fld>
            <a:endParaRPr lang="en-US"/>
          </a:p>
        </p:txBody>
      </p:sp>
      <p:sp>
        <p:nvSpPr>
          <p:cNvPr id="5" name="Footer Placeholder 4">
            <a:extLst>
              <a:ext uri="{FF2B5EF4-FFF2-40B4-BE49-F238E27FC236}">
                <a16:creationId xmlns:a16="http://schemas.microsoft.com/office/drawing/2014/main" id="{2B857BFD-5E2C-D840-8D78-11EFDD8A85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E5F240-72D1-A84E-9A56-F201B09E2E71}"/>
              </a:ext>
            </a:extLst>
          </p:cNvPr>
          <p:cNvSpPr>
            <a:spLocks noGrp="1"/>
          </p:cNvSpPr>
          <p:nvPr>
            <p:ph type="sldNum" sz="quarter" idx="12"/>
          </p:nvPr>
        </p:nvSpPr>
        <p:spPr/>
        <p:txBody>
          <a:bodyPr/>
          <a:lstStyle/>
          <a:p>
            <a:fld id="{7E41039D-4B73-4F46-A1DB-6D47F652057B}" type="slidenum">
              <a:rPr lang="en-US" smtClean="0"/>
              <a:t>‹#›</a:t>
            </a:fld>
            <a:endParaRPr lang="en-US"/>
          </a:p>
        </p:txBody>
      </p:sp>
    </p:spTree>
    <p:extLst>
      <p:ext uri="{BB962C8B-B14F-4D97-AF65-F5344CB8AC3E}">
        <p14:creationId xmlns:p14="http://schemas.microsoft.com/office/powerpoint/2010/main" val="23670448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4AB87-87AD-FA4D-BC42-EDD60E9ADD2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A610906-D063-A04C-9463-6CDFBF3B100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EC55D23-4B8D-4B49-91CA-D9D7D69EDD6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BE7F5E2-E9F8-D149-BC28-A7A1FA651637}"/>
              </a:ext>
            </a:extLst>
          </p:cNvPr>
          <p:cNvSpPr>
            <a:spLocks noGrp="1"/>
          </p:cNvSpPr>
          <p:nvPr>
            <p:ph type="dt" sz="half" idx="10"/>
          </p:nvPr>
        </p:nvSpPr>
        <p:spPr/>
        <p:txBody>
          <a:bodyPr/>
          <a:lstStyle/>
          <a:p>
            <a:fld id="{CE43D332-0751-7949-A617-A4CC81D7EA8D}" type="datetimeFigureOut">
              <a:rPr lang="en-US" smtClean="0"/>
              <a:t>10/16/21</a:t>
            </a:fld>
            <a:endParaRPr lang="en-US"/>
          </a:p>
        </p:txBody>
      </p:sp>
      <p:sp>
        <p:nvSpPr>
          <p:cNvPr id="6" name="Footer Placeholder 5">
            <a:extLst>
              <a:ext uri="{FF2B5EF4-FFF2-40B4-BE49-F238E27FC236}">
                <a16:creationId xmlns:a16="http://schemas.microsoft.com/office/drawing/2014/main" id="{5AEC7A9A-7DA8-8E42-99E7-2B9EDD0EFAC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F293EBA-E29D-B444-8D19-231AF0441F07}"/>
              </a:ext>
            </a:extLst>
          </p:cNvPr>
          <p:cNvSpPr>
            <a:spLocks noGrp="1"/>
          </p:cNvSpPr>
          <p:nvPr>
            <p:ph type="sldNum" sz="quarter" idx="12"/>
          </p:nvPr>
        </p:nvSpPr>
        <p:spPr/>
        <p:txBody>
          <a:bodyPr/>
          <a:lstStyle/>
          <a:p>
            <a:fld id="{7E41039D-4B73-4F46-A1DB-6D47F652057B}" type="slidenum">
              <a:rPr lang="en-US" smtClean="0"/>
              <a:t>‹#›</a:t>
            </a:fld>
            <a:endParaRPr lang="en-US"/>
          </a:p>
        </p:txBody>
      </p:sp>
    </p:spTree>
    <p:extLst>
      <p:ext uri="{BB962C8B-B14F-4D97-AF65-F5344CB8AC3E}">
        <p14:creationId xmlns:p14="http://schemas.microsoft.com/office/powerpoint/2010/main" val="2831485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06C2C-11C4-D844-84F9-036AE0CB9F6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99C248A-192D-DB44-9070-330FB8DEFF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DD80C68-08D5-D748-AF1A-EBB4443C437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A8C426B-7C2A-2648-A33D-F7531C0DAF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C4DBD34A-2351-F341-99FD-4CF6002B3CE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4DCCB90-593A-E645-9A56-D272C1F8D297}"/>
              </a:ext>
            </a:extLst>
          </p:cNvPr>
          <p:cNvSpPr>
            <a:spLocks noGrp="1"/>
          </p:cNvSpPr>
          <p:nvPr>
            <p:ph type="dt" sz="half" idx="10"/>
          </p:nvPr>
        </p:nvSpPr>
        <p:spPr/>
        <p:txBody>
          <a:bodyPr/>
          <a:lstStyle/>
          <a:p>
            <a:fld id="{CE43D332-0751-7949-A617-A4CC81D7EA8D}" type="datetimeFigureOut">
              <a:rPr lang="en-US" smtClean="0"/>
              <a:t>10/16/21</a:t>
            </a:fld>
            <a:endParaRPr lang="en-US"/>
          </a:p>
        </p:txBody>
      </p:sp>
      <p:sp>
        <p:nvSpPr>
          <p:cNvPr id="8" name="Footer Placeholder 7">
            <a:extLst>
              <a:ext uri="{FF2B5EF4-FFF2-40B4-BE49-F238E27FC236}">
                <a16:creationId xmlns:a16="http://schemas.microsoft.com/office/drawing/2014/main" id="{73ED5B6F-88DB-6642-BDA9-20808F07287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0EB4965-E501-104D-B4A2-23E85B52480C}"/>
              </a:ext>
            </a:extLst>
          </p:cNvPr>
          <p:cNvSpPr>
            <a:spLocks noGrp="1"/>
          </p:cNvSpPr>
          <p:nvPr>
            <p:ph type="sldNum" sz="quarter" idx="12"/>
          </p:nvPr>
        </p:nvSpPr>
        <p:spPr/>
        <p:txBody>
          <a:bodyPr/>
          <a:lstStyle/>
          <a:p>
            <a:fld id="{7E41039D-4B73-4F46-A1DB-6D47F652057B}" type="slidenum">
              <a:rPr lang="en-US" smtClean="0"/>
              <a:t>‹#›</a:t>
            </a:fld>
            <a:endParaRPr lang="en-US"/>
          </a:p>
        </p:txBody>
      </p:sp>
    </p:spTree>
    <p:extLst>
      <p:ext uri="{BB962C8B-B14F-4D97-AF65-F5344CB8AC3E}">
        <p14:creationId xmlns:p14="http://schemas.microsoft.com/office/powerpoint/2010/main" val="603856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8A289F-8765-EB49-9DD3-10637E1EA36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06D6D0F-3E72-F94B-8F97-1093F716BC9F}"/>
              </a:ext>
            </a:extLst>
          </p:cNvPr>
          <p:cNvSpPr>
            <a:spLocks noGrp="1"/>
          </p:cNvSpPr>
          <p:nvPr>
            <p:ph type="dt" sz="half" idx="10"/>
          </p:nvPr>
        </p:nvSpPr>
        <p:spPr/>
        <p:txBody>
          <a:bodyPr/>
          <a:lstStyle/>
          <a:p>
            <a:fld id="{CE43D332-0751-7949-A617-A4CC81D7EA8D}" type="datetimeFigureOut">
              <a:rPr lang="en-US" smtClean="0"/>
              <a:t>10/16/21</a:t>
            </a:fld>
            <a:endParaRPr lang="en-US"/>
          </a:p>
        </p:txBody>
      </p:sp>
      <p:sp>
        <p:nvSpPr>
          <p:cNvPr id="4" name="Footer Placeholder 3">
            <a:extLst>
              <a:ext uri="{FF2B5EF4-FFF2-40B4-BE49-F238E27FC236}">
                <a16:creationId xmlns:a16="http://schemas.microsoft.com/office/drawing/2014/main" id="{3A0E5DC4-0FC6-AB42-9450-70357A8434B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79A0168-D0C3-7A4F-87DC-56AA11974D61}"/>
              </a:ext>
            </a:extLst>
          </p:cNvPr>
          <p:cNvSpPr>
            <a:spLocks noGrp="1"/>
          </p:cNvSpPr>
          <p:nvPr>
            <p:ph type="sldNum" sz="quarter" idx="12"/>
          </p:nvPr>
        </p:nvSpPr>
        <p:spPr/>
        <p:txBody>
          <a:bodyPr/>
          <a:lstStyle/>
          <a:p>
            <a:fld id="{7E41039D-4B73-4F46-A1DB-6D47F652057B}" type="slidenum">
              <a:rPr lang="en-US" smtClean="0"/>
              <a:t>‹#›</a:t>
            </a:fld>
            <a:endParaRPr lang="en-US"/>
          </a:p>
        </p:txBody>
      </p:sp>
    </p:spTree>
    <p:extLst>
      <p:ext uri="{BB962C8B-B14F-4D97-AF65-F5344CB8AC3E}">
        <p14:creationId xmlns:p14="http://schemas.microsoft.com/office/powerpoint/2010/main" val="26307907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8B459A2-6494-D749-A60C-F5EA4E56DFC3}"/>
              </a:ext>
            </a:extLst>
          </p:cNvPr>
          <p:cNvSpPr>
            <a:spLocks noGrp="1"/>
          </p:cNvSpPr>
          <p:nvPr>
            <p:ph type="dt" sz="half" idx="10"/>
          </p:nvPr>
        </p:nvSpPr>
        <p:spPr/>
        <p:txBody>
          <a:bodyPr/>
          <a:lstStyle/>
          <a:p>
            <a:fld id="{CE43D332-0751-7949-A617-A4CC81D7EA8D}" type="datetimeFigureOut">
              <a:rPr lang="en-US" smtClean="0"/>
              <a:t>10/16/21</a:t>
            </a:fld>
            <a:endParaRPr lang="en-US"/>
          </a:p>
        </p:txBody>
      </p:sp>
      <p:sp>
        <p:nvSpPr>
          <p:cNvPr id="3" name="Footer Placeholder 2">
            <a:extLst>
              <a:ext uri="{FF2B5EF4-FFF2-40B4-BE49-F238E27FC236}">
                <a16:creationId xmlns:a16="http://schemas.microsoft.com/office/drawing/2014/main" id="{0B9EF9F7-A85A-2540-99A9-CC6648B4F25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757E2DA-5022-4541-859D-915B45C1E531}"/>
              </a:ext>
            </a:extLst>
          </p:cNvPr>
          <p:cNvSpPr>
            <a:spLocks noGrp="1"/>
          </p:cNvSpPr>
          <p:nvPr>
            <p:ph type="sldNum" sz="quarter" idx="12"/>
          </p:nvPr>
        </p:nvSpPr>
        <p:spPr/>
        <p:txBody>
          <a:bodyPr/>
          <a:lstStyle/>
          <a:p>
            <a:fld id="{7E41039D-4B73-4F46-A1DB-6D47F652057B}" type="slidenum">
              <a:rPr lang="en-US" smtClean="0"/>
              <a:t>‹#›</a:t>
            </a:fld>
            <a:endParaRPr lang="en-US"/>
          </a:p>
        </p:txBody>
      </p:sp>
    </p:spTree>
    <p:extLst>
      <p:ext uri="{BB962C8B-B14F-4D97-AF65-F5344CB8AC3E}">
        <p14:creationId xmlns:p14="http://schemas.microsoft.com/office/powerpoint/2010/main" val="38782560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B96568-9980-3F4A-AB8C-814FD6E24E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EC935C8-6DC2-CC44-88C9-C189AE5A5A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76241B5-4DFE-6F46-9055-101069EFD2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1C68BA1-4E2C-0243-B2E4-776E3C87D64D}"/>
              </a:ext>
            </a:extLst>
          </p:cNvPr>
          <p:cNvSpPr>
            <a:spLocks noGrp="1"/>
          </p:cNvSpPr>
          <p:nvPr>
            <p:ph type="dt" sz="half" idx="10"/>
          </p:nvPr>
        </p:nvSpPr>
        <p:spPr/>
        <p:txBody>
          <a:bodyPr/>
          <a:lstStyle/>
          <a:p>
            <a:fld id="{CE43D332-0751-7949-A617-A4CC81D7EA8D}" type="datetimeFigureOut">
              <a:rPr lang="en-US" smtClean="0"/>
              <a:t>10/16/21</a:t>
            </a:fld>
            <a:endParaRPr lang="en-US"/>
          </a:p>
        </p:txBody>
      </p:sp>
      <p:sp>
        <p:nvSpPr>
          <p:cNvPr id="6" name="Footer Placeholder 5">
            <a:extLst>
              <a:ext uri="{FF2B5EF4-FFF2-40B4-BE49-F238E27FC236}">
                <a16:creationId xmlns:a16="http://schemas.microsoft.com/office/drawing/2014/main" id="{B48AB31B-CF9F-B044-8C13-8D70D98DF27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4A61093-0035-CE41-9D45-C6A8C512CAC0}"/>
              </a:ext>
            </a:extLst>
          </p:cNvPr>
          <p:cNvSpPr>
            <a:spLocks noGrp="1"/>
          </p:cNvSpPr>
          <p:nvPr>
            <p:ph type="sldNum" sz="quarter" idx="12"/>
          </p:nvPr>
        </p:nvSpPr>
        <p:spPr/>
        <p:txBody>
          <a:bodyPr/>
          <a:lstStyle/>
          <a:p>
            <a:fld id="{7E41039D-4B73-4F46-A1DB-6D47F652057B}" type="slidenum">
              <a:rPr lang="en-US" smtClean="0"/>
              <a:t>‹#›</a:t>
            </a:fld>
            <a:endParaRPr lang="en-US"/>
          </a:p>
        </p:txBody>
      </p:sp>
    </p:spTree>
    <p:extLst>
      <p:ext uri="{BB962C8B-B14F-4D97-AF65-F5344CB8AC3E}">
        <p14:creationId xmlns:p14="http://schemas.microsoft.com/office/powerpoint/2010/main" val="31129912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F11B48-6C95-2640-B790-4D132E2B8B1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CBC732-2BE6-704B-B0B0-FD97420844F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B0534F1-87B8-634F-9044-D426A7FE6C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4DBE630-2649-3C48-974D-9AD1E140B773}"/>
              </a:ext>
            </a:extLst>
          </p:cNvPr>
          <p:cNvSpPr>
            <a:spLocks noGrp="1"/>
          </p:cNvSpPr>
          <p:nvPr>
            <p:ph type="dt" sz="half" idx="10"/>
          </p:nvPr>
        </p:nvSpPr>
        <p:spPr/>
        <p:txBody>
          <a:bodyPr/>
          <a:lstStyle/>
          <a:p>
            <a:fld id="{CE43D332-0751-7949-A617-A4CC81D7EA8D}" type="datetimeFigureOut">
              <a:rPr lang="en-US" smtClean="0"/>
              <a:t>10/16/21</a:t>
            </a:fld>
            <a:endParaRPr lang="en-US"/>
          </a:p>
        </p:txBody>
      </p:sp>
      <p:sp>
        <p:nvSpPr>
          <p:cNvPr id="6" name="Footer Placeholder 5">
            <a:extLst>
              <a:ext uri="{FF2B5EF4-FFF2-40B4-BE49-F238E27FC236}">
                <a16:creationId xmlns:a16="http://schemas.microsoft.com/office/drawing/2014/main" id="{83230324-1A60-7B42-8A79-ACE393843E6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D11BA74-3E37-5A42-BC13-702B28B7936A}"/>
              </a:ext>
            </a:extLst>
          </p:cNvPr>
          <p:cNvSpPr>
            <a:spLocks noGrp="1"/>
          </p:cNvSpPr>
          <p:nvPr>
            <p:ph type="sldNum" sz="quarter" idx="12"/>
          </p:nvPr>
        </p:nvSpPr>
        <p:spPr/>
        <p:txBody>
          <a:bodyPr/>
          <a:lstStyle/>
          <a:p>
            <a:fld id="{7E41039D-4B73-4F46-A1DB-6D47F652057B}" type="slidenum">
              <a:rPr lang="en-US" smtClean="0"/>
              <a:t>‹#›</a:t>
            </a:fld>
            <a:endParaRPr lang="en-US"/>
          </a:p>
        </p:txBody>
      </p:sp>
    </p:spTree>
    <p:extLst>
      <p:ext uri="{BB962C8B-B14F-4D97-AF65-F5344CB8AC3E}">
        <p14:creationId xmlns:p14="http://schemas.microsoft.com/office/powerpoint/2010/main" val="223943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40000"/>
            <a:lumOff val="60000"/>
            <a:alpha val="29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47AA4E-BCFC-DD4B-852D-3B7D744DDF3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C152190-32C4-4740-AA48-A7001525681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1D24DE-89A1-664F-8D3E-399D17F327B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43D332-0751-7949-A617-A4CC81D7EA8D}" type="datetimeFigureOut">
              <a:rPr lang="en-US" smtClean="0"/>
              <a:t>10/16/21</a:t>
            </a:fld>
            <a:endParaRPr lang="en-US"/>
          </a:p>
        </p:txBody>
      </p:sp>
      <p:sp>
        <p:nvSpPr>
          <p:cNvPr id="5" name="Footer Placeholder 4">
            <a:extLst>
              <a:ext uri="{FF2B5EF4-FFF2-40B4-BE49-F238E27FC236}">
                <a16:creationId xmlns:a16="http://schemas.microsoft.com/office/drawing/2014/main" id="{8D167BEE-7FE9-5440-95C5-5A828C94C2C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8E4ABD9-8EED-9543-AE1D-A96EBBD8C0B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41039D-4B73-4F46-A1DB-6D47F652057B}" type="slidenum">
              <a:rPr lang="en-US" smtClean="0"/>
              <a:t>‹#›</a:t>
            </a:fld>
            <a:endParaRPr lang="en-US"/>
          </a:p>
        </p:txBody>
      </p:sp>
    </p:spTree>
    <p:extLst>
      <p:ext uri="{BB962C8B-B14F-4D97-AF65-F5344CB8AC3E}">
        <p14:creationId xmlns:p14="http://schemas.microsoft.com/office/powerpoint/2010/main" val="27815549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3719BD-133E-1A41-8914-757AE36F3968}"/>
              </a:ext>
            </a:extLst>
          </p:cNvPr>
          <p:cNvSpPr>
            <a:spLocks noGrp="1"/>
          </p:cNvSpPr>
          <p:nvPr>
            <p:ph type="ctrTitle"/>
          </p:nvPr>
        </p:nvSpPr>
        <p:spPr>
          <a:xfrm>
            <a:off x="164306" y="737352"/>
            <a:ext cx="11863387" cy="2387600"/>
          </a:xfrm>
        </p:spPr>
        <p:txBody>
          <a:bodyPr>
            <a:normAutofit/>
          </a:bodyPr>
          <a:lstStyle/>
          <a:p>
            <a:pPr>
              <a:lnSpc>
                <a:spcPct val="70000"/>
              </a:lnSpc>
              <a:spcBef>
                <a:spcPts val="1000"/>
              </a:spcBef>
            </a:pPr>
            <a:r>
              <a:rPr lang="en-GB" sz="3600" dirty="0">
                <a:latin typeface="Book Antiqua" panose="02040602050305030304" pitchFamily="18" charset="0"/>
                <a:ea typeface="+mn-ea"/>
                <a:cs typeface="+mn-cs"/>
              </a:rPr>
              <a:t>Techniques to Exploit Vulnerabilities:</a:t>
            </a:r>
            <a:br>
              <a:rPr lang="en-GB" sz="3600" dirty="0">
                <a:latin typeface="Book Antiqua" panose="02040602050305030304" pitchFamily="18" charset="0"/>
                <a:ea typeface="+mn-ea"/>
                <a:cs typeface="+mn-cs"/>
              </a:rPr>
            </a:br>
            <a:r>
              <a:rPr lang="en-GB" sz="3600" dirty="0">
                <a:latin typeface="Book Antiqua" panose="02040602050305030304" pitchFamily="18" charset="0"/>
                <a:ea typeface="+mn-ea"/>
                <a:cs typeface="+mn-cs"/>
              </a:rPr>
              <a:t> </a:t>
            </a:r>
            <a:br>
              <a:rPr lang="en-GB" sz="3600" dirty="0">
                <a:latin typeface="Book Antiqua" panose="02040602050305030304" pitchFamily="18" charset="0"/>
                <a:ea typeface="+mn-ea"/>
                <a:cs typeface="+mn-cs"/>
              </a:rPr>
            </a:br>
            <a:r>
              <a:rPr lang="en-GB" sz="3200" dirty="0">
                <a:latin typeface="Book Antiqua" panose="02040602050305030304" pitchFamily="18" charset="0"/>
                <a:ea typeface="+mn-ea"/>
                <a:cs typeface="+mn-cs"/>
              </a:rPr>
              <a:t>Persuasion and Education in Chinese Police Interrogations</a:t>
            </a:r>
            <a:endParaRPr lang="en-US" sz="3200" dirty="0">
              <a:latin typeface="Book Antiqua" panose="02040602050305030304" pitchFamily="18" charset="0"/>
              <a:ea typeface="+mn-ea"/>
              <a:cs typeface="+mn-cs"/>
            </a:endParaRPr>
          </a:p>
        </p:txBody>
      </p:sp>
      <p:sp>
        <p:nvSpPr>
          <p:cNvPr id="3" name="Subtitle 2">
            <a:extLst>
              <a:ext uri="{FF2B5EF4-FFF2-40B4-BE49-F238E27FC236}">
                <a16:creationId xmlns:a16="http://schemas.microsoft.com/office/drawing/2014/main" id="{7EB6D8D4-2A09-334F-B071-30D888C2CBB7}"/>
              </a:ext>
            </a:extLst>
          </p:cNvPr>
          <p:cNvSpPr>
            <a:spLocks noGrp="1"/>
          </p:cNvSpPr>
          <p:nvPr>
            <p:ph type="subTitle" idx="1"/>
          </p:nvPr>
        </p:nvSpPr>
        <p:spPr>
          <a:xfrm>
            <a:off x="1205946" y="3566351"/>
            <a:ext cx="9144000" cy="2528886"/>
          </a:xfrm>
        </p:spPr>
        <p:txBody>
          <a:bodyPr>
            <a:normAutofit fontScale="92500" lnSpcReduction="20000"/>
          </a:bodyPr>
          <a:lstStyle/>
          <a:p>
            <a:endParaRPr lang="en-US" dirty="0"/>
          </a:p>
          <a:p>
            <a:r>
              <a:rPr lang="en-US" sz="2800" dirty="0" err="1">
                <a:latin typeface="Goudy Old Style" panose="02020502050305020303" pitchFamily="18" charset="77"/>
              </a:rPr>
              <a:t>Dr</a:t>
            </a:r>
            <a:r>
              <a:rPr lang="en-US" sz="2800" dirty="0">
                <a:latin typeface="Goudy Old Style" panose="02020502050305020303" pitchFamily="18" charset="77"/>
              </a:rPr>
              <a:t> Grace (Yu) </a:t>
            </a:r>
            <a:r>
              <a:rPr lang="en-US" sz="2800" dirty="0" err="1">
                <a:latin typeface="Goudy Old Style" panose="02020502050305020303" pitchFamily="18" charset="77"/>
              </a:rPr>
              <a:t>Mou</a:t>
            </a:r>
            <a:endParaRPr lang="en-US" sz="2800" dirty="0">
              <a:latin typeface="Goudy Old Style" panose="02020502050305020303" pitchFamily="18" charset="77"/>
            </a:endParaRPr>
          </a:p>
          <a:p>
            <a:r>
              <a:rPr lang="en-US" sz="2800" dirty="0">
                <a:latin typeface="Goudy Old Style" panose="02020502050305020303" pitchFamily="18" charset="77"/>
              </a:rPr>
              <a:t>School of Law,  SOAS</a:t>
            </a:r>
          </a:p>
          <a:p>
            <a:endParaRPr lang="en-US" dirty="0"/>
          </a:p>
          <a:p>
            <a:r>
              <a:rPr lang="en-GB" sz="3100" dirty="0">
                <a:latin typeface="Angsana New" panose="02020603050405020304" pitchFamily="18" charset="-34"/>
                <a:cs typeface="Angsana New" panose="02020603050405020304" pitchFamily="18" charset="-34"/>
              </a:rPr>
              <a:t>The Centre for Criminological Research, University of Sheffield</a:t>
            </a:r>
          </a:p>
          <a:p>
            <a:r>
              <a:rPr lang="en-GB" sz="3100" dirty="0">
                <a:latin typeface="Angsana New" panose="02020603050405020304" pitchFamily="18" charset="-34"/>
                <a:cs typeface="Angsana New" panose="02020603050405020304" pitchFamily="18" charset="-34"/>
              </a:rPr>
              <a:t>27</a:t>
            </a:r>
            <a:r>
              <a:rPr lang="en-GB" sz="3100" baseline="30000" dirty="0">
                <a:latin typeface="Angsana New" panose="02020603050405020304" pitchFamily="18" charset="-34"/>
                <a:cs typeface="Angsana New" panose="02020603050405020304" pitchFamily="18" charset="-34"/>
              </a:rPr>
              <a:t>th</a:t>
            </a:r>
            <a:r>
              <a:rPr lang="en-GB" sz="3100" dirty="0">
                <a:latin typeface="Angsana New" panose="02020603050405020304" pitchFamily="18" charset="-34"/>
                <a:cs typeface="Angsana New" panose="02020603050405020304" pitchFamily="18" charset="-34"/>
              </a:rPr>
              <a:t> October 2021</a:t>
            </a:r>
            <a:endParaRPr lang="en-US" sz="31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37220403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63796A-DDD1-AB4E-84CE-F1DD6F2B75F5}"/>
              </a:ext>
            </a:extLst>
          </p:cNvPr>
          <p:cNvSpPr>
            <a:spLocks noGrp="1"/>
          </p:cNvSpPr>
          <p:nvPr>
            <p:ph type="title"/>
          </p:nvPr>
        </p:nvSpPr>
        <p:spPr/>
        <p:txBody>
          <a:bodyPr>
            <a:normAutofit/>
          </a:bodyPr>
          <a:lstStyle/>
          <a:p>
            <a:r>
              <a:rPr lang="en-US" sz="4000" dirty="0"/>
              <a:t>The Exploitation of the Second Form of Vulnerability</a:t>
            </a:r>
          </a:p>
        </p:txBody>
      </p:sp>
      <p:sp>
        <p:nvSpPr>
          <p:cNvPr id="3" name="Content Placeholder 2">
            <a:extLst>
              <a:ext uri="{FF2B5EF4-FFF2-40B4-BE49-F238E27FC236}">
                <a16:creationId xmlns:a16="http://schemas.microsoft.com/office/drawing/2014/main" id="{DAE85C67-DC39-F845-AE55-4D6798F783D6}"/>
              </a:ext>
            </a:extLst>
          </p:cNvPr>
          <p:cNvSpPr>
            <a:spLocks noGrp="1"/>
          </p:cNvSpPr>
          <p:nvPr>
            <p:ph idx="1"/>
          </p:nvPr>
        </p:nvSpPr>
        <p:spPr/>
        <p:txBody>
          <a:bodyPr/>
          <a:lstStyle/>
          <a:p>
            <a:pPr marL="0" indent="0">
              <a:buNone/>
            </a:pPr>
            <a:r>
              <a:rPr lang="en-GB" dirty="0"/>
              <a:t>Police: Educational talk varies depending on the specific individuals. It is a coordinated activity according to the interrogation plan. The timing of education is very important. Interrogation is not random chat. It is a formal conversation with a focused target of getting detailed information from the suspect. How we talk depends on our grasp of the suspect’s mind-set: his worry about the future. (Interview G-1)</a:t>
            </a:r>
          </a:p>
          <a:p>
            <a:endParaRPr lang="en-US" dirty="0"/>
          </a:p>
        </p:txBody>
      </p:sp>
    </p:spTree>
    <p:extLst>
      <p:ext uri="{BB962C8B-B14F-4D97-AF65-F5344CB8AC3E}">
        <p14:creationId xmlns:p14="http://schemas.microsoft.com/office/powerpoint/2010/main" val="6551652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D834E-F0DD-6B4F-BAA9-6CA6D594D7A6}"/>
              </a:ext>
            </a:extLst>
          </p:cNvPr>
          <p:cNvSpPr>
            <a:spLocks noGrp="1"/>
          </p:cNvSpPr>
          <p:nvPr>
            <p:ph type="title"/>
          </p:nvPr>
        </p:nvSpPr>
        <p:spPr/>
        <p:txBody>
          <a:bodyPr>
            <a:normAutofit/>
          </a:bodyPr>
          <a:lstStyle/>
          <a:p>
            <a:r>
              <a:rPr lang="en-US" sz="4000" dirty="0"/>
              <a:t>The Exploitation of the Second Form of Vulnerability</a:t>
            </a:r>
          </a:p>
        </p:txBody>
      </p:sp>
      <p:sp>
        <p:nvSpPr>
          <p:cNvPr id="3" name="Content Placeholder 2">
            <a:extLst>
              <a:ext uri="{FF2B5EF4-FFF2-40B4-BE49-F238E27FC236}">
                <a16:creationId xmlns:a16="http://schemas.microsoft.com/office/drawing/2014/main" id="{813A2302-54AD-A648-9513-5F1165A1F3AC}"/>
              </a:ext>
            </a:extLst>
          </p:cNvPr>
          <p:cNvSpPr>
            <a:spLocks noGrp="1"/>
          </p:cNvSpPr>
          <p:nvPr>
            <p:ph idx="1"/>
          </p:nvPr>
        </p:nvSpPr>
        <p:spPr/>
        <p:txBody>
          <a:bodyPr>
            <a:normAutofit/>
          </a:bodyPr>
          <a:lstStyle/>
          <a:p>
            <a:pPr marL="0" indent="0">
              <a:buNone/>
            </a:pPr>
            <a:r>
              <a:rPr lang="en-GB" dirty="0"/>
              <a:t>Police: Suspects are frustrated, extremely nervous and they are afraid of the future. During the talk, we must give the suspect hope. Hope is a powerful tool. For serious cases, such as major gang-related crimes, we will first analyse his legal consequence and the worst scenario. We have to show him how irresponsible he was to have committed such horrible crimes, disregarding the impact on his family. When the suspect shows anxiety and is extremely stressful, we then point out the bright avenue (</a:t>
            </a:r>
            <a:r>
              <a:rPr lang="en-GB" i="1" dirty="0" err="1"/>
              <a:t>guangming</a:t>
            </a:r>
            <a:r>
              <a:rPr lang="en-GB" i="1" dirty="0"/>
              <a:t> </a:t>
            </a:r>
            <a:r>
              <a:rPr lang="en-GB" i="1" dirty="0" err="1"/>
              <a:t>dadao</a:t>
            </a:r>
            <a:r>
              <a:rPr lang="en-GB" dirty="0"/>
              <a:t>) and guide him to cooperate with us. […] This is the interrogation technique where we create a desperate situation and let him see the grim future. Then we show him hope and ask him to cooperate with us, rescuing him from the danger. (Interview B-3)</a:t>
            </a:r>
          </a:p>
          <a:p>
            <a:endParaRPr lang="en-US" dirty="0"/>
          </a:p>
        </p:txBody>
      </p:sp>
    </p:spTree>
    <p:extLst>
      <p:ext uri="{BB962C8B-B14F-4D97-AF65-F5344CB8AC3E}">
        <p14:creationId xmlns:p14="http://schemas.microsoft.com/office/powerpoint/2010/main" val="16602533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B8E732-0F7A-1D44-BAEF-DEC8824179A1}"/>
              </a:ext>
            </a:extLst>
          </p:cNvPr>
          <p:cNvSpPr>
            <a:spLocks noGrp="1"/>
          </p:cNvSpPr>
          <p:nvPr>
            <p:ph type="title"/>
          </p:nvPr>
        </p:nvSpPr>
        <p:spPr/>
        <p:txBody>
          <a:bodyPr>
            <a:normAutofit/>
          </a:bodyPr>
          <a:lstStyle/>
          <a:p>
            <a:r>
              <a:rPr lang="en-US" sz="4000" dirty="0"/>
              <a:t>The Exploitation of the Third Form of Vulnerability</a:t>
            </a:r>
          </a:p>
        </p:txBody>
      </p:sp>
      <p:sp>
        <p:nvSpPr>
          <p:cNvPr id="3" name="Content Placeholder 2">
            <a:extLst>
              <a:ext uri="{FF2B5EF4-FFF2-40B4-BE49-F238E27FC236}">
                <a16:creationId xmlns:a16="http://schemas.microsoft.com/office/drawing/2014/main" id="{96C111B1-85D5-4A49-B1BE-D59631E04FFB}"/>
              </a:ext>
            </a:extLst>
          </p:cNvPr>
          <p:cNvSpPr>
            <a:spLocks noGrp="1"/>
          </p:cNvSpPr>
          <p:nvPr>
            <p:ph idx="1"/>
          </p:nvPr>
        </p:nvSpPr>
        <p:spPr/>
        <p:txBody>
          <a:bodyPr>
            <a:normAutofit lnSpcReduction="10000"/>
          </a:bodyPr>
          <a:lstStyle/>
          <a:p>
            <a:pPr marL="0" indent="0">
              <a:buNone/>
            </a:pPr>
            <a:r>
              <a:rPr lang="en-GB" dirty="0"/>
              <a:t>Police: Interrogation is a kind of art. […] How to draw the line between deceit, misleading questions and lawful techniques is puzzling. […] Mastering the art is very technical. Investigation should be based on the truth, which guides you to find out the evidence to be collected. One technique that always works is to indicate to the suspect that he has left trails of incriminating evidence and the police have got a grip of it. I may not have concrete evidence at the time, but I can make him think and believe that I’ve already got it. For example, I could allude to him that on 15</a:t>
            </a:r>
            <a:r>
              <a:rPr lang="en-GB" baseline="30000" dirty="0"/>
              <a:t>th</a:t>
            </a:r>
            <a:r>
              <a:rPr lang="en-GB" dirty="0"/>
              <a:t> December, someone saw him walking on the bridge in the evening.  On hearing that, the suspect is usually terrified; they would think that the police have got it and there is no point hiding any information. (Interview E-2)</a:t>
            </a:r>
          </a:p>
          <a:p>
            <a:endParaRPr lang="en-US" dirty="0"/>
          </a:p>
        </p:txBody>
      </p:sp>
    </p:spTree>
    <p:extLst>
      <p:ext uri="{BB962C8B-B14F-4D97-AF65-F5344CB8AC3E}">
        <p14:creationId xmlns:p14="http://schemas.microsoft.com/office/powerpoint/2010/main" val="35495814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20A66-2484-7C4E-9AF4-2C7E44714F86}"/>
              </a:ext>
            </a:extLst>
          </p:cNvPr>
          <p:cNvSpPr>
            <a:spLocks noGrp="1"/>
          </p:cNvSpPr>
          <p:nvPr>
            <p:ph type="title"/>
          </p:nvPr>
        </p:nvSpPr>
        <p:spPr/>
        <p:txBody>
          <a:bodyPr>
            <a:normAutofit/>
          </a:bodyPr>
          <a:lstStyle/>
          <a:p>
            <a:r>
              <a:rPr lang="en-US" sz="4000" dirty="0"/>
              <a:t>The Exploitation of the Third Form of Vulnerability</a:t>
            </a:r>
          </a:p>
        </p:txBody>
      </p:sp>
      <p:sp>
        <p:nvSpPr>
          <p:cNvPr id="3" name="Content Placeholder 2">
            <a:extLst>
              <a:ext uri="{FF2B5EF4-FFF2-40B4-BE49-F238E27FC236}">
                <a16:creationId xmlns:a16="http://schemas.microsoft.com/office/drawing/2014/main" id="{45060858-8DA5-0B4F-A917-01FB7D32FA86}"/>
              </a:ext>
            </a:extLst>
          </p:cNvPr>
          <p:cNvSpPr>
            <a:spLocks noGrp="1"/>
          </p:cNvSpPr>
          <p:nvPr>
            <p:ph idx="1"/>
          </p:nvPr>
        </p:nvSpPr>
        <p:spPr/>
        <p:txBody>
          <a:bodyPr/>
          <a:lstStyle/>
          <a:p>
            <a:pPr marL="0" indent="0">
              <a:buNone/>
            </a:pPr>
            <a:r>
              <a:rPr lang="en-GB" dirty="0"/>
              <a:t>Police: There are many ways to make the suspect believe that we have got the evidence. For example, while questioning the suspect, we can deliberately take his co-offender past the door, or we could interrogate his co-offender in the adjacent room and raise the voice, so that he could hear his voice. In so doing, we give an impression that his co-offender has confessed and informed us of his involvement. (Interview B-3)</a:t>
            </a:r>
          </a:p>
          <a:p>
            <a:endParaRPr lang="en-US" dirty="0"/>
          </a:p>
        </p:txBody>
      </p:sp>
    </p:spTree>
    <p:extLst>
      <p:ext uri="{BB962C8B-B14F-4D97-AF65-F5344CB8AC3E}">
        <p14:creationId xmlns:p14="http://schemas.microsoft.com/office/powerpoint/2010/main" val="31697554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F3746-95AB-9B42-9D92-7500F58D584D}"/>
              </a:ext>
            </a:extLst>
          </p:cNvPr>
          <p:cNvSpPr>
            <a:spLocks noGrp="1"/>
          </p:cNvSpPr>
          <p:nvPr>
            <p:ph type="title"/>
          </p:nvPr>
        </p:nvSpPr>
        <p:spPr/>
        <p:txBody>
          <a:bodyPr>
            <a:normAutofit/>
          </a:bodyPr>
          <a:lstStyle/>
          <a:p>
            <a:r>
              <a:rPr lang="en-US" sz="4000" dirty="0"/>
              <a:t>The Exploitation of the Third Form of Vulnerability</a:t>
            </a:r>
          </a:p>
        </p:txBody>
      </p:sp>
      <p:sp>
        <p:nvSpPr>
          <p:cNvPr id="3" name="Content Placeholder 2">
            <a:extLst>
              <a:ext uri="{FF2B5EF4-FFF2-40B4-BE49-F238E27FC236}">
                <a16:creationId xmlns:a16="http://schemas.microsoft.com/office/drawing/2014/main" id="{179EE41C-CC2B-864A-89A3-47617018C5A0}"/>
              </a:ext>
            </a:extLst>
          </p:cNvPr>
          <p:cNvSpPr>
            <a:spLocks noGrp="1"/>
          </p:cNvSpPr>
          <p:nvPr>
            <p:ph idx="1"/>
          </p:nvPr>
        </p:nvSpPr>
        <p:spPr/>
        <p:txBody>
          <a:bodyPr>
            <a:normAutofit/>
          </a:bodyPr>
          <a:lstStyle/>
          <a:p>
            <a:pPr marL="0" indent="0">
              <a:buNone/>
            </a:pPr>
            <a:r>
              <a:rPr lang="en-GB" dirty="0"/>
              <a:t>Police: If we have evidence, we will not disclose all the evidence, especially in one go: we are not going to shoot out all the bullets! But sometimes we may reveal some evidence, depending on the timing, particularly when the suspect is hesitant and unsure. […] When there is a kind of inner struggle within himself, we will disclose our evidence. The timing is crucial: we will only reveal the evidence if he is hesitant and unsure. We need to capture the moment by judging his body language. For example, if he is a smoker, he might ask, ‘Can you give me a cigarette?’ We need to poke him a bit. For example, telling him that someone saw him doing something suspicious. When the signal is sent, the suspect will be shocked and confess. (Interview B-2)</a:t>
            </a:r>
          </a:p>
          <a:p>
            <a:endParaRPr lang="en-US" dirty="0"/>
          </a:p>
        </p:txBody>
      </p:sp>
    </p:spTree>
    <p:extLst>
      <p:ext uri="{BB962C8B-B14F-4D97-AF65-F5344CB8AC3E}">
        <p14:creationId xmlns:p14="http://schemas.microsoft.com/office/powerpoint/2010/main" val="25626947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492E1-CF66-294F-BA25-99B30C739EA9}"/>
              </a:ext>
            </a:extLst>
          </p:cNvPr>
          <p:cNvSpPr>
            <a:spLocks noGrp="1"/>
          </p:cNvSpPr>
          <p:nvPr>
            <p:ph type="title"/>
          </p:nvPr>
        </p:nvSpPr>
        <p:spPr/>
        <p:txBody>
          <a:bodyPr>
            <a:normAutofit/>
          </a:bodyPr>
          <a:lstStyle/>
          <a:p>
            <a:r>
              <a:rPr lang="en-US" sz="4000" dirty="0"/>
              <a:t>The Exploitation of the Third Form of Vulnerability</a:t>
            </a:r>
          </a:p>
        </p:txBody>
      </p:sp>
      <p:sp>
        <p:nvSpPr>
          <p:cNvPr id="3" name="Content Placeholder 2">
            <a:extLst>
              <a:ext uri="{FF2B5EF4-FFF2-40B4-BE49-F238E27FC236}">
                <a16:creationId xmlns:a16="http://schemas.microsoft.com/office/drawing/2014/main" id="{8C28FC98-399C-2D42-B668-26A4A0DDACFD}"/>
              </a:ext>
            </a:extLst>
          </p:cNvPr>
          <p:cNvSpPr>
            <a:spLocks noGrp="1"/>
          </p:cNvSpPr>
          <p:nvPr>
            <p:ph idx="1"/>
          </p:nvPr>
        </p:nvSpPr>
        <p:spPr/>
        <p:txBody>
          <a:bodyPr/>
          <a:lstStyle/>
          <a:p>
            <a:pPr marL="0" indent="0">
              <a:buNone/>
            </a:pPr>
            <a:r>
              <a:rPr lang="en-GB" dirty="0"/>
              <a:t>Police: How to create that [deceptive] impression is an art. We call inculpatory evidence, bullets. The bullets should be shot and rewarded with the prey. It should be calculated to maximise the returns. It is a test of interrogators, their comprehensive knowledge of crimes, their ability to maintain composure, asking the right questions in argot, and making an impression that we have got everything under control. This is key to investigation. (Interview B-6)</a:t>
            </a:r>
          </a:p>
          <a:p>
            <a:endParaRPr lang="en-US" dirty="0"/>
          </a:p>
        </p:txBody>
      </p:sp>
    </p:spTree>
    <p:extLst>
      <p:ext uri="{BB962C8B-B14F-4D97-AF65-F5344CB8AC3E}">
        <p14:creationId xmlns:p14="http://schemas.microsoft.com/office/powerpoint/2010/main" val="10276728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299F0-23A1-D24B-80EB-C0A2285D1650}"/>
              </a:ext>
            </a:extLst>
          </p:cNvPr>
          <p:cNvSpPr>
            <a:spLocks noGrp="1"/>
          </p:cNvSpPr>
          <p:nvPr>
            <p:ph type="title"/>
          </p:nvPr>
        </p:nvSpPr>
        <p:spPr/>
        <p:txBody>
          <a:bodyPr>
            <a:normAutofit fontScale="90000"/>
          </a:bodyPr>
          <a:lstStyle/>
          <a:p>
            <a:br>
              <a:rPr lang="en-GB" dirty="0"/>
            </a:br>
            <a:r>
              <a:rPr lang="en-GB" dirty="0"/>
              <a:t>Conclusion: Police Coercion and the Moral Vulnerability of Police</a:t>
            </a:r>
            <a:br>
              <a:rPr lang="en-GB" dirty="0"/>
            </a:br>
            <a:endParaRPr lang="en-US" dirty="0"/>
          </a:p>
        </p:txBody>
      </p:sp>
      <p:sp>
        <p:nvSpPr>
          <p:cNvPr id="3" name="Content Placeholder 2">
            <a:extLst>
              <a:ext uri="{FF2B5EF4-FFF2-40B4-BE49-F238E27FC236}">
                <a16:creationId xmlns:a16="http://schemas.microsoft.com/office/drawing/2014/main" id="{74F1F2F7-F9DF-3940-88A6-4A333B135108}"/>
              </a:ext>
            </a:extLst>
          </p:cNvPr>
          <p:cNvSpPr>
            <a:spLocks noGrp="1"/>
          </p:cNvSpPr>
          <p:nvPr>
            <p:ph idx="1"/>
          </p:nvPr>
        </p:nvSpPr>
        <p:spPr>
          <a:xfrm>
            <a:off x="838200" y="2408721"/>
            <a:ext cx="10515600" cy="3117436"/>
          </a:xfrm>
        </p:spPr>
        <p:txBody>
          <a:bodyPr/>
          <a:lstStyle/>
          <a:p>
            <a:r>
              <a:rPr lang="en-US" dirty="0"/>
              <a:t>False confessions and miscarriages of justice</a:t>
            </a:r>
          </a:p>
          <a:p>
            <a:endParaRPr lang="en-US" dirty="0"/>
          </a:p>
          <a:p>
            <a:r>
              <a:rPr lang="en-GB" dirty="0"/>
              <a:t>Moral vulnerability as ‘occupational hazards’</a:t>
            </a:r>
            <a:r>
              <a:rPr lang="en-GB" dirty="0">
                <a:effectLst/>
              </a:rPr>
              <a:t> for police</a:t>
            </a:r>
          </a:p>
          <a:p>
            <a:endParaRPr lang="en-GB" dirty="0"/>
          </a:p>
          <a:p>
            <a:r>
              <a:rPr lang="en-GB" dirty="0"/>
              <a:t>Ethical dilemmas for the police</a:t>
            </a:r>
            <a:r>
              <a:rPr lang="en-GB" dirty="0">
                <a:effectLst/>
              </a:rPr>
              <a:t> </a:t>
            </a:r>
            <a:endParaRPr lang="en-US" dirty="0"/>
          </a:p>
        </p:txBody>
      </p:sp>
    </p:spTree>
    <p:extLst>
      <p:ext uri="{BB962C8B-B14F-4D97-AF65-F5344CB8AC3E}">
        <p14:creationId xmlns:p14="http://schemas.microsoft.com/office/powerpoint/2010/main" val="31193656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4A3F7F-7A92-E142-8769-ABFB988877FD}"/>
              </a:ext>
            </a:extLst>
          </p:cNvPr>
          <p:cNvSpPr>
            <a:spLocks noGrp="1"/>
          </p:cNvSpPr>
          <p:nvPr>
            <p:ph type="title"/>
          </p:nvPr>
        </p:nvSpPr>
        <p:spPr/>
        <p:txBody>
          <a:bodyPr>
            <a:normAutofit/>
          </a:bodyPr>
          <a:lstStyle/>
          <a:p>
            <a:r>
              <a:rPr lang="en-US" sz="3600" dirty="0"/>
              <a:t>The Rise of vulnerability in Policing </a:t>
            </a:r>
          </a:p>
        </p:txBody>
      </p:sp>
      <p:sp>
        <p:nvSpPr>
          <p:cNvPr id="3" name="Content Placeholder 2">
            <a:extLst>
              <a:ext uri="{FF2B5EF4-FFF2-40B4-BE49-F238E27FC236}">
                <a16:creationId xmlns:a16="http://schemas.microsoft.com/office/drawing/2014/main" id="{D3E08ED7-463F-234B-9588-B76BA9B19A2A}"/>
              </a:ext>
            </a:extLst>
          </p:cNvPr>
          <p:cNvSpPr>
            <a:spLocks noGrp="1"/>
          </p:cNvSpPr>
          <p:nvPr>
            <p:ph idx="1"/>
          </p:nvPr>
        </p:nvSpPr>
        <p:spPr/>
        <p:txBody>
          <a:bodyPr/>
          <a:lstStyle/>
          <a:p>
            <a:r>
              <a:rPr lang="en-US" dirty="0"/>
              <a:t>Delivering a service to vulnerable people</a:t>
            </a:r>
          </a:p>
          <a:p>
            <a:r>
              <a:rPr lang="en-US" dirty="0"/>
              <a:t>Coercion and vulnerability</a:t>
            </a:r>
          </a:p>
          <a:p>
            <a:r>
              <a:rPr lang="en-US" dirty="0"/>
              <a:t>Three forms of vulnerability: </a:t>
            </a:r>
          </a:p>
          <a:p>
            <a:pPr marL="0" indent="0">
              <a:buNone/>
            </a:pPr>
            <a:endParaRPr lang="en-US" dirty="0"/>
          </a:p>
          <a:p>
            <a:pPr marL="914400" lvl="1" indent="-457200">
              <a:buFont typeface="+mj-lt"/>
              <a:buAutoNum type="alphaLcPeriod"/>
            </a:pPr>
            <a:r>
              <a:rPr lang="en-US" dirty="0"/>
              <a:t>Dependence on others</a:t>
            </a:r>
          </a:p>
          <a:p>
            <a:pPr marL="914400" lvl="1" indent="-457200">
              <a:buFont typeface="+mj-lt"/>
              <a:buAutoNum type="alphaLcPeriod"/>
            </a:pPr>
            <a:r>
              <a:rPr lang="en-US" dirty="0"/>
              <a:t>The predicament of unpredictability </a:t>
            </a:r>
          </a:p>
          <a:p>
            <a:pPr marL="914400" lvl="1" indent="-457200">
              <a:buFont typeface="+mj-lt"/>
              <a:buAutoNum type="alphaLcPeriod"/>
            </a:pPr>
            <a:r>
              <a:rPr lang="en-US" dirty="0"/>
              <a:t>The predicament of irreversibility </a:t>
            </a:r>
          </a:p>
          <a:p>
            <a:endParaRPr lang="en-US" dirty="0"/>
          </a:p>
        </p:txBody>
      </p:sp>
    </p:spTree>
    <p:extLst>
      <p:ext uri="{BB962C8B-B14F-4D97-AF65-F5344CB8AC3E}">
        <p14:creationId xmlns:p14="http://schemas.microsoft.com/office/powerpoint/2010/main" val="38962180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15DE44-F03C-0B44-89C2-ADC5918EB52B}"/>
              </a:ext>
            </a:extLst>
          </p:cNvPr>
          <p:cNvSpPr>
            <a:spLocks noGrp="1"/>
          </p:cNvSpPr>
          <p:nvPr>
            <p:ph type="title"/>
          </p:nvPr>
        </p:nvSpPr>
        <p:spPr/>
        <p:txBody>
          <a:bodyPr>
            <a:normAutofit/>
          </a:bodyPr>
          <a:lstStyle/>
          <a:p>
            <a:r>
              <a:rPr lang="en-US" sz="3600" dirty="0"/>
              <a:t>Persuasion and Education as psychological interrogation techniques</a:t>
            </a:r>
          </a:p>
        </p:txBody>
      </p:sp>
      <p:sp>
        <p:nvSpPr>
          <p:cNvPr id="3" name="Content Placeholder 2">
            <a:extLst>
              <a:ext uri="{FF2B5EF4-FFF2-40B4-BE49-F238E27FC236}">
                <a16:creationId xmlns:a16="http://schemas.microsoft.com/office/drawing/2014/main" id="{5ECE5034-67E1-8643-A6FF-94D1A2060444}"/>
              </a:ext>
            </a:extLst>
          </p:cNvPr>
          <p:cNvSpPr>
            <a:spLocks noGrp="1"/>
          </p:cNvSpPr>
          <p:nvPr>
            <p:ph idx="1"/>
          </p:nvPr>
        </p:nvSpPr>
        <p:spPr/>
        <p:txBody>
          <a:bodyPr/>
          <a:lstStyle/>
          <a:p>
            <a:r>
              <a:rPr lang="en-US" dirty="0"/>
              <a:t>The definition of PE: </a:t>
            </a:r>
            <a:endParaRPr lang="en-GB" dirty="0"/>
          </a:p>
          <a:p>
            <a:pPr marL="457200" lvl="1" indent="0">
              <a:buNone/>
            </a:pPr>
            <a:r>
              <a:rPr lang="en-GB" dirty="0"/>
              <a:t> ‘A set of interrogative strategies that utilises law, policy, circumstances and moral education to reform the thoughts of the suspect and to induce him to confess honestly, thrashing out the right and wrong and weighing pro and con’.</a:t>
            </a:r>
            <a:r>
              <a:rPr lang="en-GB" baseline="30000" dirty="0"/>
              <a:t> </a:t>
            </a:r>
            <a:r>
              <a:rPr lang="en-GB" dirty="0"/>
              <a:t>(Wang </a:t>
            </a:r>
            <a:r>
              <a:rPr lang="en-GB" dirty="0" err="1"/>
              <a:t>Huaixu</a:t>
            </a:r>
            <a:r>
              <a:rPr lang="en-GB" dirty="0"/>
              <a:t> 1989)</a:t>
            </a:r>
            <a:endParaRPr lang="en-GB" baseline="30000" dirty="0"/>
          </a:p>
          <a:p>
            <a:endParaRPr lang="en-US" dirty="0"/>
          </a:p>
          <a:p>
            <a:r>
              <a:rPr lang="en-US" dirty="0"/>
              <a:t>The thought reform (</a:t>
            </a:r>
            <a:r>
              <a:rPr lang="en-US" dirty="0" err="1"/>
              <a:t>aks</a:t>
            </a:r>
            <a:r>
              <a:rPr lang="en-US" dirty="0"/>
              <a:t> brain wash) in the CCP history</a:t>
            </a:r>
          </a:p>
          <a:p>
            <a:r>
              <a:rPr lang="en-GB" dirty="0"/>
              <a:t>Re-education and confession</a:t>
            </a:r>
            <a:endParaRPr lang="en-US" dirty="0"/>
          </a:p>
        </p:txBody>
      </p:sp>
    </p:spTree>
    <p:extLst>
      <p:ext uri="{BB962C8B-B14F-4D97-AF65-F5344CB8AC3E}">
        <p14:creationId xmlns:p14="http://schemas.microsoft.com/office/powerpoint/2010/main" val="34682440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C13A9E-478D-F049-B392-1398DF9C2268}"/>
              </a:ext>
            </a:extLst>
          </p:cNvPr>
          <p:cNvSpPr>
            <a:spLocks noGrp="1"/>
          </p:cNvSpPr>
          <p:nvPr>
            <p:ph type="title"/>
          </p:nvPr>
        </p:nvSpPr>
        <p:spPr/>
        <p:txBody>
          <a:bodyPr>
            <a:normAutofit/>
          </a:bodyPr>
          <a:lstStyle/>
          <a:p>
            <a:r>
              <a:rPr lang="en-US" sz="3600" dirty="0"/>
              <a:t>The Manipulation of the First Form of Vulnerability</a:t>
            </a:r>
          </a:p>
        </p:txBody>
      </p:sp>
      <p:sp>
        <p:nvSpPr>
          <p:cNvPr id="3" name="Content Placeholder 2">
            <a:extLst>
              <a:ext uri="{FF2B5EF4-FFF2-40B4-BE49-F238E27FC236}">
                <a16:creationId xmlns:a16="http://schemas.microsoft.com/office/drawing/2014/main" id="{2DB20245-9727-5A46-97DF-64F545D0111D}"/>
              </a:ext>
            </a:extLst>
          </p:cNvPr>
          <p:cNvSpPr>
            <a:spLocks noGrp="1"/>
          </p:cNvSpPr>
          <p:nvPr>
            <p:ph idx="1"/>
          </p:nvPr>
        </p:nvSpPr>
        <p:spPr/>
        <p:txBody>
          <a:bodyPr/>
          <a:lstStyle/>
          <a:p>
            <a:pPr marL="0" indent="0">
              <a:buNone/>
            </a:pPr>
            <a:r>
              <a:rPr lang="en-GB" dirty="0"/>
              <a:t>Police: I put a lot of emphasis on communication skills. It does not affect my work at all. I would talk about his family and all the details that are related to him. I would also talk about myself. I don’t look down upon a suspect as a person. I would talk to him on the same level. It makes the relationship more harmonious and lays a solid basis for further interrogation. The biggest problem we have is some suspects just will not confess. Then I have to put in more effort to understand the person. By knowing their history, I can find a way to solve this. (Interview A-2)</a:t>
            </a:r>
          </a:p>
          <a:p>
            <a:endParaRPr lang="en-US" dirty="0"/>
          </a:p>
        </p:txBody>
      </p:sp>
    </p:spTree>
    <p:extLst>
      <p:ext uri="{BB962C8B-B14F-4D97-AF65-F5344CB8AC3E}">
        <p14:creationId xmlns:p14="http://schemas.microsoft.com/office/powerpoint/2010/main" val="687791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310BB5-19D3-034E-8B7A-919547A84058}"/>
              </a:ext>
            </a:extLst>
          </p:cNvPr>
          <p:cNvSpPr>
            <a:spLocks noGrp="1"/>
          </p:cNvSpPr>
          <p:nvPr>
            <p:ph type="title"/>
          </p:nvPr>
        </p:nvSpPr>
        <p:spPr/>
        <p:txBody>
          <a:bodyPr>
            <a:normAutofit/>
          </a:bodyPr>
          <a:lstStyle/>
          <a:p>
            <a:r>
              <a:rPr lang="en-US" sz="4000" dirty="0"/>
              <a:t>The Manipulation of the First Form of Vulnerability</a:t>
            </a:r>
          </a:p>
        </p:txBody>
      </p:sp>
      <p:sp>
        <p:nvSpPr>
          <p:cNvPr id="3" name="Content Placeholder 2">
            <a:extLst>
              <a:ext uri="{FF2B5EF4-FFF2-40B4-BE49-F238E27FC236}">
                <a16:creationId xmlns:a16="http://schemas.microsoft.com/office/drawing/2014/main" id="{00AF434B-0441-D648-AFC2-10CB84F0ED4E}"/>
              </a:ext>
            </a:extLst>
          </p:cNvPr>
          <p:cNvSpPr>
            <a:spLocks noGrp="1"/>
          </p:cNvSpPr>
          <p:nvPr>
            <p:ph idx="1"/>
          </p:nvPr>
        </p:nvSpPr>
        <p:spPr/>
        <p:txBody>
          <a:bodyPr/>
          <a:lstStyle/>
          <a:p>
            <a:pPr marL="0" indent="0">
              <a:buNone/>
            </a:pPr>
            <a:r>
              <a:rPr lang="en-GB" dirty="0"/>
              <a:t>Police: My strategy is quite straightforward. I say to the suspect that if you don’t tell us the details, you will be kept in the cell for a long time. Think about your old mother and your young kid. You have a responsibility to look after your family – be a filial son and a caring father. Your family needs you. Otherwise, you will be detained for another a few months. You cooperate and go home earlier’. […] Most suspects want to finish early and go home, so confessing and being cooperative will accelerate the process, which helps him return home quickly. The persuasion and education is all about using morality to make him a better person (</a:t>
            </a:r>
            <a:r>
              <a:rPr lang="en-GB" i="1" dirty="0" err="1"/>
              <a:t>ganhua</a:t>
            </a:r>
            <a:r>
              <a:rPr lang="en-GB" i="1" dirty="0"/>
              <a:t> ta</a:t>
            </a:r>
            <a:r>
              <a:rPr lang="en-GB" dirty="0"/>
              <a:t>), letting him know that it is useless to push his luck by denying it. (Interview G-1)</a:t>
            </a:r>
          </a:p>
          <a:p>
            <a:endParaRPr lang="en-US" dirty="0"/>
          </a:p>
        </p:txBody>
      </p:sp>
    </p:spTree>
    <p:extLst>
      <p:ext uri="{BB962C8B-B14F-4D97-AF65-F5344CB8AC3E}">
        <p14:creationId xmlns:p14="http://schemas.microsoft.com/office/powerpoint/2010/main" val="24900184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63E23-4FD7-9642-A3E5-182973C7AF36}"/>
              </a:ext>
            </a:extLst>
          </p:cNvPr>
          <p:cNvSpPr>
            <a:spLocks noGrp="1"/>
          </p:cNvSpPr>
          <p:nvPr>
            <p:ph type="title"/>
          </p:nvPr>
        </p:nvSpPr>
        <p:spPr/>
        <p:txBody>
          <a:bodyPr>
            <a:normAutofit/>
          </a:bodyPr>
          <a:lstStyle/>
          <a:p>
            <a:r>
              <a:rPr lang="en-US" sz="4000" dirty="0"/>
              <a:t>The Manipulation of the First Form of Vulnerability</a:t>
            </a:r>
          </a:p>
        </p:txBody>
      </p:sp>
      <p:sp>
        <p:nvSpPr>
          <p:cNvPr id="3" name="Content Placeholder 2">
            <a:extLst>
              <a:ext uri="{FF2B5EF4-FFF2-40B4-BE49-F238E27FC236}">
                <a16:creationId xmlns:a16="http://schemas.microsoft.com/office/drawing/2014/main" id="{61EB838D-3369-4B40-B7DD-00388DFC8485}"/>
              </a:ext>
            </a:extLst>
          </p:cNvPr>
          <p:cNvSpPr>
            <a:spLocks noGrp="1"/>
          </p:cNvSpPr>
          <p:nvPr>
            <p:ph idx="1"/>
          </p:nvPr>
        </p:nvSpPr>
        <p:spPr/>
        <p:txBody>
          <a:bodyPr/>
          <a:lstStyle/>
          <a:p>
            <a:pPr marL="0" indent="0">
              <a:buNone/>
            </a:pPr>
            <a:r>
              <a:rPr lang="en-GB" dirty="0"/>
              <a:t>Police: The talk surrounds breaking through the suspect’s psychological fortress (</a:t>
            </a:r>
            <a:r>
              <a:rPr lang="en-GB" i="1" dirty="0" err="1"/>
              <a:t>tupo</a:t>
            </a:r>
            <a:r>
              <a:rPr lang="en-GB" i="1" dirty="0"/>
              <a:t> </a:t>
            </a:r>
            <a:r>
              <a:rPr lang="en-GB" i="1" dirty="0" err="1"/>
              <a:t>xinli</a:t>
            </a:r>
            <a:r>
              <a:rPr lang="en-GB" dirty="0"/>
              <a:t> </a:t>
            </a:r>
            <a:r>
              <a:rPr lang="en-GB" i="1" dirty="0" err="1"/>
              <a:t>fangxian</a:t>
            </a:r>
            <a:r>
              <a:rPr lang="en-GB" dirty="0"/>
              <a:t>) and experienced colleagues use emotions to open their mouths. For example, we let them understand that cooperation would be the best solution for themselves, their family and all the important objectives they care about. They should think in the long term – there are things more important than themselves. They cannot be selfish and self-centred. They should take responsibility. (Interview B-2)</a:t>
            </a:r>
          </a:p>
          <a:p>
            <a:endParaRPr lang="en-US" dirty="0"/>
          </a:p>
        </p:txBody>
      </p:sp>
    </p:spTree>
    <p:extLst>
      <p:ext uri="{BB962C8B-B14F-4D97-AF65-F5344CB8AC3E}">
        <p14:creationId xmlns:p14="http://schemas.microsoft.com/office/powerpoint/2010/main" val="34840100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BF1AF6-E3BF-2E46-AB9B-A83A4095CEDC}"/>
              </a:ext>
            </a:extLst>
          </p:cNvPr>
          <p:cNvSpPr>
            <a:spLocks noGrp="1"/>
          </p:cNvSpPr>
          <p:nvPr>
            <p:ph type="title"/>
          </p:nvPr>
        </p:nvSpPr>
        <p:spPr/>
        <p:txBody>
          <a:bodyPr>
            <a:normAutofit/>
          </a:bodyPr>
          <a:lstStyle/>
          <a:p>
            <a:r>
              <a:rPr lang="en-US" sz="4000" dirty="0"/>
              <a:t>The Manipulation of the First Form of Vulnerability</a:t>
            </a:r>
          </a:p>
        </p:txBody>
      </p:sp>
      <p:sp>
        <p:nvSpPr>
          <p:cNvPr id="3" name="Content Placeholder 2">
            <a:extLst>
              <a:ext uri="{FF2B5EF4-FFF2-40B4-BE49-F238E27FC236}">
                <a16:creationId xmlns:a16="http://schemas.microsoft.com/office/drawing/2014/main" id="{A80E5870-3E42-9C42-B175-FEB7658225A2}"/>
              </a:ext>
            </a:extLst>
          </p:cNvPr>
          <p:cNvSpPr>
            <a:spLocks noGrp="1"/>
          </p:cNvSpPr>
          <p:nvPr>
            <p:ph idx="1"/>
          </p:nvPr>
        </p:nvSpPr>
        <p:spPr/>
        <p:txBody>
          <a:bodyPr>
            <a:normAutofit fontScale="92500" lnSpcReduction="20000"/>
          </a:bodyPr>
          <a:lstStyle/>
          <a:p>
            <a:pPr marL="0" indent="0">
              <a:buNone/>
            </a:pPr>
            <a:r>
              <a:rPr lang="en-GB" dirty="0"/>
              <a:t>Police: I have to deal with these cases very patiently. Most of them do not tell the truth initially, so I always send them back in the cell and wait for them to think about it. You have seen the detention centre, haven't you? You understand the situation of being inside. They will do anything to get out of there as quickly as possible. […]  Cell bosses play a big role in the cells and how the suspect is treated in the detention centre affects his decision to confess. It is difficult to cope with the pressure inside – it may not be necessarily violent, but it is definitely not pleasant and can be hostile. […] I have to say that we have taken advantage of the situation. For those cooperative suspects, they can get our protection. For example, we can ask the staff in the detention centre to look after a certain person. Sometimes we ask the detention centre to give him a package of cigarettes after we finish our questioning – it is forbidden, but everyone knows that the cigarettes will slightly improve his situation in the cell. (Interview B-5)</a:t>
            </a:r>
          </a:p>
          <a:p>
            <a:endParaRPr lang="en-US" dirty="0"/>
          </a:p>
        </p:txBody>
      </p:sp>
    </p:spTree>
    <p:extLst>
      <p:ext uri="{BB962C8B-B14F-4D97-AF65-F5344CB8AC3E}">
        <p14:creationId xmlns:p14="http://schemas.microsoft.com/office/powerpoint/2010/main" val="16012472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34B087-B59C-1547-A488-420F1841578F}"/>
              </a:ext>
            </a:extLst>
          </p:cNvPr>
          <p:cNvSpPr>
            <a:spLocks noGrp="1"/>
          </p:cNvSpPr>
          <p:nvPr>
            <p:ph type="title"/>
          </p:nvPr>
        </p:nvSpPr>
        <p:spPr/>
        <p:txBody>
          <a:bodyPr>
            <a:normAutofit/>
          </a:bodyPr>
          <a:lstStyle/>
          <a:p>
            <a:r>
              <a:rPr lang="en-US" sz="4000" dirty="0"/>
              <a:t>The Exploitation of the Second Form of Vulnerability</a:t>
            </a:r>
          </a:p>
        </p:txBody>
      </p:sp>
      <p:sp>
        <p:nvSpPr>
          <p:cNvPr id="3" name="Content Placeholder 2">
            <a:extLst>
              <a:ext uri="{FF2B5EF4-FFF2-40B4-BE49-F238E27FC236}">
                <a16:creationId xmlns:a16="http://schemas.microsoft.com/office/drawing/2014/main" id="{593A103D-49C7-9A48-B91C-F054E3A2E525}"/>
              </a:ext>
            </a:extLst>
          </p:cNvPr>
          <p:cNvSpPr>
            <a:spLocks noGrp="1"/>
          </p:cNvSpPr>
          <p:nvPr>
            <p:ph idx="1"/>
          </p:nvPr>
        </p:nvSpPr>
        <p:spPr/>
        <p:txBody>
          <a:bodyPr/>
          <a:lstStyle/>
          <a:p>
            <a:pPr marL="0" indent="0">
              <a:buNone/>
            </a:pPr>
            <a:r>
              <a:rPr lang="en-GB" dirty="0"/>
              <a:t>Police: An important part of persuasion and education is educating the suspect about the legal policies and his entitlement to mitigations. Confessing to a crime committed by himself, or informing us of a crime committed by other people, namely the meritorious performance, are all qualified for being awarded sentence reductions. Confessions are important, and allow us to gather other evidence to prove the crime. The suspect’s information about others is also important, and  maximises our work result (</a:t>
            </a:r>
            <a:r>
              <a:rPr lang="en-GB" i="1" dirty="0" err="1"/>
              <a:t>kuoda</a:t>
            </a:r>
            <a:r>
              <a:rPr lang="en-GB" i="1" dirty="0"/>
              <a:t> </a:t>
            </a:r>
            <a:r>
              <a:rPr lang="en-GB" i="1" dirty="0" err="1"/>
              <a:t>zhanguo</a:t>
            </a:r>
            <a:r>
              <a:rPr lang="en-GB" dirty="0"/>
              <a:t>). (Interview G-1)</a:t>
            </a:r>
          </a:p>
          <a:p>
            <a:endParaRPr lang="en-US" dirty="0"/>
          </a:p>
        </p:txBody>
      </p:sp>
    </p:spTree>
    <p:extLst>
      <p:ext uri="{BB962C8B-B14F-4D97-AF65-F5344CB8AC3E}">
        <p14:creationId xmlns:p14="http://schemas.microsoft.com/office/powerpoint/2010/main" val="4108457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075E8-2338-7C47-B1B6-5F3196AE347A}"/>
              </a:ext>
            </a:extLst>
          </p:cNvPr>
          <p:cNvSpPr>
            <a:spLocks noGrp="1"/>
          </p:cNvSpPr>
          <p:nvPr>
            <p:ph type="title"/>
          </p:nvPr>
        </p:nvSpPr>
        <p:spPr/>
        <p:txBody>
          <a:bodyPr>
            <a:normAutofit/>
          </a:bodyPr>
          <a:lstStyle/>
          <a:p>
            <a:r>
              <a:rPr lang="en-US" sz="4000" dirty="0"/>
              <a:t>The Exploitation of the Second Form of Vulnerability</a:t>
            </a:r>
          </a:p>
        </p:txBody>
      </p:sp>
      <p:sp>
        <p:nvSpPr>
          <p:cNvPr id="3" name="Content Placeholder 2">
            <a:extLst>
              <a:ext uri="{FF2B5EF4-FFF2-40B4-BE49-F238E27FC236}">
                <a16:creationId xmlns:a16="http://schemas.microsoft.com/office/drawing/2014/main" id="{3C451211-9A74-D94C-A7DB-9A058E3B2D91}"/>
              </a:ext>
            </a:extLst>
          </p:cNvPr>
          <p:cNvSpPr>
            <a:spLocks noGrp="1"/>
          </p:cNvSpPr>
          <p:nvPr>
            <p:ph idx="1"/>
          </p:nvPr>
        </p:nvSpPr>
        <p:spPr/>
        <p:txBody>
          <a:bodyPr/>
          <a:lstStyle/>
          <a:p>
            <a:pPr marL="0" indent="0" hangingPunct="0">
              <a:buNone/>
            </a:pPr>
            <a:r>
              <a:rPr lang="en-GB" dirty="0"/>
              <a:t>Police: Smart suspects will learn quickly that being cooperative is most important for them. We are police and we are also human beings. We deserve respect, as being police is a tough job. Normally we do not interrogate someone easily unless we are pretty sure that we’ve got the right person, so, claiming innocence is not very useful. The confrontation can make the situation deteriorate. Their bad attitude could result in a recommendation of a severe punishment. (Interview D-4)</a:t>
            </a:r>
          </a:p>
          <a:p>
            <a:pPr marL="0" indent="0" hangingPunct="0">
              <a:buNone/>
            </a:pPr>
            <a:r>
              <a:rPr lang="en-GB" dirty="0"/>
              <a:t> </a:t>
            </a:r>
          </a:p>
          <a:p>
            <a:endParaRPr lang="en-US" dirty="0"/>
          </a:p>
        </p:txBody>
      </p:sp>
    </p:spTree>
    <p:extLst>
      <p:ext uri="{BB962C8B-B14F-4D97-AF65-F5344CB8AC3E}">
        <p14:creationId xmlns:p14="http://schemas.microsoft.com/office/powerpoint/2010/main" val="10094519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1085</TotalTime>
  <Words>1775</Words>
  <Application>Microsoft Macintosh PowerPoint</Application>
  <PresentationFormat>Widescreen</PresentationFormat>
  <Paragraphs>69</Paragraphs>
  <Slides>16</Slides>
  <Notes>16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Angsana New</vt:lpstr>
      <vt:lpstr>Arial</vt:lpstr>
      <vt:lpstr>Book Antiqua</vt:lpstr>
      <vt:lpstr>Calibri</vt:lpstr>
      <vt:lpstr>Calibri Light</vt:lpstr>
      <vt:lpstr>Goudy Old Style</vt:lpstr>
      <vt:lpstr>Office Theme</vt:lpstr>
      <vt:lpstr>Techniques to Exploit Vulnerabilities:   Persuasion and Education in Chinese Police Interrogations</vt:lpstr>
      <vt:lpstr>The Rise of vulnerability in Policing </vt:lpstr>
      <vt:lpstr>Persuasion and Education as psychological interrogation techniques</vt:lpstr>
      <vt:lpstr>The Manipulation of the First Form of Vulnerability</vt:lpstr>
      <vt:lpstr>The Manipulation of the First Form of Vulnerability</vt:lpstr>
      <vt:lpstr>The Manipulation of the First Form of Vulnerability</vt:lpstr>
      <vt:lpstr>The Manipulation of the First Form of Vulnerability</vt:lpstr>
      <vt:lpstr>The Exploitation of the Second Form of Vulnerability</vt:lpstr>
      <vt:lpstr>The Exploitation of the Second Form of Vulnerability</vt:lpstr>
      <vt:lpstr>The Exploitation of the Second Form of Vulnerability</vt:lpstr>
      <vt:lpstr>The Exploitation of the Second Form of Vulnerability</vt:lpstr>
      <vt:lpstr>The Exploitation of the Third Form of Vulnerability</vt:lpstr>
      <vt:lpstr>The Exploitation of the Third Form of Vulnerability</vt:lpstr>
      <vt:lpstr>The Exploitation of the Third Form of Vulnerability</vt:lpstr>
      <vt:lpstr>The Exploitation of the Third Form of Vulnerability</vt:lpstr>
      <vt:lpstr> Conclusion: Police Coercion and the Moral Vulnerability of Police </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Techniques to Exploit Vulnerabilities:  Persuasion and Education in Chinese Police Interrogations</dc:title>
  <dc:creator>yu mcmurray</dc:creator>
  <cp:lastModifiedBy>yu mcmurray</cp:lastModifiedBy>
  <cp:revision>18</cp:revision>
  <dcterms:created xsi:type="dcterms:W3CDTF">2021-10-02T20:58:53Z</dcterms:created>
  <dcterms:modified xsi:type="dcterms:W3CDTF">2021-10-16T12:40:05Z</dcterms:modified>
</cp:coreProperties>
</file>