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6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6208"/>
  </p:normalViewPr>
  <p:slideViewPr>
    <p:cSldViewPr snapToGrid="0" snapToObjects="1">
      <p:cViewPr varScale="1">
        <p:scale>
          <a:sx n="117" d="100"/>
          <a:sy n="117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B370-FFED-904A-96AE-E54EC427B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51FC0-39A4-CF45-A229-14E182743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071B3-6313-1B43-9D1E-188026AF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BAA-18B7-5740-A294-590FB911D5C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D6EDE-938F-A14C-8DAA-EDE7A3EB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CE88D-A729-E34E-87FC-B3867DCE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264B-BA54-8945-88CF-7B4B252BB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4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595A-E614-A54D-82F4-BCE9E361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3A99A-EF64-6549-9E9F-6FD111670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A95F8-05F2-F048-938B-1A843160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BAA-18B7-5740-A294-590FB911D5C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ED974-EBFB-334D-AB83-6787CFE9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3A308-3A6C-6D40-BE2E-A4C286D9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264B-BA54-8945-88CF-7B4B252BB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9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06F79F-BB60-284A-AE13-286135A2A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CD900-F6F5-A44D-ABC9-252412D22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07E24-3586-0D44-9BAE-382F4C7B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BAA-18B7-5740-A294-590FB911D5C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17E9A-9913-C147-AB2A-402F7363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149F2-9BFC-2E4E-B88F-3F1623D8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264B-BA54-8945-88CF-7B4B252BB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3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7873-B516-8D46-B8E1-4092A9F5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64960-C6A8-5448-84C6-D4706397E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F430F-FEE8-AC44-A323-5B37DC30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BAA-18B7-5740-A294-590FB911D5C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6D829-BDBD-8648-A0B0-9CE47EA9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B4B77-7593-3A4E-ACA5-D3DC0B93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264B-BA54-8945-88CF-7B4B252BB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3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C4E68-6F32-0640-9B3C-09350BD8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23FE1-3129-CE40-8222-20642E006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0442C-92A9-EB43-8584-2782BC84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BAA-18B7-5740-A294-590FB911D5C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293B0-38A8-0643-A78E-837D2BDE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6F6F5-2DC5-AB4B-B4BA-4F109C82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264B-BA54-8945-88CF-7B4B252BB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1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8873-BC82-4047-8B8E-222F16FD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06127-C80D-AC47-8692-7625D7AE6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94D67-688C-974A-A2B2-D6FE30206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BC052-9CFF-D446-B2DD-7CEE5C86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BAA-18B7-5740-A294-590FB911D5C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BA7D8-BAA3-0A40-BAB7-CAC171B1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ABCA3-E470-8746-8801-310F9B53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264B-BA54-8945-88CF-7B4B252BB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0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008C7-F434-FC4F-A081-AD6EADA0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639D3-2931-6442-B98B-43CD604C1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ABBB5-B1B2-1B4C-9E59-35A582770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2F222-F9B3-7E46-9AC4-93FC9CA52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11600-7272-A746-B760-73C63C334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07992-4640-D14C-8CD8-17C5A7A7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BAA-18B7-5740-A294-590FB911D5C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5CEC6C-339E-574F-A6BC-B20E2994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C9F1DB-4BAE-654F-B8F4-3531478B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264B-BA54-8945-88CF-7B4B252BB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9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94EA-A711-BF4F-804F-24C79037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1E44BF-A1BA-0146-BD1E-B566E888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BAA-18B7-5740-A294-590FB911D5C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E8B8F-97C3-984F-B5FC-7ECB6212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3DBC6-C6FA-1343-9C1E-85A89315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264B-BA54-8945-88CF-7B4B252BB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2CD69-D112-9244-8D45-404B0D7D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BAA-18B7-5740-A294-590FB911D5C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89451-3B3D-FD4B-90A1-8D087574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6A101-01FA-CC48-B8FD-2BE28453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264B-BA54-8945-88CF-7B4B252BB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0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4329-2C1B-5648-B142-DB714FE6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CE49-06FF-184E-A417-A91C184C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DCDCA-380B-9342-A9D5-0FE47B244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A93B-7236-9B4E-8081-793974CB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BAA-18B7-5740-A294-590FB911D5C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2D8F5-CF6A-5146-A457-B09B55AE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9BAE5-F032-EE48-A03C-7D065385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264B-BA54-8945-88CF-7B4B252BB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0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0012-FB3D-2045-979F-2E11484D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1C640-C920-2545-89A1-316449A2A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DAE2D-906F-714F-81DF-D5548E972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7D5FD-B119-7440-B68B-46E9848C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BAA-18B7-5740-A294-590FB911D5C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FE56B-3956-7646-9C61-643966EDE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C3364-39C7-DF4B-9661-0596DD90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264B-BA54-8945-88CF-7B4B252BB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6D3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88F1D-8CAD-5F4E-A7CC-D4832544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C666E-B6C8-7F4F-A5C0-EE7BBD8CE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15AB4-5004-8A4F-8119-515800047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46BAA-18B7-5740-A294-590FB911D5C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40F5E-0C37-184F-BE2B-8C8978DD2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1E82E-4FD4-074D-9A85-1F239CD62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264B-BA54-8945-88CF-7B4B252BB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9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 woman prisoner teaches fellow inmates and their children at a central jail in Mardan, Pakistan, November 8, 2018.">
            <a:extLst>
              <a:ext uri="{FF2B5EF4-FFF2-40B4-BE49-F238E27FC236}">
                <a16:creationId xmlns:a16="http://schemas.microsoft.com/office/drawing/2014/main" id="{09109263-5776-5C49-A3ED-77A817A2A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755D1-66B2-8949-93CD-52A4E57A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 b="1" dirty="0">
                <a:solidFill>
                  <a:srgbClr val="FFFFFF"/>
                </a:solidFill>
              </a:rPr>
              <a:t>Sensory deprivation: Is Sound Enough? 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CFBEB-A8C0-6247-BEFC-03DE27B83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4072043"/>
            <a:ext cx="11440886" cy="26226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GB" sz="1900" b="1" dirty="0">
                <a:solidFill>
                  <a:srgbClr val="FFFFFF"/>
                </a:solidFill>
              </a:rPr>
              <a:t>A Reflection on the Potential and Limitations of Remote Research/ Researching from a Distance</a:t>
            </a:r>
          </a:p>
          <a:p>
            <a:endParaRPr lang="en-GB" sz="1900" b="1" dirty="0">
              <a:solidFill>
                <a:srgbClr val="FFFFFF"/>
              </a:solidFill>
            </a:endParaRPr>
          </a:p>
          <a:p>
            <a:r>
              <a:rPr lang="en-GB" sz="2000" b="1" dirty="0">
                <a:solidFill>
                  <a:srgbClr val="FFFFFF"/>
                </a:solidFill>
              </a:rPr>
              <a:t>Mark Brown</a:t>
            </a:r>
          </a:p>
          <a:p>
            <a:endParaRPr lang="en-GB" sz="2000" b="1" dirty="0">
              <a:solidFill>
                <a:srgbClr val="FFFFFF"/>
              </a:solidFill>
            </a:endParaRPr>
          </a:p>
          <a:p>
            <a:endParaRPr lang="en-GB" sz="2000" b="1" dirty="0">
              <a:solidFill>
                <a:srgbClr val="FFFFFF"/>
              </a:solidFill>
            </a:endParaRPr>
          </a:p>
          <a:p>
            <a:endParaRPr lang="en-GB" sz="2000" b="1" dirty="0">
              <a:solidFill>
                <a:srgbClr val="FFFFFF"/>
              </a:solidFill>
            </a:endParaRPr>
          </a:p>
          <a:p>
            <a:pPr algn="l"/>
            <a:r>
              <a:rPr lang="en-GB" sz="1200" b="1" dirty="0">
                <a:solidFill>
                  <a:srgbClr val="FFFFFF"/>
                </a:solidFill>
              </a:rPr>
              <a:t>Photo: Education class </a:t>
            </a:r>
            <a:r>
              <a:rPr lang="en-GB" sz="1200" b="1">
                <a:solidFill>
                  <a:srgbClr val="FFFFFF"/>
                </a:solidFill>
              </a:rPr>
              <a:t>for women </a:t>
            </a:r>
            <a:r>
              <a:rPr lang="en-GB" sz="1200" b="1" dirty="0">
                <a:solidFill>
                  <a:srgbClr val="FFFFFF"/>
                </a:solidFill>
              </a:rPr>
              <a:t>in </a:t>
            </a:r>
            <a:r>
              <a:rPr lang="en-GB" sz="1200" b="1" dirty="0" err="1">
                <a:solidFill>
                  <a:srgbClr val="FFFFFF"/>
                </a:solidFill>
              </a:rPr>
              <a:t>Mardan</a:t>
            </a:r>
            <a:r>
              <a:rPr lang="en-GB" sz="1200" b="1" dirty="0">
                <a:solidFill>
                  <a:srgbClr val="FFFFFF"/>
                </a:solidFill>
              </a:rPr>
              <a:t> Central Jail, Pakistan. © HRW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D53B-F845-CB49-A75C-4FBD1ABD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cross-national, multi-site, remote-research project undertaken during the time of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F4F8-9DF8-0A49-97E7-62101738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Summary of the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Covid-proofing: Use of remote data collection tools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Tactics and virtues of remote voice/video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Practical difficulties of voice/video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Methodological challenges and 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Conclusion: Is it worthy of retention?</a:t>
            </a:r>
          </a:p>
        </p:txBody>
      </p:sp>
    </p:spTree>
    <p:extLst>
      <p:ext uri="{BB962C8B-B14F-4D97-AF65-F5344CB8AC3E}">
        <p14:creationId xmlns:p14="http://schemas.microsoft.com/office/powerpoint/2010/main" val="150729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C890-6B71-9C42-A5E9-E1A56C97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288924"/>
            <a:ext cx="10940143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project: A strategic cluster evaluation of UNODC programming in West and Central Asia 2015-20</a:t>
            </a:r>
          </a:p>
        </p:txBody>
      </p:sp>
      <p:pic>
        <p:nvPicPr>
          <p:cNvPr id="5" name="Content Placeholder 4" descr="Diagram, timeline&#10;&#10;Description automatically generated">
            <a:extLst>
              <a:ext uri="{FF2B5EF4-FFF2-40B4-BE49-F238E27FC236}">
                <a16:creationId xmlns:a16="http://schemas.microsoft.com/office/drawing/2014/main" id="{118E8EF0-17FC-DD44-BA27-9B5EBB01D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7" y="2028145"/>
            <a:ext cx="7488904" cy="3575105"/>
          </a:xfr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3CC4AEFE-F7C8-A341-B1F8-555AF09FD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6" y="2745537"/>
            <a:ext cx="4303388" cy="38235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16E88F-04D8-D345-94EB-1E72AEA8460B}"/>
              </a:ext>
            </a:extLst>
          </p:cNvPr>
          <p:cNvSpPr txBox="1"/>
          <p:nvPr/>
        </p:nvSpPr>
        <p:spPr>
          <a:xfrm>
            <a:off x="489863" y="5908049"/>
            <a:ext cx="4593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Dispersed funds: USD 270M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Next </a:t>
            </a:r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cycle: 2022-26</a:t>
            </a:r>
          </a:p>
        </p:txBody>
      </p:sp>
    </p:spTree>
    <p:extLst>
      <p:ext uri="{BB962C8B-B14F-4D97-AF65-F5344CB8AC3E}">
        <p14:creationId xmlns:p14="http://schemas.microsoft.com/office/powerpoint/2010/main" val="227068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16F608-5AE0-C24C-9D63-EB13EF1B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1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structure &amp; evaluation 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5491DA-5148-144A-95A9-CCA1D2B99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34886"/>
            <a:ext cx="5693229" cy="5170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Within each </a:t>
            </a:r>
            <a:r>
              <a:rPr lang="en-US" dirty="0" err="1"/>
              <a:t>programme</a:t>
            </a:r>
            <a:r>
              <a:rPr lang="en-US" dirty="0"/>
              <a:t>, three primary deliver channels: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Sub-Prog 1</a:t>
            </a:r>
            <a:r>
              <a:rPr lang="en-US" dirty="0"/>
              <a:t>: Borders, trafficking, law enforcement, countering TOC and preventing terrorism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Sub-Prog 2</a:t>
            </a:r>
            <a:r>
              <a:rPr lang="en-US" dirty="0"/>
              <a:t>: Crime, criminal justice, law reform, legal matters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Sub-Prog 3</a:t>
            </a:r>
            <a:r>
              <a:rPr lang="en-US" dirty="0"/>
              <a:t>: Drug use prevention, dependence, rehabilitation, reintegration, HIV and alternative livelihoods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3958F-11C6-D848-89D3-51CE5A9FF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8886" y="1629677"/>
            <a:ext cx="48223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OECD-DAC+ evaluation criteria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Relevance</a:t>
            </a:r>
          </a:p>
          <a:p>
            <a:r>
              <a:rPr lang="en-US" dirty="0"/>
              <a:t>Coherence</a:t>
            </a:r>
          </a:p>
          <a:p>
            <a:r>
              <a:rPr lang="en-US" dirty="0"/>
              <a:t>Effectiveness</a:t>
            </a:r>
          </a:p>
          <a:p>
            <a:r>
              <a:rPr lang="en-US" dirty="0"/>
              <a:t>Efficiency</a:t>
            </a:r>
          </a:p>
          <a:p>
            <a:r>
              <a:rPr lang="en-US" dirty="0"/>
              <a:t>Impact </a:t>
            </a:r>
          </a:p>
          <a:p>
            <a:r>
              <a:rPr lang="en-US" dirty="0"/>
              <a:t>Sustainability</a:t>
            </a:r>
          </a:p>
          <a:p>
            <a:r>
              <a:rPr lang="en-US" dirty="0"/>
              <a:t>HRGD-LNOB-FBF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4932C6-58B0-3D4E-A961-DC6A05E678D7}"/>
              </a:ext>
            </a:extLst>
          </p:cNvPr>
          <p:cNvSpPr/>
          <p:nvPr/>
        </p:nvSpPr>
        <p:spPr>
          <a:xfrm>
            <a:off x="838200" y="1509931"/>
            <a:ext cx="5660571" cy="75429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180F5C-E6DA-9049-9BA5-DE9522E4F8CF}"/>
              </a:ext>
            </a:extLst>
          </p:cNvPr>
          <p:cNvSpPr/>
          <p:nvPr/>
        </p:nvSpPr>
        <p:spPr>
          <a:xfrm>
            <a:off x="6868886" y="1495865"/>
            <a:ext cx="4746171" cy="75429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58BBB-5F4D-5944-BD7C-CD4FEF0E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Covid-proofing: Reliance on voice/video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ED396-AE20-0F42-90FA-42642B1F11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Stakeholder engagement methods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A21662FD-9FE8-6D4B-8902-60120253B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472" y="2436135"/>
            <a:ext cx="3725056" cy="4122057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497CE6F-F5CA-7A41-8B39-B2EE486512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Method mix and triangulation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 descr="A green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D5FBD217-8F3D-A346-8410-6FD4ACF2C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83" y="2436135"/>
            <a:ext cx="4720322" cy="40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0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FE780-F50D-EB4B-8F79-D518AB6D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65125"/>
            <a:ext cx="1153885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Tactics and virtues of remote voice/video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34DD4-1F57-3D44-BB9A-252F4F5E6B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Tactics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Elementary</a:t>
            </a:r>
          </a:p>
          <a:p>
            <a:pPr lvl="1"/>
            <a:r>
              <a:rPr lang="en-US" dirty="0"/>
              <a:t>Audio or video KII &amp; FGD</a:t>
            </a:r>
          </a:p>
          <a:p>
            <a:pPr lvl="1"/>
            <a:r>
              <a:rPr lang="en-US" dirty="0"/>
              <a:t>Translator-assisted KII &amp; FGD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More innovative</a:t>
            </a:r>
          </a:p>
          <a:p>
            <a:pPr lvl="1"/>
            <a:r>
              <a:rPr lang="en-US" dirty="0"/>
              <a:t>Ethnographic listening exercises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National evaluator verbal reports</a:t>
            </a:r>
          </a:p>
          <a:p>
            <a:pPr lvl="1"/>
            <a:r>
              <a:rPr lang="en-US" dirty="0"/>
              <a:t>Field mission debriefs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E233E-A4DC-5A4B-8C7B-D182831D8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900057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Virtues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Audio technologies benefits</a:t>
            </a:r>
          </a:p>
          <a:p>
            <a:pPr lvl="1"/>
            <a:r>
              <a:rPr lang="en-US" dirty="0"/>
              <a:t>Geographical breadth</a:t>
            </a:r>
          </a:p>
          <a:p>
            <a:pPr lvl="1"/>
            <a:r>
              <a:rPr lang="en-US" dirty="0"/>
              <a:t>Geographical depth</a:t>
            </a:r>
          </a:p>
          <a:p>
            <a:pPr lvl="1"/>
            <a:r>
              <a:rPr lang="en-US" dirty="0"/>
              <a:t>Conflict sensitivity</a:t>
            </a:r>
          </a:p>
          <a:p>
            <a:pPr lvl="1"/>
            <a:r>
              <a:rPr lang="en-US" dirty="0"/>
              <a:t>Personal security</a:t>
            </a:r>
          </a:p>
          <a:p>
            <a:pPr lvl="1"/>
            <a:r>
              <a:rPr lang="en-US" dirty="0"/>
              <a:t>HRGD-LNOB-FBF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Covid-proofing &amp; similar benefits</a:t>
            </a:r>
          </a:p>
          <a:p>
            <a:pPr lvl="1"/>
            <a:r>
              <a:rPr lang="en-US" dirty="0"/>
              <a:t>Withstood closure of countries &amp; offices</a:t>
            </a:r>
          </a:p>
          <a:p>
            <a:pPr lvl="1"/>
            <a:r>
              <a:rPr lang="en-US" dirty="0"/>
              <a:t>Allowed access during hostilities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D033B3-E38E-0741-BEA6-C4AA91E4BFD1}"/>
              </a:ext>
            </a:extLst>
          </p:cNvPr>
          <p:cNvSpPr/>
          <p:nvPr/>
        </p:nvSpPr>
        <p:spPr>
          <a:xfrm>
            <a:off x="685800" y="1659153"/>
            <a:ext cx="4746171" cy="75429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DB5A9F-D25D-E144-B6D1-B0B6C1935040}"/>
              </a:ext>
            </a:extLst>
          </p:cNvPr>
          <p:cNvSpPr/>
          <p:nvPr/>
        </p:nvSpPr>
        <p:spPr>
          <a:xfrm>
            <a:off x="5987143" y="1674921"/>
            <a:ext cx="4746171" cy="75429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085A-CABB-CF4E-A7FE-1AD85855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Practical difficulties of voice/video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7D6C0-FB00-294B-BBE7-F2DAC2FDD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These are fairly obvious</a:t>
            </a:r>
          </a:p>
          <a:p>
            <a:pPr lvl="1"/>
            <a:r>
              <a:rPr lang="en-US" dirty="0"/>
              <a:t>Burnout &amp; researcher wear and tear </a:t>
            </a:r>
          </a:p>
          <a:p>
            <a:pPr lvl="1"/>
            <a:r>
              <a:rPr lang="en-US" dirty="0"/>
              <a:t>Difficulty of rapport on phone calls</a:t>
            </a:r>
          </a:p>
          <a:p>
            <a:pPr lvl="1"/>
            <a:r>
              <a:rPr lang="en-US" dirty="0"/>
              <a:t>Time involved in setting up KII &amp; arranging FGD, </a:t>
            </a:r>
            <a:r>
              <a:rPr lang="en-US" dirty="0" err="1"/>
              <a:t>esp</a:t>
            </a:r>
            <a:r>
              <a:rPr lang="en-US" dirty="0"/>
              <a:t> across multiple time zones</a:t>
            </a:r>
          </a:p>
          <a:p>
            <a:pPr lvl="1"/>
            <a:r>
              <a:rPr lang="en-US" dirty="0"/>
              <a:t>Time wasted in tech malfunction</a:t>
            </a:r>
          </a:p>
          <a:p>
            <a:pPr lvl="1"/>
            <a:r>
              <a:rPr lang="en-US" dirty="0"/>
              <a:t>Lack of access among high priority groups</a:t>
            </a:r>
          </a:p>
          <a:p>
            <a:pPr lvl="1"/>
            <a:r>
              <a:rPr lang="en-US" dirty="0"/>
              <a:t>Residual conflict and participant risks</a:t>
            </a:r>
          </a:p>
        </p:txBody>
      </p:sp>
      <p:pic>
        <p:nvPicPr>
          <p:cNvPr id="1026" name="Picture 2" descr="From TJ Magazine: How do we avoid burnout in the workplace? | Training  Journal">
            <a:extLst>
              <a:ext uri="{FF2B5EF4-FFF2-40B4-BE49-F238E27FC236}">
                <a16:creationId xmlns:a16="http://schemas.microsoft.com/office/drawing/2014/main" id="{83F2C859-59CD-4247-B6CB-C2DAF6D28C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31" y="2572544"/>
            <a:ext cx="508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2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C4C4-3DA8-B944-B9A7-25D4CE5B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Methodological challenges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42EE1-14A4-B944-A541-C1F99AC349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Challenges: sensory deprivation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As a researcher, this deprivation becomes increasingly acute</a:t>
            </a:r>
          </a:p>
          <a:p>
            <a:r>
              <a:rPr lang="en-US" dirty="0"/>
              <a:t>How can we research something we cannot see, observe in action, interrogate (</a:t>
            </a:r>
            <a:r>
              <a:rPr lang="en-US" dirty="0" err="1"/>
              <a:t>eg</a:t>
            </a:r>
            <a:r>
              <a:rPr lang="en-US" dirty="0"/>
              <a:t>, VEP assessment tools, prog manuals)</a:t>
            </a:r>
          </a:p>
          <a:p>
            <a:r>
              <a:rPr lang="en-US" dirty="0"/>
              <a:t>How do we ‘ground-truth’ claims and (re)presentations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50769-7EA7-8A46-884E-297D890C2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66657" cy="49126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Questions: Case study: validity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Audio channel renders (largely) perceptual data</a:t>
            </a:r>
          </a:p>
          <a:p>
            <a:r>
              <a:rPr lang="en-US" dirty="0"/>
              <a:t>Meaningful triangulation is difficult in LDC &amp; LMIC contexts that are data poor</a:t>
            </a:r>
          </a:p>
          <a:p>
            <a:r>
              <a:rPr lang="en-US" dirty="0"/>
              <a:t>Solutions may be expensive (</a:t>
            </a:r>
            <a:r>
              <a:rPr lang="en-US" dirty="0" err="1"/>
              <a:t>eg</a:t>
            </a:r>
            <a:r>
              <a:rPr lang="en-US" dirty="0"/>
              <a:t>, satellite imagery crop substitutes)</a:t>
            </a:r>
          </a:p>
          <a:p>
            <a:r>
              <a:rPr lang="en-US" dirty="0"/>
              <a:t>Content validity an Achilles Heel for non-perceptual measurement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9CA2C3-C466-2946-A053-55706DB87CB8}"/>
              </a:ext>
            </a:extLst>
          </p:cNvPr>
          <p:cNvSpPr/>
          <p:nvPr/>
        </p:nvSpPr>
        <p:spPr>
          <a:xfrm>
            <a:off x="838201" y="1662335"/>
            <a:ext cx="4822370" cy="75429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482F5B-F328-5743-8200-EA16F59BD574}"/>
              </a:ext>
            </a:extLst>
          </p:cNvPr>
          <p:cNvSpPr/>
          <p:nvPr/>
        </p:nvSpPr>
        <p:spPr>
          <a:xfrm>
            <a:off x="6096000" y="1662335"/>
            <a:ext cx="5257799" cy="75429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77AC-75BF-B44D-94FD-3A4145DE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Conclusion: Is it worthy of retention?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949984-546B-AB40-A708-4B9688DC9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28"/>
            <a:ext cx="10515600" cy="53557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Short timeframes and high-priority research &gt;&gt; a ‘design of necessity’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Was effectively Covid-proof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Certain strengths, </a:t>
            </a:r>
            <a:r>
              <a:rPr lang="en-US" dirty="0" err="1"/>
              <a:t>esp</a:t>
            </a:r>
            <a:r>
              <a:rPr lang="en-US" dirty="0"/>
              <a:t> re geographical, conflict &amp; hard to reach communities make it a useful tool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More suited to higher-level research objectives, as here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More suited to studies where perceptual data are adequate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May undercut validity without adequate real work on triangulation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In the form used here, was a crisis response, but subsequent work reveals other, supporting, remote methods (</a:t>
            </a:r>
            <a:r>
              <a:rPr lang="en-US" dirty="0" err="1"/>
              <a:t>eg</a:t>
            </a:r>
            <a:r>
              <a:rPr lang="en-US" dirty="0"/>
              <a:t>, Par-Evo)</a:t>
            </a:r>
          </a:p>
        </p:txBody>
      </p:sp>
    </p:spTree>
    <p:extLst>
      <p:ext uri="{BB962C8B-B14F-4D97-AF65-F5344CB8AC3E}">
        <p14:creationId xmlns:p14="http://schemas.microsoft.com/office/powerpoint/2010/main" val="2797906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511</Words>
  <Application>Microsoft Macintosh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Sensory deprivation: Is Sound Enough? </vt:lpstr>
      <vt:lpstr>A cross-national, multi-site, remote-research project undertaken during the time of Covid</vt:lpstr>
      <vt:lpstr>The project: A strategic cluster evaluation of UNODC programming in West and Central Asia 2015-20</vt:lpstr>
      <vt:lpstr>Programme structure &amp; evaluation methods</vt:lpstr>
      <vt:lpstr>Covid-proofing: Reliance on voice/video</vt:lpstr>
      <vt:lpstr>Tactics and virtues of remote voice/video methods</vt:lpstr>
      <vt:lpstr>Practical difficulties of voice/video methods</vt:lpstr>
      <vt:lpstr>Methodological challenges and questions</vt:lpstr>
      <vt:lpstr>Conclusion: Is it worthy of retention?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deprivation: Is Sound Enough? </dc:title>
  <dc:creator>Mark Brown</dc:creator>
  <cp:lastModifiedBy>Mark Brown</cp:lastModifiedBy>
  <cp:revision>4</cp:revision>
  <dcterms:created xsi:type="dcterms:W3CDTF">2021-10-11T08:59:40Z</dcterms:created>
  <dcterms:modified xsi:type="dcterms:W3CDTF">2021-10-11T17:31:43Z</dcterms:modified>
</cp:coreProperties>
</file>