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5" r:id="rId1"/>
  </p:sldMasterIdLst>
  <p:notesMasterIdLst>
    <p:notesMasterId r:id="rId15"/>
  </p:notesMasterIdLst>
  <p:sldIdLst>
    <p:sldId id="266" r:id="rId2"/>
    <p:sldId id="268" r:id="rId3"/>
    <p:sldId id="267" r:id="rId4"/>
    <p:sldId id="257" r:id="rId5"/>
    <p:sldId id="258" r:id="rId6"/>
    <p:sldId id="259" r:id="rId7"/>
    <p:sldId id="260" r:id="rId8"/>
    <p:sldId id="261" r:id="rId9"/>
    <p:sldId id="262" r:id="rId10"/>
    <p:sldId id="263" r:id="rId11"/>
    <p:sldId id="264" r:id="rId12"/>
    <p:sldId id="270" r:id="rId13"/>
    <p:sldId id="269"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E8E8"/>
    <a:srgbClr val="D4ECF0"/>
    <a:srgbClr val="CBE8ED"/>
    <a:srgbClr val="D1EBEF"/>
    <a:srgbClr val="E0EE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3979" autoAdjust="0"/>
  </p:normalViewPr>
  <p:slideViewPr>
    <p:cSldViewPr snapToGrid="0">
      <p:cViewPr varScale="1">
        <p:scale>
          <a:sx n="61" d="100"/>
          <a:sy n="61" d="100"/>
        </p:scale>
        <p:origin x="13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DC0128-A624-45A1-808D-63AAE0D438FA}" type="datetimeFigureOut">
              <a:rPr lang="en-GB" smtClean="0"/>
              <a:t>12/10/2021</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B67756-F63B-43AE-B30F-21644CAC6904}" type="slidenum">
              <a:rPr lang="en-GB" smtClean="0"/>
              <a:t>‹#›</a:t>
            </a:fld>
            <a:endParaRPr lang="en-GB"/>
          </a:p>
        </p:txBody>
      </p:sp>
    </p:spTree>
    <p:extLst>
      <p:ext uri="{BB962C8B-B14F-4D97-AF65-F5344CB8AC3E}">
        <p14:creationId xmlns:p14="http://schemas.microsoft.com/office/powerpoint/2010/main" val="10880645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www.businessofapps.com/data/whatsapp-statistics/"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www.businessofapps.com/data/whatsapp-statistics/"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effectLst/>
                <a:latin typeface="+mn-lt"/>
                <a:ea typeface="+mn-ea"/>
                <a:cs typeface="+mn-cs"/>
              </a:rPr>
              <a:t>I want to share some reflections from two qualitative WhatsApp surveys of Syrian refugees and host communities that I designed and implemented with the United Nations Development Programme (UNDP) in Lebanon in 2017 and 2018. The idea of doing a qualitative WhatsApp survey in Lebanon grew out of my frustration with the lack of bottom-up, qualitative research on refugees. Qualitative research was often dismissed as too time-consuming, slow and small-scale to produce useful knowledge (Read et al., 2016, 1320). And then I realized that there is a readily available tool to do such a bottom-up study, namely WhatsApp. First, with 1.5 billion users, WhatsApp is the most popular messaging app in the world, including among refugees. In Lebanon, 78% of refugee households use WhatsApp. Second, WhatsApp has the voice message function which facilitates a more informal communication as we sent survey questions as voice messages and 1036 people participated sharing their perspectives on their safety, needs, social relationships and their visions of the future. </a:t>
            </a:r>
          </a:p>
          <a:p>
            <a:r>
              <a:rPr lang="en-GB" sz="1200" u="sng" kern="1200" dirty="0" smtClean="0">
                <a:solidFill>
                  <a:schemeClr val="tx1"/>
                </a:solidFill>
                <a:effectLst/>
                <a:latin typeface="+mn-lt"/>
                <a:ea typeface="+mn-ea"/>
                <a:cs typeface="+mn-cs"/>
                <a:hlinkClick r:id="rId3"/>
              </a:rPr>
              <a:t>http://www.businessofapps.com/data/whatsapp-statistics/</a:t>
            </a:r>
            <a:r>
              <a:rPr lang="en-GB" sz="1200" kern="1200" dirty="0" smtClean="0">
                <a:solidFill>
                  <a:schemeClr val="tx1"/>
                </a:solidFill>
                <a:effectLst/>
                <a:latin typeface="+mn-lt"/>
                <a:ea typeface="+mn-ea"/>
                <a:cs typeface="+mn-cs"/>
              </a:rPr>
              <a:t>.</a:t>
            </a:r>
          </a:p>
          <a:p>
            <a:endParaRPr lang="en-GB" dirty="0"/>
          </a:p>
        </p:txBody>
      </p:sp>
      <p:sp>
        <p:nvSpPr>
          <p:cNvPr id="4" name="Slide Number Placeholder 3"/>
          <p:cNvSpPr>
            <a:spLocks noGrp="1"/>
          </p:cNvSpPr>
          <p:nvPr>
            <p:ph type="sldNum" sz="quarter" idx="10"/>
          </p:nvPr>
        </p:nvSpPr>
        <p:spPr/>
        <p:txBody>
          <a:bodyPr/>
          <a:lstStyle/>
          <a:p>
            <a:fld id="{7CB67756-F63B-43AE-B30F-21644CAC6904}" type="slidenum">
              <a:rPr lang="en-GB" smtClean="0"/>
              <a:t>2</a:t>
            </a:fld>
            <a:endParaRPr lang="en-GB"/>
          </a:p>
        </p:txBody>
      </p:sp>
    </p:spTree>
    <p:extLst>
      <p:ext uri="{BB962C8B-B14F-4D97-AF65-F5344CB8AC3E}">
        <p14:creationId xmlns:p14="http://schemas.microsoft.com/office/powerpoint/2010/main" val="30688124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effectLst/>
                <a:latin typeface="+mn-lt"/>
                <a:ea typeface="+mn-ea"/>
                <a:cs typeface="+mn-cs"/>
              </a:rPr>
              <a:t>I want to share some reflections from two qualitative WhatsApp surveys of Syrian refugees and host communities that I designed and implemented with the United Nations Development Programme (UNDP) in Lebanon in 2017 and 2018. The idea of doing a qualitative WhatsApp survey in Lebanon grew out of my frustration with the lack of bottom-up, qualitative research on refugees. Qualitative research was often dismissed as too time-consuming, slow and small-scale to produce useful knowledge (Read et al., 2016, 1320). And then I realized that there is a readily available tool to do such a bottom-up study, namely WhatsApp. First, with 1.5 billion users, WhatsApp is the most popular messaging app in the world, including among refugees. In Lebanon, 78% of refugee households use WhatsApp. Second, WhatsApp has the voice message function which facilitates a more informal communication as we sent survey questions as voice messages and 1036 people participated sharing their perspectives on their safety, needs, social relationships and their visions of the future. </a:t>
            </a:r>
          </a:p>
          <a:p>
            <a:r>
              <a:rPr lang="en-GB" sz="1200" u="sng" kern="1200" dirty="0" smtClean="0">
                <a:solidFill>
                  <a:schemeClr val="tx1"/>
                </a:solidFill>
                <a:effectLst/>
                <a:latin typeface="+mn-lt"/>
                <a:ea typeface="+mn-ea"/>
                <a:cs typeface="+mn-cs"/>
                <a:hlinkClick r:id="rId3"/>
              </a:rPr>
              <a:t>http://www.businessofapps.com/data/whatsapp-statistics/</a:t>
            </a:r>
            <a:r>
              <a:rPr lang="en-GB" sz="1200" kern="1200" dirty="0" smtClean="0">
                <a:solidFill>
                  <a:schemeClr val="tx1"/>
                </a:solidFill>
                <a:effectLst/>
                <a:latin typeface="+mn-lt"/>
                <a:ea typeface="+mn-ea"/>
                <a:cs typeface="+mn-cs"/>
              </a:rPr>
              <a:t>.</a:t>
            </a:r>
          </a:p>
          <a:p>
            <a:endParaRPr lang="en-GB" dirty="0"/>
          </a:p>
        </p:txBody>
      </p:sp>
      <p:sp>
        <p:nvSpPr>
          <p:cNvPr id="4" name="Slide Number Placeholder 3"/>
          <p:cNvSpPr>
            <a:spLocks noGrp="1"/>
          </p:cNvSpPr>
          <p:nvPr>
            <p:ph type="sldNum" sz="quarter" idx="10"/>
          </p:nvPr>
        </p:nvSpPr>
        <p:spPr/>
        <p:txBody>
          <a:bodyPr/>
          <a:lstStyle/>
          <a:p>
            <a:fld id="{7CB67756-F63B-43AE-B30F-21644CAC6904}" type="slidenum">
              <a:rPr lang="en-GB" smtClean="0"/>
              <a:t>3</a:t>
            </a:fld>
            <a:endParaRPr lang="en-GB"/>
          </a:p>
        </p:txBody>
      </p:sp>
    </p:spTree>
    <p:extLst>
      <p:ext uri="{BB962C8B-B14F-4D97-AF65-F5344CB8AC3E}">
        <p14:creationId xmlns:p14="http://schemas.microsoft.com/office/powerpoint/2010/main" val="22985449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02423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108721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smtClean="0"/>
              <a:pPr/>
              <a:t>‹#›</a:t>
            </a:fld>
            <a:endParaRPr lang="en-US" dirty="0"/>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294222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10/12/2021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757008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10/12/2021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smtClean="0"/>
              <a:pPr/>
              <a:t>‹#›</a:t>
            </a:fld>
            <a:endParaRPr lang="en-US" dirty="0"/>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6153593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10/12/2021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866565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532460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416261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054401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062808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10/12/2021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631427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10/12/2021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612078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10/12/2021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926403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10/12/2021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106178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10/12/2021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149105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10/12/2021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44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lum/>
          </a:blip>
          <a:srcRect/>
          <a:stretch>
            <a:fillRect l="-14000" r="-14000"/>
          </a:stretch>
        </a:blipFill>
        <a:effectLst/>
      </p:bgPr>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10/12/2021</a:t>
            </a:fld>
            <a:endParaRPr lang="en-US" dirty="0"/>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02540632"/>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7" r:id="rId12"/>
    <p:sldLayoutId id="2147483678" r:id="rId13"/>
    <p:sldLayoutId id="2147483679" r:id="rId14"/>
    <p:sldLayoutId id="2147483680" r:id="rId15"/>
    <p:sldLayoutId id="2147483681"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itle 4"/>
          <p:cNvSpPr>
            <a:spLocks noGrp="1"/>
          </p:cNvSpPr>
          <p:nvPr>
            <p:ph type="ctrTitle"/>
          </p:nvPr>
        </p:nvSpPr>
        <p:spPr>
          <a:xfrm>
            <a:off x="977030" y="1453019"/>
            <a:ext cx="7565837" cy="2116899"/>
          </a:xfrm>
        </p:spPr>
        <p:txBody>
          <a:bodyPr>
            <a:noAutofit/>
          </a:bodyPr>
          <a:lstStyle/>
          <a:p>
            <a:r>
              <a:rPr lang="en-GB" sz="3000" dirty="0">
                <a:latin typeface="Arial" panose="020B0604020202020204" pitchFamily="34" charset="0"/>
                <a:cs typeface="Arial" panose="020B0604020202020204" pitchFamily="34" charset="0"/>
              </a:rPr>
              <a:t>From </a:t>
            </a:r>
            <a:r>
              <a:rPr lang="en-GB" sz="3000" dirty="0" smtClean="0">
                <a:latin typeface="Arial" panose="020B0604020202020204" pitchFamily="34" charset="0"/>
                <a:cs typeface="Arial" panose="020B0604020202020204" pitchFamily="34" charset="0"/>
              </a:rPr>
              <a:t>knowable subjects </a:t>
            </a:r>
            <a:r>
              <a:rPr lang="en-GB" sz="3000" dirty="0">
                <a:latin typeface="Arial" panose="020B0604020202020204" pitchFamily="34" charset="0"/>
                <a:cs typeface="Arial" panose="020B0604020202020204" pitchFamily="34" charset="0"/>
              </a:rPr>
              <a:t>to </a:t>
            </a:r>
            <a:r>
              <a:rPr lang="en-GB" sz="3000" dirty="0" smtClean="0">
                <a:latin typeface="Arial" panose="020B0604020202020204" pitchFamily="34" charset="0"/>
                <a:cs typeface="Arial" panose="020B0604020202020204" pitchFamily="34" charset="0"/>
              </a:rPr>
              <a:t>knowledge producers? </a:t>
            </a:r>
            <a:r>
              <a:rPr lang="en-GB" sz="3000" dirty="0">
                <a:latin typeface="Arial" panose="020B0604020202020204" pitchFamily="34" charset="0"/>
                <a:cs typeface="Arial" panose="020B0604020202020204" pitchFamily="34" charset="0"/>
              </a:rPr>
              <a:t>R</a:t>
            </a:r>
            <a:r>
              <a:rPr lang="en-GB" sz="3000" dirty="0" smtClean="0">
                <a:latin typeface="Arial" panose="020B0604020202020204" pitchFamily="34" charset="0"/>
                <a:cs typeface="Arial" panose="020B0604020202020204" pitchFamily="34" charset="0"/>
              </a:rPr>
              <a:t>eflections </a:t>
            </a:r>
            <a:r>
              <a:rPr lang="en-GB" sz="3000" dirty="0">
                <a:latin typeface="Arial" panose="020B0604020202020204" pitchFamily="34" charset="0"/>
                <a:cs typeface="Arial" panose="020B0604020202020204" pitchFamily="34" charset="0"/>
              </a:rPr>
              <a:t>on a Qualitative WhatsApp survey of Syrian refugees in Lebanon</a:t>
            </a:r>
          </a:p>
        </p:txBody>
      </p:sp>
      <p:sp>
        <p:nvSpPr>
          <p:cNvPr id="6" name="Subtitle 5"/>
          <p:cNvSpPr>
            <a:spLocks noGrp="1"/>
          </p:cNvSpPr>
          <p:nvPr>
            <p:ph type="subTitle" idx="1"/>
          </p:nvPr>
        </p:nvSpPr>
        <p:spPr>
          <a:xfrm>
            <a:off x="977030" y="4075923"/>
            <a:ext cx="6600451" cy="1723628"/>
          </a:xfrm>
        </p:spPr>
        <p:txBody>
          <a:bodyPr>
            <a:normAutofit/>
          </a:bodyPr>
          <a:lstStyle/>
          <a:p>
            <a:r>
              <a:rPr lang="en-GB" b="1" dirty="0">
                <a:solidFill>
                  <a:schemeClr val="tx1"/>
                </a:solidFill>
                <a:latin typeface="Arial" panose="020B0604020202020204" pitchFamily="34" charset="0"/>
                <a:cs typeface="Arial" panose="020B0604020202020204" pitchFamily="34" charset="0"/>
              </a:rPr>
              <a:t>Dr Leila Ullrich, Lecturer in Law, </a:t>
            </a:r>
            <a:r>
              <a:rPr lang="en-GB" b="1" dirty="0" smtClean="0">
                <a:solidFill>
                  <a:schemeClr val="tx1"/>
                </a:solidFill>
                <a:latin typeface="Arial" panose="020B0604020202020204" pitchFamily="34" charset="0"/>
                <a:cs typeface="Arial" panose="020B0604020202020204" pitchFamily="34" charset="0"/>
              </a:rPr>
              <a:t>QMUL</a:t>
            </a:r>
          </a:p>
          <a:p>
            <a:r>
              <a:rPr lang="en-GB" b="1" dirty="0" smtClean="0">
                <a:solidFill>
                  <a:schemeClr val="tx1"/>
                </a:solidFill>
                <a:latin typeface="Arial" panose="020B0604020202020204" pitchFamily="34" charset="0"/>
                <a:cs typeface="Arial" panose="020B0604020202020204" pitchFamily="34" charset="0"/>
              </a:rPr>
              <a:t>‘Sounds of Criminal Justice’ </a:t>
            </a:r>
            <a:r>
              <a:rPr lang="en-GB" b="1" dirty="0">
                <a:solidFill>
                  <a:schemeClr val="tx1"/>
                </a:solidFill>
                <a:latin typeface="Arial" panose="020B0604020202020204" pitchFamily="34" charset="0"/>
                <a:cs typeface="Arial" panose="020B0604020202020204" pitchFamily="34" charset="0"/>
              </a:rPr>
              <a:t>Workshop, Centre for Criminological </a:t>
            </a:r>
            <a:r>
              <a:rPr lang="en-GB" b="1" dirty="0" smtClean="0">
                <a:solidFill>
                  <a:schemeClr val="tx1"/>
                </a:solidFill>
                <a:latin typeface="Arial" panose="020B0604020202020204" pitchFamily="34" charset="0"/>
                <a:cs typeface="Arial" panose="020B0604020202020204" pitchFamily="34" charset="0"/>
              </a:rPr>
              <a:t>Research, University </a:t>
            </a:r>
            <a:r>
              <a:rPr lang="en-GB" b="1" dirty="0">
                <a:solidFill>
                  <a:schemeClr val="tx1"/>
                </a:solidFill>
                <a:latin typeface="Arial" panose="020B0604020202020204" pitchFamily="34" charset="0"/>
                <a:cs typeface="Arial" panose="020B0604020202020204" pitchFamily="34" charset="0"/>
              </a:rPr>
              <a:t>of Sheffield</a:t>
            </a:r>
            <a:r>
              <a:rPr lang="en-GB" b="1" dirty="0" smtClean="0">
                <a:solidFill>
                  <a:schemeClr val="tx1"/>
                </a:solidFill>
                <a:latin typeface="Arial" panose="020B0604020202020204" pitchFamily="34" charset="0"/>
                <a:cs typeface="Arial" panose="020B0604020202020204" pitchFamily="34" charset="0"/>
              </a:rPr>
              <a:t>, 13.10.21</a:t>
            </a:r>
            <a:endParaRPr lang="en-GB" b="1" dirty="0">
              <a:solidFill>
                <a:schemeClr val="tx1"/>
              </a:solidFill>
              <a:latin typeface="Arial" panose="020B0604020202020204" pitchFamily="34" charset="0"/>
              <a:cs typeface="Arial" panose="020B0604020202020204" pitchFamily="34" charset="0"/>
            </a:endParaRPr>
          </a:p>
        </p:txBody>
      </p:sp>
      <p:sp>
        <p:nvSpPr>
          <p:cNvPr id="2" name="Rechteck 1">
            <a:extLst>
              <a:ext uri="{FF2B5EF4-FFF2-40B4-BE49-F238E27FC236}">
                <a16:creationId xmlns:a16="http://schemas.microsoft.com/office/drawing/2014/main" id="{00A3C501-1889-4E2A-977B-1E11446810AB}"/>
              </a:ext>
            </a:extLst>
          </p:cNvPr>
          <p:cNvSpPr/>
          <p:nvPr/>
        </p:nvSpPr>
        <p:spPr>
          <a:xfrm>
            <a:off x="0" y="6684264"/>
            <a:ext cx="9144000" cy="173736"/>
          </a:xfrm>
          <a:prstGeom prst="rect">
            <a:avLst/>
          </a:prstGeom>
          <a:solidFill>
            <a:srgbClr val="D2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4454931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72433" y="560102"/>
            <a:ext cx="6589199" cy="1280890"/>
          </a:xfrm>
        </p:spPr>
        <p:txBody>
          <a:bodyPr>
            <a:normAutofit/>
          </a:bodyPr>
          <a:lstStyle/>
          <a:p>
            <a:r>
              <a:rPr lang="en-GB" sz="3200" dirty="0">
                <a:latin typeface="Calibri" panose="020F0502020204030204" pitchFamily="34" charset="0"/>
                <a:cs typeface="Calibri" panose="020F0502020204030204" pitchFamily="34" charset="0"/>
              </a:rPr>
              <a:t>We also have ‘your knowledge’ </a:t>
            </a:r>
          </a:p>
        </p:txBody>
      </p:sp>
      <p:sp>
        <p:nvSpPr>
          <p:cNvPr id="3" name="Content Placeholder 2"/>
          <p:cNvSpPr>
            <a:spLocks noGrp="1"/>
          </p:cNvSpPr>
          <p:nvPr>
            <p:ph idx="1"/>
          </p:nvPr>
        </p:nvSpPr>
        <p:spPr>
          <a:xfrm>
            <a:off x="372433" y="1694688"/>
            <a:ext cx="7985760" cy="3777622"/>
          </a:xfrm>
        </p:spPr>
        <p:txBody>
          <a:bodyPr>
            <a:normAutofit/>
          </a:bodyPr>
          <a:lstStyle/>
          <a:p>
            <a:r>
              <a:rPr lang="en-GB" sz="2000" i="1" dirty="0">
                <a:latin typeface="Calibri" panose="020F0502020204030204" pitchFamily="34" charset="0"/>
                <a:cs typeface="Calibri" panose="020F0502020204030204" pitchFamily="34" charset="0"/>
              </a:rPr>
              <a:t>All the Syrians who came to Lebanon after the war started are only allowed to work in construction and agriculture. Why is that? Don't we have any educated people? </a:t>
            </a:r>
            <a:r>
              <a:rPr lang="en-GB" sz="2000" b="1" i="1" dirty="0">
                <a:latin typeface="Calibri" panose="020F0502020204030204" pitchFamily="34" charset="0"/>
                <a:cs typeface="Calibri" panose="020F0502020204030204" pitchFamily="34" charset="0"/>
              </a:rPr>
              <a:t>Most Syrians have degrees, so why aren't you allowing them to have jobs within their domains?...Everyone knows that most Syrians have university degrees, but they're unemployed here. </a:t>
            </a:r>
            <a:r>
              <a:rPr lang="en-GB" sz="2000" i="1" dirty="0">
                <a:latin typeface="Calibri" panose="020F0502020204030204" pitchFamily="34" charset="0"/>
                <a:cs typeface="Calibri" panose="020F0502020204030204" pitchFamily="34" charset="0"/>
              </a:rPr>
              <a:t>However, your employees don't even have high school </a:t>
            </a:r>
            <a:r>
              <a:rPr lang="en-GB" sz="2000" i="1" dirty="0" smtClean="0">
                <a:latin typeface="Calibri" panose="020F0502020204030204" pitchFamily="34" charset="0"/>
                <a:cs typeface="Calibri" panose="020F0502020204030204" pitchFamily="34" charset="0"/>
              </a:rPr>
              <a:t>degrees but you still employ them, </a:t>
            </a:r>
            <a:r>
              <a:rPr lang="en-GB" sz="2000" i="1" dirty="0">
                <a:latin typeface="Calibri" panose="020F0502020204030204" pitchFamily="34" charset="0"/>
                <a:cs typeface="Calibri" panose="020F0502020204030204" pitchFamily="34" charset="0"/>
              </a:rPr>
              <a:t>because you think that they're better…</a:t>
            </a:r>
          </a:p>
        </p:txBody>
      </p:sp>
      <p:sp>
        <p:nvSpPr>
          <p:cNvPr id="4" name="Rechteck 3">
            <a:extLst>
              <a:ext uri="{FF2B5EF4-FFF2-40B4-BE49-F238E27FC236}">
                <a16:creationId xmlns:a16="http://schemas.microsoft.com/office/drawing/2014/main" id="{59998565-BED2-449E-AACB-958F0F033C51}"/>
              </a:ext>
            </a:extLst>
          </p:cNvPr>
          <p:cNvSpPr/>
          <p:nvPr/>
        </p:nvSpPr>
        <p:spPr>
          <a:xfrm>
            <a:off x="0" y="6684264"/>
            <a:ext cx="9144000" cy="173736"/>
          </a:xfrm>
          <a:prstGeom prst="rect">
            <a:avLst/>
          </a:prstGeom>
          <a:solidFill>
            <a:srgbClr val="D2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9081649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54145" y="496094"/>
            <a:ext cx="6589199" cy="1280890"/>
          </a:xfrm>
        </p:spPr>
        <p:txBody>
          <a:bodyPr>
            <a:normAutofit fontScale="90000"/>
          </a:bodyPr>
          <a:lstStyle/>
          <a:p>
            <a:pPr lvl="0"/>
            <a:r>
              <a:rPr lang="en-GB" dirty="0">
                <a:latin typeface="Calibri" panose="020F0502020204030204" pitchFamily="34" charset="0"/>
                <a:cs typeface="Calibri" panose="020F0502020204030204" pitchFamily="34" charset="0"/>
              </a:rPr>
              <a:t>Knowledge is complicit in injustice</a:t>
            </a:r>
            <a:br>
              <a:rPr lang="en-GB" dirty="0">
                <a:latin typeface="Calibri" panose="020F0502020204030204" pitchFamily="34" charset="0"/>
                <a:cs typeface="Calibri" panose="020F0502020204030204" pitchFamily="34" charset="0"/>
              </a:rPr>
            </a:br>
            <a:r>
              <a:rPr lang="en-GB" dirty="0">
                <a:latin typeface="Calibri" panose="020F0502020204030204" pitchFamily="34" charset="0"/>
                <a:cs typeface="Calibri" panose="020F0502020204030204" pitchFamily="34" charset="0"/>
              </a:rPr>
              <a:t> </a:t>
            </a:r>
            <a:r>
              <a:rPr lang="en-GB" dirty="0"/>
              <a:t/>
            </a:r>
            <a:br>
              <a:rPr lang="en-GB" dirty="0"/>
            </a:br>
            <a:endParaRPr lang="en-GB" dirty="0"/>
          </a:p>
        </p:txBody>
      </p:sp>
      <p:sp>
        <p:nvSpPr>
          <p:cNvPr id="3" name="Content Placeholder 2"/>
          <p:cNvSpPr>
            <a:spLocks noGrp="1"/>
          </p:cNvSpPr>
          <p:nvPr>
            <p:ph idx="1"/>
          </p:nvPr>
        </p:nvSpPr>
        <p:spPr>
          <a:xfrm>
            <a:off x="557784" y="1563624"/>
            <a:ext cx="7976617" cy="4347598"/>
          </a:xfrm>
        </p:spPr>
        <p:txBody>
          <a:bodyPr>
            <a:normAutofit/>
          </a:bodyPr>
          <a:lstStyle/>
          <a:p>
            <a:r>
              <a:rPr lang="en-GB" sz="2000" i="1" dirty="0">
                <a:latin typeface="Calibri" panose="020F0502020204030204" pitchFamily="34" charset="0"/>
                <a:cs typeface="Calibri" panose="020F0502020204030204" pitchFamily="34" charset="0"/>
              </a:rPr>
              <a:t>Thanks for the question, and I hope you'll get what I mean. </a:t>
            </a:r>
            <a:r>
              <a:rPr lang="en-GB" sz="2000" b="1" i="1" dirty="0">
                <a:latin typeface="Calibri" panose="020F0502020204030204" pitchFamily="34" charset="0"/>
                <a:cs typeface="Calibri" panose="020F0502020204030204" pitchFamily="34" charset="0"/>
              </a:rPr>
              <a:t>We feel like a rabbit that its owner keeps feeding until it becomes fat, and then releases it in a forest full of lions that would feed on his flesh. We left our country and faced so much trouble, and we feel like a commodity</a:t>
            </a:r>
            <a:r>
              <a:rPr lang="en-GB" sz="2000" i="1" dirty="0">
                <a:latin typeface="Calibri" panose="020F0502020204030204" pitchFamily="34" charset="0"/>
                <a:cs typeface="Calibri" panose="020F0502020204030204" pitchFamily="34" charset="0"/>
              </a:rPr>
              <a:t>. We help out everyone but in the end we find ourselves on the</a:t>
            </a:r>
            <a:r>
              <a:rPr lang="de-DE" sz="2000" i="1" dirty="0">
                <a:latin typeface="Calibri" panose="020F0502020204030204" pitchFamily="34" charset="0"/>
                <a:cs typeface="Calibri" panose="020F0502020204030204" pitchFamily="34" charset="0"/>
              </a:rPr>
              <a:t> </a:t>
            </a:r>
            <a:r>
              <a:rPr lang="en-GB" sz="2000" i="1" dirty="0">
                <a:latin typeface="Calibri" panose="020F0502020204030204" pitchFamily="34" charset="0"/>
                <a:cs typeface="Calibri" panose="020F0502020204030204" pitchFamily="34" charset="0"/>
              </a:rPr>
              <a:t> street. We've fled our country to find freedom, but we didn't find </a:t>
            </a:r>
            <a:r>
              <a:rPr lang="en-GB" sz="2000" b="1" i="1" dirty="0" smtClean="0">
                <a:latin typeface="Calibri" panose="020F0502020204030204" pitchFamily="34" charset="0"/>
                <a:cs typeface="Calibri" panose="020F0502020204030204" pitchFamily="34" charset="0"/>
              </a:rPr>
              <a:t>it…We've </a:t>
            </a:r>
            <a:r>
              <a:rPr lang="en-GB" sz="2000" b="1" i="1" dirty="0">
                <a:latin typeface="Calibri" panose="020F0502020204030204" pitchFamily="34" charset="0"/>
                <a:cs typeface="Calibri" panose="020F0502020204030204" pitchFamily="34" charset="0"/>
              </a:rPr>
              <a:t>been in this prison for 5 years, and we can't take it anymore.</a:t>
            </a:r>
            <a:r>
              <a:rPr lang="en-GB" sz="2000" i="1" dirty="0">
                <a:latin typeface="Calibri" panose="020F0502020204030204" pitchFamily="34" charset="0"/>
                <a:cs typeface="Calibri" panose="020F0502020204030204" pitchFamily="34" charset="0"/>
              </a:rPr>
              <a:t> We offer services to everyone, and our pay can barely afford </a:t>
            </a:r>
            <a:r>
              <a:rPr lang="en-GB" sz="2000" i="1" dirty="0" smtClean="0">
                <a:latin typeface="Calibri" panose="020F0502020204030204" pitchFamily="34" charset="0"/>
                <a:cs typeface="Calibri" panose="020F0502020204030204" pitchFamily="34" charset="0"/>
              </a:rPr>
              <a:t>food and water for </a:t>
            </a:r>
            <a:r>
              <a:rPr lang="en-GB" sz="2000" i="1" dirty="0">
                <a:latin typeface="Calibri" panose="020F0502020204030204" pitchFamily="34" charset="0"/>
                <a:cs typeface="Calibri" panose="020F0502020204030204" pitchFamily="34" charset="0"/>
              </a:rPr>
              <a:t>the kids. You're asking us those questions, but are there any solutions</a:t>
            </a:r>
            <a:r>
              <a:rPr lang="de-DE" sz="2000" i="1" dirty="0">
                <a:latin typeface="Calibri" panose="020F0502020204030204" pitchFamily="34" charset="0"/>
                <a:cs typeface="Calibri" panose="020F0502020204030204" pitchFamily="34" charset="0"/>
              </a:rPr>
              <a:t> </a:t>
            </a:r>
            <a:r>
              <a:rPr lang="en-GB" sz="2000" i="1" dirty="0">
                <a:latin typeface="Calibri" panose="020F0502020204030204" pitchFamily="34" charset="0"/>
                <a:cs typeface="Calibri" panose="020F0502020204030204" pitchFamily="34" charset="0"/>
              </a:rPr>
              <a:t>?...</a:t>
            </a:r>
          </a:p>
        </p:txBody>
      </p:sp>
      <p:sp>
        <p:nvSpPr>
          <p:cNvPr id="4" name="Rechteck 3">
            <a:extLst>
              <a:ext uri="{FF2B5EF4-FFF2-40B4-BE49-F238E27FC236}">
                <a16:creationId xmlns:a16="http://schemas.microsoft.com/office/drawing/2014/main" id="{FD519921-9CDF-4117-BB67-4EECFC79F574}"/>
              </a:ext>
            </a:extLst>
          </p:cNvPr>
          <p:cNvSpPr/>
          <p:nvPr/>
        </p:nvSpPr>
        <p:spPr>
          <a:xfrm>
            <a:off x="0" y="6684264"/>
            <a:ext cx="9144000" cy="173736"/>
          </a:xfrm>
          <a:prstGeom prst="rect">
            <a:avLst/>
          </a:prstGeom>
          <a:solidFill>
            <a:srgbClr val="D2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2229180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54145" y="496094"/>
            <a:ext cx="6589199" cy="1280890"/>
          </a:xfrm>
        </p:spPr>
        <p:txBody>
          <a:bodyPr>
            <a:normAutofit fontScale="90000"/>
          </a:bodyPr>
          <a:lstStyle/>
          <a:p>
            <a:pPr lvl="0"/>
            <a:r>
              <a:rPr lang="en-GB" dirty="0" smtClean="0">
                <a:latin typeface="Calibri" panose="020F0502020204030204" pitchFamily="34" charset="0"/>
                <a:cs typeface="Calibri" panose="020F0502020204030204" pitchFamily="34" charset="0"/>
              </a:rPr>
              <a:t>The vicious knowledge cycle</a:t>
            </a:r>
            <a:r>
              <a:rPr lang="en-GB" dirty="0">
                <a:latin typeface="Calibri" panose="020F0502020204030204" pitchFamily="34" charset="0"/>
                <a:cs typeface="Calibri" panose="020F0502020204030204" pitchFamily="34" charset="0"/>
              </a:rPr>
              <a:t/>
            </a:r>
            <a:br>
              <a:rPr lang="en-GB" dirty="0">
                <a:latin typeface="Calibri" panose="020F0502020204030204" pitchFamily="34" charset="0"/>
                <a:cs typeface="Calibri" panose="020F0502020204030204" pitchFamily="34" charset="0"/>
              </a:rPr>
            </a:br>
            <a:r>
              <a:rPr lang="en-GB" dirty="0">
                <a:latin typeface="Calibri" panose="020F0502020204030204" pitchFamily="34" charset="0"/>
                <a:cs typeface="Calibri" panose="020F0502020204030204" pitchFamily="34" charset="0"/>
              </a:rPr>
              <a:t> </a:t>
            </a:r>
            <a:r>
              <a:rPr lang="en-GB" dirty="0"/>
              <a:t/>
            </a:r>
            <a:br>
              <a:rPr lang="en-GB" dirty="0"/>
            </a:br>
            <a:endParaRPr lang="en-GB" dirty="0"/>
          </a:p>
        </p:txBody>
      </p:sp>
      <p:sp>
        <p:nvSpPr>
          <p:cNvPr id="3" name="Content Placeholder 2"/>
          <p:cNvSpPr>
            <a:spLocks noGrp="1"/>
          </p:cNvSpPr>
          <p:nvPr>
            <p:ph idx="1"/>
          </p:nvPr>
        </p:nvSpPr>
        <p:spPr>
          <a:xfrm>
            <a:off x="557784" y="1563624"/>
            <a:ext cx="7976617" cy="4347598"/>
          </a:xfrm>
        </p:spPr>
        <p:txBody>
          <a:bodyPr>
            <a:normAutofit/>
          </a:bodyPr>
          <a:lstStyle/>
          <a:p>
            <a:r>
              <a:rPr lang="en-GB" sz="2000" i="1" dirty="0">
                <a:latin typeface="Calibri" panose="020F0502020204030204" pitchFamily="34" charset="0"/>
                <a:cs typeface="Calibri" panose="020F0502020204030204" pitchFamily="34" charset="0"/>
              </a:rPr>
              <a:t>K</a:t>
            </a:r>
            <a:r>
              <a:rPr lang="en-GB" sz="2000" i="1" dirty="0" smtClean="0">
                <a:latin typeface="Calibri" panose="020F0502020204030204" pitchFamily="34" charset="0"/>
                <a:cs typeface="Calibri" panose="020F0502020204030204" pitchFamily="34" charset="0"/>
              </a:rPr>
              <a:t>nowledge </a:t>
            </a:r>
            <a:r>
              <a:rPr lang="en-GB" sz="2000" i="1" dirty="0">
                <a:latin typeface="Calibri" panose="020F0502020204030204" pitchFamily="34" charset="0"/>
                <a:cs typeface="Calibri" panose="020F0502020204030204" pitchFamily="34" charset="0"/>
              </a:rPr>
              <a:t>of subject races or Orientals is what makes their management easy and </a:t>
            </a:r>
            <a:r>
              <a:rPr lang="en-GB" sz="2000" b="1" i="1" dirty="0">
                <a:latin typeface="Calibri" panose="020F0502020204030204" pitchFamily="34" charset="0"/>
                <a:cs typeface="Calibri" panose="020F0502020204030204" pitchFamily="34" charset="0"/>
              </a:rPr>
              <a:t>profitable</a:t>
            </a:r>
            <a:r>
              <a:rPr lang="en-GB" sz="2000" i="1" dirty="0">
                <a:latin typeface="Calibri" panose="020F0502020204030204" pitchFamily="34" charset="0"/>
                <a:cs typeface="Calibri" panose="020F0502020204030204" pitchFamily="34" charset="0"/>
              </a:rPr>
              <a:t>; knowledge gives power, more power requires more knowledge, and so on in an increasingly </a:t>
            </a:r>
            <a:r>
              <a:rPr lang="en-GB" sz="2000" b="1" i="1" dirty="0">
                <a:latin typeface="Calibri" panose="020F0502020204030204" pitchFamily="34" charset="0"/>
                <a:cs typeface="Calibri" panose="020F0502020204030204" pitchFamily="34" charset="0"/>
              </a:rPr>
              <a:t>profitable </a:t>
            </a:r>
            <a:r>
              <a:rPr lang="en-GB" sz="2000" i="1" dirty="0">
                <a:latin typeface="Calibri" panose="020F0502020204030204" pitchFamily="34" charset="0"/>
                <a:cs typeface="Calibri" panose="020F0502020204030204" pitchFamily="34" charset="0"/>
              </a:rPr>
              <a:t>dialectic of information and </a:t>
            </a:r>
            <a:r>
              <a:rPr lang="en-GB" sz="2000" i="1" dirty="0" smtClean="0">
                <a:latin typeface="Calibri" panose="020F0502020204030204" pitchFamily="34" charset="0"/>
                <a:cs typeface="Calibri" panose="020F0502020204030204" pitchFamily="34" charset="0"/>
              </a:rPr>
              <a:t>control</a:t>
            </a:r>
            <a:r>
              <a:rPr lang="en-GB" sz="2000" i="1" dirty="0">
                <a:latin typeface="Calibri" panose="020F0502020204030204" pitchFamily="34" charset="0"/>
                <a:cs typeface="Calibri" panose="020F0502020204030204" pitchFamily="34" charset="0"/>
              </a:rPr>
              <a:t> </a:t>
            </a:r>
            <a:r>
              <a:rPr lang="en-GB" sz="2000" dirty="0" smtClean="0">
                <a:latin typeface="Calibri" panose="020F0502020204030204" pitchFamily="34" charset="0"/>
                <a:cs typeface="Calibri" panose="020F0502020204030204" pitchFamily="34" charset="0"/>
              </a:rPr>
              <a:t>(Said</a:t>
            </a:r>
            <a:r>
              <a:rPr lang="en-GB" sz="2000" dirty="0" smtClean="0">
                <a:latin typeface="Calibri" panose="020F0502020204030204" pitchFamily="34" charset="0"/>
                <a:cs typeface="Calibri" panose="020F0502020204030204" pitchFamily="34" charset="0"/>
              </a:rPr>
              <a:t>, 1977, p.36</a:t>
            </a:r>
            <a:r>
              <a:rPr lang="en-GB" sz="2000" dirty="0" smtClean="0">
                <a:latin typeface="Calibri" panose="020F0502020204030204" pitchFamily="34" charset="0"/>
                <a:cs typeface="Calibri" panose="020F0502020204030204" pitchFamily="34" charset="0"/>
              </a:rPr>
              <a:t>).</a:t>
            </a:r>
            <a:endParaRPr lang="en-GB" sz="2000" dirty="0" smtClean="0">
              <a:latin typeface="Calibri" panose="020F0502020204030204" pitchFamily="34" charset="0"/>
              <a:cs typeface="Calibri" panose="020F0502020204030204" pitchFamily="34" charset="0"/>
            </a:endParaRPr>
          </a:p>
          <a:p>
            <a:r>
              <a:rPr lang="en-GB" sz="2000" dirty="0">
                <a:latin typeface="Calibri" panose="020F0502020204030204" pitchFamily="34" charset="0"/>
                <a:cs typeface="Calibri" panose="020F0502020204030204" pitchFamily="34" charset="0"/>
              </a:rPr>
              <a:t>By creating ‘the myth of difference’, </a:t>
            </a:r>
            <a:r>
              <a:rPr lang="en-GB" sz="2000" dirty="0" smtClean="0">
                <a:latin typeface="Calibri" panose="020F0502020204030204" pitchFamily="34" charset="0"/>
                <a:cs typeface="Calibri" panose="020F0502020204030204" pitchFamily="34" charset="0"/>
              </a:rPr>
              <a:t>by </a:t>
            </a:r>
            <a:r>
              <a:rPr lang="en-GB" sz="2000" dirty="0">
                <a:latin typeface="Calibri" panose="020F0502020204030204" pitchFamily="34" charset="0"/>
                <a:cs typeface="Calibri" panose="020F0502020204030204" pitchFamily="34" charset="0"/>
              </a:rPr>
              <a:t>portraying the ‘new’ South-North migration after the Cold War as fundamentally different from the refugee movements during the Cold </a:t>
            </a:r>
            <a:r>
              <a:rPr lang="en-GB" sz="2000" dirty="0" smtClean="0">
                <a:latin typeface="Calibri" panose="020F0502020204030204" pitchFamily="34" charset="0"/>
                <a:cs typeface="Calibri" panose="020F0502020204030204" pitchFamily="34" charset="0"/>
              </a:rPr>
              <a:t>War, refugee and migration studies have helped to justify </a:t>
            </a:r>
            <a:r>
              <a:rPr lang="en-GB" sz="2000" dirty="0">
                <a:latin typeface="Calibri" panose="020F0502020204030204" pitchFamily="34" charset="0"/>
                <a:cs typeface="Calibri" panose="020F0502020204030204" pitchFamily="34" charset="0"/>
              </a:rPr>
              <a:t>restrictions on refugee </a:t>
            </a:r>
            <a:r>
              <a:rPr lang="en-GB" sz="2000" dirty="0" smtClean="0">
                <a:latin typeface="Calibri" panose="020F0502020204030204" pitchFamily="34" charset="0"/>
                <a:cs typeface="Calibri" panose="020F0502020204030204" pitchFamily="34" charset="0"/>
              </a:rPr>
              <a:t>movement </a:t>
            </a:r>
            <a:r>
              <a:rPr lang="en-GB" sz="2000" dirty="0">
                <a:latin typeface="Calibri" panose="020F0502020204030204" pitchFamily="34" charset="0"/>
                <a:cs typeface="Calibri" panose="020F0502020204030204" pitchFamily="34" charset="0"/>
              </a:rPr>
              <a:t>and </a:t>
            </a:r>
            <a:r>
              <a:rPr lang="en-GB" sz="2000" dirty="0" smtClean="0">
                <a:latin typeface="Calibri" panose="020F0502020204030204" pitchFamily="34" charset="0"/>
                <a:cs typeface="Calibri" panose="020F0502020204030204" pitchFamily="34" charset="0"/>
              </a:rPr>
              <a:t>rights (</a:t>
            </a:r>
            <a:r>
              <a:rPr lang="en-GB" sz="2000" dirty="0" err="1" smtClean="0">
                <a:latin typeface="Calibri" panose="020F0502020204030204" pitchFamily="34" charset="0"/>
                <a:cs typeface="Calibri" panose="020F0502020204030204" pitchFamily="34" charset="0"/>
              </a:rPr>
              <a:t>Chimni</a:t>
            </a:r>
            <a:r>
              <a:rPr lang="en-GB" sz="2000" dirty="0" smtClean="0">
                <a:latin typeface="Calibri" panose="020F0502020204030204" pitchFamily="34" charset="0"/>
                <a:cs typeface="Calibri" panose="020F0502020204030204" pitchFamily="34" charset="0"/>
              </a:rPr>
              <a:t>, 2009)</a:t>
            </a:r>
            <a:endParaRPr lang="en-GB" sz="2000" dirty="0" smtClean="0">
              <a:latin typeface="Calibri" panose="020F0502020204030204" pitchFamily="34" charset="0"/>
              <a:cs typeface="Calibri" panose="020F0502020204030204" pitchFamily="34" charset="0"/>
            </a:endParaRPr>
          </a:p>
        </p:txBody>
      </p:sp>
      <p:sp>
        <p:nvSpPr>
          <p:cNvPr id="4" name="Rechteck 3">
            <a:extLst>
              <a:ext uri="{FF2B5EF4-FFF2-40B4-BE49-F238E27FC236}">
                <a16:creationId xmlns:a16="http://schemas.microsoft.com/office/drawing/2014/main" id="{FD519921-9CDF-4117-BB67-4EECFC79F574}"/>
              </a:ext>
            </a:extLst>
          </p:cNvPr>
          <p:cNvSpPr/>
          <p:nvPr/>
        </p:nvSpPr>
        <p:spPr>
          <a:xfrm>
            <a:off x="0" y="6684264"/>
            <a:ext cx="9144000" cy="173736"/>
          </a:xfrm>
          <a:prstGeom prst="rect">
            <a:avLst/>
          </a:prstGeom>
          <a:solidFill>
            <a:srgbClr val="D2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100546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875353" y="669830"/>
            <a:ext cx="6589199" cy="1280890"/>
          </a:xfrm>
        </p:spPr>
        <p:txBody>
          <a:bodyPr>
            <a:normAutofit/>
          </a:bodyPr>
          <a:lstStyle/>
          <a:p>
            <a:r>
              <a:rPr lang="en-GB" sz="3200" dirty="0" smtClean="0">
                <a:latin typeface="Calibri" panose="020F0502020204030204" pitchFamily="34" charset="0"/>
                <a:cs typeface="Calibri" panose="020F0502020204030204" pitchFamily="34" charset="0"/>
              </a:rPr>
              <a:t>The Sounds of WhatsApp Surveys</a:t>
            </a:r>
            <a:endParaRPr lang="en-GB" sz="3200" dirty="0"/>
          </a:p>
        </p:txBody>
      </p:sp>
      <p:sp>
        <p:nvSpPr>
          <p:cNvPr id="3" name="Content Placeholder 2"/>
          <p:cNvSpPr>
            <a:spLocks noGrp="1"/>
          </p:cNvSpPr>
          <p:nvPr>
            <p:ph idx="1"/>
          </p:nvPr>
        </p:nvSpPr>
        <p:spPr>
          <a:xfrm>
            <a:off x="704089" y="1783080"/>
            <a:ext cx="7830312" cy="4128142"/>
          </a:xfrm>
        </p:spPr>
        <p:txBody>
          <a:bodyPr>
            <a:normAutofit/>
          </a:bodyPr>
          <a:lstStyle/>
          <a:p>
            <a:r>
              <a:rPr lang="en-GB" sz="2000" i="1" dirty="0" smtClean="0">
                <a:latin typeface="Calibri" panose="020F0502020204030204" pitchFamily="34" charset="0"/>
                <a:cs typeface="Calibri" panose="020F0502020204030204" pitchFamily="34" charset="0"/>
              </a:rPr>
              <a:t>The </a:t>
            </a:r>
            <a:r>
              <a:rPr lang="en-GB" sz="2000" i="1" dirty="0">
                <a:latin typeface="Calibri" panose="020F0502020204030204" pitchFamily="34" charset="0"/>
                <a:cs typeface="Calibri" panose="020F0502020204030204" pitchFamily="34" charset="0"/>
              </a:rPr>
              <a:t>speaker is devastated, and her tone is rough</a:t>
            </a:r>
            <a:r>
              <a:rPr lang="en-GB" sz="2000" i="1" dirty="0" smtClean="0">
                <a:latin typeface="Calibri" panose="020F0502020204030204" pitchFamily="34" charset="0"/>
                <a:cs typeface="Calibri" panose="020F0502020204030204" pitchFamily="34" charset="0"/>
              </a:rPr>
              <a:t>.</a:t>
            </a:r>
            <a:endParaRPr lang="en-GB" sz="2000" dirty="0">
              <a:latin typeface="Calibri" panose="020F0502020204030204" pitchFamily="34" charset="0"/>
              <a:cs typeface="Calibri" panose="020F0502020204030204" pitchFamily="34" charset="0"/>
            </a:endParaRPr>
          </a:p>
          <a:p>
            <a:r>
              <a:rPr lang="en-GB" sz="2000" i="1" dirty="0" smtClean="0">
                <a:latin typeface="Calibri" panose="020F0502020204030204" pitchFamily="34" charset="0"/>
                <a:cs typeface="Calibri" panose="020F0502020204030204" pitchFamily="34" charset="0"/>
              </a:rPr>
              <a:t>The </a:t>
            </a:r>
            <a:r>
              <a:rPr lang="en-GB" sz="2000" i="1" dirty="0">
                <a:latin typeface="Calibri" panose="020F0502020204030204" pitchFamily="34" charset="0"/>
                <a:cs typeface="Calibri" panose="020F0502020204030204" pitchFamily="34" charset="0"/>
              </a:rPr>
              <a:t>speaker keeps crying. She speaks out of pain and grief. She seems devastated and shattered</a:t>
            </a:r>
            <a:r>
              <a:rPr lang="en-GB" sz="2000" i="1" dirty="0" smtClean="0">
                <a:latin typeface="Calibri" panose="020F0502020204030204" pitchFamily="34" charset="0"/>
                <a:cs typeface="Calibri" panose="020F0502020204030204" pitchFamily="34" charset="0"/>
              </a:rPr>
              <a:t>.</a:t>
            </a:r>
            <a:endParaRPr lang="en-GB" sz="2000" dirty="0">
              <a:latin typeface="Calibri" panose="020F0502020204030204" pitchFamily="34" charset="0"/>
              <a:cs typeface="Calibri" panose="020F0502020204030204" pitchFamily="34" charset="0"/>
            </a:endParaRPr>
          </a:p>
          <a:p>
            <a:r>
              <a:rPr lang="en-GB" sz="2000" i="1" dirty="0" smtClean="0">
                <a:latin typeface="Calibri" panose="020F0502020204030204" pitchFamily="34" charset="0"/>
                <a:cs typeface="Calibri" panose="020F0502020204030204" pitchFamily="34" charset="0"/>
              </a:rPr>
              <a:t>The </a:t>
            </a:r>
            <a:r>
              <a:rPr lang="en-GB" sz="2000" i="1" dirty="0">
                <a:latin typeface="Calibri" panose="020F0502020204030204" pitchFamily="34" charset="0"/>
                <a:cs typeface="Calibri" panose="020F0502020204030204" pitchFamily="34" charset="0"/>
              </a:rPr>
              <a:t>speaker is talking in a serious tone. He seems enraged</a:t>
            </a:r>
            <a:r>
              <a:rPr lang="en-GB" sz="2000" i="1" dirty="0" smtClean="0">
                <a:latin typeface="Calibri" panose="020F0502020204030204" pitchFamily="34" charset="0"/>
                <a:cs typeface="Calibri" panose="020F0502020204030204" pitchFamily="34" charset="0"/>
              </a:rPr>
              <a:t>.</a:t>
            </a:r>
            <a:endParaRPr lang="en-GB" sz="2000" dirty="0">
              <a:latin typeface="Calibri" panose="020F0502020204030204" pitchFamily="34" charset="0"/>
              <a:cs typeface="Calibri" panose="020F0502020204030204" pitchFamily="34" charset="0"/>
            </a:endParaRPr>
          </a:p>
          <a:p>
            <a:r>
              <a:rPr lang="en-GB" sz="2000" i="1" dirty="0" smtClean="0">
                <a:latin typeface="Calibri" panose="020F0502020204030204" pitchFamily="34" charset="0"/>
                <a:cs typeface="Calibri" panose="020F0502020204030204" pitchFamily="34" charset="0"/>
              </a:rPr>
              <a:t>The </a:t>
            </a:r>
            <a:r>
              <a:rPr lang="en-GB" sz="2000" i="1" dirty="0">
                <a:latin typeface="Calibri" panose="020F0502020204030204" pitchFamily="34" charset="0"/>
                <a:cs typeface="Calibri" panose="020F0502020204030204" pitchFamily="34" charset="0"/>
              </a:rPr>
              <a:t>speaker is yelling, and repeating the word ‘horrible’ many times</a:t>
            </a:r>
            <a:r>
              <a:rPr lang="en-GB" sz="2000" i="1" dirty="0" smtClean="0">
                <a:latin typeface="Calibri" panose="020F0502020204030204" pitchFamily="34" charset="0"/>
                <a:cs typeface="Calibri" panose="020F0502020204030204" pitchFamily="34" charset="0"/>
              </a:rPr>
              <a:t>.</a:t>
            </a:r>
          </a:p>
          <a:p>
            <a:pPr marL="0" indent="0">
              <a:buNone/>
            </a:pPr>
            <a:endParaRPr lang="en-GB" sz="2000" i="1" dirty="0">
              <a:latin typeface="Calibri" panose="020F0502020204030204" pitchFamily="34" charset="0"/>
              <a:cs typeface="Calibri" panose="020F0502020204030204" pitchFamily="34" charset="0"/>
            </a:endParaRPr>
          </a:p>
          <a:p>
            <a:pPr marL="0" indent="0">
              <a:buNone/>
            </a:pPr>
            <a:endParaRPr lang="en-GB" sz="2000" dirty="0">
              <a:latin typeface="Calibri" panose="020F0502020204030204" pitchFamily="34" charset="0"/>
              <a:cs typeface="Calibri" panose="020F0502020204030204" pitchFamily="34" charset="0"/>
            </a:endParaRPr>
          </a:p>
          <a:p>
            <a:pPr marL="0" indent="0">
              <a:buNone/>
            </a:pPr>
            <a:endParaRPr lang="en-GB" sz="2000" i="1" dirty="0" smtClean="0">
              <a:latin typeface="Calibri" panose="020F0502020204030204" pitchFamily="34" charset="0"/>
              <a:cs typeface="Calibri" panose="020F0502020204030204" pitchFamily="34" charset="0"/>
            </a:endParaRPr>
          </a:p>
        </p:txBody>
      </p:sp>
      <p:sp>
        <p:nvSpPr>
          <p:cNvPr id="4" name="Rechteck 3">
            <a:extLst>
              <a:ext uri="{FF2B5EF4-FFF2-40B4-BE49-F238E27FC236}">
                <a16:creationId xmlns:a16="http://schemas.microsoft.com/office/drawing/2014/main" id="{CAB5F916-F227-4621-97B5-39DFC0368827}"/>
              </a:ext>
            </a:extLst>
          </p:cNvPr>
          <p:cNvSpPr/>
          <p:nvPr/>
        </p:nvSpPr>
        <p:spPr>
          <a:xfrm>
            <a:off x="0" y="6684264"/>
            <a:ext cx="9144000" cy="173736"/>
          </a:xfrm>
          <a:prstGeom prst="rect">
            <a:avLst/>
          </a:prstGeom>
          <a:solidFill>
            <a:srgbClr val="D2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45922091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01041" y="624110"/>
            <a:ext cx="8033360" cy="1280890"/>
          </a:xfrm>
        </p:spPr>
        <p:txBody>
          <a:bodyPr>
            <a:normAutofit/>
          </a:bodyPr>
          <a:lstStyle/>
          <a:p>
            <a:r>
              <a:rPr lang="en-GB" sz="3200" dirty="0" smtClean="0">
                <a:latin typeface="Calibri" panose="020F0502020204030204" pitchFamily="34" charset="0"/>
                <a:cs typeface="Calibri" panose="020F0502020204030204" pitchFamily="34" charset="0"/>
              </a:rPr>
              <a:t>Refugees as always already criminalized </a:t>
            </a:r>
            <a:endParaRPr lang="en-GB" sz="3200" dirty="0">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676405" y="1578279"/>
            <a:ext cx="7857996" cy="4332943"/>
          </a:xfrm>
        </p:spPr>
        <p:txBody>
          <a:bodyPr>
            <a:normAutofit/>
          </a:bodyPr>
          <a:lstStyle/>
          <a:p>
            <a:r>
              <a:rPr lang="en-GB" sz="2000" i="1" dirty="0">
                <a:latin typeface="Calibri" panose="020F0502020204030204" pitchFamily="34" charset="0"/>
                <a:cs typeface="Calibri" panose="020F0502020204030204" pitchFamily="34" charset="0"/>
              </a:rPr>
              <a:t>W</a:t>
            </a:r>
            <a:r>
              <a:rPr lang="en-GB" sz="2000" i="1" dirty="0" smtClean="0">
                <a:latin typeface="Calibri" panose="020F0502020204030204" pitchFamily="34" charset="0"/>
                <a:cs typeface="Calibri" panose="020F0502020204030204" pitchFamily="34" charset="0"/>
              </a:rPr>
              <a:t>hile </a:t>
            </a:r>
            <a:r>
              <a:rPr lang="en-GB" sz="2000" i="1" dirty="0">
                <a:latin typeface="Calibri" panose="020F0502020204030204" pitchFamily="34" charset="0"/>
                <a:cs typeface="Calibri" panose="020F0502020204030204" pitchFamily="34" charset="0"/>
              </a:rPr>
              <a:t>I was praying at the mosque, my motorcycle was robbed, and I was keeping my ID card, vouchers, public driving license, and my papers in </a:t>
            </a:r>
            <a:r>
              <a:rPr lang="en-GB" sz="2000" i="1" dirty="0" smtClean="0">
                <a:latin typeface="Calibri" panose="020F0502020204030204" pitchFamily="34" charset="0"/>
                <a:cs typeface="Calibri" panose="020F0502020204030204" pitchFamily="34" charset="0"/>
              </a:rPr>
              <a:t>it … </a:t>
            </a:r>
            <a:r>
              <a:rPr lang="en-GB" sz="2000" b="1" i="1" dirty="0" smtClean="0">
                <a:latin typeface="Calibri" panose="020F0502020204030204" pitchFamily="34" charset="0"/>
                <a:cs typeface="Calibri" panose="020F0502020204030204" pitchFamily="34" charset="0"/>
              </a:rPr>
              <a:t>Although </a:t>
            </a:r>
            <a:r>
              <a:rPr lang="en-GB" sz="2000" b="1" i="1" dirty="0">
                <a:latin typeface="Calibri" panose="020F0502020204030204" pitchFamily="34" charset="0"/>
                <a:cs typeface="Calibri" panose="020F0502020204030204" pitchFamily="34" charset="0"/>
              </a:rPr>
              <a:t>I caught the thieves, they considered me guilty. The head of the police station refused to raise a criminal complaint, and he arrested me for 24 hours instead.</a:t>
            </a:r>
            <a:r>
              <a:rPr lang="en-GB" sz="2000" i="1" dirty="0">
                <a:latin typeface="Calibri" panose="020F0502020204030204" pitchFamily="34" charset="0"/>
                <a:cs typeface="Calibri" panose="020F0502020204030204" pitchFamily="34" charset="0"/>
              </a:rPr>
              <a:t> Now I have no </a:t>
            </a:r>
            <a:r>
              <a:rPr lang="en-GB" sz="2000" i="1" dirty="0" smtClean="0">
                <a:latin typeface="Calibri" panose="020F0502020204030204" pitchFamily="34" charset="0"/>
                <a:cs typeface="Calibri" panose="020F0502020204030204" pitchFamily="34" charset="0"/>
              </a:rPr>
              <a:t>papers, nor </a:t>
            </a:r>
            <a:r>
              <a:rPr lang="en-GB" sz="2000" i="1" dirty="0">
                <a:latin typeface="Calibri" panose="020F0502020204030204" pitchFamily="34" charset="0"/>
                <a:cs typeface="Calibri" panose="020F0502020204030204" pitchFamily="34" charset="0"/>
              </a:rPr>
              <a:t>an ID card. When I went to the public security to get another ID card, they told me to produce a passport, but I don't have money to do </a:t>
            </a:r>
            <a:r>
              <a:rPr lang="en-GB" sz="2000" i="1" dirty="0" smtClean="0">
                <a:latin typeface="Calibri" panose="020F0502020204030204" pitchFamily="34" charset="0"/>
                <a:cs typeface="Calibri" panose="020F0502020204030204" pitchFamily="34" charset="0"/>
              </a:rPr>
              <a:t>that</a:t>
            </a:r>
            <a:r>
              <a:rPr lang="de-DE" sz="2000" i="1" dirty="0" smtClean="0">
                <a:latin typeface="Calibri" panose="020F0502020204030204" pitchFamily="34" charset="0"/>
                <a:cs typeface="Calibri" panose="020F0502020204030204" pitchFamily="34" charset="0"/>
              </a:rPr>
              <a:t>.</a:t>
            </a:r>
          </a:p>
          <a:p>
            <a:endParaRPr lang="en-GB" sz="2000" dirty="0">
              <a:latin typeface="Calibri" panose="020F0502020204030204" pitchFamily="34" charset="0"/>
              <a:cs typeface="Calibri" panose="020F0502020204030204" pitchFamily="34" charset="0"/>
            </a:endParaRPr>
          </a:p>
        </p:txBody>
      </p:sp>
      <p:sp>
        <p:nvSpPr>
          <p:cNvPr id="4" name="Rechteck 3">
            <a:extLst>
              <a:ext uri="{FF2B5EF4-FFF2-40B4-BE49-F238E27FC236}">
                <a16:creationId xmlns:a16="http://schemas.microsoft.com/office/drawing/2014/main" id="{C63BDE92-F43F-4472-804B-8744515505C1}"/>
              </a:ext>
            </a:extLst>
          </p:cNvPr>
          <p:cNvSpPr/>
          <p:nvPr/>
        </p:nvSpPr>
        <p:spPr>
          <a:xfrm>
            <a:off x="0" y="6684264"/>
            <a:ext cx="9144000" cy="173736"/>
          </a:xfrm>
          <a:prstGeom prst="rect">
            <a:avLst/>
          </a:prstGeom>
          <a:solidFill>
            <a:srgbClr val="D2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2510836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38411" y="624110"/>
            <a:ext cx="8095990" cy="1280890"/>
          </a:xfrm>
        </p:spPr>
        <p:txBody>
          <a:bodyPr>
            <a:normAutofit/>
          </a:bodyPr>
          <a:lstStyle/>
          <a:p>
            <a:r>
              <a:rPr lang="en-GB" sz="3200" dirty="0">
                <a:latin typeface="Calibri" panose="020F0502020204030204" pitchFamily="34" charset="0"/>
                <a:cs typeface="Calibri" panose="020F0502020204030204" pitchFamily="34" charset="0"/>
              </a:rPr>
              <a:t>Qualitative WhatsApp Survey Experiment</a:t>
            </a:r>
          </a:p>
        </p:txBody>
      </p:sp>
      <p:sp>
        <p:nvSpPr>
          <p:cNvPr id="3" name="Content Placeholder 2"/>
          <p:cNvSpPr>
            <a:spLocks noGrp="1"/>
          </p:cNvSpPr>
          <p:nvPr>
            <p:ph idx="1"/>
          </p:nvPr>
        </p:nvSpPr>
        <p:spPr>
          <a:xfrm>
            <a:off x="576197" y="1753645"/>
            <a:ext cx="7958204" cy="4804810"/>
          </a:xfrm>
        </p:spPr>
        <p:txBody>
          <a:bodyPr>
            <a:normAutofit/>
          </a:bodyPr>
          <a:lstStyle/>
          <a:p>
            <a:r>
              <a:rPr lang="en-GB" sz="2000" dirty="0">
                <a:latin typeface="Calibri" panose="020F0502020204030204" pitchFamily="34" charset="0"/>
                <a:cs typeface="Calibri" panose="020F0502020204030204" pitchFamily="34" charset="0"/>
              </a:rPr>
              <a:t>Two surveys of Syrian refugees and host communities in Lebanon in 2017 and 2018 with the United Nations Development Programme (UNDP)</a:t>
            </a:r>
          </a:p>
          <a:p>
            <a:r>
              <a:rPr lang="en-GB" sz="2000" dirty="0">
                <a:latin typeface="Calibri" panose="020F0502020204030204" pitchFamily="34" charset="0"/>
                <a:cs typeface="Calibri" panose="020F0502020204030204" pitchFamily="34" charset="0"/>
              </a:rPr>
              <a:t>Approximately 1 million Syrian refugees live in </a:t>
            </a:r>
            <a:r>
              <a:rPr lang="en-GB" sz="2000" dirty="0" smtClean="0">
                <a:latin typeface="Calibri" panose="020F0502020204030204" pitchFamily="34" charset="0"/>
                <a:cs typeface="Calibri" panose="020F0502020204030204" pitchFamily="34" charset="0"/>
              </a:rPr>
              <a:t>Lebanon. The majority don’t have legal residency.</a:t>
            </a:r>
            <a:endParaRPr lang="en-GB" sz="2000" dirty="0">
              <a:latin typeface="Calibri" panose="020F0502020204030204" pitchFamily="34" charset="0"/>
              <a:cs typeface="Calibri" panose="020F0502020204030204" pitchFamily="34" charset="0"/>
            </a:endParaRPr>
          </a:p>
          <a:p>
            <a:r>
              <a:rPr lang="en-GB" sz="2000" dirty="0" smtClean="0">
                <a:latin typeface="Calibri" panose="020F0502020204030204" pitchFamily="34" charset="0"/>
                <a:cs typeface="Calibri" panose="020F0502020204030204" pitchFamily="34" charset="0"/>
              </a:rPr>
              <a:t>2 billion </a:t>
            </a:r>
            <a:r>
              <a:rPr lang="en-GB" sz="2000" dirty="0">
                <a:latin typeface="Calibri" panose="020F0502020204030204" pitchFamily="34" charset="0"/>
                <a:cs typeface="Calibri" panose="020F0502020204030204" pitchFamily="34" charset="0"/>
              </a:rPr>
              <a:t>WhatsApp users worldwide and 78% of refugee households in Lebanon use WhatsApp</a:t>
            </a:r>
          </a:p>
          <a:p>
            <a:r>
              <a:rPr lang="en-GB" sz="2000" dirty="0">
                <a:latin typeface="Calibri" panose="020F0502020204030204" pitchFamily="34" charset="0"/>
                <a:cs typeface="Calibri" panose="020F0502020204030204" pitchFamily="34" charset="0"/>
              </a:rPr>
              <a:t>1036 people participated </a:t>
            </a:r>
            <a:r>
              <a:rPr lang="en-GB" sz="2000" dirty="0" smtClean="0">
                <a:latin typeface="Calibri" panose="020F0502020204030204" pitchFamily="34" charset="0"/>
                <a:cs typeface="Calibri" panose="020F0502020204030204" pitchFamily="34" charset="0"/>
              </a:rPr>
              <a:t>in our surveys sharing </a:t>
            </a:r>
            <a:r>
              <a:rPr lang="en-GB" sz="2000" dirty="0">
                <a:latin typeface="Calibri" panose="020F0502020204030204" pitchFamily="34" charset="0"/>
                <a:cs typeface="Calibri" panose="020F0502020204030204" pitchFamily="34" charset="0"/>
              </a:rPr>
              <a:t>their perspectives and insights</a:t>
            </a:r>
          </a:p>
          <a:p>
            <a:r>
              <a:rPr lang="en-GB" sz="2000" dirty="0">
                <a:latin typeface="Calibri" panose="020F0502020204030204" pitchFamily="34" charset="0"/>
                <a:cs typeface="Calibri" panose="020F0502020204030204" pitchFamily="34" charset="0"/>
              </a:rPr>
              <a:t>The majority of respondents (75% in the first survey and 89% in the second) chose to respond with voice messages</a:t>
            </a:r>
          </a:p>
        </p:txBody>
      </p:sp>
      <p:sp>
        <p:nvSpPr>
          <p:cNvPr id="4" name="Rechteck 3">
            <a:extLst>
              <a:ext uri="{FF2B5EF4-FFF2-40B4-BE49-F238E27FC236}">
                <a16:creationId xmlns:a16="http://schemas.microsoft.com/office/drawing/2014/main" id="{C63BDE92-F43F-4472-804B-8744515505C1}"/>
              </a:ext>
            </a:extLst>
          </p:cNvPr>
          <p:cNvSpPr/>
          <p:nvPr/>
        </p:nvSpPr>
        <p:spPr>
          <a:xfrm>
            <a:off x="0" y="6684264"/>
            <a:ext cx="9144000" cy="173736"/>
          </a:xfrm>
          <a:prstGeom prst="rect">
            <a:avLst/>
          </a:prstGeom>
          <a:solidFill>
            <a:srgbClr val="D2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7268798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75989" y="669830"/>
            <a:ext cx="6988563" cy="1280890"/>
          </a:xfrm>
        </p:spPr>
        <p:txBody>
          <a:bodyPr>
            <a:normAutofit/>
          </a:bodyPr>
          <a:lstStyle/>
          <a:p>
            <a:r>
              <a:rPr lang="en-GB" sz="3200" dirty="0">
                <a:latin typeface="Calibri" panose="020F0502020204030204" pitchFamily="34" charset="0"/>
                <a:cs typeface="Calibri" panose="020F0502020204030204" pitchFamily="34" charset="0"/>
              </a:rPr>
              <a:t>A </a:t>
            </a:r>
            <a:r>
              <a:rPr lang="en-GB" sz="3200" dirty="0" smtClean="0">
                <a:latin typeface="Calibri" panose="020F0502020204030204" pitchFamily="34" charset="0"/>
                <a:cs typeface="Calibri" panose="020F0502020204030204" pitchFamily="34" charset="0"/>
              </a:rPr>
              <a:t>New Form of </a:t>
            </a:r>
            <a:r>
              <a:rPr lang="en-GB" sz="3200" dirty="0">
                <a:latin typeface="Calibri" panose="020F0502020204030204" pitchFamily="34" charset="0"/>
                <a:cs typeface="Calibri" panose="020F0502020204030204" pitchFamily="34" charset="0"/>
              </a:rPr>
              <a:t>Knowledge </a:t>
            </a:r>
            <a:r>
              <a:rPr lang="en-GB" sz="3200" dirty="0" smtClean="0">
                <a:latin typeface="Calibri" panose="020F0502020204030204" pitchFamily="34" charset="0"/>
                <a:cs typeface="Calibri" panose="020F0502020204030204" pitchFamily="34" charset="0"/>
              </a:rPr>
              <a:t>Production</a:t>
            </a:r>
            <a:r>
              <a:rPr lang="en-GB" sz="3200" dirty="0" smtClean="0"/>
              <a:t>? </a:t>
            </a:r>
            <a:endParaRPr lang="en-GB" sz="3200" dirty="0"/>
          </a:p>
        </p:txBody>
      </p:sp>
      <p:sp>
        <p:nvSpPr>
          <p:cNvPr id="3" name="Content Placeholder 2"/>
          <p:cNvSpPr>
            <a:spLocks noGrp="1"/>
          </p:cNvSpPr>
          <p:nvPr>
            <p:ph idx="1"/>
          </p:nvPr>
        </p:nvSpPr>
        <p:spPr>
          <a:xfrm>
            <a:off x="704089" y="1783080"/>
            <a:ext cx="7830312" cy="4128142"/>
          </a:xfrm>
        </p:spPr>
        <p:txBody>
          <a:bodyPr>
            <a:normAutofit/>
          </a:bodyPr>
          <a:lstStyle/>
          <a:p>
            <a:pPr marL="0" indent="0">
              <a:buNone/>
            </a:pPr>
            <a:r>
              <a:rPr lang="en-GB" sz="2000" dirty="0" smtClean="0">
                <a:latin typeface="Calibri" panose="020F0502020204030204" pitchFamily="34" charset="0"/>
                <a:cs typeface="Calibri" panose="020F0502020204030204" pitchFamily="34" charset="0"/>
              </a:rPr>
              <a:t>1) More </a:t>
            </a:r>
            <a:r>
              <a:rPr lang="en-GB" sz="2000" dirty="0">
                <a:latin typeface="Calibri" panose="020F0502020204030204" pitchFamily="34" charset="0"/>
                <a:cs typeface="Calibri" panose="020F0502020204030204" pitchFamily="34" charset="0"/>
              </a:rPr>
              <a:t>Listening: </a:t>
            </a:r>
            <a:r>
              <a:rPr lang="en-GB" sz="2000" dirty="0" smtClean="0">
                <a:latin typeface="Calibri" panose="020F0502020204030204" pitchFamily="34" charset="0"/>
                <a:cs typeface="Calibri" panose="020F0502020204030204" pitchFamily="34" charset="0"/>
              </a:rPr>
              <a:t>more </a:t>
            </a:r>
            <a:r>
              <a:rPr lang="en-GB" sz="2000" dirty="0">
                <a:latin typeface="Calibri" panose="020F0502020204030204" pitchFamily="34" charset="0"/>
                <a:cs typeface="Calibri" panose="020F0502020204030204" pitchFamily="34" charset="0"/>
              </a:rPr>
              <a:t>and different voices can be heard </a:t>
            </a:r>
            <a:endParaRPr lang="en-GB" sz="2000" dirty="0" smtClean="0">
              <a:latin typeface="Calibri" panose="020F0502020204030204" pitchFamily="34" charset="0"/>
              <a:cs typeface="Calibri" panose="020F0502020204030204" pitchFamily="34" charset="0"/>
            </a:endParaRPr>
          </a:p>
          <a:p>
            <a:pPr marL="0" indent="0">
              <a:buNone/>
            </a:pPr>
            <a:r>
              <a:rPr lang="en-GB" sz="2000" dirty="0" smtClean="0">
                <a:latin typeface="Calibri" panose="020F0502020204030204" pitchFamily="34" charset="0"/>
                <a:cs typeface="Calibri" panose="020F0502020204030204" pitchFamily="34" charset="0"/>
              </a:rPr>
              <a:t>2</a:t>
            </a:r>
            <a:r>
              <a:rPr lang="en-GB" sz="2000" dirty="0">
                <a:latin typeface="Calibri" panose="020F0502020204030204" pitchFamily="34" charset="0"/>
                <a:cs typeface="Calibri" panose="020F0502020204030204" pitchFamily="34" charset="0"/>
              </a:rPr>
              <a:t>) Casual </a:t>
            </a:r>
            <a:r>
              <a:rPr lang="en-GB" sz="2000" dirty="0" smtClean="0">
                <a:latin typeface="Calibri" panose="020F0502020204030204" pitchFamily="34" charset="0"/>
                <a:cs typeface="Calibri" panose="020F0502020204030204" pitchFamily="34" charset="0"/>
              </a:rPr>
              <a:t>intimacy and informal knowledge</a:t>
            </a:r>
            <a:endParaRPr lang="en-GB" sz="2000" dirty="0">
              <a:latin typeface="Calibri" panose="020F0502020204030204" pitchFamily="34" charset="0"/>
              <a:cs typeface="Calibri" panose="020F0502020204030204" pitchFamily="34" charset="0"/>
            </a:endParaRPr>
          </a:p>
          <a:p>
            <a:pPr marL="0" indent="0">
              <a:buNone/>
            </a:pPr>
            <a:r>
              <a:rPr lang="en-GB" sz="2000" dirty="0">
                <a:latin typeface="Calibri" panose="020F0502020204030204" pitchFamily="34" charset="0"/>
                <a:cs typeface="Calibri" panose="020F0502020204030204" pitchFamily="34" charset="0"/>
              </a:rPr>
              <a:t>3) Comfortable distance and the ethics of not interrupting</a:t>
            </a:r>
          </a:p>
          <a:p>
            <a:pPr marL="0" indent="0">
              <a:buNone/>
            </a:pPr>
            <a:r>
              <a:rPr lang="en-GB" sz="2000" dirty="0">
                <a:latin typeface="Calibri" panose="020F0502020204030204" pitchFamily="34" charset="0"/>
                <a:cs typeface="Calibri" panose="020F0502020204030204" pitchFamily="34" charset="0"/>
              </a:rPr>
              <a:t>4) Bottom-up knowledge and talking back to power</a:t>
            </a:r>
          </a:p>
          <a:p>
            <a:pPr marL="0" indent="0">
              <a:buNone/>
            </a:pPr>
            <a:r>
              <a:rPr lang="en-GB" sz="2000" dirty="0">
                <a:latin typeface="Calibri" panose="020F0502020204030204" pitchFamily="34" charset="0"/>
                <a:cs typeface="Calibri" panose="020F0502020204030204" pitchFamily="34" charset="0"/>
              </a:rPr>
              <a:t>5) Inclusivity: More inclusive of people who struggle with literacy or dyslexia, people living in conflict zones or who are on the move</a:t>
            </a:r>
          </a:p>
          <a:p>
            <a:r>
              <a:rPr lang="en-GB" sz="2000" i="1" dirty="0">
                <a:latin typeface="Calibri" panose="020F0502020204030204" pitchFamily="34" charset="0"/>
                <a:cs typeface="Calibri" panose="020F0502020204030204" pitchFamily="34" charset="0"/>
              </a:rPr>
              <a:t>Don’t mess around and fool people! What safety are you talking about</a:t>
            </a:r>
            <a:r>
              <a:rPr lang="en-GB" sz="2000" i="1" dirty="0" smtClean="0">
                <a:latin typeface="Calibri" panose="020F0502020204030204" pitchFamily="34" charset="0"/>
                <a:cs typeface="Calibri" panose="020F0502020204030204" pitchFamily="34" charset="0"/>
              </a:rPr>
              <a:t>?</a:t>
            </a:r>
          </a:p>
        </p:txBody>
      </p:sp>
      <p:sp>
        <p:nvSpPr>
          <p:cNvPr id="4" name="Rechteck 3">
            <a:extLst>
              <a:ext uri="{FF2B5EF4-FFF2-40B4-BE49-F238E27FC236}">
                <a16:creationId xmlns:a16="http://schemas.microsoft.com/office/drawing/2014/main" id="{CAB5F916-F227-4621-97B5-39DFC0368827}"/>
              </a:ext>
            </a:extLst>
          </p:cNvPr>
          <p:cNvSpPr/>
          <p:nvPr/>
        </p:nvSpPr>
        <p:spPr>
          <a:xfrm>
            <a:off x="0" y="6684264"/>
            <a:ext cx="9144000" cy="173736"/>
          </a:xfrm>
          <a:prstGeom prst="rect">
            <a:avLst/>
          </a:prstGeom>
          <a:solidFill>
            <a:srgbClr val="D2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57448461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09593" y="660686"/>
            <a:ext cx="6589199" cy="1280890"/>
          </a:xfrm>
        </p:spPr>
        <p:txBody>
          <a:bodyPr>
            <a:normAutofit/>
          </a:bodyPr>
          <a:lstStyle/>
          <a:p>
            <a:r>
              <a:rPr lang="en-GB" sz="3200" dirty="0" smtClean="0">
                <a:latin typeface="Calibri" panose="020F0502020204030204" pitchFamily="34" charset="0"/>
                <a:cs typeface="Calibri" panose="020F0502020204030204" pitchFamily="34" charset="0"/>
              </a:rPr>
              <a:t>Epistemic Resistance</a:t>
            </a:r>
            <a:endParaRPr lang="en-GB" sz="3200" dirty="0">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509592" y="1545336"/>
            <a:ext cx="7912031" cy="5065776"/>
          </a:xfrm>
        </p:spPr>
        <p:txBody>
          <a:bodyPr>
            <a:normAutofit/>
          </a:bodyPr>
          <a:lstStyle/>
          <a:p>
            <a:endParaRPr lang="en-GB" dirty="0"/>
          </a:p>
          <a:p>
            <a:pPr marL="0" indent="0">
              <a:buNone/>
            </a:pPr>
            <a:r>
              <a:rPr lang="en-GB" sz="1650" b="1" dirty="0"/>
              <a:t>‘</a:t>
            </a:r>
            <a:r>
              <a:rPr lang="en-GB" sz="2000" b="1" dirty="0">
                <a:latin typeface="Calibri" panose="020F0502020204030204" pitchFamily="34" charset="0"/>
                <a:cs typeface="Calibri" panose="020F0502020204030204" pitchFamily="34" charset="0"/>
              </a:rPr>
              <a:t>What are the needs of your town?’ (the development framework)</a:t>
            </a:r>
          </a:p>
          <a:p>
            <a:r>
              <a:rPr lang="en-GB" sz="2000" i="1" dirty="0">
                <a:latin typeface="Calibri" panose="020F0502020204030204" pitchFamily="34" charset="0"/>
                <a:cs typeface="Calibri" panose="020F0502020204030204" pitchFamily="34" charset="0"/>
              </a:rPr>
              <a:t>Our needs as refugees are plenty. Instead of investing millions of dollars in sewage, garbage trucks, municipalities and buildings that we build, and the public services which we build for the Lebanese, feel with the Syrian refugee. </a:t>
            </a:r>
            <a:r>
              <a:rPr lang="en-GB" sz="2000" b="1" i="1" dirty="0">
                <a:latin typeface="Calibri" panose="020F0502020204030204" pitchFamily="34" charset="0"/>
                <a:cs typeface="Calibri" panose="020F0502020204030204" pitchFamily="34" charset="0"/>
              </a:rPr>
              <a:t>You're asking about the needs of the towns, but the towns don't need anything. The Syrian refugee is the one who's in need. Enough with stealing.</a:t>
            </a:r>
          </a:p>
          <a:p>
            <a:r>
              <a:rPr lang="en-GB" sz="2000" b="1" i="1" dirty="0">
                <a:latin typeface="Calibri" panose="020F0502020204030204" pitchFamily="34" charset="0"/>
                <a:cs typeface="Calibri" panose="020F0502020204030204" pitchFamily="34" charset="0"/>
              </a:rPr>
              <a:t>First, you're asking me about the needs of this town, but I'm not from this town</a:t>
            </a:r>
            <a:r>
              <a:rPr lang="en-GB" sz="2000" i="1" dirty="0">
                <a:latin typeface="Calibri" panose="020F0502020204030204" pitchFamily="34" charset="0"/>
                <a:cs typeface="Calibri" panose="020F0502020204030204" pitchFamily="34" charset="0"/>
              </a:rPr>
              <a:t>. I'm only a Syrian refugee, but the Syrian refugee has nothing to do with the Lebanese affairs . I even don't know what to say about the way he's being treated. Just watch the news and you'll know how he's being treated.</a:t>
            </a:r>
          </a:p>
          <a:p>
            <a:pPr marL="0" indent="0">
              <a:buNone/>
            </a:pPr>
            <a:endParaRPr lang="en-GB" sz="2000" i="1" dirty="0">
              <a:latin typeface="Calibri" panose="020F0502020204030204" pitchFamily="34" charset="0"/>
              <a:cs typeface="Calibri" panose="020F0502020204030204" pitchFamily="34" charset="0"/>
            </a:endParaRPr>
          </a:p>
        </p:txBody>
      </p:sp>
      <p:sp>
        <p:nvSpPr>
          <p:cNvPr id="4" name="Rechteck 3">
            <a:extLst>
              <a:ext uri="{FF2B5EF4-FFF2-40B4-BE49-F238E27FC236}">
                <a16:creationId xmlns:a16="http://schemas.microsoft.com/office/drawing/2014/main" id="{78750520-7567-4E77-AC3B-142FA42814FE}"/>
              </a:ext>
            </a:extLst>
          </p:cNvPr>
          <p:cNvSpPr/>
          <p:nvPr/>
        </p:nvSpPr>
        <p:spPr>
          <a:xfrm>
            <a:off x="0" y="6684264"/>
            <a:ext cx="9144000" cy="173736"/>
          </a:xfrm>
          <a:prstGeom prst="rect">
            <a:avLst/>
          </a:prstGeom>
          <a:solidFill>
            <a:srgbClr val="D2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9808383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91305" y="560102"/>
            <a:ext cx="6589199" cy="1280890"/>
          </a:xfrm>
        </p:spPr>
        <p:txBody>
          <a:bodyPr>
            <a:normAutofit/>
          </a:bodyPr>
          <a:lstStyle/>
          <a:p>
            <a:r>
              <a:rPr lang="en-GB" sz="3200" dirty="0">
                <a:latin typeface="Calibri" panose="020F0502020204030204" pitchFamily="34" charset="0"/>
                <a:cs typeface="Calibri" panose="020F0502020204030204" pitchFamily="34" charset="0"/>
              </a:rPr>
              <a:t>Epistemic Resistance</a:t>
            </a:r>
          </a:p>
        </p:txBody>
      </p:sp>
      <p:sp>
        <p:nvSpPr>
          <p:cNvPr id="3" name="Content Placeholder 2"/>
          <p:cNvSpPr>
            <a:spLocks noGrp="1"/>
          </p:cNvSpPr>
          <p:nvPr>
            <p:ph idx="1"/>
          </p:nvPr>
        </p:nvSpPr>
        <p:spPr>
          <a:xfrm>
            <a:off x="720090" y="1600200"/>
            <a:ext cx="7908369" cy="3690467"/>
          </a:xfrm>
        </p:spPr>
        <p:txBody>
          <a:bodyPr>
            <a:normAutofit/>
          </a:bodyPr>
          <a:lstStyle/>
          <a:p>
            <a:r>
              <a:rPr lang="en-GB" sz="2000" i="1" dirty="0">
                <a:latin typeface="Calibri" panose="020F0502020204030204" pitchFamily="34" charset="0"/>
                <a:cs typeface="Calibri" panose="020F0502020204030204" pitchFamily="34" charset="0"/>
              </a:rPr>
              <a:t>May God bless you. We respect the fact that you're supporting us, but we as Syrians don't benefit from the wall, nor from agriculture, but the Lebanese are the ones that benefit. </a:t>
            </a:r>
            <a:r>
              <a:rPr lang="en-GB" sz="2000" b="1" i="1" dirty="0">
                <a:latin typeface="Calibri" panose="020F0502020204030204" pitchFamily="34" charset="0"/>
                <a:cs typeface="Calibri" panose="020F0502020204030204" pitchFamily="34" charset="0"/>
              </a:rPr>
              <a:t>You're supporting the Lebanese people and not the Syrians. You've aided the Syrians in the house rent, but the Lebanese are benefiting from this money, since they're the house </a:t>
            </a:r>
            <a:r>
              <a:rPr lang="en-GB" sz="2000" b="1" i="1" dirty="0" smtClean="0">
                <a:latin typeface="Calibri" panose="020F0502020204030204" pitchFamily="34" charset="0"/>
                <a:cs typeface="Calibri" panose="020F0502020204030204" pitchFamily="34" charset="0"/>
              </a:rPr>
              <a:t>owners…</a:t>
            </a:r>
            <a:endParaRPr lang="en-GB" sz="2000" i="1" dirty="0">
              <a:latin typeface="Calibri" panose="020F0502020204030204" pitchFamily="34" charset="0"/>
              <a:cs typeface="Calibri" panose="020F0502020204030204" pitchFamily="34" charset="0"/>
            </a:endParaRPr>
          </a:p>
        </p:txBody>
      </p:sp>
      <p:sp>
        <p:nvSpPr>
          <p:cNvPr id="4" name="Rechteck 3">
            <a:extLst>
              <a:ext uri="{FF2B5EF4-FFF2-40B4-BE49-F238E27FC236}">
                <a16:creationId xmlns:a16="http://schemas.microsoft.com/office/drawing/2014/main" id="{4EE160C0-07BC-4A89-8113-603049ACDC24}"/>
              </a:ext>
            </a:extLst>
          </p:cNvPr>
          <p:cNvSpPr/>
          <p:nvPr/>
        </p:nvSpPr>
        <p:spPr>
          <a:xfrm>
            <a:off x="0" y="6684264"/>
            <a:ext cx="9144000" cy="173736"/>
          </a:xfrm>
          <a:prstGeom prst="rect">
            <a:avLst/>
          </a:prstGeom>
          <a:solidFill>
            <a:srgbClr val="D2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5623527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27881" y="550958"/>
            <a:ext cx="6589199" cy="1280890"/>
          </a:xfrm>
        </p:spPr>
        <p:txBody>
          <a:bodyPr>
            <a:normAutofit/>
          </a:bodyPr>
          <a:lstStyle/>
          <a:p>
            <a:r>
              <a:rPr lang="en-GB" sz="3200" dirty="0">
                <a:latin typeface="Calibri" panose="020F0502020204030204" pitchFamily="34" charset="0"/>
                <a:cs typeface="Calibri" panose="020F0502020204030204" pitchFamily="34" charset="0"/>
              </a:rPr>
              <a:t>‘You already know’: </a:t>
            </a:r>
            <a:r>
              <a:rPr lang="en-GB" sz="3200" dirty="0" smtClean="0">
                <a:latin typeface="Calibri" panose="020F0502020204030204" pitchFamily="34" charset="0"/>
                <a:cs typeface="Calibri" panose="020F0502020204030204" pitchFamily="34" charset="0"/>
              </a:rPr>
              <a:t>lack of knowledge </a:t>
            </a:r>
            <a:r>
              <a:rPr lang="en-GB" sz="3200" dirty="0">
                <a:latin typeface="Calibri" panose="020F0502020204030204" pitchFamily="34" charset="0"/>
                <a:cs typeface="Calibri" panose="020F0502020204030204" pitchFamily="34" charset="0"/>
              </a:rPr>
              <a:t>is not the problem</a:t>
            </a:r>
          </a:p>
        </p:txBody>
      </p:sp>
      <p:sp>
        <p:nvSpPr>
          <p:cNvPr id="3" name="Content Placeholder 2"/>
          <p:cNvSpPr>
            <a:spLocks noGrp="1"/>
          </p:cNvSpPr>
          <p:nvPr>
            <p:ph idx="1"/>
          </p:nvPr>
        </p:nvSpPr>
        <p:spPr>
          <a:xfrm>
            <a:off x="424511" y="1831848"/>
            <a:ext cx="7695361" cy="4234822"/>
          </a:xfrm>
        </p:spPr>
        <p:txBody>
          <a:bodyPr>
            <a:normAutofit/>
          </a:bodyPr>
          <a:lstStyle/>
          <a:p>
            <a:pPr marL="0" indent="0">
              <a:buNone/>
            </a:pPr>
            <a:r>
              <a:rPr lang="en-GB" sz="2000" b="1" dirty="0">
                <a:latin typeface="Calibri" panose="020F0502020204030204" pitchFamily="34" charset="0"/>
                <a:cs typeface="Calibri" panose="020F0502020204030204" pitchFamily="34" charset="0"/>
              </a:rPr>
              <a:t>How do you see the future of </a:t>
            </a:r>
            <a:r>
              <a:rPr lang="en-GB" sz="2000" b="1" dirty="0" smtClean="0">
                <a:latin typeface="Calibri" panose="020F0502020204030204" pitchFamily="34" charset="0"/>
                <a:cs typeface="Calibri" panose="020F0502020204030204" pitchFamily="34" charset="0"/>
              </a:rPr>
              <a:t>Syrians?</a:t>
            </a:r>
            <a:endParaRPr lang="en-GB" sz="2000" b="1" i="1" dirty="0" smtClean="0">
              <a:latin typeface="Calibri" panose="020F0502020204030204" pitchFamily="34" charset="0"/>
              <a:cs typeface="Calibri" panose="020F0502020204030204" pitchFamily="34" charset="0"/>
            </a:endParaRPr>
          </a:p>
          <a:p>
            <a:r>
              <a:rPr lang="en-GB" sz="2000" b="1" i="1" dirty="0">
                <a:latin typeface="Calibri" panose="020F0502020204030204" pitchFamily="34" charset="0"/>
                <a:cs typeface="Calibri" panose="020F0502020204030204" pitchFamily="34" charset="0"/>
              </a:rPr>
              <a:t>T</a:t>
            </a:r>
            <a:r>
              <a:rPr lang="en-GB" sz="2000" b="1" i="1" dirty="0" smtClean="0">
                <a:latin typeface="Calibri" panose="020F0502020204030204" pitchFamily="34" charset="0"/>
                <a:cs typeface="Calibri" panose="020F0502020204030204" pitchFamily="34" charset="0"/>
              </a:rPr>
              <a:t>he </a:t>
            </a:r>
            <a:r>
              <a:rPr lang="en-GB" sz="2000" b="1" i="1" dirty="0">
                <a:latin typeface="Calibri" panose="020F0502020204030204" pitchFamily="34" charset="0"/>
                <a:cs typeface="Calibri" panose="020F0502020204030204" pitchFamily="34" charset="0"/>
              </a:rPr>
              <a:t>answer to your question is too obvious, and you know it more than we do</a:t>
            </a:r>
            <a:r>
              <a:rPr lang="en-GB" sz="2000" i="1" dirty="0">
                <a:latin typeface="Calibri" panose="020F0502020204030204" pitchFamily="34" charset="0"/>
                <a:cs typeface="Calibri" panose="020F0502020204030204" pitchFamily="34" charset="0"/>
              </a:rPr>
              <a:t>. There's no future, for we're dying slowly here, and things are deteriorating. There's no future in Syria as well. I'm from </a:t>
            </a:r>
            <a:r>
              <a:rPr lang="en-GB" sz="2000" i="1" dirty="0" err="1">
                <a:latin typeface="Calibri" panose="020F0502020204030204" pitchFamily="34" charset="0"/>
                <a:cs typeface="Calibri" panose="020F0502020204030204" pitchFamily="34" charset="0"/>
              </a:rPr>
              <a:t>Efrin</a:t>
            </a:r>
            <a:r>
              <a:rPr lang="en-GB" sz="2000" i="1" dirty="0">
                <a:latin typeface="Calibri" panose="020F0502020204030204" pitchFamily="34" charset="0"/>
                <a:cs typeface="Calibri" panose="020F0502020204030204" pitchFamily="34" charset="0"/>
              </a:rPr>
              <a:t>, and it has been bombed two days ago. It'd be great if you helped us</a:t>
            </a:r>
            <a:r>
              <a:rPr lang="en-GB" sz="2000" i="1" dirty="0" smtClean="0">
                <a:latin typeface="Calibri" panose="020F0502020204030204" pitchFamily="34" charset="0"/>
                <a:cs typeface="Calibri" panose="020F0502020204030204" pitchFamily="34" charset="0"/>
              </a:rPr>
              <a:t>…</a:t>
            </a:r>
          </a:p>
          <a:p>
            <a:pPr marL="0" indent="0">
              <a:buNone/>
            </a:pPr>
            <a:r>
              <a:rPr lang="en-GB" sz="2000" b="1" dirty="0">
                <a:latin typeface="Calibri" panose="020F0502020204030204" pitchFamily="34" charset="0"/>
                <a:cs typeface="Calibri" panose="020F0502020204030204" pitchFamily="34" charset="0"/>
              </a:rPr>
              <a:t>Do you feel safe in your area? </a:t>
            </a:r>
            <a:endParaRPr lang="en-GB" sz="2000" b="1" i="1" dirty="0">
              <a:latin typeface="Calibri" panose="020F0502020204030204" pitchFamily="34" charset="0"/>
              <a:cs typeface="Calibri" panose="020F0502020204030204" pitchFamily="34" charset="0"/>
            </a:endParaRPr>
          </a:p>
          <a:p>
            <a:r>
              <a:rPr lang="en-GB" sz="2000" b="1" i="1" dirty="0">
                <a:latin typeface="Calibri" panose="020F0502020204030204" pitchFamily="34" charset="0"/>
                <a:cs typeface="Calibri" panose="020F0502020204030204" pitchFamily="34" charset="0"/>
              </a:rPr>
              <a:t>You know that the situation in the camps is not safe at all. </a:t>
            </a:r>
            <a:r>
              <a:rPr lang="en-GB" sz="2000" i="1" dirty="0">
                <a:latin typeface="Calibri" panose="020F0502020204030204" pitchFamily="34" charset="0"/>
                <a:cs typeface="Calibri" panose="020F0502020204030204" pitchFamily="34" charset="0"/>
              </a:rPr>
              <a:t>One month and a half ago, the army raided the camp and arrested all the men, even the boys who are 15 </a:t>
            </a:r>
            <a:r>
              <a:rPr lang="en-GB" sz="2000" i="1" dirty="0" smtClean="0">
                <a:latin typeface="Calibri" panose="020F0502020204030204" pitchFamily="34" charset="0"/>
                <a:cs typeface="Calibri" panose="020F0502020204030204" pitchFamily="34" charset="0"/>
              </a:rPr>
              <a:t>years…</a:t>
            </a:r>
            <a:endParaRPr lang="en-GB" sz="2000" i="1" dirty="0">
              <a:latin typeface="Calibri" panose="020F0502020204030204" pitchFamily="34" charset="0"/>
              <a:cs typeface="Calibri" panose="020F0502020204030204" pitchFamily="34" charset="0"/>
            </a:endParaRPr>
          </a:p>
        </p:txBody>
      </p:sp>
      <p:sp>
        <p:nvSpPr>
          <p:cNvPr id="4" name="Rechteck 3">
            <a:extLst>
              <a:ext uri="{FF2B5EF4-FFF2-40B4-BE49-F238E27FC236}">
                <a16:creationId xmlns:a16="http://schemas.microsoft.com/office/drawing/2014/main" id="{67FEB1C1-D52A-41CF-8BF5-C63B7A8262A0}"/>
              </a:ext>
            </a:extLst>
          </p:cNvPr>
          <p:cNvSpPr/>
          <p:nvPr/>
        </p:nvSpPr>
        <p:spPr>
          <a:xfrm>
            <a:off x="0" y="6684264"/>
            <a:ext cx="9144000" cy="173736"/>
          </a:xfrm>
          <a:prstGeom prst="rect">
            <a:avLst/>
          </a:prstGeom>
          <a:solidFill>
            <a:srgbClr val="D2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8412599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4729" y="587534"/>
            <a:ext cx="6589199" cy="1280890"/>
          </a:xfrm>
        </p:spPr>
        <p:txBody>
          <a:bodyPr>
            <a:normAutofit/>
          </a:bodyPr>
          <a:lstStyle/>
          <a:p>
            <a:r>
              <a:rPr lang="en-GB" sz="3200" dirty="0">
                <a:latin typeface="Calibri" panose="020F0502020204030204" pitchFamily="34" charset="0"/>
                <a:cs typeface="Calibri" panose="020F0502020204030204" pitchFamily="34" charset="0"/>
              </a:rPr>
              <a:t>‘You already know’: </a:t>
            </a:r>
            <a:r>
              <a:rPr lang="en-GB" sz="3200" dirty="0" smtClean="0">
                <a:latin typeface="Calibri" panose="020F0502020204030204" pitchFamily="34" charset="0"/>
                <a:cs typeface="Calibri" panose="020F0502020204030204" pitchFamily="34" charset="0"/>
              </a:rPr>
              <a:t>lack of knowledge </a:t>
            </a:r>
            <a:r>
              <a:rPr lang="en-GB" sz="3200" dirty="0">
                <a:latin typeface="Calibri" panose="020F0502020204030204" pitchFamily="34" charset="0"/>
                <a:cs typeface="Calibri" panose="020F0502020204030204" pitchFamily="34" charset="0"/>
              </a:rPr>
              <a:t>is not the problem</a:t>
            </a:r>
          </a:p>
        </p:txBody>
      </p:sp>
      <p:sp>
        <p:nvSpPr>
          <p:cNvPr id="3" name="Content Placeholder 2"/>
          <p:cNvSpPr>
            <a:spLocks noGrp="1"/>
          </p:cNvSpPr>
          <p:nvPr>
            <p:ph idx="1"/>
          </p:nvPr>
        </p:nvSpPr>
        <p:spPr>
          <a:xfrm>
            <a:off x="454729" y="2097024"/>
            <a:ext cx="7884599" cy="3777622"/>
          </a:xfrm>
        </p:spPr>
        <p:txBody>
          <a:bodyPr>
            <a:normAutofit/>
          </a:bodyPr>
          <a:lstStyle/>
          <a:p>
            <a:r>
              <a:rPr lang="en-GB" sz="2000" i="1" dirty="0">
                <a:latin typeface="Calibri" panose="020F0502020204030204" pitchFamily="34" charset="0"/>
                <a:cs typeface="Calibri" panose="020F0502020204030204" pitchFamily="34" charset="0"/>
              </a:rPr>
              <a:t>We’re oppressed all over Lebanon, and not only in Bar Elias. We’re alive yet we’re dead. Our problems are many, and I hope you can help me. We have been dismissed from the UN, and our situation is horrible. I have five children who are all hungry. I used to feed them through the UN aids. My husband is unemployed and he’s unable to find a job. </a:t>
            </a:r>
            <a:r>
              <a:rPr lang="en-GB" sz="2000" b="1" i="1" dirty="0">
                <a:latin typeface="Calibri" panose="020F0502020204030204" pitchFamily="34" charset="0"/>
                <a:cs typeface="Calibri" panose="020F0502020204030204" pitchFamily="34" charset="0"/>
              </a:rPr>
              <a:t>Also, I haven’t received fuel for two months, and you know how cold it is </a:t>
            </a:r>
            <a:r>
              <a:rPr lang="en-GB" sz="2000" b="1" i="1" dirty="0" smtClean="0">
                <a:latin typeface="Calibri" panose="020F0502020204030204" pitchFamily="34" charset="0"/>
                <a:cs typeface="Calibri" panose="020F0502020204030204" pitchFamily="34" charset="0"/>
              </a:rPr>
              <a:t>here</a:t>
            </a:r>
            <a:r>
              <a:rPr lang="en-GB" sz="2000" i="1" dirty="0" smtClean="0">
                <a:latin typeface="Calibri" panose="020F0502020204030204" pitchFamily="34" charset="0"/>
                <a:cs typeface="Calibri" panose="020F0502020204030204" pitchFamily="34" charset="0"/>
              </a:rPr>
              <a:t>....</a:t>
            </a:r>
            <a:endParaRPr lang="en-GB" sz="2000" i="1" dirty="0">
              <a:latin typeface="Calibri" panose="020F0502020204030204" pitchFamily="34" charset="0"/>
              <a:cs typeface="Calibri" panose="020F0502020204030204" pitchFamily="34" charset="0"/>
            </a:endParaRPr>
          </a:p>
          <a:p>
            <a:endParaRPr lang="en-GB" sz="2000" i="1" dirty="0">
              <a:latin typeface="Calibri" panose="020F0502020204030204" pitchFamily="34" charset="0"/>
              <a:cs typeface="Calibri" panose="020F0502020204030204" pitchFamily="34" charset="0"/>
            </a:endParaRPr>
          </a:p>
        </p:txBody>
      </p:sp>
      <p:sp>
        <p:nvSpPr>
          <p:cNvPr id="4" name="Rechteck 3">
            <a:extLst>
              <a:ext uri="{FF2B5EF4-FFF2-40B4-BE49-F238E27FC236}">
                <a16:creationId xmlns:a16="http://schemas.microsoft.com/office/drawing/2014/main" id="{850B821A-FA06-42F8-9F41-EC32A49B4BCC}"/>
              </a:ext>
            </a:extLst>
          </p:cNvPr>
          <p:cNvSpPr/>
          <p:nvPr/>
        </p:nvSpPr>
        <p:spPr>
          <a:xfrm>
            <a:off x="0" y="6684264"/>
            <a:ext cx="9144000" cy="173736"/>
          </a:xfrm>
          <a:prstGeom prst="rect">
            <a:avLst/>
          </a:prstGeom>
          <a:solidFill>
            <a:srgbClr val="D2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9084254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28465" y="624110"/>
            <a:ext cx="6589199" cy="1280890"/>
          </a:xfrm>
        </p:spPr>
        <p:txBody>
          <a:bodyPr>
            <a:normAutofit fontScale="90000"/>
          </a:bodyPr>
          <a:lstStyle/>
          <a:p>
            <a:pPr lvl="0"/>
            <a:r>
              <a:rPr lang="en-GB" dirty="0">
                <a:latin typeface="Calibri" panose="020F0502020204030204" pitchFamily="34" charset="0"/>
                <a:cs typeface="Calibri" panose="020F0502020204030204" pitchFamily="34" charset="0"/>
              </a:rPr>
              <a:t>Knowledge is useless if it doesn’t help</a:t>
            </a:r>
            <a:r>
              <a:rPr lang="en-GB" dirty="0"/>
              <a:t/>
            </a:r>
            <a:br>
              <a:rPr lang="en-GB" dirty="0"/>
            </a:br>
            <a:r>
              <a:rPr lang="en-GB" dirty="0"/>
              <a:t> </a:t>
            </a:r>
            <a:br>
              <a:rPr lang="en-GB" dirty="0"/>
            </a:br>
            <a:endParaRPr lang="en-GB" dirty="0"/>
          </a:p>
        </p:txBody>
      </p:sp>
      <p:sp>
        <p:nvSpPr>
          <p:cNvPr id="3" name="Content Placeholder 2"/>
          <p:cNvSpPr>
            <a:spLocks noGrp="1"/>
          </p:cNvSpPr>
          <p:nvPr>
            <p:ph idx="1"/>
          </p:nvPr>
        </p:nvSpPr>
        <p:spPr>
          <a:xfrm>
            <a:off x="515951" y="1678488"/>
            <a:ext cx="7362920" cy="4004134"/>
          </a:xfrm>
        </p:spPr>
        <p:txBody>
          <a:bodyPr>
            <a:normAutofit/>
          </a:bodyPr>
          <a:lstStyle/>
          <a:p>
            <a:r>
              <a:rPr lang="en-GB" sz="2000" i="1" dirty="0">
                <a:latin typeface="Calibri" panose="020F0502020204030204" pitchFamily="34" charset="0"/>
                <a:cs typeface="Calibri" panose="020F0502020204030204" pitchFamily="34" charset="0"/>
              </a:rPr>
              <a:t>What’s the use of your studies if you can’t provide us with safety…? </a:t>
            </a:r>
          </a:p>
          <a:p>
            <a:r>
              <a:rPr lang="en-GB" sz="2000" i="1" dirty="0">
                <a:latin typeface="Calibri" panose="020F0502020204030204" pitchFamily="34" charset="0"/>
                <a:cs typeface="Calibri" panose="020F0502020204030204" pitchFamily="34" charset="0"/>
              </a:rPr>
              <a:t>You're asking about those issues, but are you going to help me?</a:t>
            </a:r>
          </a:p>
          <a:p>
            <a:r>
              <a:rPr lang="en-GB" sz="2000" i="1" dirty="0">
                <a:latin typeface="Calibri" panose="020F0502020204030204" pitchFamily="34" charset="0"/>
                <a:cs typeface="Calibri" panose="020F0502020204030204" pitchFamily="34" charset="0"/>
              </a:rPr>
              <a:t>This question is useless, because it’s obvious that discrimination and racism are very common in this country. </a:t>
            </a:r>
          </a:p>
          <a:p>
            <a:r>
              <a:rPr lang="en-GB" sz="2000" i="1" dirty="0">
                <a:latin typeface="Calibri" panose="020F0502020204030204" pitchFamily="34" charset="0"/>
                <a:cs typeface="Calibri" panose="020F0502020204030204" pitchFamily="34" charset="0"/>
              </a:rPr>
              <a:t>If we told you our needs, would you respond to us? </a:t>
            </a:r>
          </a:p>
        </p:txBody>
      </p:sp>
      <p:sp>
        <p:nvSpPr>
          <p:cNvPr id="4" name="Rechteck 3">
            <a:extLst>
              <a:ext uri="{FF2B5EF4-FFF2-40B4-BE49-F238E27FC236}">
                <a16:creationId xmlns:a16="http://schemas.microsoft.com/office/drawing/2014/main" id="{D07633AB-19F1-4717-8B35-E70443DF077F}"/>
              </a:ext>
            </a:extLst>
          </p:cNvPr>
          <p:cNvSpPr/>
          <p:nvPr/>
        </p:nvSpPr>
        <p:spPr>
          <a:xfrm>
            <a:off x="0" y="6684264"/>
            <a:ext cx="9144000" cy="173736"/>
          </a:xfrm>
          <a:prstGeom prst="rect">
            <a:avLst/>
          </a:prstGeom>
          <a:solidFill>
            <a:srgbClr val="D2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4110971076"/>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themeOverride>
</file>

<file path=ppt/theme/themeOverride2.xml><?xml version="1.0" encoding="utf-8"?>
<a:themeOverride xmlns:a="http://schemas.openxmlformats.org/drawingml/2006/main">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themeOverride>
</file>

<file path=docProps/app.xml><?xml version="1.0" encoding="utf-8"?>
<Properties xmlns="http://schemas.openxmlformats.org/officeDocument/2006/extended-properties" xmlns:vt="http://schemas.openxmlformats.org/officeDocument/2006/docPropsVTypes">
  <Template/>
  <TotalTime>8243</TotalTime>
  <Words>1662</Words>
  <Application>Microsoft Office PowerPoint</Application>
  <PresentationFormat>On-screen Show (4:3)</PresentationFormat>
  <Paragraphs>56</Paragraphs>
  <Slides>13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Century Gothic</vt:lpstr>
      <vt:lpstr>Wingdings 3</vt:lpstr>
      <vt:lpstr>Wisp</vt:lpstr>
      <vt:lpstr>From knowable subjects to knowledge producers? Reflections on a Qualitative WhatsApp survey of Syrian refugees in Lebanon</vt:lpstr>
      <vt:lpstr>Refugees as always already criminalized </vt:lpstr>
      <vt:lpstr>Qualitative WhatsApp Survey Experiment</vt:lpstr>
      <vt:lpstr>A New Form of Knowledge Production? </vt:lpstr>
      <vt:lpstr>Epistemic Resistance</vt:lpstr>
      <vt:lpstr>Epistemic Resistance</vt:lpstr>
      <vt:lpstr>‘You already know’: lack of knowledge is not the problem</vt:lpstr>
      <vt:lpstr>‘You already know’: lack of knowledge is not the problem</vt:lpstr>
      <vt:lpstr>Knowledge is useless if it doesn’t help   </vt:lpstr>
      <vt:lpstr>We also have ‘your knowledge’ </vt:lpstr>
      <vt:lpstr>Knowledge is complicit in injustice   </vt:lpstr>
      <vt:lpstr>The vicious knowledge cycle   </vt:lpstr>
      <vt:lpstr>The Sounds of WhatsApp Surveys</vt:lpstr>
    </vt:vector>
  </TitlesOfParts>
  <Company>Queen Mary, University of London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ways of knowing refugees? Some reflections on a Qualitative WhatsApp survey of Syrian refugees in Lebanon</dc:title>
  <dc:creator>Leila ullrich</dc:creator>
  <cp:lastModifiedBy>Leila ullrich</cp:lastModifiedBy>
  <cp:revision>58</cp:revision>
  <dcterms:created xsi:type="dcterms:W3CDTF">2020-10-19T10:53:29Z</dcterms:created>
  <dcterms:modified xsi:type="dcterms:W3CDTF">2021-10-12T15:00:29Z</dcterms:modified>
</cp:coreProperties>
</file>