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74" r:id="rId3"/>
    <p:sldId id="258" r:id="rId4"/>
    <p:sldId id="261" r:id="rId5"/>
    <p:sldId id="262" r:id="rId6"/>
    <p:sldId id="263" r:id="rId7"/>
    <p:sldId id="264" r:id="rId8"/>
    <p:sldId id="265" r:id="rId9"/>
    <p:sldId id="266" r:id="rId10"/>
    <p:sldId id="268" r:id="rId11"/>
    <p:sldId id="275" r:id="rId12"/>
    <p:sldId id="269"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60A"/>
    <a:srgbClr val="FAA906"/>
    <a:srgbClr val="FF9900"/>
    <a:srgbClr val="FF5050"/>
    <a:srgbClr val="33CCFF"/>
    <a:srgbClr val="99FF33"/>
    <a:srgbClr val="F53DA6"/>
    <a:srgbClr val="FFFF00"/>
    <a:srgbClr val="29EEF3"/>
    <a:srgbClr val="F3CC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16" autoAdjust="0"/>
  </p:normalViewPr>
  <p:slideViewPr>
    <p:cSldViewPr>
      <p:cViewPr varScale="1">
        <p:scale>
          <a:sx n="89" d="100"/>
          <a:sy n="89" d="100"/>
        </p:scale>
        <p:origin x="1406"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C8EED16-EF7D-434A-86A8-0A60D1FC6A5F}" type="datetimeFigureOut">
              <a:rPr lang="en-US" smtClean="0"/>
              <a:pPr/>
              <a:t>7/23/2019</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94C32F1-2334-44CB-9A5A-D4CA3C36E4DA}" type="slidenum">
              <a:rPr lang="en-US" smtClean="0"/>
              <a:pPr/>
              <a:t>‹#›</a:t>
            </a:fld>
            <a:endParaRPr lang="en-US"/>
          </a:p>
        </p:txBody>
      </p:sp>
    </p:spTree>
    <p:extLst>
      <p:ext uri="{BB962C8B-B14F-4D97-AF65-F5344CB8AC3E}">
        <p14:creationId xmlns:p14="http://schemas.microsoft.com/office/powerpoint/2010/main" val="230154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94C32F1-2334-44CB-9A5A-D4CA3C36E4DA}" type="slidenum">
              <a:rPr lang="en-US" smtClean="0"/>
              <a:pPr/>
              <a:t>1</a:t>
            </a:fld>
            <a:endParaRPr lang="en-US"/>
          </a:p>
        </p:txBody>
      </p:sp>
    </p:spTree>
    <p:extLst>
      <p:ext uri="{BB962C8B-B14F-4D97-AF65-F5344CB8AC3E}">
        <p14:creationId xmlns:p14="http://schemas.microsoft.com/office/powerpoint/2010/main" val="3963616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4C32F1-2334-44CB-9A5A-D4CA3C36E4DA}" type="slidenum">
              <a:rPr lang="en-US" smtClean="0"/>
              <a:pPr/>
              <a:t>10</a:t>
            </a:fld>
            <a:endParaRPr lang="en-US"/>
          </a:p>
        </p:txBody>
      </p:sp>
    </p:spTree>
    <p:extLst>
      <p:ext uri="{BB962C8B-B14F-4D97-AF65-F5344CB8AC3E}">
        <p14:creationId xmlns:p14="http://schemas.microsoft.com/office/powerpoint/2010/main" val="367075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C32F1-2334-44CB-9A5A-D4CA3C36E4DA}" type="slidenum">
              <a:rPr lang="en-US" smtClean="0"/>
              <a:pPr/>
              <a:t>11</a:t>
            </a:fld>
            <a:endParaRPr lang="en-US"/>
          </a:p>
        </p:txBody>
      </p:sp>
    </p:spTree>
    <p:extLst>
      <p:ext uri="{BB962C8B-B14F-4D97-AF65-F5344CB8AC3E}">
        <p14:creationId xmlns:p14="http://schemas.microsoft.com/office/powerpoint/2010/main" val="2229947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 </a:t>
            </a:r>
          </a:p>
          <a:p>
            <a:endParaRPr lang="en-GB" dirty="0"/>
          </a:p>
        </p:txBody>
      </p:sp>
      <p:sp>
        <p:nvSpPr>
          <p:cNvPr id="4" name="Slide Number Placeholder 3"/>
          <p:cNvSpPr>
            <a:spLocks noGrp="1"/>
          </p:cNvSpPr>
          <p:nvPr>
            <p:ph type="sldNum" sz="quarter" idx="10"/>
          </p:nvPr>
        </p:nvSpPr>
        <p:spPr/>
        <p:txBody>
          <a:bodyPr/>
          <a:lstStyle/>
          <a:p>
            <a:fld id="{894C32F1-2334-44CB-9A5A-D4CA3C36E4DA}" type="slidenum">
              <a:rPr lang="en-US" smtClean="0"/>
              <a:pPr/>
              <a:t>12</a:t>
            </a:fld>
            <a:endParaRPr lang="en-US"/>
          </a:p>
        </p:txBody>
      </p:sp>
    </p:spTree>
    <p:extLst>
      <p:ext uri="{BB962C8B-B14F-4D97-AF65-F5344CB8AC3E}">
        <p14:creationId xmlns:p14="http://schemas.microsoft.com/office/powerpoint/2010/main" val="184194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894C32F1-2334-44CB-9A5A-D4CA3C36E4DA}" type="slidenum">
              <a:rPr lang="en-US" smtClean="0"/>
              <a:pPr/>
              <a:t>2</a:t>
            </a:fld>
            <a:endParaRPr lang="en-US"/>
          </a:p>
        </p:txBody>
      </p:sp>
    </p:spTree>
    <p:extLst>
      <p:ext uri="{BB962C8B-B14F-4D97-AF65-F5344CB8AC3E}">
        <p14:creationId xmlns:p14="http://schemas.microsoft.com/office/powerpoint/2010/main" val="3984182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94C32F1-2334-44CB-9A5A-D4CA3C36E4DA}" type="slidenum">
              <a:rPr lang="en-US" smtClean="0"/>
              <a:pPr/>
              <a:t>3</a:t>
            </a:fld>
            <a:endParaRPr lang="en-US"/>
          </a:p>
        </p:txBody>
      </p:sp>
    </p:spTree>
    <p:extLst>
      <p:ext uri="{BB962C8B-B14F-4D97-AF65-F5344CB8AC3E}">
        <p14:creationId xmlns:p14="http://schemas.microsoft.com/office/powerpoint/2010/main" val="40398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dirty="0" smtClean="0"/>
              <a:t>Research Questions: </a:t>
            </a:r>
          </a:p>
          <a:p>
            <a:r>
              <a:rPr lang="en-GB" sz="1200" dirty="0" smtClean="0"/>
              <a:t>What are the experiences of patients and family carers when receiving a diagnosis of mesothelioma?</a:t>
            </a:r>
          </a:p>
          <a:p>
            <a:endParaRPr lang="en-GB" sz="1200" dirty="0" smtClean="0"/>
          </a:p>
          <a:p>
            <a:r>
              <a:rPr lang="en-GB" sz="1200" dirty="0" smtClean="0"/>
              <a:t>What are the implications for future care in terms of communicating a diagnosis and prognosis, treatment options and legal and financial implications? </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94C32F1-2334-44CB-9A5A-D4CA3C36E4DA}" type="slidenum">
              <a:rPr lang="en-US" smtClean="0"/>
              <a:pPr/>
              <a:t>4</a:t>
            </a:fld>
            <a:endParaRPr lang="en-US"/>
          </a:p>
        </p:txBody>
      </p:sp>
    </p:spTree>
    <p:extLst>
      <p:ext uri="{BB962C8B-B14F-4D97-AF65-F5344CB8AC3E}">
        <p14:creationId xmlns:p14="http://schemas.microsoft.com/office/powerpoint/2010/main" val="299680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4C32F1-2334-44CB-9A5A-D4CA3C36E4DA}" type="slidenum">
              <a:rPr lang="en-US" smtClean="0"/>
              <a:pPr/>
              <a:t>5</a:t>
            </a:fld>
            <a:endParaRPr lang="en-US"/>
          </a:p>
        </p:txBody>
      </p:sp>
    </p:spTree>
    <p:extLst>
      <p:ext uri="{BB962C8B-B14F-4D97-AF65-F5344CB8AC3E}">
        <p14:creationId xmlns:p14="http://schemas.microsoft.com/office/powerpoint/2010/main" val="4013183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4C32F1-2334-44CB-9A5A-D4CA3C36E4DA}" type="slidenum">
              <a:rPr lang="en-US" smtClean="0"/>
              <a:pPr/>
              <a:t>6</a:t>
            </a:fld>
            <a:endParaRPr lang="en-US"/>
          </a:p>
        </p:txBody>
      </p:sp>
    </p:spTree>
    <p:extLst>
      <p:ext uri="{BB962C8B-B14F-4D97-AF65-F5344CB8AC3E}">
        <p14:creationId xmlns:p14="http://schemas.microsoft.com/office/powerpoint/2010/main" val="100080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0" dirty="0"/>
          </a:p>
        </p:txBody>
      </p:sp>
      <p:sp>
        <p:nvSpPr>
          <p:cNvPr id="4" name="Slide Number Placeholder 3"/>
          <p:cNvSpPr>
            <a:spLocks noGrp="1"/>
          </p:cNvSpPr>
          <p:nvPr>
            <p:ph type="sldNum" sz="quarter" idx="10"/>
          </p:nvPr>
        </p:nvSpPr>
        <p:spPr/>
        <p:txBody>
          <a:bodyPr/>
          <a:lstStyle/>
          <a:p>
            <a:fld id="{894C32F1-2334-44CB-9A5A-D4CA3C36E4DA}" type="slidenum">
              <a:rPr lang="en-US" smtClean="0"/>
              <a:pPr/>
              <a:t>7</a:t>
            </a:fld>
            <a:endParaRPr lang="en-US"/>
          </a:p>
        </p:txBody>
      </p:sp>
    </p:spTree>
    <p:extLst>
      <p:ext uri="{BB962C8B-B14F-4D97-AF65-F5344CB8AC3E}">
        <p14:creationId xmlns:p14="http://schemas.microsoft.com/office/powerpoint/2010/main" val="4242680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4C32F1-2334-44CB-9A5A-D4CA3C36E4DA}" type="slidenum">
              <a:rPr lang="en-US" smtClean="0"/>
              <a:pPr/>
              <a:t>8</a:t>
            </a:fld>
            <a:endParaRPr lang="en-US"/>
          </a:p>
        </p:txBody>
      </p:sp>
    </p:spTree>
    <p:extLst>
      <p:ext uri="{BB962C8B-B14F-4D97-AF65-F5344CB8AC3E}">
        <p14:creationId xmlns:p14="http://schemas.microsoft.com/office/powerpoint/2010/main" val="349061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4C32F1-2334-44CB-9A5A-D4CA3C36E4DA}" type="slidenum">
              <a:rPr lang="en-US" smtClean="0"/>
              <a:pPr/>
              <a:t>9</a:t>
            </a:fld>
            <a:endParaRPr lang="en-US"/>
          </a:p>
        </p:txBody>
      </p:sp>
    </p:spTree>
    <p:extLst>
      <p:ext uri="{BB962C8B-B14F-4D97-AF65-F5344CB8AC3E}">
        <p14:creationId xmlns:p14="http://schemas.microsoft.com/office/powerpoint/2010/main" val="311199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A0E1CA-18A6-8740-8B75-26DEEBB1784C}" type="datetimeFigureOut">
              <a:rPr lang="en-US"/>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69B14-2787-4446-A796-4CA99C800FF8}" type="slidenum">
              <a:rPr lang="en-US"/>
              <a:pPr/>
              <a:t>‹#›</a:t>
            </a:fld>
            <a:endParaRPr lang="en-US"/>
          </a:p>
        </p:txBody>
      </p:sp>
    </p:spTree>
    <p:extLst>
      <p:ext uri="{BB962C8B-B14F-4D97-AF65-F5344CB8AC3E}">
        <p14:creationId xmlns:p14="http://schemas.microsoft.com/office/powerpoint/2010/main" val="197768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A0E1CA-18A6-8740-8B75-26DEEBB1784C}" type="datetimeFigureOut">
              <a:rPr lang="en-US"/>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69B14-2787-4446-A796-4CA99C800FF8}" type="slidenum">
              <a:rPr lang="en-US"/>
              <a:pPr/>
              <a:t>‹#›</a:t>
            </a:fld>
            <a:endParaRPr lang="en-US"/>
          </a:p>
        </p:txBody>
      </p:sp>
    </p:spTree>
    <p:extLst>
      <p:ext uri="{BB962C8B-B14F-4D97-AF65-F5344CB8AC3E}">
        <p14:creationId xmlns:p14="http://schemas.microsoft.com/office/powerpoint/2010/main" val="84967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A0E1CA-18A6-8740-8B75-26DEEBB1784C}" type="datetimeFigureOut">
              <a:rPr lang="en-US"/>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69B14-2787-4446-A796-4CA99C800FF8}" type="slidenum">
              <a:rPr lang="en-US"/>
              <a:pPr/>
              <a:t>‹#›</a:t>
            </a:fld>
            <a:endParaRPr lang="en-US"/>
          </a:p>
        </p:txBody>
      </p:sp>
    </p:spTree>
    <p:extLst>
      <p:ext uri="{BB962C8B-B14F-4D97-AF65-F5344CB8AC3E}">
        <p14:creationId xmlns:p14="http://schemas.microsoft.com/office/powerpoint/2010/main" val="310879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A0E1CA-18A6-8740-8B75-26DEEBB1784C}" type="datetimeFigureOut">
              <a:rPr lang="en-US"/>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69B14-2787-4446-A796-4CA99C800FF8}" type="slidenum">
              <a:rPr lang="en-US"/>
              <a:pPr/>
              <a:t>‹#›</a:t>
            </a:fld>
            <a:endParaRPr lang="en-US"/>
          </a:p>
        </p:txBody>
      </p:sp>
    </p:spTree>
    <p:extLst>
      <p:ext uri="{BB962C8B-B14F-4D97-AF65-F5344CB8AC3E}">
        <p14:creationId xmlns:p14="http://schemas.microsoft.com/office/powerpoint/2010/main" val="206475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A0E1CA-18A6-8740-8B75-26DEEBB1784C}" type="datetimeFigureOut">
              <a:rPr lang="en-US"/>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69B14-2787-4446-A796-4CA99C800FF8}" type="slidenum">
              <a:rPr lang="en-US"/>
              <a:pPr/>
              <a:t>‹#›</a:t>
            </a:fld>
            <a:endParaRPr lang="en-US"/>
          </a:p>
        </p:txBody>
      </p:sp>
    </p:spTree>
    <p:extLst>
      <p:ext uri="{BB962C8B-B14F-4D97-AF65-F5344CB8AC3E}">
        <p14:creationId xmlns:p14="http://schemas.microsoft.com/office/powerpoint/2010/main" val="373536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A0E1CA-18A6-8740-8B75-26DEEBB1784C}" type="datetimeFigureOut">
              <a:rPr lang="en-US"/>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69B14-2787-4446-A796-4CA99C800FF8}" type="slidenum">
              <a:rPr lang="en-US"/>
              <a:pPr/>
              <a:t>‹#›</a:t>
            </a:fld>
            <a:endParaRPr lang="en-US"/>
          </a:p>
        </p:txBody>
      </p:sp>
    </p:spTree>
    <p:extLst>
      <p:ext uri="{BB962C8B-B14F-4D97-AF65-F5344CB8AC3E}">
        <p14:creationId xmlns:p14="http://schemas.microsoft.com/office/powerpoint/2010/main" val="256770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A0E1CA-18A6-8740-8B75-26DEEBB1784C}" type="datetimeFigureOut">
              <a:rPr lang="en-US"/>
              <a:pPr/>
              <a:t>7/23/2019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169B14-2787-4446-A796-4CA99C800FF8}" type="slidenum">
              <a:rPr lang="en-US"/>
              <a:pPr/>
              <a:t>‹#›</a:t>
            </a:fld>
            <a:endParaRPr lang="en-US"/>
          </a:p>
        </p:txBody>
      </p:sp>
    </p:spTree>
    <p:extLst>
      <p:ext uri="{BB962C8B-B14F-4D97-AF65-F5344CB8AC3E}">
        <p14:creationId xmlns:p14="http://schemas.microsoft.com/office/powerpoint/2010/main" val="208424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A0E1CA-18A6-8740-8B75-26DEEBB1784C}" type="datetimeFigureOut">
              <a:rPr lang="en-US"/>
              <a:pPr/>
              <a:t>7/23/2019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169B14-2787-4446-A796-4CA99C800FF8}" type="slidenum">
              <a:rPr lang="en-US"/>
              <a:pPr/>
              <a:t>‹#›</a:t>
            </a:fld>
            <a:endParaRPr lang="en-US"/>
          </a:p>
        </p:txBody>
      </p:sp>
    </p:spTree>
    <p:extLst>
      <p:ext uri="{BB962C8B-B14F-4D97-AF65-F5344CB8AC3E}">
        <p14:creationId xmlns:p14="http://schemas.microsoft.com/office/powerpoint/2010/main" val="3180352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0E1CA-18A6-8740-8B75-26DEEBB1784C}" type="datetimeFigureOut">
              <a:rPr lang="en-US"/>
              <a:pPr/>
              <a:t>7/23/2019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169B14-2787-4446-A796-4CA99C800FF8}" type="slidenum">
              <a:rPr lang="en-US"/>
              <a:pPr/>
              <a:t>‹#›</a:t>
            </a:fld>
            <a:endParaRPr lang="en-US"/>
          </a:p>
        </p:txBody>
      </p:sp>
    </p:spTree>
    <p:extLst>
      <p:ext uri="{BB962C8B-B14F-4D97-AF65-F5344CB8AC3E}">
        <p14:creationId xmlns:p14="http://schemas.microsoft.com/office/powerpoint/2010/main" val="405666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A0E1CA-18A6-8740-8B75-26DEEBB1784C}" type="datetimeFigureOut">
              <a:rPr lang="en-US"/>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69B14-2787-4446-A796-4CA99C800FF8}" type="slidenum">
              <a:rPr lang="en-US"/>
              <a:pPr/>
              <a:t>‹#›</a:t>
            </a:fld>
            <a:endParaRPr lang="en-US"/>
          </a:p>
        </p:txBody>
      </p:sp>
    </p:spTree>
    <p:extLst>
      <p:ext uri="{BB962C8B-B14F-4D97-AF65-F5344CB8AC3E}">
        <p14:creationId xmlns:p14="http://schemas.microsoft.com/office/powerpoint/2010/main" val="336540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A0E1CA-18A6-8740-8B75-26DEEBB1784C}" type="datetimeFigureOut">
              <a:rPr lang="en-US"/>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69B14-2787-4446-A796-4CA99C800FF8}" type="slidenum">
              <a:rPr lang="en-US"/>
              <a:pPr/>
              <a:t>‹#›</a:t>
            </a:fld>
            <a:endParaRPr lang="en-US"/>
          </a:p>
        </p:txBody>
      </p:sp>
    </p:spTree>
    <p:extLst>
      <p:ext uri="{BB962C8B-B14F-4D97-AF65-F5344CB8AC3E}">
        <p14:creationId xmlns:p14="http://schemas.microsoft.com/office/powerpoint/2010/main" val="340894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0E1CA-18A6-8740-8B75-26DEEBB1784C}" type="datetimeFigureOut">
              <a:rPr lang="en-US"/>
              <a:pPr/>
              <a:t>7/23/2019</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69B14-2787-4446-A796-4CA99C800FF8}" type="slidenum">
              <a:rPr lang="en-US"/>
              <a:pPr/>
              <a:t>‹#›</a:t>
            </a:fld>
            <a:endParaRPr lang="en-US"/>
          </a:p>
        </p:txBody>
      </p:sp>
    </p:spTree>
    <p:extLst>
      <p:ext uri="{BB962C8B-B14F-4D97-AF65-F5344CB8AC3E}">
        <p14:creationId xmlns:p14="http://schemas.microsoft.com/office/powerpoint/2010/main" val="1325486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42" y="-22250"/>
            <a:ext cx="12240883" cy="6902497"/>
          </a:xfrm>
          <a:prstGeom prst="rect">
            <a:avLst/>
          </a:prstGeom>
        </p:spPr>
      </p:pic>
      <p:sp>
        <p:nvSpPr>
          <p:cNvPr id="2" name="TextBox 1">
            <a:extLst>
              <a:ext uri="{FF2B5EF4-FFF2-40B4-BE49-F238E27FC236}">
                <a16:creationId xmlns:a16="http://schemas.microsoft.com/office/drawing/2014/main" id="{98A4985E-D9B6-443D-B99B-59C991B242F0}"/>
              </a:ext>
            </a:extLst>
          </p:cNvPr>
          <p:cNvSpPr txBox="1"/>
          <p:nvPr/>
        </p:nvSpPr>
        <p:spPr>
          <a:xfrm>
            <a:off x="-24441" y="1501750"/>
            <a:ext cx="12216441" cy="3046988"/>
          </a:xfrm>
          <a:prstGeom prst="rect">
            <a:avLst/>
          </a:prstGeom>
          <a:noFill/>
        </p:spPr>
        <p:txBody>
          <a:bodyPr wrap="square" rtlCol="0">
            <a:spAutoFit/>
          </a:bodyPr>
          <a:lstStyle/>
          <a:p>
            <a:pPr algn="ctr"/>
            <a:r>
              <a:rPr lang="en-US" altLang="en-US" sz="3200" b="1" u="sng" dirty="0" smtClean="0">
                <a:latin typeface="Arial" panose="020B0604020202020204" pitchFamily="34" charset="0"/>
                <a:ea typeface="MS PGothic" panose="020B0600070205080204" pitchFamily="34" charset="-128"/>
                <a:sym typeface="Arial" panose="020B0604020202020204" pitchFamily="34" charset="0"/>
              </a:rPr>
              <a:t>R</a:t>
            </a:r>
            <a:r>
              <a:rPr lang="en-US" altLang="en-US" sz="3200" b="1" dirty="0" smtClean="0">
                <a:latin typeface="Arial" panose="020B0604020202020204" pitchFamily="34" charset="0"/>
                <a:ea typeface="MS PGothic" panose="020B0600070205080204" pitchFamily="34" charset="-128"/>
                <a:sym typeface="Arial" panose="020B0604020202020204" pitchFamily="34" charset="0"/>
              </a:rPr>
              <a:t>eceiving </a:t>
            </a:r>
            <a:r>
              <a:rPr lang="en-US" altLang="en-US" sz="3200" b="1" u="sng" dirty="0">
                <a:latin typeface="Arial" panose="020B0604020202020204" pitchFamily="34" charset="0"/>
                <a:ea typeface="MS PGothic" panose="020B0600070205080204" pitchFamily="34" charset="-128"/>
                <a:sym typeface="Arial" panose="020B0604020202020204" pitchFamily="34" charset="0"/>
              </a:rPr>
              <a:t>A</a:t>
            </a:r>
            <a:r>
              <a:rPr lang="en-US" altLang="en-US" sz="3200" b="1" dirty="0" smtClean="0">
                <a:latin typeface="Arial" panose="020B0604020202020204" pitchFamily="34" charset="0"/>
                <a:ea typeface="MS PGothic" panose="020B0600070205080204" pitchFamily="34" charset="-128"/>
                <a:sym typeface="Arial" panose="020B0604020202020204" pitchFamily="34" charset="0"/>
              </a:rPr>
              <a:t> </a:t>
            </a:r>
            <a:r>
              <a:rPr lang="en-US" altLang="en-US" sz="3200" b="1" u="sng" dirty="0" smtClean="0">
                <a:latin typeface="Arial" panose="020B0604020202020204" pitchFamily="34" charset="0"/>
                <a:ea typeface="MS PGothic" panose="020B0600070205080204" pitchFamily="34" charset="-128"/>
                <a:sym typeface="Arial" panose="020B0604020202020204" pitchFamily="34" charset="0"/>
              </a:rPr>
              <a:t>DI</a:t>
            </a:r>
            <a:r>
              <a:rPr lang="en-US" altLang="en-US" sz="3200" b="1" dirty="0" smtClean="0">
                <a:latin typeface="Arial" panose="020B0604020202020204" pitchFamily="34" charset="0"/>
                <a:ea typeface="MS PGothic" panose="020B0600070205080204" pitchFamily="34" charset="-128"/>
                <a:sym typeface="Arial" panose="020B0604020202020204" pitchFamily="34" charset="0"/>
              </a:rPr>
              <a:t>agnosis </a:t>
            </a:r>
            <a:r>
              <a:rPr lang="en-US" altLang="en-US" sz="3200" b="1" u="sng" dirty="0">
                <a:latin typeface="Arial" panose="020B0604020202020204" pitchFamily="34" charset="0"/>
                <a:ea typeface="MS PGothic" panose="020B0600070205080204" pitchFamily="34" charset="-128"/>
                <a:sym typeface="Arial" panose="020B0604020202020204" pitchFamily="34" charset="0"/>
              </a:rPr>
              <a:t>O</a:t>
            </a:r>
            <a:r>
              <a:rPr lang="en-US" altLang="en-US" sz="3200" b="1" dirty="0" smtClean="0">
                <a:latin typeface="Arial" panose="020B0604020202020204" pitchFamily="34" charset="0"/>
                <a:ea typeface="MS PGothic" panose="020B0600070205080204" pitchFamily="34" charset="-128"/>
                <a:sym typeface="Arial" panose="020B0604020202020204" pitchFamily="34" charset="0"/>
              </a:rPr>
              <a:t>f </a:t>
            </a:r>
            <a:r>
              <a:rPr lang="en-US" altLang="en-US" sz="3200" b="1" u="sng" dirty="0">
                <a:latin typeface="Arial" panose="020B0604020202020204" pitchFamily="34" charset="0"/>
                <a:ea typeface="MS PGothic" panose="020B0600070205080204" pitchFamily="34" charset="-128"/>
                <a:sym typeface="Arial" panose="020B0604020202020204" pitchFamily="34" charset="0"/>
              </a:rPr>
              <a:t>M</a:t>
            </a:r>
            <a:r>
              <a:rPr lang="en-US" altLang="en-US" sz="3200" b="1" u="sng" dirty="0" smtClean="0">
                <a:latin typeface="Arial" panose="020B0604020202020204" pitchFamily="34" charset="0"/>
                <a:ea typeface="MS PGothic" panose="020B0600070205080204" pitchFamily="34" charset="-128"/>
                <a:sym typeface="Arial" panose="020B0604020202020204" pitchFamily="34" charset="0"/>
              </a:rPr>
              <a:t>eso</a:t>
            </a:r>
            <a:r>
              <a:rPr lang="en-US" altLang="en-US" sz="3200" b="1" dirty="0" smtClean="0">
                <a:latin typeface="Arial" panose="020B0604020202020204" pitchFamily="34" charset="0"/>
                <a:ea typeface="MS PGothic" panose="020B0600070205080204" pitchFamily="34" charset="-128"/>
                <a:sym typeface="Arial" panose="020B0604020202020204" pitchFamily="34" charset="0"/>
              </a:rPr>
              <a:t>thelioma (RADIO Meso): Improving the patient experience.  </a:t>
            </a:r>
          </a:p>
          <a:p>
            <a:pPr algn="ctr"/>
            <a:endParaRPr lang="en-US" altLang="en-US" sz="3200" b="1" dirty="0">
              <a:solidFill>
                <a:srgbClr val="FF0000"/>
              </a:solidFill>
              <a:latin typeface="Arial" panose="020B0604020202020204" pitchFamily="34" charset="0"/>
              <a:ea typeface="MS PGothic" panose="020B0600070205080204" pitchFamily="34" charset="-128"/>
              <a:sym typeface="Arial" panose="020B0604020202020204" pitchFamily="34" charset="0"/>
            </a:endParaRPr>
          </a:p>
          <a:p>
            <a:pPr algn="ctr"/>
            <a:r>
              <a:rPr lang="en-US" altLang="en-US" sz="3200" b="1" dirty="0" smtClean="0">
                <a:solidFill>
                  <a:srgbClr val="FF0000"/>
                </a:solidFill>
                <a:latin typeface="Arial" panose="020B0604020202020204" pitchFamily="34" charset="0"/>
                <a:ea typeface="MS PGothic" panose="020B0600070205080204" pitchFamily="34" charset="-128"/>
                <a:sym typeface="Arial" panose="020B0604020202020204" pitchFamily="34" charset="0"/>
              </a:rPr>
              <a:t>Dr. Bethany Taylor </a:t>
            </a:r>
          </a:p>
          <a:p>
            <a:pPr algn="ctr"/>
            <a:r>
              <a:rPr lang="en-US" altLang="en-US" sz="3200" b="1" dirty="0" smtClean="0">
                <a:solidFill>
                  <a:srgbClr val="FF0000"/>
                </a:solidFill>
                <a:latin typeface="Arial" panose="020B0604020202020204" pitchFamily="34" charset="0"/>
                <a:ea typeface="MS PGothic" panose="020B0600070205080204" pitchFamily="34" charset="-128"/>
                <a:sym typeface="Arial" panose="020B0604020202020204" pitchFamily="34" charset="0"/>
              </a:rPr>
              <a:t>School of Nursing and Midwifery,</a:t>
            </a:r>
          </a:p>
          <a:p>
            <a:pPr algn="ctr"/>
            <a:r>
              <a:rPr lang="en-US" altLang="en-US" sz="3200" b="1" dirty="0" smtClean="0">
                <a:solidFill>
                  <a:srgbClr val="FF0000"/>
                </a:solidFill>
                <a:latin typeface="Arial" panose="020B0604020202020204" pitchFamily="34" charset="0"/>
                <a:ea typeface="MS PGothic" panose="020B0600070205080204" pitchFamily="34" charset="-128"/>
                <a:sym typeface="Arial" panose="020B0604020202020204" pitchFamily="34" charset="0"/>
              </a:rPr>
              <a:t>University of Sheffield, UK</a:t>
            </a:r>
          </a:p>
        </p:txBody>
      </p:sp>
      <p:pic>
        <p:nvPicPr>
          <p:cNvPr id="5" name="Picture 2" descr="U:\Logos\tuoslogo_key_rgb_lo.gif"/>
          <p:cNvPicPr>
            <a:picLocks noChangeAspect="1" noChangeArrowheads="1"/>
          </p:cNvPicPr>
          <p:nvPr/>
        </p:nvPicPr>
        <p:blipFill rotWithShape="1">
          <a:blip r:embed="rId4">
            <a:extLst>
              <a:ext uri="{28A0092B-C50C-407E-A947-70E740481C1C}">
                <a14:useLocalDpi xmlns:a14="http://schemas.microsoft.com/office/drawing/2010/main" val="0"/>
              </a:ext>
            </a:extLst>
          </a:blip>
          <a:srcRect r="4044" b="7234"/>
          <a:stretch/>
        </p:blipFill>
        <p:spPr bwMode="auto">
          <a:xfrm>
            <a:off x="0" y="0"/>
            <a:ext cx="3533222"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Macintosh HD:private:var:folders:yy:0n7fxd4x6w53c4t9bz7zd3000000gn:T:TemporaryItems:header-logo.gif"/>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79036"/>
          <a:stretch/>
        </p:blipFill>
        <p:spPr bwMode="auto">
          <a:xfrm>
            <a:off x="10717066" y="-152400"/>
            <a:ext cx="1474934" cy="1752600"/>
          </a:xfrm>
          <a:prstGeom prst="rect">
            <a:avLst/>
          </a:prstGeom>
          <a:noFill/>
          <a:ln>
            <a:noFill/>
          </a:ln>
          <a:extLst>
            <a:ext uri="{53640926-AAD7-44d8-BBD7-CCE9431645EC}">
              <a14:shadowObscured xmlns:a14="http://schemas.microsoft.com/office/drawing/2010/main" xmlns=""/>
            </a:ext>
          </a:extLst>
        </p:spPr>
      </p:pic>
      <p:sp>
        <p:nvSpPr>
          <p:cNvPr id="3" name="Rectangle 2"/>
          <p:cNvSpPr/>
          <p:nvPr/>
        </p:nvSpPr>
        <p:spPr>
          <a:xfrm>
            <a:off x="2667000" y="4876800"/>
            <a:ext cx="6096000" cy="923330"/>
          </a:xfrm>
          <a:prstGeom prst="rect">
            <a:avLst/>
          </a:prstGeom>
        </p:spPr>
        <p:txBody>
          <a:bodyPr>
            <a:spAutoFit/>
          </a:bodyPr>
          <a:lstStyle/>
          <a:p>
            <a:pPr lvl="0" algn="ctr"/>
            <a:r>
              <a:rPr lang="en-GB" b="1" dirty="0">
                <a:solidFill>
                  <a:prstClr val="black"/>
                </a:solidFill>
                <a:latin typeface="Calibri" panose="020F0502020204030204" pitchFamily="34" charset="0"/>
              </a:rPr>
              <a:t>Funded by</a:t>
            </a:r>
            <a:r>
              <a:rPr lang="en-GB" dirty="0">
                <a:solidFill>
                  <a:prstClr val="black"/>
                </a:solidFill>
                <a:latin typeface="Calibri" panose="020F0502020204030204" pitchFamily="34" charset="0"/>
              </a:rPr>
              <a:t> Mesothelioma UK </a:t>
            </a:r>
            <a:endParaRPr lang="en-GB" u="sng" dirty="0">
              <a:solidFill>
                <a:prstClr val="black"/>
              </a:solidFill>
              <a:latin typeface="Calibri" panose="020F0502020204030204" pitchFamily="34" charset="0"/>
            </a:endParaRPr>
          </a:p>
          <a:p>
            <a:pPr lvl="0" algn="ctr"/>
            <a:r>
              <a:rPr lang="en-GB" b="1" dirty="0">
                <a:solidFill>
                  <a:prstClr val="black"/>
                </a:solidFill>
                <a:latin typeface="Calibri" panose="020F0502020204030204" pitchFamily="34" charset="0"/>
              </a:rPr>
              <a:t>The Research Team</a:t>
            </a:r>
            <a:r>
              <a:rPr lang="en-GB" dirty="0">
                <a:solidFill>
                  <a:prstClr val="black"/>
                </a:solidFill>
                <a:latin typeface="Calibri" panose="020F0502020204030204" pitchFamily="34" charset="0"/>
              </a:rPr>
              <a:t>: Angela Tod, Clare Warnock, Hannah Ball, Helena Stanley and Liz </a:t>
            </a:r>
            <a:r>
              <a:rPr lang="en-GB" dirty="0" err="1">
                <a:solidFill>
                  <a:prstClr val="black"/>
                </a:solidFill>
                <a:latin typeface="Calibri" panose="020F0502020204030204" pitchFamily="34" charset="0"/>
              </a:rPr>
              <a:t>Darlison</a:t>
            </a:r>
            <a:r>
              <a:rPr lang="en-GB" dirty="0">
                <a:solidFill>
                  <a:prstClr val="black"/>
                </a:solidFill>
                <a:latin typeface="Calibri" panose="020F0502020204030204" pitchFamily="34" charset="0"/>
              </a:rPr>
              <a:t>. </a:t>
            </a:r>
            <a:endParaRPr lang="en-US" dirty="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40883" cy="6902497"/>
          </a:xfrm>
          <a:prstGeom prst="rect">
            <a:avLst/>
          </a:prstGeom>
        </p:spPr>
      </p:pic>
      <p:sp>
        <p:nvSpPr>
          <p:cNvPr id="3" name="Title 2"/>
          <p:cNvSpPr>
            <a:spLocks noGrp="1"/>
          </p:cNvSpPr>
          <p:nvPr>
            <p:ph type="title"/>
          </p:nvPr>
        </p:nvSpPr>
        <p:spPr>
          <a:xfrm>
            <a:off x="838200" y="177201"/>
            <a:ext cx="10515600" cy="1325563"/>
          </a:xfrm>
        </p:spPr>
        <p:txBody>
          <a:bodyPr/>
          <a:lstStyle/>
          <a:p>
            <a:r>
              <a:rPr lang="en-GB" b="1" dirty="0" smtClean="0">
                <a:latin typeface="Arial" panose="020B0604020202020204" pitchFamily="34" charset="0"/>
                <a:cs typeface="Arial" panose="020B0604020202020204" pitchFamily="34" charset="0"/>
              </a:rPr>
              <a:t>What next? </a:t>
            </a:r>
            <a:endParaRPr lang="en-GB"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r>
              <a:rPr lang="en-GB" dirty="0"/>
              <a:t>Launch of recommendations </a:t>
            </a:r>
            <a:r>
              <a:rPr lang="en-GB" dirty="0" smtClean="0"/>
              <a:t>at IMIG 2018, Canada. </a:t>
            </a:r>
          </a:p>
          <a:p>
            <a:endParaRPr lang="en-GB" dirty="0"/>
          </a:p>
          <a:p>
            <a:r>
              <a:rPr lang="en-GB" dirty="0" smtClean="0"/>
              <a:t>Support decisions </a:t>
            </a:r>
            <a:r>
              <a:rPr lang="en-GB" dirty="0"/>
              <a:t>and practice regarding the communication of a mesothelioma diagnosis and improve the patient experience.</a:t>
            </a:r>
          </a:p>
          <a:p>
            <a:pPr marL="0" indent="0">
              <a:buNone/>
            </a:pPr>
            <a:r>
              <a:rPr lang="en-GB" dirty="0"/>
              <a:t> </a:t>
            </a:r>
          </a:p>
          <a:p>
            <a:r>
              <a:rPr lang="en-GB" dirty="0"/>
              <a:t>Findings and implications of these will be shared nationally and internationally in journal articles and conference presentations. </a:t>
            </a:r>
          </a:p>
          <a:p>
            <a:endParaRPr lang="en-GB" dirty="0"/>
          </a:p>
        </p:txBody>
      </p:sp>
    </p:spTree>
    <p:extLst>
      <p:ext uri="{BB962C8B-B14F-4D97-AF65-F5344CB8AC3E}">
        <p14:creationId xmlns:p14="http://schemas.microsoft.com/office/powerpoint/2010/main" val="2103709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66" y="76200"/>
            <a:ext cx="12240883" cy="6902497"/>
          </a:xfrm>
          <a:prstGeom prst="rect">
            <a:avLst/>
          </a:prstGeom>
        </p:spPr>
      </p:pic>
      <p:sp>
        <p:nvSpPr>
          <p:cNvPr id="2" name="Title 1"/>
          <p:cNvSpPr>
            <a:spLocks noGrp="1"/>
          </p:cNvSpPr>
          <p:nvPr>
            <p:ph type="title"/>
          </p:nvPr>
        </p:nvSpPr>
        <p:spPr>
          <a:xfrm>
            <a:off x="2722475" y="2003448"/>
            <a:ext cx="6705600" cy="3048000"/>
          </a:xfrm>
          <a:ln w="57150">
            <a:solidFill>
              <a:srgbClr val="00B0F0"/>
            </a:solidFill>
          </a:ln>
        </p:spPr>
        <p:txBody>
          <a:bodyPr>
            <a:normAutofit/>
          </a:bodyPr>
          <a:lstStyle/>
          <a:p>
            <a:pPr algn="ctr"/>
            <a:r>
              <a:rPr lang="en-GB" dirty="0" smtClean="0">
                <a:latin typeface="Arial" panose="020B0604020202020204" pitchFamily="34" charset="0"/>
                <a:cs typeface="Arial" panose="020B0604020202020204" pitchFamily="34" charset="0"/>
              </a:rPr>
              <a:t>Thank you for listening. </a:t>
            </a:r>
            <a:br>
              <a:rPr lang="en-GB" dirty="0" smtClean="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Any questions? </a:t>
            </a:r>
            <a:endParaRPr lang="en-GB" dirty="0">
              <a:latin typeface="Arial" panose="020B0604020202020204" pitchFamily="34" charset="0"/>
              <a:cs typeface="Arial" panose="020B0604020202020204" pitchFamily="34" charset="0"/>
            </a:endParaRPr>
          </a:p>
        </p:txBody>
      </p:sp>
      <p:pic>
        <p:nvPicPr>
          <p:cNvPr id="5" name="Picture 2" descr="U:\Logos\tuoslogo_key_rgb_lo.gif"/>
          <p:cNvPicPr>
            <a:picLocks noChangeAspect="1" noChangeArrowheads="1"/>
          </p:cNvPicPr>
          <p:nvPr/>
        </p:nvPicPr>
        <p:blipFill rotWithShape="1">
          <a:blip r:embed="rId4">
            <a:extLst>
              <a:ext uri="{28A0092B-C50C-407E-A947-70E740481C1C}">
                <a14:useLocalDpi xmlns:a14="http://schemas.microsoft.com/office/drawing/2010/main" val="0"/>
              </a:ext>
            </a:extLst>
          </a:blip>
          <a:srcRect r="4044" b="7234"/>
          <a:stretch/>
        </p:blipFill>
        <p:spPr bwMode="auto">
          <a:xfrm>
            <a:off x="0" y="0"/>
            <a:ext cx="3533222"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Macintosh HD:private:var:folders:yy:0n7fxd4x6w53c4t9bz7zd3000000gn:T:TemporaryItems:header-logo.gif"/>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79036"/>
          <a:stretch/>
        </p:blipFill>
        <p:spPr bwMode="auto">
          <a:xfrm>
            <a:off x="10717066" y="-152400"/>
            <a:ext cx="1474934" cy="175260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4811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97"/>
            <a:ext cx="12240883" cy="6902497"/>
          </a:xfrm>
          <a:prstGeom prst="rect">
            <a:avLst/>
          </a:prstGeom>
        </p:spPr>
      </p:pic>
      <p:sp>
        <p:nvSpPr>
          <p:cNvPr id="5" name="Content Placeholder 4"/>
          <p:cNvSpPr>
            <a:spLocks noGrp="1"/>
          </p:cNvSpPr>
          <p:nvPr>
            <p:ph idx="1"/>
          </p:nvPr>
        </p:nvSpPr>
        <p:spPr>
          <a:xfrm>
            <a:off x="838199" y="533400"/>
            <a:ext cx="10515600" cy="4351338"/>
          </a:xfrm>
        </p:spPr>
        <p:txBody>
          <a:bodyPr>
            <a:normAutofit fontScale="85000" lnSpcReduction="20000"/>
          </a:bodyPr>
          <a:lstStyle/>
          <a:p>
            <a:pPr marL="0" indent="0" algn="ctr">
              <a:buNone/>
            </a:pPr>
            <a:endParaRPr lang="en-US" dirty="0" smtClean="0"/>
          </a:p>
          <a:p>
            <a:pPr marL="514350" lvl="0" indent="-514350">
              <a:buFont typeface="+mj-lt"/>
              <a:buAutoNum type="arabicPeriod"/>
            </a:pPr>
            <a:r>
              <a:rPr lang="en-GB" dirty="0"/>
              <a:t>Ball H (2013) Are the psychosocial needs of patients with mesothelioma the same as those with advanced lung cancer. Masters Dissertation. Faculty of health and Social Care. London South Bank University </a:t>
            </a:r>
          </a:p>
          <a:p>
            <a:pPr marL="514350" lvl="0" indent="-514350">
              <a:buFont typeface="+mj-lt"/>
              <a:buAutoNum type="arabicPeriod"/>
            </a:pPr>
            <a:r>
              <a:rPr lang="en-GB" dirty="0"/>
              <a:t>Warnock C (2014) Breaking bad news: issues relating to nursing practice. Nursing Standard. 28, 45, 51-58. </a:t>
            </a:r>
          </a:p>
          <a:p>
            <a:pPr marL="514350" lvl="0" indent="-514350">
              <a:buFont typeface="+mj-lt"/>
              <a:buAutoNum type="arabicPeriod"/>
            </a:pPr>
            <a:r>
              <a:rPr lang="en-GB" dirty="0"/>
              <a:t>Warnock C.</a:t>
            </a:r>
            <a:r>
              <a:rPr lang="en-GB" b="1" dirty="0"/>
              <a:t> </a:t>
            </a:r>
            <a:r>
              <a:rPr lang="en-GB" dirty="0"/>
              <a:t>Tod AM. Foster J. &amp; </a:t>
            </a:r>
            <a:r>
              <a:rPr lang="en-GB" dirty="0" err="1"/>
              <a:t>Soreny</a:t>
            </a:r>
            <a:r>
              <a:rPr lang="en-GB" dirty="0"/>
              <a:t> C. (2010) Breaking bad news in inpatient clinical settings: role of the nurse. </a:t>
            </a:r>
            <a:r>
              <a:rPr lang="en-GB" i="1" dirty="0"/>
              <a:t>Journal of Advanced Nursing. </a:t>
            </a:r>
            <a:r>
              <a:rPr lang="en-GB" dirty="0" err="1"/>
              <a:t>doi</a:t>
            </a:r>
            <a:r>
              <a:rPr lang="en-GB" dirty="0"/>
              <a:t>: 10.1111/j.1365-2648.2010.05325.x</a:t>
            </a:r>
          </a:p>
          <a:p>
            <a:pPr marL="514350" lvl="0" indent="-514350">
              <a:buFont typeface="+mj-lt"/>
              <a:buAutoNum type="arabicPeriod"/>
            </a:pPr>
            <a:r>
              <a:rPr lang="en-GB" dirty="0" err="1"/>
              <a:t>Fallowfield</a:t>
            </a:r>
            <a:r>
              <a:rPr lang="en-GB" dirty="0"/>
              <a:t> &amp; Jenkins (2004) Communicating sad, bad and difficult news in medicine. The Lancet 363, 312–318. </a:t>
            </a:r>
          </a:p>
          <a:p>
            <a:pPr marL="514350" lvl="0" indent="-514350">
              <a:buFont typeface="+mj-lt"/>
              <a:buAutoNum type="arabicPeriod"/>
            </a:pPr>
            <a:r>
              <a:rPr lang="en-GB" dirty="0"/>
              <a:t>Richie, J &amp;</a:t>
            </a:r>
            <a:r>
              <a:rPr lang="en-GB" dirty="0" smtClean="0"/>
              <a:t> </a:t>
            </a:r>
            <a:r>
              <a:rPr lang="en-GB" dirty="0"/>
              <a:t>Lewis J (2014) Qualitative research practice: a guide for social science students and researchers. 2</a:t>
            </a:r>
            <a:r>
              <a:rPr lang="en-GB" baseline="30000" dirty="0"/>
              <a:t>nd</a:t>
            </a:r>
            <a:r>
              <a:rPr lang="en-GB" dirty="0"/>
              <a:t> Edition. London: Sage. </a:t>
            </a:r>
          </a:p>
          <a:p>
            <a:pPr marL="514350" lvl="0" indent="-514350">
              <a:buFont typeface="+mj-lt"/>
              <a:buAutoNum type="arabicPeriod"/>
            </a:pPr>
            <a:endParaRPr lang="en-GB" dirty="0" smtClean="0"/>
          </a:p>
          <a:p>
            <a:endParaRPr lang="en-GB" dirty="0"/>
          </a:p>
          <a:p>
            <a:endParaRPr lang="en-GB" dirty="0"/>
          </a:p>
          <a:p>
            <a:pPr marL="0" indent="0" algn="ctr">
              <a:buNone/>
            </a:pPr>
            <a:endParaRPr lang="en-US" dirty="0"/>
          </a:p>
          <a:p>
            <a:pPr marL="0" indent="0" algn="ctr">
              <a:buNone/>
            </a:pPr>
            <a:endParaRPr lang="en-US" sz="4400" dirty="0"/>
          </a:p>
          <a:p>
            <a:pPr marL="0" indent="0" algn="ctr">
              <a:buNone/>
            </a:pPr>
            <a:endParaRPr lang="en-US" sz="4400" dirty="0"/>
          </a:p>
        </p:txBody>
      </p:sp>
    </p:spTree>
    <p:extLst>
      <p:ext uri="{BB962C8B-B14F-4D97-AF65-F5344CB8AC3E}">
        <p14:creationId xmlns:p14="http://schemas.microsoft.com/office/powerpoint/2010/main" val="2103709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32" y="1"/>
            <a:ext cx="12240883" cy="6902497"/>
          </a:xfrm>
          <a:prstGeom prst="rect">
            <a:avLst/>
          </a:prstGeom>
        </p:spPr>
      </p:pic>
      <p:sp>
        <p:nvSpPr>
          <p:cNvPr id="2" name="TextBox 1">
            <a:extLst>
              <a:ext uri="{FF2B5EF4-FFF2-40B4-BE49-F238E27FC236}">
                <a16:creationId xmlns:a16="http://schemas.microsoft.com/office/drawing/2014/main" id="{98A4985E-D9B6-443D-B99B-59C991B242F0}"/>
              </a:ext>
            </a:extLst>
          </p:cNvPr>
          <p:cNvSpPr txBox="1"/>
          <p:nvPr/>
        </p:nvSpPr>
        <p:spPr>
          <a:xfrm>
            <a:off x="-24441" y="152404"/>
            <a:ext cx="12216441" cy="830997"/>
          </a:xfrm>
          <a:prstGeom prst="rect">
            <a:avLst/>
          </a:prstGeom>
          <a:noFill/>
        </p:spPr>
        <p:txBody>
          <a:bodyPr wrap="square" rtlCol="0">
            <a:spAutoFit/>
          </a:bodyPr>
          <a:lstStyle/>
          <a:p>
            <a:pPr algn="ctr"/>
            <a:r>
              <a:rPr lang="en-US" altLang="en-US" sz="4800" b="1" dirty="0" smtClean="0">
                <a:latin typeface="Arial" panose="020B0604020202020204" pitchFamily="34" charset="0"/>
                <a:ea typeface="MS PGothic" panose="020B0600070205080204" pitchFamily="34" charset="-128"/>
                <a:sym typeface="Arial" panose="020B0604020202020204" pitchFamily="34" charset="0"/>
              </a:rPr>
              <a:t>No Disclosures</a:t>
            </a:r>
            <a:endParaRPr lang="en-US" altLang="en-US" sz="4800" b="1" dirty="0">
              <a:solidFill>
                <a:srgbClr val="FF0000"/>
              </a:solidFill>
              <a:latin typeface="Arial" panose="020B0604020202020204" pitchFamily="34" charset="0"/>
              <a:ea typeface="MS PGothic" panose="020B0600070205080204" pitchFamily="34" charset="-128"/>
              <a:sym typeface="Arial" panose="020B0604020202020204" pitchFamily="34" charset="0"/>
            </a:endParaRPr>
          </a:p>
        </p:txBody>
      </p:sp>
      <p:pic>
        <p:nvPicPr>
          <p:cNvPr id="5" name="Picture 4" descr="Background-1-Ladybowe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1066800"/>
            <a:ext cx="4700401" cy="3124200"/>
          </a:xfrm>
          <a:prstGeom prst="rect">
            <a:avLst/>
          </a:prstGeom>
        </p:spPr>
      </p:pic>
      <p:pic>
        <p:nvPicPr>
          <p:cNvPr id="6" name="Picture 5" descr="Burbage-Rocks-Millstones-Peak-District-Photography-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066800"/>
            <a:ext cx="4876800" cy="3146755"/>
          </a:xfrm>
          <a:prstGeom prst="rect">
            <a:avLst/>
          </a:prstGeom>
        </p:spPr>
      </p:pic>
      <p:pic>
        <p:nvPicPr>
          <p:cNvPr id="3" name="Picture 2"/>
          <p:cNvPicPr>
            <a:picLocks noChangeAspect="1"/>
          </p:cNvPicPr>
          <p:nvPr/>
        </p:nvPicPr>
        <p:blipFill>
          <a:blip r:embed="rId6"/>
          <a:stretch>
            <a:fillRect/>
          </a:stretch>
        </p:blipFill>
        <p:spPr>
          <a:xfrm>
            <a:off x="3738885" y="3352800"/>
            <a:ext cx="4689788" cy="2758699"/>
          </a:xfrm>
          <a:prstGeom prst="rect">
            <a:avLst/>
          </a:prstGeom>
        </p:spPr>
      </p:pic>
    </p:spTree>
    <p:extLst>
      <p:ext uri="{BB962C8B-B14F-4D97-AF65-F5344CB8AC3E}">
        <p14:creationId xmlns:p14="http://schemas.microsoft.com/office/powerpoint/2010/main" val="3294829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3" y="217474"/>
            <a:ext cx="12240883" cy="6902497"/>
          </a:xfrm>
          <a:prstGeom prst="rect">
            <a:avLst/>
          </a:prstGeom>
        </p:spPr>
      </p:pic>
      <p:sp>
        <p:nvSpPr>
          <p:cNvPr id="2" name="TextBox 1">
            <a:extLst>
              <a:ext uri="{FF2B5EF4-FFF2-40B4-BE49-F238E27FC236}">
                <a16:creationId xmlns:a16="http://schemas.microsoft.com/office/drawing/2014/main" id="{98A4985E-D9B6-443D-B99B-59C991B242F0}"/>
              </a:ext>
            </a:extLst>
          </p:cNvPr>
          <p:cNvSpPr txBox="1"/>
          <p:nvPr/>
        </p:nvSpPr>
        <p:spPr>
          <a:xfrm>
            <a:off x="2" y="304804"/>
            <a:ext cx="12216441" cy="769441"/>
          </a:xfrm>
          <a:prstGeom prst="rect">
            <a:avLst/>
          </a:prstGeom>
          <a:noFill/>
        </p:spPr>
        <p:txBody>
          <a:bodyPr wrap="square" rtlCol="0">
            <a:spAutoFit/>
          </a:bodyPr>
          <a:lstStyle/>
          <a:p>
            <a:pPr algn="ctr"/>
            <a:r>
              <a:rPr lang="en-US" altLang="en-US" sz="4400" b="1" dirty="0" smtClean="0">
                <a:latin typeface="Arial" panose="020B0604020202020204" pitchFamily="34" charset="0"/>
                <a:ea typeface="MS PGothic" panose="020B0600070205080204" pitchFamily="34" charset="-128"/>
                <a:sym typeface="Arial" panose="020B0604020202020204" pitchFamily="34" charset="0"/>
              </a:rPr>
              <a:t>Background</a:t>
            </a:r>
            <a:endParaRPr lang="en-US" altLang="en-US" sz="4400" b="1" dirty="0">
              <a:latin typeface="Arial" panose="020B0604020202020204" pitchFamily="34" charset="0"/>
              <a:ea typeface="MS PGothic" panose="020B0600070205080204" pitchFamily="34" charset="-128"/>
              <a:sym typeface="Arial" panose="020B0604020202020204" pitchFamily="34" charset="0"/>
            </a:endParaRPr>
          </a:p>
        </p:txBody>
      </p:sp>
      <p:sp>
        <p:nvSpPr>
          <p:cNvPr id="5" name="Content Placeholder 4"/>
          <p:cNvSpPr>
            <a:spLocks noGrp="1"/>
          </p:cNvSpPr>
          <p:nvPr>
            <p:ph idx="1"/>
          </p:nvPr>
        </p:nvSpPr>
        <p:spPr>
          <a:xfrm>
            <a:off x="838199" y="1380884"/>
            <a:ext cx="10515600" cy="1981200"/>
          </a:xfrm>
        </p:spPr>
        <p:txBody>
          <a:bodyPr>
            <a:noAutofit/>
          </a:bodyPr>
          <a:lstStyle/>
          <a:p>
            <a:r>
              <a:rPr lang="en-GB" sz="2400" dirty="0" smtClean="0"/>
              <a:t>What is mesothelioma?</a:t>
            </a:r>
          </a:p>
          <a:p>
            <a:r>
              <a:rPr lang="en-GB" sz="2400" dirty="0" smtClean="0"/>
              <a:t>Communicating </a:t>
            </a:r>
            <a:r>
              <a:rPr lang="en-GB" sz="2400" dirty="0"/>
              <a:t>a diagnosis of mesothelioma is complex and highly </a:t>
            </a:r>
            <a:r>
              <a:rPr lang="en-GB" sz="2400" dirty="0" smtClean="0"/>
              <a:t>skilled</a:t>
            </a:r>
            <a:r>
              <a:rPr lang="en-GB" sz="2400" baseline="30000" dirty="0" smtClean="0"/>
              <a:t>1</a:t>
            </a:r>
            <a:r>
              <a:rPr lang="en-GB" sz="2400" dirty="0" smtClean="0"/>
              <a:t>. </a:t>
            </a:r>
          </a:p>
          <a:p>
            <a:r>
              <a:rPr lang="en-GB" sz="2400" dirty="0" smtClean="0"/>
              <a:t>If </a:t>
            </a:r>
            <a:r>
              <a:rPr lang="en-GB" sz="2400" dirty="0"/>
              <a:t>done badly, ‘it can cause long lasting distress, confusion and </a:t>
            </a:r>
            <a:r>
              <a:rPr lang="en-GB" sz="2400" dirty="0" smtClean="0"/>
              <a:t>resentment’</a:t>
            </a:r>
            <a:r>
              <a:rPr lang="en-GB" sz="2400" baseline="30000" dirty="0" smtClean="0"/>
              <a:t>2,3</a:t>
            </a:r>
            <a:r>
              <a:rPr lang="en-GB" sz="2400" dirty="0" smtClean="0"/>
              <a:t>.</a:t>
            </a:r>
          </a:p>
          <a:p>
            <a:r>
              <a:rPr lang="en-GB" sz="2400" dirty="0" smtClean="0"/>
              <a:t>There is a lack of evidence on how best to communicate a diagnosis of mesothelioma</a:t>
            </a:r>
            <a:r>
              <a:rPr lang="en-GB" sz="2400" baseline="30000" dirty="0" smtClean="0"/>
              <a:t>4</a:t>
            </a:r>
            <a:r>
              <a:rPr lang="en-GB" sz="2400" dirty="0" smtClean="0"/>
              <a:t>. </a:t>
            </a:r>
          </a:p>
        </p:txBody>
      </p:sp>
      <p:sp>
        <p:nvSpPr>
          <p:cNvPr id="7" name="Content Placeholder 4"/>
          <p:cNvSpPr txBox="1">
            <a:spLocks/>
          </p:cNvSpPr>
          <p:nvPr/>
        </p:nvSpPr>
        <p:spPr>
          <a:xfrm>
            <a:off x="857864" y="3683470"/>
            <a:ext cx="10515600" cy="1665278"/>
          </a:xfrm>
          <a:prstGeom prst="rect">
            <a:avLst/>
          </a:prstGeom>
          <a:ln w="57150">
            <a:solidFill>
              <a:srgbClr val="CC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1000" b="1" dirty="0" smtClean="0">
              <a:solidFill>
                <a:prstClr val="black"/>
              </a:solidFill>
            </a:endParaRPr>
          </a:p>
          <a:p>
            <a:pPr marL="0" indent="0" algn="ctr">
              <a:buFont typeface="Arial" panose="020B0604020202020204" pitchFamily="34" charset="0"/>
              <a:buNone/>
            </a:pPr>
            <a:r>
              <a:rPr lang="en-GB" sz="2600" b="1" dirty="0" smtClean="0">
                <a:solidFill>
                  <a:prstClr val="black"/>
                </a:solidFill>
              </a:rPr>
              <a:t>Aim: </a:t>
            </a:r>
            <a:r>
              <a:rPr lang="en-GB" sz="2600" dirty="0" smtClean="0">
                <a:solidFill>
                  <a:prstClr val="black"/>
                </a:solidFill>
              </a:rPr>
              <a:t>To identify ways to improve the patient and family carer experience of receiving a diagnosis of mesothelioma by generating evidence based recommendations for practice. </a:t>
            </a:r>
            <a:endParaRPr lang="en-GB" sz="2600" dirty="0">
              <a:solidFill>
                <a:prstClr val="black"/>
              </a:solidFill>
            </a:endParaRPr>
          </a:p>
        </p:txBody>
      </p:sp>
    </p:spTree>
    <p:extLst>
      <p:ext uri="{BB962C8B-B14F-4D97-AF65-F5344CB8AC3E}">
        <p14:creationId xmlns:p14="http://schemas.microsoft.com/office/powerpoint/2010/main" val="1219982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7" y="76200"/>
            <a:ext cx="12240883" cy="6902497"/>
          </a:xfrm>
          <a:prstGeom prst="rect">
            <a:avLst/>
          </a:prstGeom>
        </p:spPr>
      </p:pic>
      <p:sp>
        <p:nvSpPr>
          <p:cNvPr id="2" name="TextBox 1">
            <a:extLst>
              <a:ext uri="{FF2B5EF4-FFF2-40B4-BE49-F238E27FC236}">
                <a16:creationId xmlns:a16="http://schemas.microsoft.com/office/drawing/2014/main" id="{98A4985E-D9B6-443D-B99B-59C991B242F0}"/>
              </a:ext>
            </a:extLst>
          </p:cNvPr>
          <p:cNvSpPr txBox="1"/>
          <p:nvPr/>
        </p:nvSpPr>
        <p:spPr>
          <a:xfrm>
            <a:off x="-8277" y="228600"/>
            <a:ext cx="12216441" cy="769441"/>
          </a:xfrm>
          <a:prstGeom prst="rect">
            <a:avLst/>
          </a:prstGeom>
          <a:noFill/>
        </p:spPr>
        <p:txBody>
          <a:bodyPr wrap="square" rtlCol="0">
            <a:spAutoFit/>
          </a:bodyPr>
          <a:lstStyle/>
          <a:p>
            <a:pPr algn="ctr"/>
            <a:r>
              <a:rPr lang="en-US" altLang="en-US" sz="4400" b="1" dirty="0" smtClean="0">
                <a:latin typeface="Arial" panose="020B0604020202020204" pitchFamily="34" charset="0"/>
                <a:ea typeface="MS PGothic" panose="020B0600070205080204" pitchFamily="34" charset="-128"/>
                <a:sym typeface="Arial" panose="020B0604020202020204" pitchFamily="34" charset="0"/>
              </a:rPr>
              <a:t>Methods</a:t>
            </a:r>
            <a:endParaRPr lang="en-US" altLang="en-US" sz="4400" b="1" dirty="0">
              <a:latin typeface="Arial" panose="020B0604020202020204" pitchFamily="34" charset="0"/>
              <a:ea typeface="MS PGothic" panose="020B0600070205080204" pitchFamily="34" charset="-128"/>
              <a:sym typeface="Arial" panose="020B0604020202020204" pitchFamily="34" charset="0"/>
            </a:endParaRPr>
          </a:p>
        </p:txBody>
      </p:sp>
      <p:sp>
        <p:nvSpPr>
          <p:cNvPr id="5" name="Content Placeholder 4"/>
          <p:cNvSpPr>
            <a:spLocks noGrp="1"/>
          </p:cNvSpPr>
          <p:nvPr>
            <p:ph sz="half" idx="1"/>
          </p:nvPr>
        </p:nvSpPr>
        <p:spPr>
          <a:xfrm>
            <a:off x="855545" y="1269802"/>
            <a:ext cx="5181600" cy="4729162"/>
          </a:xfrm>
        </p:spPr>
        <p:txBody>
          <a:bodyPr>
            <a:normAutofit/>
          </a:bodyPr>
          <a:lstStyle/>
          <a:p>
            <a:r>
              <a:rPr lang="en-GB" sz="2400" dirty="0" smtClean="0"/>
              <a:t>Recruitment supported by </a:t>
            </a:r>
            <a:r>
              <a:rPr lang="en-GB" sz="2400" dirty="0" err="1" smtClean="0"/>
              <a:t>Meso</a:t>
            </a:r>
            <a:r>
              <a:rPr lang="en-GB" sz="2400" dirty="0" smtClean="0"/>
              <a:t> UK, NLCNF and BTOG. </a:t>
            </a:r>
          </a:p>
          <a:p>
            <a:r>
              <a:rPr lang="en-GB" sz="2400" dirty="0" smtClean="0"/>
              <a:t>March </a:t>
            </a:r>
            <a:r>
              <a:rPr lang="en-GB" sz="2400" dirty="0"/>
              <a:t>2017 – April </a:t>
            </a:r>
            <a:r>
              <a:rPr lang="en-GB" sz="2400" dirty="0" smtClean="0"/>
              <a:t>2018.</a:t>
            </a:r>
          </a:p>
          <a:p>
            <a:pPr lvl="0"/>
            <a:r>
              <a:rPr lang="en-US" sz="2400" b="1" dirty="0">
                <a:solidFill>
                  <a:prstClr val="black"/>
                </a:solidFill>
              </a:rPr>
              <a:t>Qualitative semi-structured interviews</a:t>
            </a:r>
            <a:r>
              <a:rPr lang="en-US" sz="2400" dirty="0">
                <a:solidFill>
                  <a:prstClr val="black"/>
                </a:solidFill>
              </a:rPr>
              <a:t>:</a:t>
            </a:r>
          </a:p>
          <a:p>
            <a:pPr lvl="1"/>
            <a:r>
              <a:rPr lang="en-US" dirty="0">
                <a:solidFill>
                  <a:prstClr val="black"/>
                </a:solidFill>
              </a:rPr>
              <a:t>Patient and family </a:t>
            </a:r>
            <a:r>
              <a:rPr lang="en-US" dirty="0" err="1">
                <a:solidFill>
                  <a:prstClr val="black"/>
                </a:solidFill>
              </a:rPr>
              <a:t>carers</a:t>
            </a:r>
            <a:r>
              <a:rPr lang="en-US" dirty="0">
                <a:solidFill>
                  <a:prstClr val="black"/>
                </a:solidFill>
              </a:rPr>
              <a:t> (</a:t>
            </a:r>
            <a:r>
              <a:rPr lang="en-US" dirty="0" smtClean="0">
                <a:solidFill>
                  <a:prstClr val="black"/>
                </a:solidFill>
              </a:rPr>
              <a:t>N=15</a:t>
            </a:r>
            <a:r>
              <a:rPr lang="en-US" dirty="0">
                <a:solidFill>
                  <a:prstClr val="black"/>
                </a:solidFill>
              </a:rPr>
              <a:t>)</a:t>
            </a:r>
          </a:p>
          <a:p>
            <a:pPr lvl="1"/>
            <a:r>
              <a:rPr lang="en-US" dirty="0">
                <a:solidFill>
                  <a:prstClr val="black"/>
                </a:solidFill>
              </a:rPr>
              <a:t>Health care professionals (</a:t>
            </a:r>
            <a:r>
              <a:rPr lang="en-US" dirty="0" smtClean="0">
                <a:solidFill>
                  <a:prstClr val="black"/>
                </a:solidFill>
              </a:rPr>
              <a:t>N=16</a:t>
            </a:r>
            <a:r>
              <a:rPr lang="en-US" dirty="0">
                <a:solidFill>
                  <a:prstClr val="black"/>
                </a:solidFill>
              </a:rPr>
              <a:t>)</a:t>
            </a:r>
          </a:p>
          <a:p>
            <a:pPr lvl="0"/>
            <a:r>
              <a:rPr lang="en-US" sz="2400" b="1" dirty="0">
                <a:solidFill>
                  <a:prstClr val="black"/>
                </a:solidFill>
              </a:rPr>
              <a:t>Focus groups: </a:t>
            </a:r>
          </a:p>
          <a:p>
            <a:pPr lvl="1"/>
            <a:r>
              <a:rPr lang="en-US" dirty="0">
                <a:solidFill>
                  <a:prstClr val="black"/>
                </a:solidFill>
              </a:rPr>
              <a:t>Patient and </a:t>
            </a:r>
            <a:r>
              <a:rPr lang="en-US" dirty="0" err="1">
                <a:solidFill>
                  <a:prstClr val="black"/>
                </a:solidFill>
              </a:rPr>
              <a:t>carers</a:t>
            </a:r>
            <a:r>
              <a:rPr lang="en-US" dirty="0">
                <a:solidFill>
                  <a:prstClr val="black"/>
                </a:solidFill>
              </a:rPr>
              <a:t> (</a:t>
            </a:r>
            <a:r>
              <a:rPr lang="en-US" dirty="0" smtClean="0">
                <a:solidFill>
                  <a:prstClr val="black"/>
                </a:solidFill>
              </a:rPr>
              <a:t>N=27</a:t>
            </a:r>
            <a:r>
              <a:rPr lang="en-US" dirty="0">
                <a:solidFill>
                  <a:prstClr val="black"/>
                </a:solidFill>
              </a:rPr>
              <a:t>)</a:t>
            </a:r>
          </a:p>
          <a:p>
            <a:pPr lvl="1"/>
            <a:r>
              <a:rPr lang="en-US" dirty="0">
                <a:solidFill>
                  <a:prstClr val="black"/>
                </a:solidFill>
              </a:rPr>
              <a:t>Mesothelioma Nurse Specialists (</a:t>
            </a:r>
            <a:r>
              <a:rPr lang="en-US" dirty="0" smtClean="0">
                <a:solidFill>
                  <a:prstClr val="black"/>
                </a:solidFill>
              </a:rPr>
              <a:t>N=15</a:t>
            </a:r>
            <a:r>
              <a:rPr lang="en-US" dirty="0">
                <a:solidFill>
                  <a:prstClr val="black"/>
                </a:solidFill>
              </a:rPr>
              <a:t>)</a:t>
            </a:r>
          </a:p>
          <a:p>
            <a:endParaRPr lang="en-US" dirty="0"/>
          </a:p>
        </p:txBody>
      </p:sp>
      <p:sp>
        <p:nvSpPr>
          <p:cNvPr id="6" name="Content Placeholder 5"/>
          <p:cNvSpPr>
            <a:spLocks noGrp="1"/>
          </p:cNvSpPr>
          <p:nvPr>
            <p:ph sz="half" idx="2"/>
          </p:nvPr>
        </p:nvSpPr>
        <p:spPr>
          <a:xfrm>
            <a:off x="6400800" y="1295400"/>
            <a:ext cx="5181600" cy="4180582"/>
          </a:xfrm>
        </p:spPr>
        <p:txBody>
          <a:bodyPr>
            <a:normAutofit/>
          </a:bodyPr>
          <a:lstStyle/>
          <a:p>
            <a:r>
              <a:rPr lang="en-GB" sz="2400" dirty="0" smtClean="0"/>
              <a:t>Framework </a:t>
            </a:r>
            <a:r>
              <a:rPr lang="en-GB" sz="2400" dirty="0"/>
              <a:t>analysis</a:t>
            </a:r>
            <a:r>
              <a:rPr lang="en-GB" sz="2400" baseline="30000" dirty="0"/>
              <a:t>5</a:t>
            </a:r>
            <a:r>
              <a:rPr lang="en-GB" sz="2400" dirty="0" smtClean="0"/>
              <a:t>.</a:t>
            </a:r>
          </a:p>
          <a:p>
            <a:r>
              <a:rPr lang="en-US" sz="2400" dirty="0" smtClean="0">
                <a:solidFill>
                  <a:prstClr val="black"/>
                </a:solidFill>
              </a:rPr>
              <a:t>Recommendations. </a:t>
            </a:r>
          </a:p>
          <a:p>
            <a:r>
              <a:rPr lang="en-US" sz="2400" b="1" dirty="0">
                <a:solidFill>
                  <a:prstClr val="black"/>
                </a:solidFill>
              </a:rPr>
              <a:t>Consultation:</a:t>
            </a:r>
          </a:p>
          <a:p>
            <a:pPr lvl="1"/>
            <a:r>
              <a:rPr lang="en-GB" sz="2000" dirty="0"/>
              <a:t>Patient, family and staff interview participants</a:t>
            </a:r>
          </a:p>
          <a:p>
            <a:pPr lvl="1"/>
            <a:r>
              <a:rPr lang="en-GB" sz="2000" dirty="0" err="1"/>
              <a:t>Meso</a:t>
            </a:r>
            <a:r>
              <a:rPr lang="en-GB" sz="2000" dirty="0"/>
              <a:t> UK patients and carers - via Twitter, newsletter, Facebook.</a:t>
            </a:r>
          </a:p>
          <a:p>
            <a:pPr lvl="1"/>
            <a:r>
              <a:rPr lang="en-GB" sz="2000" dirty="0"/>
              <a:t>British Thoracic Oncology Group.</a:t>
            </a:r>
          </a:p>
          <a:p>
            <a:pPr lvl="1"/>
            <a:r>
              <a:rPr lang="en-GB" sz="2000" dirty="0"/>
              <a:t>National Lung Cancer Forum for Nurses.</a:t>
            </a:r>
          </a:p>
          <a:p>
            <a:pPr lvl="1"/>
            <a:r>
              <a:rPr lang="en-GB" sz="2000" dirty="0" err="1"/>
              <a:t>Meso</a:t>
            </a:r>
            <a:r>
              <a:rPr lang="en-GB" sz="2000" dirty="0"/>
              <a:t> UK Nurses Network.</a:t>
            </a:r>
          </a:p>
          <a:p>
            <a:r>
              <a:rPr lang="en-GB" sz="2400" dirty="0" smtClean="0"/>
              <a:t>Context</a:t>
            </a:r>
            <a:endParaRPr lang="en-GB" sz="2400" dirty="0"/>
          </a:p>
          <a:p>
            <a:endParaRPr lang="en-US" sz="2400" dirty="0" smtClean="0">
              <a:solidFill>
                <a:prstClr val="black"/>
              </a:solidFill>
            </a:endParaRPr>
          </a:p>
          <a:p>
            <a:pPr marL="457200" lvl="1" indent="0">
              <a:buNone/>
            </a:pPr>
            <a:endParaRPr lang="en-GB" sz="2000" dirty="0" smtClean="0"/>
          </a:p>
          <a:p>
            <a:pPr marL="457200" lvl="1" indent="0">
              <a:buNone/>
            </a:pPr>
            <a:endParaRPr lang="en-GB" sz="2000" dirty="0"/>
          </a:p>
          <a:p>
            <a:endParaRPr lang="en-GB" sz="2200" dirty="0"/>
          </a:p>
        </p:txBody>
      </p:sp>
    </p:spTree>
    <p:extLst>
      <p:ext uri="{BB962C8B-B14F-4D97-AF65-F5344CB8AC3E}">
        <p14:creationId xmlns:p14="http://schemas.microsoft.com/office/powerpoint/2010/main" val="2103709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78"/>
            <a:ext cx="12240883" cy="6902497"/>
          </a:xfrm>
          <a:prstGeom prst="rect">
            <a:avLst/>
          </a:prstGeom>
        </p:spPr>
      </p:pic>
      <p:sp>
        <p:nvSpPr>
          <p:cNvPr id="2" name="TextBox 1">
            <a:extLst>
              <a:ext uri="{FF2B5EF4-FFF2-40B4-BE49-F238E27FC236}">
                <a16:creationId xmlns:a16="http://schemas.microsoft.com/office/drawing/2014/main" id="{98A4985E-D9B6-443D-B99B-59C991B242F0}"/>
              </a:ext>
            </a:extLst>
          </p:cNvPr>
          <p:cNvSpPr txBox="1"/>
          <p:nvPr/>
        </p:nvSpPr>
        <p:spPr>
          <a:xfrm>
            <a:off x="2" y="304800"/>
            <a:ext cx="12216441" cy="1323439"/>
          </a:xfrm>
          <a:prstGeom prst="rect">
            <a:avLst/>
          </a:prstGeom>
          <a:noFill/>
        </p:spPr>
        <p:txBody>
          <a:bodyPr wrap="square" rtlCol="0">
            <a:spAutoFit/>
          </a:bodyPr>
          <a:lstStyle/>
          <a:p>
            <a:pPr algn="ctr"/>
            <a:r>
              <a:rPr lang="en-US" altLang="en-US" sz="4000" b="1" dirty="0" smtClean="0">
                <a:latin typeface="Arial" panose="020B0604020202020204" pitchFamily="34" charset="0"/>
                <a:ea typeface="MS PGothic" panose="020B0600070205080204" pitchFamily="34" charset="-128"/>
                <a:sym typeface="Arial" panose="020B0604020202020204" pitchFamily="34" charset="0"/>
              </a:rPr>
              <a:t>Recommendations: 10 top tips for communicating a diagnosis of mesothelioma</a:t>
            </a:r>
            <a:endParaRPr lang="en-US" altLang="en-US" sz="4000" b="1" dirty="0">
              <a:latin typeface="Arial" panose="020B0604020202020204" pitchFamily="34" charset="0"/>
              <a:ea typeface="MS PGothic" panose="020B0600070205080204" pitchFamily="34" charset="-128"/>
              <a:sym typeface="Arial" panose="020B0604020202020204" pitchFamily="34" charset="0"/>
            </a:endParaRPr>
          </a:p>
        </p:txBody>
      </p:sp>
      <p:sp>
        <p:nvSpPr>
          <p:cNvPr id="5" name="Content Placeholder 4"/>
          <p:cNvSpPr>
            <a:spLocks noGrp="1"/>
          </p:cNvSpPr>
          <p:nvPr>
            <p:ph idx="1"/>
          </p:nvPr>
        </p:nvSpPr>
        <p:spPr>
          <a:xfrm>
            <a:off x="838200" y="2438399"/>
            <a:ext cx="10515600" cy="3738563"/>
          </a:xfrm>
        </p:spPr>
        <p:txBody>
          <a:bodyPr/>
          <a:lstStyle/>
          <a:p>
            <a:pPr marL="0" indent="0">
              <a:buNone/>
            </a:pPr>
            <a:endParaRPr lang="en-GB" dirty="0" smtClean="0"/>
          </a:p>
          <a:p>
            <a:r>
              <a:rPr lang="en-GB" dirty="0" smtClean="0"/>
              <a:t>Aspirational and summarise factors that can influence good communication. </a:t>
            </a:r>
          </a:p>
          <a:p>
            <a:endParaRPr lang="en-GB" dirty="0" smtClean="0"/>
          </a:p>
          <a:p>
            <a:r>
              <a:rPr lang="en-GB" dirty="0" smtClean="0"/>
              <a:t>Apply to all episodes of breaking bad news, not only diagnosis. </a:t>
            </a:r>
            <a:endParaRPr lang="en-GB" dirty="0"/>
          </a:p>
        </p:txBody>
      </p:sp>
      <p:grpSp>
        <p:nvGrpSpPr>
          <p:cNvPr id="24" name="Group 23"/>
          <p:cNvGrpSpPr/>
          <p:nvPr/>
        </p:nvGrpSpPr>
        <p:grpSpPr>
          <a:xfrm>
            <a:off x="241985" y="2426109"/>
            <a:ext cx="11708030" cy="3093255"/>
            <a:chOff x="263161" y="1933984"/>
            <a:chExt cx="11708030" cy="3093255"/>
          </a:xfrm>
        </p:grpSpPr>
        <p:sp>
          <p:nvSpPr>
            <p:cNvPr id="6" name="Oval 5"/>
            <p:cNvSpPr/>
            <p:nvPr/>
          </p:nvSpPr>
          <p:spPr>
            <a:xfrm>
              <a:off x="720361" y="1933984"/>
              <a:ext cx="2819400" cy="146995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72761" y="2314984"/>
              <a:ext cx="2438400" cy="646331"/>
            </a:xfrm>
            <a:prstGeom prst="rect">
              <a:avLst/>
            </a:prstGeom>
            <a:noFill/>
          </p:spPr>
          <p:txBody>
            <a:bodyPr wrap="square" rtlCol="0">
              <a:spAutoFit/>
            </a:bodyPr>
            <a:lstStyle/>
            <a:p>
              <a:pPr algn="ctr"/>
              <a:r>
                <a:rPr lang="en-GB" b="1" dirty="0" smtClean="0"/>
                <a:t>Consistency and </a:t>
              </a:r>
            </a:p>
            <a:p>
              <a:pPr algn="ctr"/>
              <a:r>
                <a:rPr lang="en-GB" b="1" dirty="0" smtClean="0"/>
                <a:t>continuity </a:t>
              </a:r>
              <a:endParaRPr lang="en-GB" b="1" dirty="0"/>
            </a:p>
          </p:txBody>
        </p:sp>
        <p:sp>
          <p:nvSpPr>
            <p:cNvPr id="17" name="Oval 16"/>
            <p:cNvSpPr/>
            <p:nvPr/>
          </p:nvSpPr>
          <p:spPr>
            <a:xfrm>
              <a:off x="5010893" y="2003608"/>
              <a:ext cx="2819400" cy="1469955"/>
            </a:xfrm>
            <a:prstGeom prst="ellipse">
              <a:avLst/>
            </a:prstGeom>
            <a:solidFill>
              <a:srgbClr val="33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821213" y="2481328"/>
              <a:ext cx="1470652" cy="369332"/>
            </a:xfrm>
            <a:prstGeom prst="rect">
              <a:avLst/>
            </a:prstGeom>
            <a:noFill/>
          </p:spPr>
          <p:txBody>
            <a:bodyPr wrap="square" rtlCol="0">
              <a:spAutoFit/>
            </a:bodyPr>
            <a:lstStyle/>
            <a:p>
              <a:r>
                <a:rPr lang="en-GB" b="1" dirty="0" smtClean="0"/>
                <a:t>Training </a:t>
              </a:r>
              <a:endParaRPr lang="en-GB" b="1" dirty="0"/>
            </a:p>
          </p:txBody>
        </p:sp>
        <p:sp>
          <p:nvSpPr>
            <p:cNvPr id="18" name="Oval 17"/>
            <p:cNvSpPr/>
            <p:nvPr/>
          </p:nvSpPr>
          <p:spPr>
            <a:xfrm>
              <a:off x="9151791" y="2866646"/>
              <a:ext cx="2819400" cy="1469955"/>
            </a:xfrm>
            <a:prstGeom prst="ellipse">
              <a:avLst/>
            </a:prstGeom>
            <a:solidFill>
              <a:srgbClr val="F474EE"/>
            </a:solidFill>
            <a:ln>
              <a:solidFill>
                <a:srgbClr val="F53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7171344" y="3516648"/>
              <a:ext cx="2819400" cy="1469955"/>
            </a:xfrm>
            <a:prstGeom prst="ellipse">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799953" y="3428008"/>
              <a:ext cx="1755023" cy="369332"/>
            </a:xfrm>
            <a:prstGeom prst="rect">
              <a:avLst/>
            </a:prstGeom>
            <a:noFill/>
          </p:spPr>
          <p:txBody>
            <a:bodyPr wrap="square" rtlCol="0">
              <a:spAutoFit/>
            </a:bodyPr>
            <a:lstStyle/>
            <a:p>
              <a:r>
                <a:rPr lang="en-GB" b="1" dirty="0" smtClean="0"/>
                <a:t>Sufficient time </a:t>
              </a:r>
              <a:endParaRPr lang="en-GB" b="1" dirty="0"/>
            </a:p>
          </p:txBody>
        </p:sp>
        <p:sp>
          <p:nvSpPr>
            <p:cNvPr id="13" name="TextBox 12"/>
            <p:cNvSpPr txBox="1"/>
            <p:nvPr/>
          </p:nvSpPr>
          <p:spPr>
            <a:xfrm>
              <a:off x="7742474" y="3890359"/>
              <a:ext cx="2019670" cy="646331"/>
            </a:xfrm>
            <a:prstGeom prst="rect">
              <a:avLst/>
            </a:prstGeom>
            <a:noFill/>
          </p:spPr>
          <p:txBody>
            <a:bodyPr wrap="square" rtlCol="0">
              <a:spAutoFit/>
            </a:bodyPr>
            <a:lstStyle/>
            <a:p>
              <a:pPr algn="ctr"/>
              <a:r>
                <a:rPr lang="en-GB" b="1" dirty="0" smtClean="0"/>
                <a:t>Quiet and private environment </a:t>
              </a:r>
              <a:endParaRPr lang="en-GB" b="1" dirty="0"/>
            </a:p>
          </p:txBody>
        </p:sp>
        <p:sp>
          <p:nvSpPr>
            <p:cNvPr id="20" name="Oval 19"/>
            <p:cNvSpPr/>
            <p:nvPr/>
          </p:nvSpPr>
          <p:spPr>
            <a:xfrm>
              <a:off x="263161" y="2989807"/>
              <a:ext cx="2819400" cy="1469955"/>
            </a:xfrm>
            <a:prstGeom prst="ellipse">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761964" y="2479959"/>
              <a:ext cx="2819400" cy="146995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954708" y="3014596"/>
              <a:ext cx="2568651" cy="369332"/>
            </a:xfrm>
            <a:prstGeom prst="rect">
              <a:avLst/>
            </a:prstGeom>
            <a:noFill/>
          </p:spPr>
          <p:txBody>
            <a:bodyPr wrap="square" rtlCol="0">
              <a:spAutoFit/>
            </a:bodyPr>
            <a:lstStyle/>
            <a:p>
              <a:r>
                <a:rPr lang="en-GB" b="1" dirty="0" smtClean="0"/>
                <a:t>Involvement of the CNS </a:t>
              </a:r>
              <a:endParaRPr lang="en-GB" b="1" dirty="0"/>
            </a:p>
          </p:txBody>
        </p:sp>
        <p:sp>
          <p:nvSpPr>
            <p:cNvPr id="14" name="TextBox 13"/>
            <p:cNvSpPr txBox="1"/>
            <p:nvPr/>
          </p:nvSpPr>
          <p:spPr>
            <a:xfrm>
              <a:off x="726202" y="3428008"/>
              <a:ext cx="1828800" cy="646331"/>
            </a:xfrm>
            <a:prstGeom prst="rect">
              <a:avLst/>
            </a:prstGeom>
            <a:noFill/>
          </p:spPr>
          <p:txBody>
            <a:bodyPr wrap="square" rtlCol="0">
              <a:spAutoFit/>
            </a:bodyPr>
            <a:lstStyle/>
            <a:p>
              <a:pPr algn="ctr"/>
              <a:r>
                <a:rPr lang="en-GB" b="1" dirty="0" smtClean="0"/>
                <a:t>Maintaining hope </a:t>
              </a:r>
              <a:endParaRPr lang="en-GB" b="1" dirty="0"/>
            </a:p>
          </p:txBody>
        </p:sp>
        <p:sp>
          <p:nvSpPr>
            <p:cNvPr id="22" name="Oval 21"/>
            <p:cNvSpPr/>
            <p:nvPr/>
          </p:nvSpPr>
          <p:spPr>
            <a:xfrm>
              <a:off x="7203663" y="2246435"/>
              <a:ext cx="2819400" cy="1469955"/>
            </a:xfrm>
            <a:prstGeom prst="ellipse">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770362" y="3557284"/>
              <a:ext cx="2819400" cy="1469955"/>
            </a:xfrm>
            <a:prstGeom prst="ellipse">
              <a:avLst/>
            </a:prstGeom>
            <a:solidFill>
              <a:srgbClr val="29EEF3"/>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447937" y="2730464"/>
              <a:ext cx="2539731" cy="369332"/>
            </a:xfrm>
            <a:prstGeom prst="rect">
              <a:avLst/>
            </a:prstGeom>
            <a:noFill/>
          </p:spPr>
          <p:txBody>
            <a:bodyPr wrap="square" rtlCol="0">
              <a:spAutoFit/>
            </a:bodyPr>
            <a:lstStyle/>
            <a:p>
              <a:r>
                <a:rPr lang="en-GB" b="1" dirty="0" smtClean="0"/>
                <a:t>Expertise and resources </a:t>
              </a:r>
              <a:endParaRPr lang="en-GB" b="1" dirty="0"/>
            </a:p>
          </p:txBody>
        </p:sp>
        <p:sp>
          <p:nvSpPr>
            <p:cNvPr id="9" name="TextBox 8"/>
            <p:cNvSpPr txBox="1"/>
            <p:nvPr/>
          </p:nvSpPr>
          <p:spPr>
            <a:xfrm>
              <a:off x="3090959" y="3999753"/>
              <a:ext cx="2267562" cy="646331"/>
            </a:xfrm>
            <a:prstGeom prst="rect">
              <a:avLst/>
            </a:prstGeom>
            <a:noFill/>
          </p:spPr>
          <p:txBody>
            <a:bodyPr wrap="square" rtlCol="0">
              <a:spAutoFit/>
            </a:bodyPr>
            <a:lstStyle/>
            <a:p>
              <a:pPr algn="ctr"/>
              <a:r>
                <a:rPr lang="en-GB" b="1" dirty="0" smtClean="0"/>
                <a:t>Being patient </a:t>
              </a:r>
            </a:p>
            <a:p>
              <a:pPr algn="ctr"/>
              <a:r>
                <a:rPr lang="en-GB" b="1" dirty="0" smtClean="0"/>
                <a:t>centred </a:t>
              </a:r>
              <a:endParaRPr lang="en-GB" b="1" dirty="0"/>
            </a:p>
          </p:txBody>
        </p:sp>
        <p:sp>
          <p:nvSpPr>
            <p:cNvPr id="16" name="Oval 15"/>
            <p:cNvSpPr/>
            <p:nvPr/>
          </p:nvSpPr>
          <p:spPr>
            <a:xfrm>
              <a:off x="4943058" y="3376850"/>
              <a:ext cx="2819400" cy="1469955"/>
            </a:xfrm>
            <a:prstGeom prst="ellipse">
              <a:avLst/>
            </a:prstGeom>
            <a:solidFill>
              <a:srgbClr val="F53DA6"/>
            </a:solidFill>
            <a:ln>
              <a:solidFill>
                <a:srgbClr val="F53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410200" y="3733800"/>
              <a:ext cx="1957785" cy="646331"/>
            </a:xfrm>
            <a:prstGeom prst="rect">
              <a:avLst/>
            </a:prstGeom>
            <a:noFill/>
          </p:spPr>
          <p:txBody>
            <a:bodyPr wrap="square" rtlCol="0">
              <a:spAutoFit/>
            </a:bodyPr>
            <a:lstStyle/>
            <a:p>
              <a:pPr algn="ctr"/>
              <a:r>
                <a:rPr lang="en-GB" b="1" dirty="0" smtClean="0"/>
                <a:t>Planning and preparation</a:t>
              </a:r>
              <a:endParaRPr lang="en-GB" b="1" dirty="0"/>
            </a:p>
          </p:txBody>
        </p:sp>
      </p:grpSp>
    </p:spTree>
    <p:extLst>
      <p:ext uri="{BB962C8B-B14F-4D97-AF65-F5344CB8AC3E}">
        <p14:creationId xmlns:p14="http://schemas.microsoft.com/office/powerpoint/2010/main" val="210370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5" y="-331474"/>
            <a:ext cx="12240883" cy="6902497"/>
          </a:xfrm>
          <a:prstGeom prst="rect">
            <a:avLst/>
          </a:prstGeom>
        </p:spPr>
      </p:pic>
      <p:sp>
        <p:nvSpPr>
          <p:cNvPr id="3" name="Title 2"/>
          <p:cNvSpPr>
            <a:spLocks noGrp="1"/>
          </p:cNvSpPr>
          <p:nvPr>
            <p:ph type="title"/>
          </p:nvPr>
        </p:nvSpPr>
        <p:spPr>
          <a:xfrm>
            <a:off x="851382" y="251263"/>
            <a:ext cx="10515600" cy="1325563"/>
          </a:xfrm>
        </p:spPr>
        <p:txBody>
          <a:bodyPr>
            <a:normAutofit/>
          </a:bodyPr>
          <a:lstStyle/>
          <a:p>
            <a:r>
              <a:rPr lang="en-GB" b="1" dirty="0" smtClean="0">
                <a:latin typeface="Arial" panose="020B0604020202020204" pitchFamily="34" charset="0"/>
                <a:cs typeface="Arial" panose="020B0604020202020204" pitchFamily="34" charset="0"/>
              </a:rPr>
              <a:t>Process of diagnosis</a:t>
            </a:r>
            <a:endParaRPr lang="en-GB"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813757" y="1628239"/>
            <a:ext cx="10515600" cy="4526474"/>
          </a:xfrm>
        </p:spPr>
        <p:txBody>
          <a:bodyPr>
            <a:normAutofit/>
          </a:bodyPr>
          <a:lstStyle/>
          <a:p>
            <a:r>
              <a:rPr lang="en-GB" sz="2000" dirty="0"/>
              <a:t>Communicating a diagnosis of mesothelioma is a process that happens over time. </a:t>
            </a:r>
            <a:endParaRPr lang="en-GB" sz="2000" dirty="0" smtClean="0"/>
          </a:p>
          <a:p>
            <a:r>
              <a:rPr lang="en-GB" sz="2000" dirty="0" smtClean="0"/>
              <a:t>The ‘warning shot’</a:t>
            </a:r>
            <a:endParaRPr lang="en-GB" sz="2000" dirty="0"/>
          </a:p>
          <a:p>
            <a:r>
              <a:rPr lang="en-GB" sz="2000" dirty="0" smtClean="0"/>
              <a:t>People vary in the amount of information they want to know and are able to assimilate. </a:t>
            </a:r>
          </a:p>
          <a:p>
            <a:r>
              <a:rPr lang="en-GB" sz="2000" dirty="0" smtClean="0"/>
              <a:t>Taking cues from body language, gauging people’s responses to information, assessing what people understand already. </a:t>
            </a:r>
          </a:p>
          <a:p>
            <a:r>
              <a:rPr lang="en-GB" sz="2000" dirty="0" smtClean="0"/>
              <a:t>Clinicians </a:t>
            </a:r>
            <a:r>
              <a:rPr lang="en-GB" sz="2000" dirty="0"/>
              <a:t>cannot assume the patient and family members understand the </a:t>
            </a:r>
            <a:r>
              <a:rPr lang="en-GB" sz="2000" dirty="0" smtClean="0"/>
              <a:t>diagnosis.</a:t>
            </a:r>
          </a:p>
          <a:p>
            <a:r>
              <a:rPr lang="en-GB" sz="2000" dirty="0" smtClean="0"/>
              <a:t>Follow-up </a:t>
            </a:r>
            <a:r>
              <a:rPr lang="en-GB" sz="2000" dirty="0"/>
              <a:t>appointments.</a:t>
            </a:r>
          </a:p>
          <a:p>
            <a:pPr marL="0" indent="0">
              <a:buNone/>
            </a:pPr>
            <a:endParaRPr lang="en-GB" sz="2400" dirty="0"/>
          </a:p>
        </p:txBody>
      </p:sp>
      <p:grpSp>
        <p:nvGrpSpPr>
          <p:cNvPr id="9" name="Group 8"/>
          <p:cNvGrpSpPr/>
          <p:nvPr/>
        </p:nvGrpSpPr>
        <p:grpSpPr>
          <a:xfrm>
            <a:off x="789176" y="1371601"/>
            <a:ext cx="10153185" cy="3657600"/>
            <a:chOff x="757570" y="-1053607"/>
            <a:chExt cx="10153185" cy="3870349"/>
          </a:xfrm>
        </p:grpSpPr>
        <p:sp>
          <p:nvSpPr>
            <p:cNvPr id="8" name="Rounded Rectangle 7"/>
            <p:cNvSpPr/>
            <p:nvPr/>
          </p:nvSpPr>
          <p:spPr>
            <a:xfrm>
              <a:off x="757570" y="-1053607"/>
              <a:ext cx="10153185" cy="387034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006396" y="-162818"/>
              <a:ext cx="9601200" cy="2123658"/>
            </a:xfrm>
            <a:prstGeom prst="rect">
              <a:avLst/>
            </a:prstGeom>
            <a:noFill/>
          </p:spPr>
          <p:txBody>
            <a:bodyPr wrap="square" rtlCol="0">
              <a:spAutoFit/>
            </a:bodyPr>
            <a:lstStyle/>
            <a:p>
              <a:pPr algn="ctr"/>
              <a:r>
                <a:rPr lang="en-GB" sz="2200" b="1" i="1" dirty="0" smtClean="0">
                  <a:solidFill>
                    <a:schemeClr val="bg1"/>
                  </a:solidFill>
                </a:rPr>
                <a:t>“[We are] very much guided by what they want. So you’re sat in that room with a relative usually, or two, and the patient. They usually all want to know varying degrees of information, from the thread to the needle. Some wanting to include prognosis, some not. And I think that’s the skill of our job, if there is a skill, which we need to very much gauge it to that audience and the information and the level you give”. (LCNS)</a:t>
              </a:r>
              <a:endParaRPr lang="en-GB" sz="2200" b="1" i="1" dirty="0">
                <a:solidFill>
                  <a:schemeClr val="bg1"/>
                </a:solidFill>
              </a:endParaRPr>
            </a:p>
          </p:txBody>
        </p:sp>
      </p:grpSp>
    </p:spTree>
    <p:extLst>
      <p:ext uri="{BB962C8B-B14F-4D97-AF65-F5344CB8AC3E}">
        <p14:creationId xmlns:p14="http://schemas.microsoft.com/office/powerpoint/2010/main" val="210370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 y="-44497"/>
            <a:ext cx="12240883" cy="6902497"/>
          </a:xfrm>
          <a:prstGeom prst="rect">
            <a:avLst/>
          </a:prstGeom>
        </p:spPr>
      </p:pic>
      <p:sp>
        <p:nvSpPr>
          <p:cNvPr id="3" name="Title 2"/>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It </a:t>
            </a:r>
            <a:r>
              <a:rPr lang="en-GB" b="1" dirty="0">
                <a:latin typeface="Arial" panose="020B0604020202020204" pitchFamily="34" charset="0"/>
                <a:cs typeface="Arial" panose="020B0604020202020204" pitchFamily="34" charset="0"/>
              </a:rPr>
              <a:t>is bad </a:t>
            </a:r>
            <a:r>
              <a:rPr lang="en-GB" b="1" dirty="0" smtClean="0">
                <a:latin typeface="Arial" panose="020B0604020202020204" pitchFamily="34" charset="0"/>
                <a:cs typeface="Arial" panose="020B0604020202020204" pitchFamily="34" charset="0"/>
              </a:rPr>
              <a:t>news…</a:t>
            </a:r>
            <a:endParaRPr lang="en-GB" b="1" dirty="0">
              <a:latin typeface="Arial" panose="020B0604020202020204" pitchFamily="34" charset="0"/>
              <a:cs typeface="Arial" panose="020B0604020202020204" pitchFamily="34" charset="0"/>
            </a:endParaRPr>
          </a:p>
        </p:txBody>
      </p:sp>
      <p:grpSp>
        <p:nvGrpSpPr>
          <p:cNvPr id="8" name="Group 7"/>
          <p:cNvGrpSpPr/>
          <p:nvPr/>
        </p:nvGrpSpPr>
        <p:grpSpPr>
          <a:xfrm>
            <a:off x="914400" y="1656279"/>
            <a:ext cx="10668000" cy="3276600"/>
            <a:chOff x="1371600" y="2283619"/>
            <a:chExt cx="10668000" cy="3276600"/>
          </a:xfrm>
        </p:grpSpPr>
        <p:sp>
          <p:nvSpPr>
            <p:cNvPr id="2" name="Rounded Rectangle 1"/>
            <p:cNvSpPr/>
            <p:nvPr/>
          </p:nvSpPr>
          <p:spPr>
            <a:xfrm>
              <a:off x="1371600" y="2283619"/>
              <a:ext cx="10668000" cy="3276600"/>
            </a:xfrm>
            <a:prstGeom prst="round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17856" y="2426812"/>
              <a:ext cx="9982200" cy="2246769"/>
            </a:xfrm>
            <a:prstGeom prst="rect">
              <a:avLst/>
            </a:prstGeom>
            <a:noFill/>
          </p:spPr>
          <p:txBody>
            <a:bodyPr wrap="square" rtlCol="0">
              <a:spAutoFit/>
            </a:bodyPr>
            <a:lstStyle/>
            <a:p>
              <a:pPr algn="ctr"/>
              <a:r>
                <a:rPr lang="en-GB" sz="2000" b="1" i="1" dirty="0">
                  <a:solidFill>
                    <a:schemeClr val="bg1"/>
                  </a:solidFill>
                </a:rPr>
                <a:t>“I certainly didn’t understand mesothelioma at all really.…although I was going to say I looked it up on the internet, initially I don’t think I did anything because I was a little bit taken aback and there was quite a bit of shock and upset and we didn’t know really what to do, if the truth is known. And that’s unusual for me because I would normally grasp it right away and be in control of it, but I wasn’t”. </a:t>
              </a:r>
              <a:r>
                <a:rPr lang="en-GB" sz="2000" b="1" i="1" dirty="0" smtClean="0">
                  <a:solidFill>
                    <a:schemeClr val="bg1"/>
                  </a:solidFill>
                </a:rPr>
                <a:t>(Patient) </a:t>
              </a:r>
            </a:p>
            <a:p>
              <a:pPr algn="ctr"/>
              <a:endParaRPr lang="en-GB" sz="2000" b="1" i="1" dirty="0" smtClean="0">
                <a:solidFill>
                  <a:schemeClr val="bg1"/>
                </a:solidFill>
              </a:endParaRPr>
            </a:p>
            <a:p>
              <a:pPr algn="ctr"/>
              <a:r>
                <a:rPr lang="en-GB" sz="2000" b="1" i="1" dirty="0" smtClean="0">
                  <a:solidFill>
                    <a:schemeClr val="bg1"/>
                  </a:solidFill>
                </a:rPr>
                <a:t>“Although it was devastating it was actually told to us very well” (Family carer)</a:t>
              </a:r>
              <a:endParaRPr lang="en-GB" sz="2000" b="1" i="1" dirty="0">
                <a:solidFill>
                  <a:schemeClr val="bg1"/>
                </a:solidFill>
              </a:endParaRPr>
            </a:p>
          </p:txBody>
        </p:sp>
        <p:sp>
          <p:nvSpPr>
            <p:cNvPr id="7" name="TextBox 6"/>
            <p:cNvSpPr txBox="1"/>
            <p:nvPr/>
          </p:nvSpPr>
          <p:spPr>
            <a:xfrm>
              <a:off x="1484506" y="4748561"/>
              <a:ext cx="10248900" cy="707886"/>
            </a:xfrm>
            <a:prstGeom prst="rect">
              <a:avLst/>
            </a:prstGeom>
            <a:noFill/>
          </p:spPr>
          <p:txBody>
            <a:bodyPr wrap="square" rtlCol="0">
              <a:spAutoFit/>
            </a:bodyPr>
            <a:lstStyle/>
            <a:p>
              <a:pPr algn="ctr"/>
              <a:r>
                <a:rPr lang="en-GB" sz="2000" b="1" i="1" dirty="0" smtClean="0">
                  <a:solidFill>
                    <a:schemeClr val="bg1"/>
                  </a:solidFill>
                </a:rPr>
                <a:t>“that </a:t>
              </a:r>
              <a:r>
                <a:rPr lang="en-GB" sz="2000" b="1" i="1" dirty="0">
                  <a:solidFill>
                    <a:schemeClr val="bg1"/>
                  </a:solidFill>
                </a:rPr>
                <a:t>person’s life is changing forever, and how that is portrayed to them is so </a:t>
              </a:r>
              <a:r>
                <a:rPr lang="en-GB" sz="2000" b="1" i="1" dirty="0" smtClean="0">
                  <a:solidFill>
                    <a:schemeClr val="bg1"/>
                  </a:solidFill>
                </a:rPr>
                <a:t>important”. (LCNS) </a:t>
              </a:r>
              <a:endParaRPr lang="en-GB" sz="2000" b="1" i="1" dirty="0">
                <a:solidFill>
                  <a:schemeClr val="bg1"/>
                </a:solidFill>
              </a:endParaRPr>
            </a:p>
          </p:txBody>
        </p:sp>
      </p:grpSp>
    </p:spTree>
    <p:extLst>
      <p:ext uri="{BB962C8B-B14F-4D97-AF65-F5344CB8AC3E}">
        <p14:creationId xmlns:p14="http://schemas.microsoft.com/office/powerpoint/2010/main" val="2103709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4" y="-228600"/>
            <a:ext cx="12240883" cy="7208585"/>
          </a:xfrm>
          <a:prstGeom prst="rect">
            <a:avLst/>
          </a:prstGeom>
        </p:spPr>
      </p:pic>
      <p:sp>
        <p:nvSpPr>
          <p:cNvPr id="3" name="Title 2"/>
          <p:cNvSpPr>
            <a:spLocks noGrp="1"/>
          </p:cNvSpPr>
          <p:nvPr>
            <p:ph type="title"/>
          </p:nvPr>
        </p:nvSpPr>
        <p:spPr/>
        <p:txBody>
          <a:bodyPr/>
          <a:lstStyle/>
          <a:p>
            <a:r>
              <a:rPr lang="en-GB" b="1" dirty="0">
                <a:latin typeface="Arial" panose="020B0604020202020204" pitchFamily="34" charset="0"/>
                <a:cs typeface="Arial" panose="020B0604020202020204" pitchFamily="34" charset="0"/>
              </a:rPr>
              <a:t>b</a:t>
            </a:r>
            <a:r>
              <a:rPr lang="en-GB" b="1" dirty="0" smtClean="0">
                <a:latin typeface="Arial" panose="020B0604020202020204" pitchFamily="34" charset="0"/>
                <a:cs typeface="Arial" panose="020B0604020202020204" pitchFamily="34" charset="0"/>
              </a:rPr>
              <a:t>ut there is hope. </a:t>
            </a:r>
            <a:endParaRPr lang="en-GB"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838200" y="1690692"/>
            <a:ext cx="10515600" cy="4351338"/>
          </a:xfrm>
        </p:spPr>
        <p:txBody>
          <a:bodyPr>
            <a:normAutofit/>
          </a:bodyPr>
          <a:lstStyle/>
          <a:p>
            <a:pPr marL="0" indent="0">
              <a:buNone/>
            </a:pPr>
            <a:r>
              <a:rPr lang="en-GB" dirty="0" smtClean="0"/>
              <a:t>It is important to balance bad news with hope:</a:t>
            </a:r>
          </a:p>
          <a:p>
            <a:pPr marL="0" indent="0">
              <a:buNone/>
            </a:pPr>
            <a:endParaRPr lang="en-GB" sz="800" dirty="0" smtClean="0"/>
          </a:p>
          <a:p>
            <a:pPr lvl="1">
              <a:buFont typeface="Courier New" panose="02070309020205020404" pitchFamily="49" charset="0"/>
              <a:buChar char="o"/>
            </a:pPr>
            <a:r>
              <a:rPr lang="en-GB" dirty="0" smtClean="0"/>
              <a:t> Symptom management </a:t>
            </a:r>
          </a:p>
          <a:p>
            <a:pPr lvl="1">
              <a:buFont typeface="Courier New" panose="02070309020205020404" pitchFamily="49" charset="0"/>
              <a:buChar char="o"/>
            </a:pPr>
            <a:r>
              <a:rPr lang="en-GB" dirty="0" smtClean="0"/>
              <a:t> Having a plan </a:t>
            </a:r>
          </a:p>
          <a:p>
            <a:pPr lvl="1">
              <a:buFont typeface="Courier New" panose="02070309020205020404" pitchFamily="49" charset="0"/>
              <a:buChar char="o"/>
            </a:pPr>
            <a:r>
              <a:rPr lang="en-GB" dirty="0" smtClean="0"/>
              <a:t> Treatment options </a:t>
            </a:r>
          </a:p>
          <a:p>
            <a:pPr lvl="1">
              <a:buFont typeface="Courier New" panose="02070309020205020404" pitchFamily="49" charset="0"/>
              <a:buChar char="o"/>
            </a:pPr>
            <a:r>
              <a:rPr lang="en-GB" dirty="0" smtClean="0"/>
              <a:t> Setting goals </a:t>
            </a:r>
          </a:p>
          <a:p>
            <a:pPr lvl="1">
              <a:buFont typeface="Courier New" panose="02070309020205020404" pitchFamily="49" charset="0"/>
              <a:buChar char="o"/>
            </a:pPr>
            <a:r>
              <a:rPr lang="en-GB" dirty="0" smtClean="0"/>
              <a:t> ‘Making magical memories’</a:t>
            </a:r>
            <a:endParaRPr lang="en-GB" dirty="0"/>
          </a:p>
        </p:txBody>
      </p:sp>
      <p:grpSp>
        <p:nvGrpSpPr>
          <p:cNvPr id="7" name="Group 6"/>
          <p:cNvGrpSpPr/>
          <p:nvPr/>
        </p:nvGrpSpPr>
        <p:grpSpPr>
          <a:xfrm>
            <a:off x="700687" y="1505363"/>
            <a:ext cx="10668000" cy="3962400"/>
            <a:chOff x="990600" y="4029134"/>
            <a:chExt cx="10668000" cy="3962400"/>
          </a:xfrm>
        </p:grpSpPr>
        <p:sp>
          <p:nvSpPr>
            <p:cNvPr id="6" name="Rounded Rectangle 5"/>
            <p:cNvSpPr/>
            <p:nvPr/>
          </p:nvSpPr>
          <p:spPr>
            <a:xfrm>
              <a:off x="990600" y="4029134"/>
              <a:ext cx="10668000" cy="3962400"/>
            </a:xfrm>
            <a:prstGeom prst="roundRect">
              <a:avLst/>
            </a:prstGeom>
            <a:solidFill>
              <a:srgbClr val="F6960A"/>
            </a:solidFill>
            <a:ln>
              <a:solidFill>
                <a:srgbClr val="F696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485900" y="4205882"/>
              <a:ext cx="9677400" cy="3785652"/>
            </a:xfrm>
            <a:prstGeom prst="rect">
              <a:avLst/>
            </a:prstGeom>
            <a:noFill/>
          </p:spPr>
          <p:txBody>
            <a:bodyPr wrap="square" rtlCol="0">
              <a:spAutoFit/>
            </a:bodyPr>
            <a:lstStyle/>
            <a:p>
              <a:pPr algn="ctr"/>
              <a:r>
                <a:rPr lang="en-GB" sz="2000" b="1" i="1" dirty="0" smtClean="0">
                  <a:solidFill>
                    <a:schemeClr val="bg1"/>
                  </a:solidFill>
                </a:rPr>
                <a:t>“</a:t>
              </a:r>
              <a:r>
                <a:rPr lang="en-GB" sz="2000" b="1" i="1" dirty="0">
                  <a:solidFill>
                    <a:schemeClr val="bg1"/>
                  </a:solidFill>
                </a:rPr>
                <a:t>She didn’t say ‘you’ve got this and that’s it’. She said ‘you’ve got this and this is the options, from radical surgery, there is chemotherapy … So even though it was disastrous news in many respects, she gave us a list of things that, you know, like there was a plan around what would happen, as opposed to ‘you’ve got a terminal illness’ and that’s it. You know, there was a plan.” </a:t>
              </a:r>
              <a:r>
                <a:rPr lang="en-GB" sz="2000" b="1" i="1" dirty="0" smtClean="0">
                  <a:solidFill>
                    <a:schemeClr val="bg1"/>
                  </a:solidFill>
                </a:rPr>
                <a:t>(Patient)</a:t>
              </a:r>
            </a:p>
            <a:p>
              <a:pPr algn="ctr"/>
              <a:endParaRPr lang="en-GB" sz="2000" b="1" i="1" dirty="0">
                <a:solidFill>
                  <a:schemeClr val="bg1"/>
                </a:solidFill>
              </a:endParaRPr>
            </a:p>
            <a:p>
              <a:pPr algn="ctr"/>
              <a:r>
                <a:rPr lang="en-GB" sz="2000" b="1" i="1" dirty="0">
                  <a:solidFill>
                    <a:schemeClr val="bg1"/>
                  </a:solidFill>
                </a:rPr>
                <a:t>“Lots of people see having treatment as a benefit. But we’ll always try and offer hope. So even if that hope is about really good palliative care and really good symptom control and about making life choices even though that life may be short, we try and offer hope within the consultation, and we don’t want to leave it on a doom and gloom… Obviously you’ve given bad news. It's not nice. But I always try my best to offer some kind of hope there”. (</a:t>
              </a:r>
              <a:r>
                <a:rPr lang="en-GB" sz="2000" b="1" i="1" dirty="0" smtClean="0">
                  <a:solidFill>
                    <a:schemeClr val="bg1"/>
                  </a:solidFill>
                </a:rPr>
                <a:t>LCNS)</a:t>
              </a:r>
              <a:endParaRPr lang="en-GB" sz="2000" b="1" dirty="0">
                <a:solidFill>
                  <a:schemeClr val="bg1"/>
                </a:solidFill>
              </a:endParaRPr>
            </a:p>
          </p:txBody>
        </p:sp>
      </p:grpSp>
    </p:spTree>
    <p:extLst>
      <p:ext uri="{BB962C8B-B14F-4D97-AF65-F5344CB8AC3E}">
        <p14:creationId xmlns:p14="http://schemas.microsoft.com/office/powerpoint/2010/main" val="210370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3" y="-152400"/>
            <a:ext cx="12240883" cy="7208585"/>
          </a:xfrm>
          <a:prstGeom prst="rect">
            <a:avLst/>
          </a:prstGeom>
        </p:spPr>
      </p:pic>
      <p:sp>
        <p:nvSpPr>
          <p:cNvPr id="3" name="Title 2"/>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Clinical Nurse Specialists</a:t>
            </a:r>
            <a:endParaRPr lang="en-GB" b="1" dirty="0">
              <a:latin typeface="Arial" panose="020B0604020202020204" pitchFamily="34" charset="0"/>
              <a:cs typeface="Arial" panose="020B0604020202020204" pitchFamily="34" charset="0"/>
            </a:endParaRPr>
          </a:p>
        </p:txBody>
      </p:sp>
      <p:sp>
        <p:nvSpPr>
          <p:cNvPr id="7" name="Content Placeholder 4"/>
          <p:cNvSpPr txBox="1">
            <a:spLocks/>
          </p:cNvSpPr>
          <p:nvPr/>
        </p:nvSpPr>
        <p:spPr>
          <a:xfrm>
            <a:off x="838200" y="2176266"/>
            <a:ext cx="10515600" cy="3429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Continuity and consistency. </a:t>
            </a:r>
          </a:p>
          <a:p>
            <a:r>
              <a:rPr lang="en-GB" dirty="0" smtClean="0"/>
              <a:t>Communication needs.</a:t>
            </a:r>
          </a:p>
          <a:p>
            <a:r>
              <a:rPr lang="en-GB" dirty="0" smtClean="0"/>
              <a:t>Point of contact.</a:t>
            </a:r>
          </a:p>
          <a:p>
            <a:r>
              <a:rPr lang="en-GB" dirty="0"/>
              <a:t>Local systems need to be in place to ensure the CNS is informed as soon as a mesothelioma diagnosis is </a:t>
            </a:r>
            <a:r>
              <a:rPr lang="en-GB" dirty="0" smtClean="0"/>
              <a:t>suspected</a:t>
            </a:r>
            <a:r>
              <a:rPr lang="en-GB" dirty="0"/>
              <a:t>.</a:t>
            </a:r>
            <a:endParaRPr lang="en-GB" dirty="0" smtClean="0"/>
          </a:p>
          <a:p>
            <a:endParaRPr lang="en-GB" dirty="0"/>
          </a:p>
        </p:txBody>
      </p:sp>
      <p:sp>
        <p:nvSpPr>
          <p:cNvPr id="6" name="Content Placeholder 5"/>
          <p:cNvSpPr>
            <a:spLocks noGrp="1"/>
          </p:cNvSpPr>
          <p:nvPr>
            <p:ph idx="1"/>
          </p:nvPr>
        </p:nvSpPr>
        <p:spPr>
          <a:xfrm>
            <a:off x="855406" y="1690692"/>
            <a:ext cx="10498394" cy="3288048"/>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400" b="1" i="1" dirty="0">
                <a:solidFill>
                  <a:schemeClr val="bg1"/>
                </a:solidFill>
              </a:rPr>
              <a:t>“So, all I can say is, </a:t>
            </a:r>
            <a:r>
              <a:rPr lang="en-GB" sz="2400" b="1" i="1" dirty="0" smtClean="0">
                <a:solidFill>
                  <a:schemeClr val="bg1"/>
                </a:solidFill>
              </a:rPr>
              <a:t>I </a:t>
            </a:r>
            <a:r>
              <a:rPr lang="en-GB" sz="2400" b="1" i="1" dirty="0">
                <a:solidFill>
                  <a:schemeClr val="bg1"/>
                </a:solidFill>
              </a:rPr>
              <a:t>think for me</a:t>
            </a:r>
            <a:r>
              <a:rPr lang="en-GB" sz="2400" b="1" i="1" dirty="0" smtClean="0">
                <a:solidFill>
                  <a:schemeClr val="bg1"/>
                </a:solidFill>
              </a:rPr>
              <a:t>, </a:t>
            </a:r>
            <a:r>
              <a:rPr lang="en-GB" sz="2400" b="1" i="1" dirty="0">
                <a:solidFill>
                  <a:schemeClr val="bg1"/>
                </a:solidFill>
              </a:rPr>
              <a:t>the most expert form of contact was the specialist </a:t>
            </a:r>
            <a:r>
              <a:rPr lang="en-GB" sz="2400" b="1" i="1" dirty="0" err="1">
                <a:solidFill>
                  <a:schemeClr val="bg1"/>
                </a:solidFill>
              </a:rPr>
              <a:t>meso</a:t>
            </a:r>
            <a:r>
              <a:rPr lang="en-GB" sz="2400" b="1" i="1" dirty="0">
                <a:solidFill>
                  <a:schemeClr val="bg1"/>
                </a:solidFill>
              </a:rPr>
              <a:t> nurse. And I knew that she would be there, she told me, she’d be on the phone, and I could ring her anytime”. </a:t>
            </a:r>
            <a:r>
              <a:rPr lang="en-GB" sz="2400" b="1" i="1" dirty="0" smtClean="0">
                <a:solidFill>
                  <a:schemeClr val="bg1"/>
                </a:solidFill>
              </a:rPr>
              <a:t>(Patient)</a:t>
            </a:r>
            <a:endParaRPr lang="en-GB" sz="2400" b="1" dirty="0">
              <a:solidFill>
                <a:schemeClr val="bg1"/>
              </a:solidFill>
            </a:endParaRPr>
          </a:p>
          <a:p>
            <a:pPr algn="ctr"/>
            <a:endParaRPr lang="en-GB" sz="2400" b="1" dirty="0">
              <a:solidFill>
                <a:schemeClr val="bg1"/>
              </a:solidFill>
            </a:endParaRPr>
          </a:p>
          <a:p>
            <a:pPr marL="0" indent="0" algn="ctr">
              <a:buNone/>
            </a:pPr>
            <a:r>
              <a:rPr lang="en-GB" sz="2400" b="1" i="1" dirty="0">
                <a:solidFill>
                  <a:schemeClr val="bg1"/>
                </a:solidFill>
              </a:rPr>
              <a:t>“And I do think as a nurse, especially because we get to know the patients as a person, not an illness, and I think it’s our role to be their advocate and to fight their corner”. (</a:t>
            </a:r>
            <a:r>
              <a:rPr lang="en-GB" sz="2400" b="1" i="1" dirty="0" smtClean="0">
                <a:solidFill>
                  <a:schemeClr val="bg1"/>
                </a:solidFill>
              </a:rPr>
              <a:t>LCNS) </a:t>
            </a:r>
            <a:endParaRPr lang="en-GB" sz="2400" b="1" dirty="0">
              <a:solidFill>
                <a:schemeClr val="bg1"/>
              </a:solidFill>
            </a:endParaRPr>
          </a:p>
        </p:txBody>
      </p:sp>
    </p:spTree>
    <p:extLst>
      <p:ext uri="{BB962C8B-B14F-4D97-AF65-F5344CB8AC3E}">
        <p14:creationId xmlns:p14="http://schemas.microsoft.com/office/powerpoint/2010/main" val="210370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5549</TotalTime>
  <Words>1198</Words>
  <Application>Microsoft Office PowerPoint</Application>
  <PresentationFormat>Widescreen</PresentationFormat>
  <Paragraphs>119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MS PGothic</vt: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Process of diagnosis</vt:lpstr>
      <vt:lpstr>It is bad news…</vt:lpstr>
      <vt:lpstr>but there is hope. </vt:lpstr>
      <vt:lpstr>Clinical Nurse Specialists</vt:lpstr>
      <vt:lpstr>What next? </vt:lpstr>
      <vt:lpstr>Thank you for listening.   Any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Gabrielle Ng</dc:creator>
  <cp:lastModifiedBy>Windows User</cp:lastModifiedBy>
  <cp:revision>80</cp:revision>
  <cp:lastPrinted>2018-04-12T08:15:21Z</cp:lastPrinted>
  <dcterms:modified xsi:type="dcterms:W3CDTF">2019-07-23T14:52:36Z</dcterms:modified>
</cp:coreProperties>
</file>