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/>
    <p:restoredTop sz="94694"/>
  </p:normalViewPr>
  <p:slideViewPr>
    <p:cSldViewPr snapToGrid="0" snapToObjects="1">
      <p:cViewPr varScale="1">
        <p:scale>
          <a:sx n="31" d="100"/>
          <a:sy n="31" d="100"/>
        </p:scale>
        <p:origin x="102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338589" y="1982390"/>
            <a:ext cx="11706822" cy="2277071"/>
          </a:xfrm>
          <a:prstGeom prst="rect">
            <a:avLst/>
          </a:prstGeom>
        </p:spPr>
        <p:txBody>
          <a:bodyPr lIns="53578" tIns="53578" rIns="53578" bIns="53578" anchor="ctr"/>
          <a:lstStyle>
            <a:lvl1pPr algn="ctr" defTabSz="821531">
              <a:lnSpc>
                <a:spcPct val="100000"/>
              </a:lnSpc>
              <a:defRPr sz="108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8589" y="4446984"/>
            <a:ext cx="11706822" cy="6630295"/>
          </a:xfrm>
          <a:prstGeom prst="rect">
            <a:avLst/>
          </a:prstGeom>
        </p:spPr>
        <p:txBody>
          <a:bodyPr lIns="53578" tIns="53578" rIns="53578" bIns="53578" anchor="ctr"/>
          <a:lstStyle>
            <a:lvl1pPr marL="583406" indent="-583406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1pPr>
            <a:lvl2pPr marL="1027906" indent="-583406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2pPr>
            <a:lvl3pPr marL="1472406" indent="-583406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3pPr>
            <a:lvl4pPr marL="1916906" indent="-583406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4pPr>
            <a:lvl5pPr marL="2361406" indent="-583406" defTabSz="821531">
              <a:lnSpc>
                <a:spcPct val="100000"/>
              </a:lnSpc>
              <a:spcBef>
                <a:spcPts val="5900"/>
              </a:spcBef>
              <a:buSzPct val="145000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82153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reeform: Shape 6"/>
          <p:cNvSpPr/>
          <p:nvPr/>
        </p:nvSpPr>
        <p:spPr>
          <a:xfrm flipH="1">
            <a:off x="4" y="630221"/>
            <a:ext cx="6043087" cy="2870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21600" y="0"/>
                </a:moveTo>
                <a:lnTo>
                  <a:pt x="21187" y="109"/>
                </a:lnTo>
                <a:cubicBezTo>
                  <a:pt x="20782" y="210"/>
                  <a:pt x="20377" y="345"/>
                  <a:pt x="19972" y="362"/>
                </a:cubicBezTo>
                <a:cubicBezTo>
                  <a:pt x="19068" y="413"/>
                  <a:pt x="18156" y="295"/>
                  <a:pt x="17259" y="447"/>
                </a:cubicBezTo>
                <a:cubicBezTo>
                  <a:pt x="16493" y="582"/>
                  <a:pt x="15719" y="430"/>
                  <a:pt x="14952" y="413"/>
                </a:cubicBezTo>
                <a:cubicBezTo>
                  <a:pt x="13889" y="396"/>
                  <a:pt x="12818" y="278"/>
                  <a:pt x="11762" y="430"/>
                </a:cubicBezTo>
                <a:cubicBezTo>
                  <a:pt x="10800" y="548"/>
                  <a:pt x="9838" y="582"/>
                  <a:pt x="8890" y="902"/>
                </a:cubicBezTo>
                <a:cubicBezTo>
                  <a:pt x="7718" y="1071"/>
                  <a:pt x="6554" y="970"/>
                  <a:pt x="5389" y="869"/>
                </a:cubicBezTo>
                <a:cubicBezTo>
                  <a:pt x="4673" y="801"/>
                  <a:pt x="3964" y="582"/>
                  <a:pt x="3327" y="1746"/>
                </a:cubicBezTo>
                <a:cubicBezTo>
                  <a:pt x="3501" y="2017"/>
                  <a:pt x="3711" y="1966"/>
                  <a:pt x="3906" y="2050"/>
                </a:cubicBezTo>
                <a:cubicBezTo>
                  <a:pt x="4253" y="2219"/>
                  <a:pt x="4601" y="2388"/>
                  <a:pt x="4926" y="2709"/>
                </a:cubicBezTo>
                <a:cubicBezTo>
                  <a:pt x="4998" y="2776"/>
                  <a:pt x="5064" y="2911"/>
                  <a:pt x="5035" y="3131"/>
                </a:cubicBezTo>
                <a:cubicBezTo>
                  <a:pt x="5013" y="3300"/>
                  <a:pt x="4941" y="3300"/>
                  <a:pt x="4883" y="3333"/>
                </a:cubicBezTo>
                <a:cubicBezTo>
                  <a:pt x="4752" y="3435"/>
                  <a:pt x="4593" y="3367"/>
                  <a:pt x="4441" y="3722"/>
                </a:cubicBezTo>
                <a:cubicBezTo>
                  <a:pt x="5020" y="3907"/>
                  <a:pt x="5577" y="3553"/>
                  <a:pt x="6069" y="4296"/>
                </a:cubicBezTo>
                <a:cubicBezTo>
                  <a:pt x="5888" y="4667"/>
                  <a:pt x="5686" y="4583"/>
                  <a:pt x="5490" y="4650"/>
                </a:cubicBezTo>
                <a:cubicBezTo>
                  <a:pt x="5288" y="4718"/>
                  <a:pt x="5092" y="4836"/>
                  <a:pt x="4890" y="4903"/>
                </a:cubicBezTo>
                <a:cubicBezTo>
                  <a:pt x="4673" y="4988"/>
                  <a:pt x="4456" y="5005"/>
                  <a:pt x="4239" y="5089"/>
                </a:cubicBezTo>
                <a:cubicBezTo>
                  <a:pt x="4058" y="5157"/>
                  <a:pt x="3863" y="5039"/>
                  <a:pt x="3646" y="5461"/>
                </a:cubicBezTo>
                <a:cubicBezTo>
                  <a:pt x="4181" y="5764"/>
                  <a:pt x="4666" y="5309"/>
                  <a:pt x="5194" y="5613"/>
                </a:cubicBezTo>
                <a:cubicBezTo>
                  <a:pt x="4883" y="5883"/>
                  <a:pt x="4630" y="5798"/>
                  <a:pt x="4391" y="5950"/>
                </a:cubicBezTo>
                <a:cubicBezTo>
                  <a:pt x="4174" y="6102"/>
                  <a:pt x="3913" y="5933"/>
                  <a:pt x="3733" y="6389"/>
                </a:cubicBezTo>
                <a:cubicBezTo>
                  <a:pt x="3595" y="6744"/>
                  <a:pt x="3450" y="6794"/>
                  <a:pt x="3270" y="6592"/>
                </a:cubicBezTo>
                <a:cubicBezTo>
                  <a:pt x="3110" y="6406"/>
                  <a:pt x="2937" y="6457"/>
                  <a:pt x="2778" y="6642"/>
                </a:cubicBezTo>
                <a:cubicBezTo>
                  <a:pt x="2720" y="6710"/>
                  <a:pt x="2662" y="6794"/>
                  <a:pt x="2662" y="6963"/>
                </a:cubicBezTo>
                <a:cubicBezTo>
                  <a:pt x="2662" y="7199"/>
                  <a:pt x="2734" y="7267"/>
                  <a:pt x="2814" y="7301"/>
                </a:cubicBezTo>
                <a:cubicBezTo>
                  <a:pt x="2886" y="7335"/>
                  <a:pt x="2973" y="7368"/>
                  <a:pt x="3045" y="7335"/>
                </a:cubicBezTo>
                <a:cubicBezTo>
                  <a:pt x="3508" y="7149"/>
                  <a:pt x="3964" y="7453"/>
                  <a:pt x="4427" y="7419"/>
                </a:cubicBezTo>
                <a:cubicBezTo>
                  <a:pt x="2973" y="8145"/>
                  <a:pt x="1505" y="7908"/>
                  <a:pt x="0" y="8162"/>
                </a:cubicBezTo>
                <a:cubicBezTo>
                  <a:pt x="195" y="8668"/>
                  <a:pt x="448" y="8246"/>
                  <a:pt x="600" y="8618"/>
                </a:cubicBezTo>
                <a:cubicBezTo>
                  <a:pt x="456" y="9394"/>
                  <a:pt x="514" y="9816"/>
                  <a:pt x="803" y="9867"/>
                </a:cubicBezTo>
                <a:cubicBezTo>
                  <a:pt x="1085" y="9917"/>
                  <a:pt x="1389" y="9647"/>
                  <a:pt x="1541" y="10576"/>
                </a:cubicBezTo>
                <a:cubicBezTo>
                  <a:pt x="1584" y="10863"/>
                  <a:pt x="1852" y="10778"/>
                  <a:pt x="2018" y="10829"/>
                </a:cubicBezTo>
                <a:cubicBezTo>
                  <a:pt x="2380" y="10947"/>
                  <a:pt x="2763" y="10829"/>
                  <a:pt x="3110" y="11201"/>
                </a:cubicBezTo>
                <a:cubicBezTo>
                  <a:pt x="3248" y="11336"/>
                  <a:pt x="3342" y="11437"/>
                  <a:pt x="3270" y="11808"/>
                </a:cubicBezTo>
                <a:cubicBezTo>
                  <a:pt x="3197" y="12197"/>
                  <a:pt x="3291" y="12332"/>
                  <a:pt x="3407" y="12484"/>
                </a:cubicBezTo>
                <a:cubicBezTo>
                  <a:pt x="3494" y="12602"/>
                  <a:pt x="3624" y="12568"/>
                  <a:pt x="3696" y="12923"/>
                </a:cubicBezTo>
                <a:cubicBezTo>
                  <a:pt x="2937" y="12872"/>
                  <a:pt x="2199" y="12585"/>
                  <a:pt x="1447" y="12855"/>
                </a:cubicBezTo>
                <a:cubicBezTo>
                  <a:pt x="2271" y="13530"/>
                  <a:pt x="3176" y="13497"/>
                  <a:pt x="3986" y="14273"/>
                </a:cubicBezTo>
                <a:cubicBezTo>
                  <a:pt x="3957" y="14543"/>
                  <a:pt x="3769" y="14425"/>
                  <a:pt x="3761" y="14830"/>
                </a:cubicBezTo>
                <a:cubicBezTo>
                  <a:pt x="4188" y="15252"/>
                  <a:pt x="4702" y="14965"/>
                  <a:pt x="5150" y="15590"/>
                </a:cubicBezTo>
                <a:cubicBezTo>
                  <a:pt x="4890" y="15877"/>
                  <a:pt x="4651" y="15404"/>
                  <a:pt x="4405" y="15674"/>
                </a:cubicBezTo>
                <a:cubicBezTo>
                  <a:pt x="4485" y="16080"/>
                  <a:pt x="8087" y="18578"/>
                  <a:pt x="8738" y="18848"/>
                </a:cubicBezTo>
                <a:cubicBezTo>
                  <a:pt x="10062" y="19405"/>
                  <a:pt x="13874" y="20823"/>
                  <a:pt x="14923" y="21144"/>
                </a:cubicBezTo>
                <a:cubicBezTo>
                  <a:pt x="15733" y="21381"/>
                  <a:pt x="16536" y="21566"/>
                  <a:pt x="17339" y="21583"/>
                </a:cubicBezTo>
                <a:cubicBezTo>
                  <a:pt x="18258" y="21600"/>
                  <a:pt x="19169" y="21516"/>
                  <a:pt x="20088" y="21448"/>
                </a:cubicBezTo>
                <a:cubicBezTo>
                  <a:pt x="20431" y="21423"/>
                  <a:pt x="20774" y="21378"/>
                  <a:pt x="21114" y="21309"/>
                </a:cubicBezTo>
                <a:lnTo>
                  <a:pt x="21600" y="21171"/>
                </a:lnTo>
                <a:close/>
              </a:path>
            </a:pathLst>
          </a:custGeom>
          <a:solidFill>
            <a:srgbClr val="904DC3">
              <a:alpha val="2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1676400" y="730254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754">
              <a:lnSpc>
                <a:spcPct val="90000"/>
              </a:lnSpc>
              <a:defRPr sz="8000" b="0" i="1" spc="0">
                <a:solidFill>
                  <a:srgbClr val="000000"/>
                </a:solidFill>
                <a:latin typeface="Elephant"/>
                <a:ea typeface="Elephant"/>
                <a:cs typeface="Elephant"/>
                <a:sym typeface="Elephant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4023359"/>
            <a:ext cx="21031200" cy="8321041"/>
          </a:xfrm>
          <a:prstGeom prst="rect">
            <a:avLst/>
          </a:prstGeom>
        </p:spPr>
        <p:txBody>
          <a:bodyPr lIns="91439" tIns="91439" rIns="91439" bIns="91439"/>
          <a:lstStyle>
            <a:lvl1pPr marL="457187" indent="-457187" defTabSz="1828754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90575" indent="-533385" defTabSz="1828754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554440" indent="-640063" defTabSz="1828754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082747" indent="-711181" defTabSz="1828754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539936" indent="-711181" defTabSz="1828754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4180" y="12802238"/>
            <a:ext cx="533420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6673452" y="3442394"/>
            <a:ext cx="11037096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821531">
              <a:lnSpc>
                <a:spcPct val="100000"/>
              </a:lnSpc>
              <a:defRPr sz="108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2" y="7018734"/>
            <a:ext cx="11037096" cy="1192114"/>
          </a:xfrm>
          <a:prstGeom prst="rect">
            <a:avLst/>
          </a:prstGeom>
        </p:spPr>
        <p:txBody>
          <a:bodyPr lIns="53578" tIns="53578" rIns="53578" bIns="53578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821531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HS_GM21_MAISEL1.jpg" descr="Image: a close-up of an X-ray of a hand and forearm.&#10;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710" y="-639846"/>
            <a:ext cx="10804351" cy="1439812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From Optograms to X-Rays:…"/>
          <p:cNvSpPr txBox="1">
            <a:spLocks noGrp="1"/>
          </p:cNvSpPr>
          <p:nvPr>
            <p:ph type="body" sz="half" idx="1"/>
          </p:nvPr>
        </p:nvSpPr>
        <p:spPr>
          <a:xfrm>
            <a:off x="10351983" y="5372893"/>
            <a:ext cx="13114571" cy="8037216"/>
          </a:xfrm>
          <a:prstGeom prst="rect">
            <a:avLst/>
          </a:prstGeom>
        </p:spPr>
        <p:txBody>
          <a:bodyPr/>
          <a:lstStyle/>
          <a:p>
            <a:pPr marL="0" indent="0" algn="r" defTabSz="2121354">
              <a:lnSpc>
                <a:spcPct val="80000"/>
              </a:lnSpc>
              <a:spcBef>
                <a:spcPts val="0"/>
              </a:spcBef>
              <a:buSzTx/>
              <a:buNone/>
              <a:defRPr sz="7830" spc="-156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From </a:t>
            </a:r>
            <a:r>
              <a:rPr dirty="0" err="1"/>
              <a:t>Optograms</a:t>
            </a:r>
            <a:r>
              <a:rPr dirty="0"/>
              <a:t> to X-Rays: </a:t>
            </a:r>
          </a:p>
          <a:p>
            <a:pPr marL="0" indent="0" algn="r" defTabSz="2121354">
              <a:lnSpc>
                <a:spcPct val="80000"/>
              </a:lnSpc>
              <a:spcBef>
                <a:spcPts val="0"/>
              </a:spcBef>
              <a:buSzTx/>
              <a:buNone/>
              <a:defRPr sz="7830" spc="-156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How to Conjure a Spectral Criminological Image</a:t>
            </a:r>
          </a:p>
          <a:p>
            <a:pPr marL="0" indent="0" algn="r" defTabSz="2121354">
              <a:lnSpc>
                <a:spcPct val="80000"/>
              </a:lnSpc>
              <a:spcBef>
                <a:spcPts val="0"/>
              </a:spcBef>
              <a:buSzTx/>
              <a:buNone/>
              <a:defRPr sz="7394" spc="-147"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0" indent="0" algn="r" defTabSz="2121354">
              <a:lnSpc>
                <a:spcPct val="80000"/>
              </a:lnSpc>
              <a:spcBef>
                <a:spcPts val="0"/>
              </a:spcBef>
              <a:buSzTx/>
              <a:buNone/>
              <a:defRPr sz="7394" spc="-147"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0" indent="0" algn="r" defTabSz="2121354">
              <a:lnSpc>
                <a:spcPct val="80000"/>
              </a:lnSpc>
              <a:spcBef>
                <a:spcPts val="0"/>
              </a:spcBef>
              <a:buSzTx/>
              <a:buNone/>
              <a:defRPr sz="7394" spc="-147"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0" indent="0" algn="r" defTabSz="2121354">
              <a:lnSpc>
                <a:spcPct val="80000"/>
              </a:lnSpc>
              <a:spcBef>
                <a:spcPts val="0"/>
              </a:spcBef>
              <a:buSzTx/>
              <a:buNone/>
              <a:defRPr sz="5655" spc="-113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Dr Michael Fiddler </a:t>
            </a:r>
          </a:p>
          <a:p>
            <a:pPr marL="0" indent="0" algn="r" defTabSz="2121354">
              <a:lnSpc>
                <a:spcPct val="80000"/>
              </a:lnSpc>
              <a:spcBef>
                <a:spcPts val="0"/>
              </a:spcBef>
              <a:buSzTx/>
              <a:buNone/>
              <a:defRPr sz="5655" spc="-113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University of Greenwich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Driver captures apocalyptic scenes during drive through California wildfire.mp4" descr="A short video taken by a driver captures apocalyptic scenes during a drive through California wildfire.&#10;There is no audio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6925" y="3471528"/>
            <a:ext cx="12040789" cy="677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California wildfires evening update_ September 9, 2020.mp4" descr="A brief video depicts an other-wordly orange glow over the city of San Francisco. This has been caused by Californian wildfires. &#10;There is no audio.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7261" y="3471528"/>
            <a:ext cx="12040789" cy="6772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36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video>
            <p:seq concurrent="1" prevAc="none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58175-full.jpg" descr="The image is the photographer David Maisel's &#10;'The Lake Project 15' dated 2002. The camera pans across a photograph of an apparently desolate landscape. 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5638" y="-17629819"/>
            <a:ext cx="35259638" cy="35259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33723 0.000000" pathEditMode="relative">
                                      <p:cBhvr>
                                        <p:cTn id="6" dur="15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58175-full.jpg" descr="The image is the photographer David Maisel's &#10;'The Lake Project 15' dated 2002. The camera pans across a photograph of an apparently desolate landscape. 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21" y="-4820358"/>
            <a:ext cx="18536358" cy="18536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58175-full.jpg" descr="The image is the photographer David Maisel's &#10;'The Lake Project 15' dated 2002. The camera pans across a photograph of an apparently desolate landscape. It is now faded to black and white. &#10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21" y="-4025769"/>
            <a:ext cx="18536358" cy="1853635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"/>
          <p:cNvSpPr txBox="1"/>
          <p:nvPr/>
        </p:nvSpPr>
        <p:spPr>
          <a:xfrm>
            <a:off x="12128499" y="-327898"/>
            <a:ext cx="127001" cy="1437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defTabSz="821531">
              <a:lnSpc>
                <a:spcPct val="80000"/>
              </a:lnSpc>
              <a:defRPr sz="520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2" name="Ghosts…"/>
          <p:cNvSpPr txBox="1"/>
          <p:nvPr/>
        </p:nvSpPr>
        <p:spPr>
          <a:xfrm>
            <a:off x="3076131" y="1339963"/>
            <a:ext cx="19097294" cy="1049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2500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Ghosts </a:t>
            </a:r>
          </a:p>
          <a:p>
            <a:pPr>
              <a:defRPr sz="22500"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of the Anthropocene</a:t>
            </a:r>
          </a:p>
        </p:txBody>
      </p:sp>
      <p:sp>
        <p:nvSpPr>
          <p:cNvPr id="243" name="Credit:…"/>
          <p:cNvSpPr txBox="1"/>
          <p:nvPr/>
        </p:nvSpPr>
        <p:spPr>
          <a:xfrm>
            <a:off x="185365" y="11887200"/>
            <a:ext cx="258360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Credit: </a:t>
            </a:r>
          </a:p>
          <a:p>
            <a:pPr algn="l"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David Maisel </a:t>
            </a:r>
          </a:p>
          <a:p>
            <a:pPr algn="l"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The Lake Project 15</a:t>
            </a:r>
          </a:p>
          <a:p>
            <a:pPr algn="l"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2002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1" animBg="1" advAuto="0"/>
      <p:bldP spid="243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D4">
            <a:alpha val="9050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The image is a sepia toned X ray. The title is 'Hand mit ringen' (Hand with ring) and we see the bones of a woman's left hand with a ring on one of the fingers. 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81" y="-35679"/>
            <a:ext cx="9945238" cy="13787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creenshot 2021-09-02 at 14.10.59.png" descr="The image is a still of the speaker (Michael Fiddler) on a Zoom call. He is show from the waist up and is smiling at the camera. The background is blurred. 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60" y="88900"/>
            <a:ext cx="20139975" cy="1353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creenshot 2021-09-02 at 14.10.59.png" descr="Screenshot 2021-09-02 at 14.10.5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60" y="88900"/>
            <a:ext cx="20139975" cy="1353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shot 2021-09-02 at 15.02.06.png" descr="The image depicted is the same as on the preceding slide, but the speaker (Michael Fiddler) has disappeared. All we see is the blurred background from the preceding slide. 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53" y="569234"/>
            <a:ext cx="20141190" cy="13060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1070276_jpeg.jpg" descr="This is an image of Trevor Paglen's artwork Trinity Cube. A small green glass cube is positioned on the floor of an abandoened looking room. There is metallic dust on the floor and water appears to have seeped through the walls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cube_detail.jpg" descr="This is an extreme close-up on Trevor Paglen's artwork Trinity Cube. We see swirls within the glass of the cube. Air bubbles are flozen in place. The green of the cube meets a white edge on the right hand side of the image as light hits i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1" y="65956"/>
            <a:ext cx="20350691" cy="13584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1070276_jpeg.jpg" descr="A smaller version of the image of Trevor Paglen's Trinity Cube is positioned on the right-hand side of the screen. 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71" y="3357603"/>
            <a:ext cx="9334392" cy="700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A smaller version of 'Hand mit ringen' is positioned on the left hand side of the screen. 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91" y="3357603"/>
            <a:ext cx="5049886" cy="7000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effield opening.mov" descr="A short video depicts black drops of liquid running down the screen. The title 'Ghost Criminology' emerges from the liquid. 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9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1070276_jpeg.jpg" descr="Lines run from the corners of the zoomed out 'Hand with ring' to the corners of the image of Trinity Cube. The lines suggest a volume of time between the two images. "/>
          <p:cNvPicPr>
            <a:picLocks noChangeAspect="1"/>
          </p:cNvPicPr>
          <p:nvPr/>
        </p:nvPicPr>
        <p:blipFill>
          <a:blip r:embed="rId2" cstate="email">
            <a:alphaModFix amt="5121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956" y="4636010"/>
            <a:ext cx="4724039" cy="354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The image of 'Hand with ring' has been zoomed out to make it appear as though it is coming closer to the viewer. "/>
          <p:cNvPicPr>
            <a:picLocks noChangeAspect="1"/>
          </p:cNvPicPr>
          <p:nvPr/>
        </p:nvPicPr>
        <p:blipFill>
          <a:blip r:embed="rId3">
            <a:alphaModFix amt="57322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04" y="40"/>
            <a:ext cx="9893709" cy="13715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Line Line" descr="Line Line"/>
          <p:cNvPicPr>
            <a:picLocks/>
          </p:cNvPicPr>
          <p:nvPr/>
        </p:nvPicPr>
        <p:blipFill>
          <a:blip r:embed="rId4">
            <a:alphaModFix amt="28895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4">
            <a:off x="4379569" y="2313744"/>
            <a:ext cx="9122933" cy="63501"/>
          </a:xfrm>
          <a:prstGeom prst="rect">
            <a:avLst/>
          </a:prstGeom>
        </p:spPr>
      </p:pic>
      <p:pic>
        <p:nvPicPr>
          <p:cNvPr id="263" name="Line Line" descr="Line Line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4839">
            <a:off x="13553959" y="2260166"/>
            <a:ext cx="5279314" cy="63501"/>
          </a:xfrm>
          <a:prstGeom prst="rect">
            <a:avLst/>
          </a:prstGeom>
        </p:spPr>
      </p:pic>
      <p:pic>
        <p:nvPicPr>
          <p:cNvPr id="265" name="Line Line" descr="Line Line"/>
          <p:cNvPicPr>
            <a:picLocks/>
          </p:cNvPicPr>
          <p:nvPr/>
        </p:nvPicPr>
        <p:blipFill>
          <a:blip r:embed="rId6">
            <a:alphaModFix amt="29014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213">
            <a:off x="4180056" y="10977787"/>
            <a:ext cx="9557678" cy="63501"/>
          </a:xfrm>
          <a:prstGeom prst="rect">
            <a:avLst/>
          </a:prstGeom>
        </p:spPr>
      </p:pic>
      <p:pic>
        <p:nvPicPr>
          <p:cNvPr id="267" name="Line Line" descr="Line Line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4297">
            <a:off x="13198797" y="10906349"/>
            <a:ext cx="6132514" cy="6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3" grpId="2" animBg="1" advAuto="0"/>
      <p:bldP spid="265" grpId="3" animBg="1" advAuto="0"/>
      <p:bldP spid="267" grpId="4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1070276_jpeg.jpg" descr="Trinity Cube has been zoomed out to where Hand with ring was located in the preceding slide. "/>
          <p:cNvPicPr>
            <a:picLocks noChangeAspect="1"/>
          </p:cNvPicPr>
          <p:nvPr/>
        </p:nvPicPr>
        <p:blipFill>
          <a:blip r:embed="rId2" cstate="email">
            <a:alphaModFix amt="5121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37" y="2783643"/>
            <a:ext cx="11462806" cy="8597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Hand with ring is zoomed out even further. It appears even closer to the viewer. "/>
          <p:cNvPicPr>
            <a:picLocks noChangeAspect="1"/>
          </p:cNvPicPr>
          <p:nvPr/>
        </p:nvPicPr>
        <p:blipFill>
          <a:blip r:embed="rId3">
            <a:alphaModFix amt="57322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253" y="-3678991"/>
            <a:ext cx="15524742" cy="2152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shot 2019-10-24 at 10.29.22.png" descr="David Maisel's photo of the desolate landscape dissolves into place. It is 'behind' the zoomed out Hand with ring and Trinity Cube. The suggestion is that there is a temporal link between the three images. "/>
          <p:cNvPicPr>
            <a:picLocks noChangeAspect="1"/>
          </p:cNvPicPr>
          <p:nvPr/>
        </p:nvPicPr>
        <p:blipFill>
          <a:blip r:embed="rId4" cstate="email">
            <a:alphaModFix amt="36492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255" y="5238290"/>
            <a:ext cx="4559183" cy="3239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fiddler comp 3.1.pdf" descr="The front cover of the book 'Ghost Criminology'. The book has the title in a large font. The cover image is of a chainlink fence. A crucifix has been propped up at the bottom of the fence. 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25" y="-11812"/>
            <a:ext cx="9159749" cy="13739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ectoplasm.jpg" descr="The black and white image shows an apparently sleeping young woman with a long tendril of ectoplasmic material emerging from her mouth. "/>
          <p:cNvPicPr>
            <a:picLocks noChangeAspect="1"/>
          </p:cNvPicPr>
          <p:nvPr/>
        </p:nvPicPr>
        <p:blipFill>
          <a:blip r:embed="rId2">
            <a:alphaModFix amt="5082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102" y="-4425026"/>
            <a:ext cx="19656170" cy="2551151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hank you…"/>
          <p:cNvSpPr txBox="1">
            <a:spLocks noGrp="1"/>
          </p:cNvSpPr>
          <p:nvPr>
            <p:ph type="title"/>
          </p:nvPr>
        </p:nvSpPr>
        <p:spPr>
          <a:xfrm>
            <a:off x="10808989" y="109933"/>
            <a:ext cx="12753084" cy="7485164"/>
          </a:xfrm>
          <a:prstGeom prst="rect">
            <a:avLst/>
          </a:prstGeom>
        </p:spPr>
        <p:txBody>
          <a:bodyPr/>
          <a:lstStyle/>
          <a:p>
            <a:pPr algn="r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t>Thank you </a:t>
            </a:r>
          </a:p>
          <a:p>
            <a:pPr algn="r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t>for 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C84F8E-3C12-0543-BCFE-2D5AF0C394EE}"/>
              </a:ext>
            </a:extLst>
          </p:cNvPr>
          <p:cNvSpPr txBox="1"/>
          <p:nvPr/>
        </p:nvSpPr>
        <p:spPr>
          <a:xfrm>
            <a:off x="1474736" y="1737097"/>
            <a:ext cx="4998253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Keywords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Spectral and spectrality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Hauntology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Eugenics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Composite/spirit photography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</a:rPr>
              <a:t>Optogram</a:t>
            </a:r>
            <a:endParaRPr lang="en-US" dirty="0">
              <a:solidFill>
                <a:schemeClr val="bg1"/>
              </a:solidFill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Radiation and radiological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X-ray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Slow violence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chemeClr val="bg1"/>
                </a:solidFill>
              </a:rPr>
              <a:t>Solastalgia</a:t>
            </a:r>
            <a:endParaRPr lang="en-US" dirty="0">
              <a:solidFill>
                <a:schemeClr val="bg1"/>
              </a:solidFill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94" name="Picture 2" descr="Image: The head and shoulders of the writer Mark Fisher are shown in black and white. He is stood on a beach and is looking off into the distance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00" y="0"/>
            <a:ext cx="13647323" cy="1364732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3"/>
          <p:cNvSpPr txBox="1"/>
          <p:nvPr/>
        </p:nvSpPr>
        <p:spPr>
          <a:xfrm>
            <a:off x="0" y="3381380"/>
            <a:ext cx="10309013" cy="798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914400" algn="l" defTabSz="457200">
              <a:lnSpc>
                <a:spcPct val="130000"/>
              </a:lnSpc>
              <a:defRPr sz="7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…that which is </a:t>
            </a:r>
            <a:r>
              <a:rPr i="1" dirty="0"/>
              <a:t>no longer</a:t>
            </a:r>
            <a:r>
              <a:rPr dirty="0"/>
              <a:t> or that which has </a:t>
            </a:r>
            <a:r>
              <a:rPr i="1" dirty="0"/>
              <a:t>not yet happened </a:t>
            </a:r>
          </a:p>
          <a:p>
            <a:pPr marL="914400" algn="l" defTabSz="457200">
              <a:lnSpc>
                <a:spcPct val="130000"/>
              </a:lnSpc>
              <a:defRPr sz="7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Fisher (2014)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ouble-click to edit"/>
          <p:cNvSpPr txBox="1">
            <a:spLocks noGrp="1"/>
          </p:cNvSpPr>
          <p:nvPr>
            <p:ph type="title"/>
          </p:nvPr>
        </p:nvSpPr>
        <p:spPr>
          <a:xfrm>
            <a:off x="6338589" y="1982390"/>
            <a:ext cx="11706822" cy="2277071"/>
          </a:xfrm>
          <a:prstGeom prst="rect">
            <a:avLst/>
          </a:prstGeom>
        </p:spPr>
        <p:txBody>
          <a:bodyPr/>
          <a:lstStyle/>
          <a:p>
            <a:pPr defTabSz="764024">
              <a:defRPr sz="10044"/>
            </a:pPr>
            <a:endParaRPr/>
          </a:p>
        </p:txBody>
      </p:sp>
      <p:sp>
        <p:nvSpPr>
          <p:cNvPr id="198" name="Double-click to edit"/>
          <p:cNvSpPr txBox="1">
            <a:spLocks noGrp="1"/>
          </p:cNvSpPr>
          <p:nvPr>
            <p:ph type="body" sz="half" idx="1"/>
          </p:nvPr>
        </p:nvSpPr>
        <p:spPr>
          <a:xfrm>
            <a:off x="6338589" y="4446984"/>
            <a:ext cx="11706822" cy="663029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2221d-Composite-portraits-showing-features-common-among-men-convicted-of-crimes-of-violence-by-Francis-Galton-with-original-photographs.jpg" descr="AImage: 6 close-ups of different faces of 'men covicted of crimes of violence' as produced by Sir Francis Galton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27" y="-214313"/>
            <a:ext cx="16649146" cy="27476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reenshot 2019-10-24 at 09.42.09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16" y="2083314"/>
            <a:ext cx="5287442" cy="577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reenshot 2019-10-24 at 09.42.22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6" y="2083314"/>
            <a:ext cx="5346408" cy="577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shot 2019-10-24 at 09.42.32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65" y="2089883"/>
            <a:ext cx="5346407" cy="576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creenshot 2019-10-24 at 09.42.44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34" y="7805368"/>
            <a:ext cx="5346407" cy="580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shot 2019-10-24 at 09.43.00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85" y="7805368"/>
            <a:ext cx="5399630" cy="580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enshot 2019-10-24 at 09.43.10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950" y="7805368"/>
            <a:ext cx="5283837" cy="5800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>
            <a:spLocks noGrp="1"/>
          </p:cNvSpPr>
          <p:nvPr>
            <p:ph type="title"/>
          </p:nvPr>
        </p:nvSpPr>
        <p:spPr>
          <a:xfrm>
            <a:off x="6338589" y="1982390"/>
            <a:ext cx="11706822" cy="2277071"/>
          </a:xfrm>
          <a:prstGeom prst="rect">
            <a:avLst/>
          </a:prstGeom>
        </p:spPr>
        <p:txBody>
          <a:bodyPr/>
          <a:lstStyle/>
          <a:p>
            <a:pPr defTabSz="764024">
              <a:defRPr sz="10044"/>
            </a:pPr>
            <a:endParaRPr/>
          </a:p>
        </p:txBody>
      </p:sp>
      <p:sp>
        <p:nvSpPr>
          <p:cNvPr id="208" name="Double-click to edit"/>
          <p:cNvSpPr txBox="1">
            <a:spLocks noGrp="1"/>
          </p:cNvSpPr>
          <p:nvPr>
            <p:ph type="body" sz="half" idx="1"/>
          </p:nvPr>
        </p:nvSpPr>
        <p:spPr>
          <a:xfrm>
            <a:off x="6338589" y="4446984"/>
            <a:ext cx="11706822" cy="663029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2221d-Composite-portraits-showing-features-common-among-men-convicted-of-crimes-of-violence-by-Francis-Galton-with-original-photographs.jpg" descr="Image: 6 close-ups of different faces of 'men covicted of crimes of violence' as produced by Sir Francis Galton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27" y="-214313"/>
            <a:ext cx="16649146" cy="27476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shot 2019-10-24 at 09.42.09.png" descr="Screenshot 2019-10-24 at 09.42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16" y="2083314"/>
            <a:ext cx="5287442" cy="577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creenshot 2019-10-24 at 09.42.22.png" descr="Screenshot 2019-10-24 at 09.42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6" y="2083314"/>
            <a:ext cx="5346408" cy="577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reenshot 2019-10-24 at 09.42.32.png" descr="Screenshot 2019-10-24 at 09.42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65" y="2089883"/>
            <a:ext cx="5346407" cy="576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reenshot 2019-10-24 at 09.42.44.png" descr="Screenshot 2019-10-24 at 09.42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34" y="7805368"/>
            <a:ext cx="5346407" cy="580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creenshot 2019-10-24 at 09.43.00.png" descr="Screenshot 2019-10-24 at 09.43.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85" y="7805368"/>
            <a:ext cx="5399630" cy="580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reenshot 2019-10-24 at 09.43.10.png" descr="Screenshot 2019-10-24 at 09.43.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950" y="7805368"/>
            <a:ext cx="5283837" cy="5800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>
            <a:spLocks noGrp="1"/>
          </p:cNvSpPr>
          <p:nvPr>
            <p:ph type="title"/>
          </p:nvPr>
        </p:nvSpPr>
        <p:spPr>
          <a:xfrm>
            <a:off x="6338589" y="1982390"/>
            <a:ext cx="11706822" cy="2277071"/>
          </a:xfrm>
          <a:prstGeom prst="rect">
            <a:avLst/>
          </a:prstGeom>
        </p:spPr>
        <p:txBody>
          <a:bodyPr/>
          <a:lstStyle/>
          <a:p>
            <a:pPr defTabSz="764024">
              <a:defRPr sz="10044"/>
            </a:pPr>
            <a:endParaRPr/>
          </a:p>
        </p:txBody>
      </p:sp>
      <p:sp>
        <p:nvSpPr>
          <p:cNvPr id="218" name="Double-click to edit"/>
          <p:cNvSpPr txBox="1">
            <a:spLocks noGrp="1"/>
          </p:cNvSpPr>
          <p:nvPr>
            <p:ph type="body" sz="half" idx="1"/>
          </p:nvPr>
        </p:nvSpPr>
        <p:spPr>
          <a:xfrm>
            <a:off x="6338589" y="4446984"/>
            <a:ext cx="11706822" cy="663029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2221d-Composite-portraits-showing-features-common-among-men-convicted-of-crimes-of-violence-by-Francis-Galton-with-original-photographs.jpg" descr="2221d-Composite-portraits-showing-features-common-among-men-convicted-of-crimes-of-violence-by-Francis-Galton-with-original-photographs.jpg"/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27" y="-214313"/>
            <a:ext cx="16649146" cy="27476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creenshot 2019-10-24 at 09.42.09.png" descr="Screenshot 2019-10-24 at 09.42.09.png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79" y="1035564"/>
            <a:ext cx="5287442" cy="577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shot 2019-10-24 at 09.42.22.png" descr="Screenshot 2019-10-24 at 09.42.22.png"/>
          <p:cNvPicPr>
            <a:picLocks noChangeAspect="1"/>
          </p:cNvPicPr>
          <p:nvPr/>
        </p:nvPicPr>
        <p:blipFill>
          <a:blip r:embed="rId4">
            <a:alphaModFix amt="60126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6" y="1035564"/>
            <a:ext cx="5346408" cy="577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creenshot 2019-10-24 at 09.42.32.png" descr="Image: 3 of the faces that were depicted on the preceding slide have been brought together to produce a composite portrait. "/>
          <p:cNvPicPr>
            <a:picLocks noChangeAspect="1"/>
          </p:cNvPicPr>
          <p:nvPr/>
        </p:nvPicPr>
        <p:blipFill>
          <a:blip r:embed="rId5">
            <a:alphaModFix amt="59841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6" y="1042132"/>
            <a:ext cx="5346408" cy="5766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shot 2019-10-24 at 09.42.44.png" descr="Screenshot 2019-10-24 at 09.42.44.png"/>
          <p:cNvPicPr>
            <a:picLocks noChangeAspect="1"/>
          </p:cNvPicPr>
          <p:nvPr/>
        </p:nvPicPr>
        <p:blipFill>
          <a:blip r:embed="rId6">
            <a:alphaModFix amt="60023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6" y="7805368"/>
            <a:ext cx="5346408" cy="580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reenshot 2019-10-24 at 09.43.10.png" descr="Screenshot 2019-10-24 at 09.43.10.png"/>
          <p:cNvPicPr>
            <a:picLocks noChangeAspect="1"/>
          </p:cNvPicPr>
          <p:nvPr/>
        </p:nvPicPr>
        <p:blipFill>
          <a:blip r:embed="rId7">
            <a:alphaModFix amt="40288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82" y="7805368"/>
            <a:ext cx="5283836" cy="580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creenshot 2019-10-24 at 09.43.00.png" descr="Image: 3 of the faces that were depicted on the preceding slide have been brought together to produce a composite portrait. "/>
          <p:cNvPicPr>
            <a:picLocks noChangeAspect="1"/>
          </p:cNvPicPr>
          <p:nvPr/>
        </p:nvPicPr>
        <p:blipFill>
          <a:blip r:embed="rId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85" y="7805368"/>
            <a:ext cx="5399630" cy="5800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17697537026_4c215d26e6_b.jpg" descr="Image: The author Sir Arthur Conan Doyle is seated an what appears to be a spectral presence is emerging from the top of his head. It appears that there is a smiling face in the floating spectral 'cloud'. 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05" y="0"/>
            <a:ext cx="1798359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untersuchungena01univ_0111-filtered.jpg" descr="Image: 3 optograms that depict the image that was purportedly captured from the retina of dead rabbits. The optograms show a window frame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35" y="-5383234"/>
            <a:ext cx="21251130" cy="34278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lesdiableries001.jpg" descr="The image is a stereogram entitled 'La Biblioteque Infernale'. Two very similar images are positioned next to one another. They depict a supernatural-looking setting with small models dressed to appear as devils and wizard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803"/>
            <a:ext cx="24384000" cy="12228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70</Words>
  <Application>Microsoft Office PowerPoint</Application>
  <PresentationFormat>Custom</PresentationFormat>
  <Paragraphs>28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Futura</vt:lpstr>
      <vt:lpstr>Helvetica Neue</vt:lpstr>
      <vt:lpstr>Helvetica Neue Light</vt:lpstr>
      <vt:lpstr>Helvetica Neue Medium</vt:lpstr>
      <vt:lpstr>Arial</vt:lpstr>
      <vt:lpstr>Century Gothic</vt:lpstr>
      <vt:lpstr>Elephant</vt:lpstr>
      <vt:lpstr>Helvetica</vt:lpstr>
      <vt:lpstr>Impact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for listening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Tia Murphy</dc:creator>
  <cp:lastModifiedBy>Tia Murphy</cp:lastModifiedBy>
  <cp:revision>11</cp:revision>
  <dcterms:modified xsi:type="dcterms:W3CDTF">2021-09-07T08:48:57Z</dcterms:modified>
</cp:coreProperties>
</file>