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276" r:id="rId2"/>
    <p:sldId id="277" r:id="rId3"/>
    <p:sldId id="278" r:id="rId4"/>
    <p:sldId id="279" r:id="rId5"/>
    <p:sldId id="281" r:id="rId6"/>
    <p:sldId id="280" r:id="rId7"/>
    <p:sldId id="282" r:id="rId8"/>
    <p:sldId id="302" r:id="rId9"/>
    <p:sldId id="283" r:id="rId10"/>
    <p:sldId id="284" r:id="rId11"/>
    <p:sldId id="285" r:id="rId12"/>
    <p:sldId id="304" r:id="rId13"/>
    <p:sldId id="287" r:id="rId14"/>
    <p:sldId id="291" r:id="rId15"/>
    <p:sldId id="292" r:id="rId16"/>
    <p:sldId id="293" r:id="rId17"/>
    <p:sldId id="305" r:id="rId18"/>
    <p:sldId id="306" r:id="rId19"/>
    <p:sldId id="294" r:id="rId20"/>
    <p:sldId id="303" r:id="rId21"/>
    <p:sldId id="307" r:id="rId22"/>
    <p:sldId id="259" r:id="rId23"/>
    <p:sldId id="273" r:id="rId24"/>
    <p:sldId id="26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93792" autoAdjust="0"/>
  </p:normalViewPr>
  <p:slideViewPr>
    <p:cSldViewPr>
      <p:cViewPr varScale="1">
        <p:scale>
          <a:sx n="62" d="100"/>
          <a:sy n="62" d="100"/>
        </p:scale>
        <p:origin x="1400" y="56"/>
      </p:cViewPr>
      <p:guideLst>
        <p:guide orient="horz" pos="2160"/>
        <p:guide pos="2880"/>
      </p:guideLst>
    </p:cSldViewPr>
  </p:slideViewPr>
  <p:outlineViewPr>
    <p:cViewPr>
      <p:scale>
        <a:sx n="33" d="100"/>
        <a:sy n="33" d="100"/>
      </p:scale>
      <p:origin x="0" y="-7602"/>
    </p:cViewPr>
  </p:outlineViewPr>
  <p:notesTextViewPr>
    <p:cViewPr>
      <p:scale>
        <a:sx n="100" d="100"/>
        <a:sy n="100" d="100"/>
      </p:scale>
      <p:origin x="0" y="0"/>
    </p:cViewPr>
  </p:notesTextViewPr>
  <p:notesViewPr>
    <p:cSldViewPr>
      <p:cViewPr>
        <p:scale>
          <a:sx n="86" d="100"/>
          <a:sy n="86" d="100"/>
        </p:scale>
        <p:origin x="2202" y="-7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lt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26BE8837-45B7-44D1-BB08-F5D90C984AA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2</a:t>
            </a:fld>
            <a:endParaRPr lang="en-US" altLang="en-US"/>
          </a:p>
        </p:txBody>
      </p:sp>
    </p:spTree>
    <p:extLst>
      <p:ext uri="{BB962C8B-B14F-4D97-AF65-F5344CB8AC3E}">
        <p14:creationId xmlns:p14="http://schemas.microsoft.com/office/powerpoint/2010/main" val="4064202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11</a:t>
            </a:fld>
            <a:endParaRPr lang="en-US" altLang="en-US"/>
          </a:p>
        </p:txBody>
      </p:sp>
    </p:spTree>
    <p:extLst>
      <p:ext uri="{BB962C8B-B14F-4D97-AF65-F5344CB8AC3E}">
        <p14:creationId xmlns:p14="http://schemas.microsoft.com/office/powerpoint/2010/main" val="4034785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12</a:t>
            </a:fld>
            <a:endParaRPr lang="en-US" altLang="en-US"/>
          </a:p>
        </p:txBody>
      </p:sp>
    </p:spTree>
    <p:extLst>
      <p:ext uri="{BB962C8B-B14F-4D97-AF65-F5344CB8AC3E}">
        <p14:creationId xmlns:p14="http://schemas.microsoft.com/office/powerpoint/2010/main" val="25121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2531F-6292-44B6-817B-5BD72943C0D9}" type="slidenum">
              <a:rPr lang="en-GB" smtClean="0"/>
              <a:t>13</a:t>
            </a:fld>
            <a:endParaRPr lang="en-GB" dirty="0"/>
          </a:p>
        </p:txBody>
      </p:sp>
    </p:spTree>
    <p:extLst>
      <p:ext uri="{BB962C8B-B14F-4D97-AF65-F5344CB8AC3E}">
        <p14:creationId xmlns:p14="http://schemas.microsoft.com/office/powerpoint/2010/main" val="2738405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14</a:t>
            </a:fld>
            <a:endParaRPr lang="en-US" altLang="en-US"/>
          </a:p>
        </p:txBody>
      </p:sp>
    </p:spTree>
    <p:extLst>
      <p:ext uri="{BB962C8B-B14F-4D97-AF65-F5344CB8AC3E}">
        <p14:creationId xmlns:p14="http://schemas.microsoft.com/office/powerpoint/2010/main" val="571235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15</a:t>
            </a:fld>
            <a:endParaRPr lang="en-US" altLang="en-US"/>
          </a:p>
        </p:txBody>
      </p:sp>
    </p:spTree>
    <p:extLst>
      <p:ext uri="{BB962C8B-B14F-4D97-AF65-F5344CB8AC3E}">
        <p14:creationId xmlns:p14="http://schemas.microsoft.com/office/powerpoint/2010/main" val="79148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FA2531F-6292-44B6-817B-5BD72943C0D9}" type="slidenum">
              <a:rPr lang="en-GB" smtClean="0"/>
              <a:t>16</a:t>
            </a:fld>
            <a:endParaRPr lang="en-GB"/>
          </a:p>
        </p:txBody>
      </p:sp>
    </p:spTree>
    <p:extLst>
      <p:ext uri="{BB962C8B-B14F-4D97-AF65-F5344CB8AC3E}">
        <p14:creationId xmlns:p14="http://schemas.microsoft.com/office/powerpoint/2010/main" val="198774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17</a:t>
            </a:fld>
            <a:endParaRPr lang="en-US" altLang="en-US"/>
          </a:p>
        </p:txBody>
      </p:sp>
    </p:spTree>
    <p:extLst>
      <p:ext uri="{BB962C8B-B14F-4D97-AF65-F5344CB8AC3E}">
        <p14:creationId xmlns:p14="http://schemas.microsoft.com/office/powerpoint/2010/main" val="96456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34DDDB3-F0EB-4538-8FC6-D7EC459F62EE}" type="slidenum">
              <a:rPr lang="en-GB" smtClean="0"/>
              <a:t>18</a:t>
            </a:fld>
            <a:endParaRPr lang="en-GB"/>
          </a:p>
        </p:txBody>
      </p:sp>
    </p:spTree>
    <p:extLst>
      <p:ext uri="{BB962C8B-B14F-4D97-AF65-F5344CB8AC3E}">
        <p14:creationId xmlns:p14="http://schemas.microsoft.com/office/powerpoint/2010/main" val="2798839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19</a:t>
            </a:fld>
            <a:endParaRPr lang="en-US" altLang="en-US"/>
          </a:p>
        </p:txBody>
      </p:sp>
    </p:spTree>
    <p:extLst>
      <p:ext uri="{BB962C8B-B14F-4D97-AF65-F5344CB8AC3E}">
        <p14:creationId xmlns:p14="http://schemas.microsoft.com/office/powerpoint/2010/main" val="265740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20</a:t>
            </a:fld>
            <a:endParaRPr lang="en-US" altLang="en-US"/>
          </a:p>
        </p:txBody>
      </p:sp>
    </p:spTree>
    <p:extLst>
      <p:ext uri="{BB962C8B-B14F-4D97-AF65-F5344CB8AC3E}">
        <p14:creationId xmlns:p14="http://schemas.microsoft.com/office/powerpoint/2010/main" val="13688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3</a:t>
            </a:fld>
            <a:endParaRPr lang="en-US" altLang="en-US"/>
          </a:p>
        </p:txBody>
      </p:sp>
    </p:spTree>
    <p:extLst>
      <p:ext uri="{BB962C8B-B14F-4D97-AF65-F5344CB8AC3E}">
        <p14:creationId xmlns:p14="http://schemas.microsoft.com/office/powerpoint/2010/main" val="179628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7" indent="0">
              <a:buNone/>
            </a:pPr>
            <a:endParaRPr lang="en-GB"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21</a:t>
            </a:fld>
            <a:endParaRPr lang="en-US" altLang="en-US"/>
          </a:p>
        </p:txBody>
      </p:sp>
    </p:spTree>
    <p:extLst>
      <p:ext uri="{BB962C8B-B14F-4D97-AF65-F5344CB8AC3E}">
        <p14:creationId xmlns:p14="http://schemas.microsoft.com/office/powerpoint/2010/main" val="4221217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7A3AF6-1BCE-4809-A0DF-BBF2C0372C64}" type="slidenum">
              <a:rPr lang="en-US" altLang="en-US"/>
              <a:pPr/>
              <a:t>22</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23</a:t>
            </a:fld>
            <a:endParaRPr lang="en-US" altLang="en-US"/>
          </a:p>
        </p:txBody>
      </p:sp>
    </p:spTree>
    <p:extLst>
      <p:ext uri="{BB962C8B-B14F-4D97-AF65-F5344CB8AC3E}">
        <p14:creationId xmlns:p14="http://schemas.microsoft.com/office/powerpoint/2010/main" val="10554539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3B9F5C-0704-40A2-9493-F911586B0609}" type="slidenum">
              <a:rPr lang="en-US" altLang="en-US"/>
              <a:pPr/>
              <a:t>24</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GB" altLang="en-US" i="1"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4</a:t>
            </a:fld>
            <a:endParaRPr lang="en-US" altLang="en-US"/>
          </a:p>
        </p:txBody>
      </p:sp>
    </p:spTree>
    <p:extLst>
      <p:ext uri="{BB962C8B-B14F-4D97-AF65-F5344CB8AC3E}">
        <p14:creationId xmlns:p14="http://schemas.microsoft.com/office/powerpoint/2010/main" val="200320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5</a:t>
            </a:fld>
            <a:endParaRPr lang="en-US" altLang="en-US"/>
          </a:p>
        </p:txBody>
      </p:sp>
    </p:spTree>
    <p:extLst>
      <p:ext uri="{BB962C8B-B14F-4D97-AF65-F5344CB8AC3E}">
        <p14:creationId xmlns:p14="http://schemas.microsoft.com/office/powerpoint/2010/main" val="1694391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6</a:t>
            </a:fld>
            <a:endParaRPr lang="en-US" altLang="en-US"/>
          </a:p>
        </p:txBody>
      </p:sp>
    </p:spTree>
    <p:extLst>
      <p:ext uri="{BB962C8B-B14F-4D97-AF65-F5344CB8AC3E}">
        <p14:creationId xmlns:p14="http://schemas.microsoft.com/office/powerpoint/2010/main" val="205034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7</a:t>
            </a:fld>
            <a:endParaRPr lang="en-US" altLang="en-US"/>
          </a:p>
        </p:txBody>
      </p:sp>
    </p:spTree>
    <p:extLst>
      <p:ext uri="{BB962C8B-B14F-4D97-AF65-F5344CB8AC3E}">
        <p14:creationId xmlns:p14="http://schemas.microsoft.com/office/powerpoint/2010/main" val="2106736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8</a:t>
            </a:fld>
            <a:endParaRPr lang="en-US" altLang="en-US"/>
          </a:p>
        </p:txBody>
      </p:sp>
    </p:spTree>
    <p:extLst>
      <p:ext uri="{BB962C8B-B14F-4D97-AF65-F5344CB8AC3E}">
        <p14:creationId xmlns:p14="http://schemas.microsoft.com/office/powerpoint/2010/main" val="400281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9</a:t>
            </a:fld>
            <a:endParaRPr lang="en-US" altLang="en-US"/>
          </a:p>
        </p:txBody>
      </p:sp>
    </p:spTree>
    <p:extLst>
      <p:ext uri="{BB962C8B-B14F-4D97-AF65-F5344CB8AC3E}">
        <p14:creationId xmlns:p14="http://schemas.microsoft.com/office/powerpoint/2010/main" val="371606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6BE8837-45B7-44D1-BB08-F5D90C984AAA}" type="slidenum">
              <a:rPr lang="en-US" altLang="en-US" smtClean="0"/>
              <a:pPr>
                <a:defRPr/>
              </a:pPr>
              <a:t>10</a:t>
            </a:fld>
            <a:endParaRPr lang="en-US" altLang="en-US"/>
          </a:p>
        </p:txBody>
      </p:sp>
    </p:spTree>
    <p:extLst>
      <p:ext uri="{BB962C8B-B14F-4D97-AF65-F5344CB8AC3E}">
        <p14:creationId xmlns:p14="http://schemas.microsoft.com/office/powerpoint/2010/main" val="2218855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7" name="Freeform 18"/>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lt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lstStyle>
          <a:p>
            <a:pPr>
              <a:defRPr/>
            </a:pPr>
            <a:fld id="{706FE0A7-15F0-4E28-9223-356BDFAD82DB}" type="slidenum">
              <a:rPr lang="en-US" altLang="en-US"/>
              <a:pPr>
                <a:defRPr/>
              </a:pPr>
              <a:t>‹#›</a:t>
            </a:fld>
            <a:endParaRPr lang="en-US" altLang="en-US"/>
          </a:p>
        </p:txBody>
      </p:sp>
    </p:spTree>
    <p:extLst>
      <p:ext uri="{BB962C8B-B14F-4D97-AF65-F5344CB8AC3E}">
        <p14:creationId xmlns:p14="http://schemas.microsoft.com/office/powerpoint/2010/main" val="269329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282E6AC2-887F-4FA6-A7DD-D3D4C350D6C2}" type="slidenum">
              <a:rPr lang="en-US" altLang="en-US"/>
              <a:pPr>
                <a:defRPr/>
              </a:pPr>
              <a:t>‹#›</a:t>
            </a:fld>
            <a:endParaRPr lang="en-US" altLang="en-US"/>
          </a:p>
        </p:txBody>
      </p:sp>
    </p:spTree>
    <p:extLst>
      <p:ext uri="{BB962C8B-B14F-4D97-AF65-F5344CB8AC3E}">
        <p14:creationId xmlns:p14="http://schemas.microsoft.com/office/powerpoint/2010/main" val="300733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7DCCED5B-0605-4B71-A63E-5FDCBDF046DB}" type="slidenum">
              <a:rPr lang="en-US" altLang="en-US"/>
              <a:pPr>
                <a:defRPr/>
              </a:pPr>
              <a:t>‹#›</a:t>
            </a:fld>
            <a:endParaRPr lang="en-US" altLang="en-US"/>
          </a:p>
        </p:txBody>
      </p:sp>
    </p:spTree>
    <p:extLst>
      <p:ext uri="{BB962C8B-B14F-4D97-AF65-F5344CB8AC3E}">
        <p14:creationId xmlns:p14="http://schemas.microsoft.com/office/powerpoint/2010/main" val="2744575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US" altLang="en-US"/>
          </a:p>
        </p:txBody>
      </p:sp>
      <p:sp>
        <p:nvSpPr>
          <p:cNvPr id="5" name="Footer Placeholder 21"/>
          <p:cNvSpPr>
            <a:spLocks noGrp="1"/>
          </p:cNvSpPr>
          <p:nvPr>
            <p:ph type="ftr" sz="quarter" idx="11"/>
          </p:nvPr>
        </p:nvSpPr>
        <p:spPr/>
        <p:txBody>
          <a:bodyPr/>
          <a:lstStyle>
            <a:lvl1pPr>
              <a:defRPr/>
            </a:lvl1pPr>
          </a:lstStyle>
          <a:p>
            <a:pPr>
              <a:defRPr/>
            </a:pPr>
            <a:endParaRPr lang="en-US" altLang="en-US"/>
          </a:p>
        </p:txBody>
      </p:sp>
      <p:sp>
        <p:nvSpPr>
          <p:cNvPr id="6" name="Slide Number Placeholder 17"/>
          <p:cNvSpPr>
            <a:spLocks noGrp="1"/>
          </p:cNvSpPr>
          <p:nvPr>
            <p:ph type="sldNum" sz="quarter" idx="12"/>
          </p:nvPr>
        </p:nvSpPr>
        <p:spPr/>
        <p:txBody>
          <a:bodyPr/>
          <a:lstStyle>
            <a:lvl1pPr>
              <a:defRPr/>
            </a:lvl1pPr>
          </a:lstStyle>
          <a:p>
            <a:pPr>
              <a:defRPr/>
            </a:pPr>
            <a:fld id="{BD106A55-6CC5-46C2-AFBB-13E9134CA59B}" type="slidenum">
              <a:rPr lang="en-US" altLang="en-US"/>
              <a:pPr>
                <a:defRPr/>
              </a:pPr>
              <a:t>‹#›</a:t>
            </a:fld>
            <a:endParaRPr lang="en-US" altLang="en-US"/>
          </a:p>
        </p:txBody>
      </p:sp>
    </p:spTree>
    <p:extLst>
      <p:ext uri="{BB962C8B-B14F-4D97-AF65-F5344CB8AC3E}">
        <p14:creationId xmlns:p14="http://schemas.microsoft.com/office/powerpoint/2010/main" val="619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en-US"/>
          </a:p>
        </p:txBody>
      </p:sp>
      <p:sp>
        <p:nvSpPr>
          <p:cNvPr id="7" name="Footer Placeholder 4"/>
          <p:cNvSpPr>
            <a:spLocks noGrp="1"/>
          </p:cNvSpPr>
          <p:nvPr>
            <p:ph type="ftr" sz="quarter" idx="11"/>
          </p:nvPr>
        </p:nvSpPr>
        <p:spPr/>
        <p:txBody>
          <a:bodyPr/>
          <a:lstStyle>
            <a:lvl1pPr>
              <a:defRPr/>
            </a:lvl1pPr>
          </a:lstStyle>
          <a:p>
            <a:pPr>
              <a:defRPr/>
            </a:pPr>
            <a:endParaRPr lang="en-US" altLang="en-US"/>
          </a:p>
        </p:txBody>
      </p:sp>
      <p:sp>
        <p:nvSpPr>
          <p:cNvPr id="8" name="Slide Number Placeholder 5"/>
          <p:cNvSpPr>
            <a:spLocks noGrp="1"/>
          </p:cNvSpPr>
          <p:nvPr>
            <p:ph type="sldNum" sz="quarter" idx="12"/>
          </p:nvPr>
        </p:nvSpPr>
        <p:spPr/>
        <p:txBody>
          <a:bodyPr/>
          <a:lstStyle>
            <a:lvl1pPr>
              <a:defRPr smtClean="0"/>
            </a:lvl1pPr>
          </a:lstStyle>
          <a:p>
            <a:pPr>
              <a:defRPr/>
            </a:pPr>
            <a:fld id="{CC2B0FD4-F25A-44DF-9B49-AED0BD4C192C}" type="slidenum">
              <a:rPr lang="en-US" altLang="en-US"/>
              <a:pPr>
                <a:defRPr/>
              </a:pPr>
              <a:t>‹#›</a:t>
            </a:fld>
            <a:endParaRPr lang="en-US" altLang="en-US"/>
          </a:p>
        </p:txBody>
      </p:sp>
    </p:spTree>
    <p:extLst>
      <p:ext uri="{BB962C8B-B14F-4D97-AF65-F5344CB8AC3E}">
        <p14:creationId xmlns:p14="http://schemas.microsoft.com/office/powerpoint/2010/main" val="9159094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mtClean="0"/>
            </a:lvl1pPr>
          </a:lstStyle>
          <a:p>
            <a:pPr>
              <a:defRPr/>
            </a:pPr>
            <a:fld id="{E768D721-0BA8-4881-B966-B09DEAC52B78}" type="slidenum">
              <a:rPr lang="en-US" altLang="en-US"/>
              <a:pPr>
                <a:defRPr/>
              </a:pPr>
              <a:t>‹#›</a:t>
            </a:fld>
            <a:endParaRPr lang="en-US" altLang="en-US"/>
          </a:p>
        </p:txBody>
      </p:sp>
    </p:spTree>
    <p:extLst>
      <p:ext uri="{BB962C8B-B14F-4D97-AF65-F5344CB8AC3E}">
        <p14:creationId xmlns:p14="http://schemas.microsoft.com/office/powerpoint/2010/main" val="1123612858"/>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p:txBody>
          <a:bodyPr/>
          <a:lstStyle>
            <a:lvl1pPr>
              <a:defRPr/>
            </a:lvl1pPr>
          </a:lstStyle>
          <a:p>
            <a:pPr>
              <a:defRPr/>
            </a:pPr>
            <a:endParaRPr lang="en-US" altLang="en-US"/>
          </a:p>
        </p:txBody>
      </p:sp>
      <p:sp>
        <p:nvSpPr>
          <p:cNvPr id="9" name="Slide Number Placeholder 8"/>
          <p:cNvSpPr>
            <a:spLocks noGrp="1"/>
          </p:cNvSpPr>
          <p:nvPr>
            <p:ph type="sldNum" sz="quarter" idx="12"/>
          </p:nvPr>
        </p:nvSpPr>
        <p:spPr/>
        <p:txBody>
          <a:bodyPr/>
          <a:lstStyle>
            <a:lvl1pPr>
              <a:defRPr smtClean="0"/>
            </a:lvl1pPr>
          </a:lstStyle>
          <a:p>
            <a:pPr>
              <a:defRPr/>
            </a:pPr>
            <a:fld id="{27CF7CE2-34EC-4126-B57F-15D4F26E4AF1}" type="slidenum">
              <a:rPr lang="en-US" altLang="en-US"/>
              <a:pPr>
                <a:defRPr/>
              </a:pPr>
              <a:t>‹#›</a:t>
            </a:fld>
            <a:endParaRPr lang="en-US" altLang="en-US"/>
          </a:p>
        </p:txBody>
      </p:sp>
    </p:spTree>
    <p:extLst>
      <p:ext uri="{BB962C8B-B14F-4D97-AF65-F5344CB8AC3E}">
        <p14:creationId xmlns:p14="http://schemas.microsoft.com/office/powerpoint/2010/main" val="29597164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smtClean="0"/>
            </a:lvl1pPr>
          </a:lstStyle>
          <a:p>
            <a:pPr>
              <a:defRPr/>
            </a:pPr>
            <a:fld id="{964980D1-2BFB-42A1-92AE-C648EB881060}" type="slidenum">
              <a:rPr lang="en-US" altLang="en-US"/>
              <a:pPr>
                <a:defRPr/>
              </a:pPr>
              <a:t>‹#›</a:t>
            </a:fld>
            <a:endParaRPr lang="en-US" altLang="en-US"/>
          </a:p>
        </p:txBody>
      </p:sp>
    </p:spTree>
    <p:extLst>
      <p:ext uri="{BB962C8B-B14F-4D97-AF65-F5344CB8AC3E}">
        <p14:creationId xmlns:p14="http://schemas.microsoft.com/office/powerpoint/2010/main" val="354470044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a:p>
        </p:txBody>
      </p:sp>
      <p:sp>
        <p:nvSpPr>
          <p:cNvPr id="3" name="Footer Placeholder 21"/>
          <p:cNvSpPr>
            <a:spLocks noGrp="1"/>
          </p:cNvSpPr>
          <p:nvPr>
            <p:ph type="ftr" sz="quarter" idx="11"/>
          </p:nvPr>
        </p:nvSpPr>
        <p:spPr/>
        <p:txBody>
          <a:bodyPr/>
          <a:lstStyle>
            <a:lvl1pPr>
              <a:defRPr/>
            </a:lvl1pPr>
          </a:lstStyle>
          <a:p>
            <a:pPr>
              <a:defRPr/>
            </a:pPr>
            <a:endParaRPr lang="en-US" altLang="en-US"/>
          </a:p>
        </p:txBody>
      </p:sp>
      <p:sp>
        <p:nvSpPr>
          <p:cNvPr id="4" name="Slide Number Placeholder 17"/>
          <p:cNvSpPr>
            <a:spLocks noGrp="1"/>
          </p:cNvSpPr>
          <p:nvPr>
            <p:ph type="sldNum" sz="quarter" idx="12"/>
          </p:nvPr>
        </p:nvSpPr>
        <p:spPr/>
        <p:txBody>
          <a:bodyPr/>
          <a:lstStyle>
            <a:lvl1pPr>
              <a:defRPr/>
            </a:lvl1pPr>
          </a:lstStyle>
          <a:p>
            <a:pPr>
              <a:defRPr/>
            </a:pPr>
            <a:fld id="{323ABCA6-C0B5-4DC3-B24E-EB1D50EB7D24}" type="slidenum">
              <a:rPr lang="en-US" altLang="en-US"/>
              <a:pPr>
                <a:defRPr/>
              </a:pPr>
              <a:t>‹#›</a:t>
            </a:fld>
            <a:endParaRPr lang="en-US" altLang="en-US"/>
          </a:p>
        </p:txBody>
      </p:sp>
    </p:spTree>
    <p:extLst>
      <p:ext uri="{BB962C8B-B14F-4D97-AF65-F5344CB8AC3E}">
        <p14:creationId xmlns:p14="http://schemas.microsoft.com/office/powerpoint/2010/main" val="2721931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smtClean="0"/>
            </a:lvl1pPr>
          </a:lstStyle>
          <a:p>
            <a:pPr>
              <a:defRPr/>
            </a:pPr>
            <a:fld id="{310A702F-56F1-44F9-984E-2EBABAE10A9D}" type="slidenum">
              <a:rPr lang="en-US" altLang="en-US"/>
              <a:pPr>
                <a:defRPr/>
              </a:pPr>
              <a:t>‹#›</a:t>
            </a:fld>
            <a:endParaRPr lang="en-US" altLang="en-US"/>
          </a:p>
        </p:txBody>
      </p:sp>
    </p:spTree>
    <p:extLst>
      <p:ext uri="{BB962C8B-B14F-4D97-AF65-F5344CB8AC3E}">
        <p14:creationId xmlns:p14="http://schemas.microsoft.com/office/powerpoint/2010/main" val="38155537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lt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ltLang="en-US"/>
          </a:p>
        </p:txBody>
      </p:sp>
      <p:sp>
        <p:nvSpPr>
          <p:cNvPr id="13" name="Slide Number Placeholder 6"/>
          <p:cNvSpPr>
            <a:spLocks noGrp="1"/>
          </p:cNvSpPr>
          <p:nvPr>
            <p:ph type="sldNum" sz="quarter" idx="12"/>
          </p:nvPr>
        </p:nvSpPr>
        <p:spPr/>
        <p:txBody>
          <a:bodyPr/>
          <a:lstStyle>
            <a:lvl1pPr>
              <a:defRPr smtClean="0"/>
            </a:lvl1pPr>
          </a:lstStyle>
          <a:p>
            <a:pPr>
              <a:defRPr/>
            </a:pPr>
            <a:fld id="{E13EABC5-29BB-4A49-890B-9E41134F9158}" type="slidenum">
              <a:rPr lang="en-US" altLang="en-US"/>
              <a:pPr>
                <a:defRPr/>
              </a:pPr>
              <a:t>‹#›</a:t>
            </a:fld>
            <a:endParaRPr lang="en-US" altLang="en-US"/>
          </a:p>
        </p:txBody>
      </p:sp>
    </p:spTree>
    <p:extLst>
      <p:ext uri="{BB962C8B-B14F-4D97-AF65-F5344CB8AC3E}">
        <p14:creationId xmlns:p14="http://schemas.microsoft.com/office/powerpoint/2010/main" val="94306317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latin typeface="Arial" charset="0"/>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alt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lt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pPr>
              <a:defRPr/>
            </a:pPr>
            <a:fld id="{1988046D-CE74-4AC1-8841-F715FE22A9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42" r:id="rId1"/>
    <p:sldLayoutId id="2147483738" r:id="rId2"/>
    <p:sldLayoutId id="2147483743" r:id="rId3"/>
    <p:sldLayoutId id="2147483744" r:id="rId4"/>
    <p:sldLayoutId id="2147483745" r:id="rId5"/>
    <p:sldLayoutId id="2147483746" r:id="rId6"/>
    <p:sldLayoutId id="2147483739" r:id="rId7"/>
    <p:sldLayoutId id="2147483747" r:id="rId8"/>
    <p:sldLayoutId id="2147483748" r:id="rId9"/>
    <p:sldLayoutId id="2147483740" r:id="rId10"/>
    <p:sldLayoutId id="2147483741"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defRPr>
      </a:lvl2pPr>
      <a:lvl3pPr algn="l" rtl="0" eaLnBrk="0" fontAlgn="base" hangingPunct="0">
        <a:spcBef>
          <a:spcPct val="0"/>
        </a:spcBef>
        <a:spcAft>
          <a:spcPct val="0"/>
        </a:spcAft>
        <a:defRPr sz="4100" b="1">
          <a:solidFill>
            <a:schemeClr val="tx2"/>
          </a:solidFill>
          <a:latin typeface="Lucida Sans Unicode" panose="020B0602030504020204" pitchFamily="34" charset="0"/>
        </a:defRPr>
      </a:lvl3pPr>
      <a:lvl4pPr algn="l" rtl="0" eaLnBrk="0" fontAlgn="base" hangingPunct="0">
        <a:spcBef>
          <a:spcPct val="0"/>
        </a:spcBef>
        <a:spcAft>
          <a:spcPct val="0"/>
        </a:spcAft>
        <a:defRPr sz="4100" b="1">
          <a:solidFill>
            <a:schemeClr val="tx2"/>
          </a:solidFill>
          <a:latin typeface="Lucida Sans Unicode" panose="020B0602030504020204" pitchFamily="34" charset="0"/>
        </a:defRPr>
      </a:lvl4pPr>
      <a:lvl5pPr algn="l" rtl="0" eaLnBrk="0" fontAlgn="base" hangingPunct="0">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oliticalscrapbook.net/2013/04/mail-philpotts-are-typical-of-moral-degenerates-on-council-estat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www.dailymail.co.uk/registration/5436405/Mrs-B/profile.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dailymail.co.uk/registration/1365548418988001/popl/profile.html" TargetMode="External"/><Relationship Id="rId5" Type="http://schemas.openxmlformats.org/officeDocument/2006/relationships/hyperlink" Target="http://www.dailymail.co.uk/registration/1365981779729301/BigBeaverlover/profile.html" TargetMode="External"/><Relationship Id="rId4" Type="http://schemas.openxmlformats.org/officeDocument/2006/relationships/hyperlink" Target="http://www.dailymail.co.uk/registration/239949/Kally/profile.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Session%201/E-Fact%20Sheet%20Facts&amp;Figures-FREI.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unwomen.org/en/news/stories/2016/9/speech-by-lakshmi-puri-on-economic-costs-of-violence-against-women" TargetMode="External"/><Relationship Id="rId4" Type="http://schemas.openxmlformats.org/officeDocument/2006/relationships/hyperlink" Target="http://www.who.int/mediacentre/factsheets/fs239/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heguardian.com/uk-news/england"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www.ons.gov.uk/peoplepopulationandcommunity/crimeandjustice/articles/domesticabuseandthecriminaljusticesystemenglandandwales/november2020" TargetMode="External"/><Relationship Id="rId4" Type="http://schemas.openxmlformats.org/officeDocument/2006/relationships/hyperlink" Target="https://www.theguardian.com/society/2021/may/23/fewer-than-one-in-60-cases-lead-to-charge-in-england-and-wale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uroprofem.org/audio/ep_kimmel/kimmel.ht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9552" y="1124744"/>
            <a:ext cx="8064896" cy="4074833"/>
          </a:xfrm>
          <a:prstGeom prst="rect">
            <a:avLst/>
          </a:prstGeom>
        </p:spPr>
        <p:txBody>
          <a:bodyPr wrap="square">
            <a:spAutoFit/>
          </a:bodyPr>
          <a:lstStyle/>
          <a:p>
            <a:pPr>
              <a:lnSpc>
                <a:spcPct val="107000"/>
              </a:lnSpc>
              <a:spcAft>
                <a:spcPts val="800"/>
              </a:spcAft>
            </a:pPr>
            <a:r>
              <a:rPr lang="en-GB"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News, Crime and Culture 1991-2021: ‘news is our guidance, our conscience and our redemption; sometimes familiarity should breed contempt or at least criticism’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4114800" algn="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Wykes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2001:205)</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Paper for CCR e-conference ‘The Sights of Criminal Justice’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September 8</a:t>
            </a:r>
            <a:r>
              <a:rPr lang="en-GB"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GB" sz="1800" dirty="0">
                <a:effectLst/>
                <a:latin typeface="Calibri" panose="020F0502020204030204" pitchFamily="34" charset="0"/>
                <a:ea typeface="Calibri" panose="020F0502020204030204" pitchFamily="34" charset="0"/>
                <a:cs typeface="Calibri" panose="020F0502020204030204" pitchFamily="34" charset="0"/>
              </a:rPr>
              <a:t> 2021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Author: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Dr Maggie </a:t>
            </a:r>
            <a:r>
              <a:rPr lang="en-GB" sz="1800" dirty="0" err="1">
                <a:effectLst/>
                <a:latin typeface="Calibri" panose="020F0502020204030204" pitchFamily="34" charset="0"/>
                <a:ea typeface="Calibri" panose="020F0502020204030204" pitchFamily="34" charset="0"/>
                <a:cs typeface="Calibri" panose="020F0502020204030204" pitchFamily="34" charset="0"/>
              </a:rPr>
              <a:t>Wykes</a:t>
            </a:r>
            <a:r>
              <a:rPr lang="en-GB" sz="1800" dirty="0">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Honorary Senior Lecturer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School of Law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University of Sheffield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800" dirty="0">
                <a:effectLst/>
                <a:latin typeface="Calibri" panose="020F0502020204030204" pitchFamily="34" charset="0"/>
                <a:ea typeface="Calibri" panose="020F0502020204030204" pitchFamily="34" charset="0"/>
                <a:cs typeface="Calibri" panose="020F0502020204030204" pitchFamily="34" charset="0"/>
              </a:rPr>
              <a:t>South Yorkshire 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323ABCA6-C0B5-4DC3-B24E-EB1D50EB7D24}" type="slidenum">
              <a:rPr lang="en-US" altLang="en-US" smtClean="0"/>
              <a:pPr>
                <a:defRPr/>
              </a:pPr>
              <a:t>1</a:t>
            </a:fld>
            <a:endParaRPr lang="en-US" altLang="en-US"/>
          </a:p>
        </p:txBody>
      </p:sp>
    </p:spTree>
    <p:extLst>
      <p:ext uri="{BB962C8B-B14F-4D97-AF65-F5344CB8AC3E}">
        <p14:creationId xmlns:p14="http://schemas.microsoft.com/office/powerpoint/2010/main" val="398528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a:latin typeface="Arial" charset="0"/>
              </a:rPr>
              <a:t>Fowler identified three political factors as having 'important and analysable implications for a reader's experience of newspaper language' (1991:6) during the 1980s. First was the adoption of a conflict paradigm 'to segregate and marginalise threatening and undesirable elements' (ibid.</a:t>
            </a:r>
            <a:endParaRPr lang="en-GB" dirty="0"/>
          </a:p>
        </p:txBody>
      </p:sp>
      <p:sp>
        <p:nvSpPr>
          <p:cNvPr id="3" name="Title 2"/>
          <p:cNvSpPr>
            <a:spLocks noGrp="1"/>
          </p:cNvSpPr>
          <p:nvPr>
            <p:ph type="title"/>
          </p:nvPr>
        </p:nvSpPr>
        <p:spPr/>
        <p:txBody>
          <a:bodyPr/>
          <a:lstStyle/>
          <a:p>
            <a:r>
              <a:rPr lang="en-GB" dirty="0"/>
              <a:t>Violence</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10</a:t>
            </a:fld>
            <a:endParaRPr lang="en-US" altLang="en-US"/>
          </a:p>
        </p:txBody>
      </p:sp>
    </p:spTree>
    <p:extLst>
      <p:ext uri="{BB962C8B-B14F-4D97-AF65-F5344CB8AC3E}">
        <p14:creationId xmlns:p14="http://schemas.microsoft.com/office/powerpoint/2010/main" val="134418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a:t>In the 1980 and early 90s, popular films were often pre-occupied with extreme interpersonal violence. Frequently, such violence was depicted as female, heterosexual and commonly directed against male suitors, lovers or spouses as in the films 'Fatal Attraction', 'Body of Evidence', 'Dirty Weekend' and 'Black Widow'. In reality, women were (and are) most often at risk, at home, from men they know. And in 'real' life, women are rarely violent. </a:t>
            </a:r>
          </a:p>
        </p:txBody>
      </p:sp>
      <p:sp>
        <p:nvSpPr>
          <p:cNvPr id="3" name="Title 2"/>
          <p:cNvSpPr>
            <a:spLocks noGrp="1"/>
          </p:cNvSpPr>
          <p:nvPr>
            <p:ph type="title"/>
          </p:nvPr>
        </p:nvSpPr>
        <p:spPr/>
        <p:txBody>
          <a:bodyPr/>
          <a:lstStyle/>
          <a:p>
            <a:r>
              <a:rPr lang="en-GB" dirty="0"/>
              <a:t>Sex and violence</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11</a:t>
            </a:fld>
            <a:endParaRPr lang="en-US" altLang="en-US"/>
          </a:p>
        </p:txBody>
      </p:sp>
    </p:spTree>
    <p:extLst>
      <p:ext uri="{BB962C8B-B14F-4D97-AF65-F5344CB8AC3E}">
        <p14:creationId xmlns:p14="http://schemas.microsoft.com/office/powerpoint/2010/main" val="3455622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GB" sz="2400"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They matter because:</a:t>
            </a:r>
          </a:p>
          <a:p>
            <a:pPr marL="0" indent="0" algn="ctr">
              <a:buNone/>
            </a:pPr>
            <a:r>
              <a:rPr lang="en-GB" sz="2400" dirty="0">
                <a:latin typeface="Calibri" panose="020F0502020204030204" pitchFamily="34" charset="0"/>
                <a:cs typeface="Calibri" panose="020F0502020204030204" pitchFamily="34" charset="0"/>
              </a:rPr>
              <a:t>‘How social groups are treated in cultural representation is part and parcel of how they are treated in life,….poverty, harassment, self-hate and discrimination… are shored up and instituted by representation.</a:t>
            </a:r>
          </a:p>
          <a:p>
            <a:pPr marL="0" indent="0" algn="ctr">
              <a:buNone/>
            </a:pPr>
            <a:r>
              <a:rPr lang="en-GB" sz="2400" dirty="0">
                <a:latin typeface="Calibri" panose="020F0502020204030204" pitchFamily="34" charset="0"/>
                <a:cs typeface="Calibri" panose="020F0502020204030204" pitchFamily="34" charset="0"/>
              </a:rPr>
              <a:t>How we are seen determines in part how we are treated; how we treat others is based on how we see them; such seeing comes from representation.’</a:t>
            </a:r>
          </a:p>
          <a:p>
            <a:pPr marL="0" indent="0" algn="ctr">
              <a:buNone/>
            </a:pPr>
            <a:r>
              <a:rPr lang="en-GB" sz="2400" dirty="0">
                <a:latin typeface="Calibri" panose="020F0502020204030204" pitchFamily="34" charset="0"/>
                <a:cs typeface="Calibri" panose="020F0502020204030204" pitchFamily="34" charset="0"/>
              </a:rPr>
              <a:t>(Dyer, R. (1993)  </a:t>
            </a:r>
            <a:r>
              <a:rPr lang="en-GB" sz="2400" i="1" dirty="0">
                <a:latin typeface="Calibri" panose="020F0502020204030204" pitchFamily="34" charset="0"/>
                <a:cs typeface="Calibri" panose="020F0502020204030204" pitchFamily="34" charset="0"/>
              </a:rPr>
              <a:t>The</a:t>
            </a:r>
            <a:r>
              <a:rPr lang="en-GB" sz="2400" dirty="0">
                <a:latin typeface="Calibri" panose="020F0502020204030204" pitchFamily="34" charset="0"/>
                <a:cs typeface="Calibri" panose="020F0502020204030204" pitchFamily="34" charset="0"/>
              </a:rPr>
              <a:t> </a:t>
            </a:r>
            <a:r>
              <a:rPr lang="en-GB" sz="2400" i="1" dirty="0">
                <a:latin typeface="Calibri" panose="020F0502020204030204" pitchFamily="34" charset="0"/>
                <a:cs typeface="Calibri" panose="020F0502020204030204" pitchFamily="34" charset="0"/>
              </a:rPr>
              <a:t>Matter of Images</a:t>
            </a:r>
            <a:r>
              <a:rPr lang="en-GB" sz="2400" dirty="0">
                <a:latin typeface="Calibri" panose="020F0502020204030204" pitchFamily="34" charset="0"/>
                <a:cs typeface="Calibri" panose="020F0502020204030204" pitchFamily="34" charset="0"/>
              </a:rPr>
              <a:t> London Routledge)</a:t>
            </a:r>
          </a:p>
          <a:p>
            <a:pPr marL="0" indent="0" algn="ctr">
              <a:buNone/>
            </a:pPr>
            <a:endParaRPr lang="en-GB" sz="2400" dirty="0">
              <a:latin typeface="Calibri" panose="020F0502020204030204" pitchFamily="34" charset="0"/>
              <a:cs typeface="Calibri" panose="020F0502020204030204" pitchFamily="34" charset="0"/>
            </a:endParaRPr>
          </a:p>
          <a:p>
            <a:endParaRPr lang="en-GB" dirty="0"/>
          </a:p>
        </p:txBody>
      </p:sp>
      <p:sp>
        <p:nvSpPr>
          <p:cNvPr id="3" name="Title 2"/>
          <p:cNvSpPr>
            <a:spLocks noGrp="1"/>
          </p:cNvSpPr>
          <p:nvPr>
            <p:ph type="title"/>
          </p:nvPr>
        </p:nvSpPr>
        <p:spPr/>
        <p:txBody>
          <a:bodyPr>
            <a:normAutofit fontScale="90000"/>
          </a:bodyPr>
          <a:lstStyle/>
          <a:p>
            <a:r>
              <a:rPr lang="en-GB" sz="3100" dirty="0">
                <a:latin typeface="Calibri" panose="020F0502020204030204" pitchFamily="34" charset="0"/>
                <a:cs typeface="Calibri" panose="020F0502020204030204" pitchFamily="34" charset="0"/>
              </a:rPr>
              <a:t>Cultural and subjective constructionism</a:t>
            </a:r>
            <a:br>
              <a:rPr lang="en-GB" sz="4400" dirty="0"/>
            </a:br>
            <a:endParaRPr lang="en-GB" dirty="0"/>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12</a:t>
            </a:fld>
            <a:endParaRPr lang="en-US" altLang="en-US"/>
          </a:p>
        </p:txBody>
      </p:sp>
    </p:spTree>
    <p:extLst>
      <p:ext uri="{BB962C8B-B14F-4D97-AF65-F5344CB8AC3E}">
        <p14:creationId xmlns:p14="http://schemas.microsoft.com/office/powerpoint/2010/main" val="139800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Rachel Mclean          John Tanner</a:t>
            </a:r>
            <a:br>
              <a:rPr lang="en-GB" dirty="0"/>
            </a:br>
            <a:r>
              <a:rPr lang="en-GB" dirty="0"/>
              <a:t> April 1991 </a:t>
            </a:r>
          </a:p>
        </p:txBody>
      </p:sp>
      <p:sp>
        <p:nvSpPr>
          <p:cNvPr id="4" name="Slide Number Placeholder 3"/>
          <p:cNvSpPr>
            <a:spLocks noGrp="1"/>
          </p:cNvSpPr>
          <p:nvPr>
            <p:ph type="sldNum" sz="quarter" idx="12"/>
          </p:nvPr>
        </p:nvSpPr>
        <p:spPr/>
        <p:txBody>
          <a:bodyPr/>
          <a:lstStyle/>
          <a:p>
            <a:fld id="{2ECA8B97-C405-49D1-9972-8D72D1795A23}" type="slidenum">
              <a:rPr lang="en-GB" smtClean="0"/>
              <a:t>13</a:t>
            </a:fld>
            <a:endParaRPr lang="en-GB"/>
          </a:p>
        </p:txBody>
      </p:sp>
      <p:pic>
        <p:nvPicPr>
          <p:cNvPr id="3074" name="Picture 2" descr="https://i2-prod.mirror.co.uk/incoming/article11169056.ece/ALTERNATES/s615b/Rachel-McLean.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183117"/>
            <a:ext cx="3178696" cy="34601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oxford murder John Tanner and Rachel Mcle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147299"/>
            <a:ext cx="2808312" cy="346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8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dirty="0">
                <a:latin typeface="Calibri" panose="020F0502020204030204" pitchFamily="34" charset="0"/>
                <a:cs typeface="Calibri" panose="020F0502020204030204" pitchFamily="34" charset="0"/>
              </a:rPr>
              <a:t>‘Overall 37% of labels for women in press accounts of intimate killing attracted negative labels in the gendered discourses of sexuality, social life and psychology; similar negative male labels accounted for 15.7% percent of all gendered labels. 44.3% of the lexes in the place of causal agents in news about intimate killing were male labels; 55.7% were female labels. This suggests that blame was directed toward women more often than men, even though these cases included three women victims and two battered women.’</a:t>
            </a:r>
          </a:p>
          <a:p>
            <a:pPr algn="r"/>
            <a:r>
              <a:rPr lang="en-GB" sz="1800" dirty="0">
                <a:latin typeface="Arial" charset="0"/>
              </a:rPr>
              <a:t>(</a:t>
            </a:r>
            <a:r>
              <a:rPr lang="en-GB" sz="1800" dirty="0" err="1">
                <a:latin typeface="Arial" charset="0"/>
              </a:rPr>
              <a:t>Wykes</a:t>
            </a:r>
            <a:r>
              <a:rPr lang="en-GB" sz="1800" dirty="0">
                <a:latin typeface="Arial" charset="0"/>
              </a:rPr>
              <a:t> 2001:159)</a:t>
            </a:r>
            <a:endParaRPr lang="en-GB" sz="1800" dirty="0"/>
          </a:p>
        </p:txBody>
      </p:sp>
      <p:sp>
        <p:nvSpPr>
          <p:cNvPr id="3" name="Title 2"/>
          <p:cNvSpPr>
            <a:spLocks noGrp="1"/>
          </p:cNvSpPr>
          <p:nvPr>
            <p:ph type="title"/>
          </p:nvPr>
        </p:nvSpPr>
        <p:spPr/>
        <p:txBody>
          <a:bodyPr>
            <a:normAutofit/>
          </a:bodyPr>
          <a:lstStyle/>
          <a:p>
            <a:r>
              <a:rPr lang="en-GB" sz="2800" dirty="0"/>
              <a:t>Content analysis</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14</a:t>
            </a:fld>
            <a:endParaRPr lang="en-US" altLang="en-US"/>
          </a:p>
        </p:txBody>
      </p:sp>
    </p:spTree>
    <p:extLst>
      <p:ext uri="{BB962C8B-B14F-4D97-AF65-F5344CB8AC3E}">
        <p14:creationId xmlns:p14="http://schemas.microsoft.com/office/powerpoint/2010/main" val="3085163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The West Case: 1994</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15</a:t>
            </a:fld>
            <a:endParaRPr lang="en-US" altLang="en-US"/>
          </a:p>
        </p:txBody>
      </p:sp>
      <p:pic>
        <p:nvPicPr>
          <p:cNvPr id="1026" name="Picture 2" descr="Fred and Rosemary W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24" y="1869575"/>
            <a:ext cx="7606952" cy="374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887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0226"/>
          </a:xfrm>
        </p:spPr>
        <p:txBody>
          <a:bodyPr>
            <a:normAutofit/>
          </a:bodyPr>
          <a:lstStyle/>
          <a:p>
            <a:r>
              <a:rPr lang="en-GB" sz="2000" dirty="0"/>
              <a:t>THE KISS OF DEATH On the night Huntley murdered two girls, </a:t>
            </a:r>
            <a:r>
              <a:rPr lang="en-GB" sz="2000" dirty="0" err="1"/>
              <a:t>Carr</a:t>
            </a:r>
            <a:r>
              <a:rPr lang="en-GB" sz="2000" dirty="0"/>
              <a:t> was out partying. Here is Maxine </a:t>
            </a:r>
            <a:r>
              <a:rPr lang="en-GB" sz="2000" dirty="0" err="1"/>
              <a:t>Carr</a:t>
            </a:r>
            <a:r>
              <a:rPr lang="en-GB" sz="2000" dirty="0"/>
              <a:t> snogging a man on a wild night out – the same evening that Ian Huntley killed Holly and Jessica. It is believed the very image of </a:t>
            </a:r>
            <a:r>
              <a:rPr lang="en-GB" sz="2000" dirty="0" err="1"/>
              <a:t>Carr</a:t>
            </a:r>
            <a:r>
              <a:rPr lang="en-GB" sz="2000" dirty="0"/>
              <a:t> going out on her own may have pushed Huntley over the edge.</a:t>
            </a:r>
            <a:br>
              <a:rPr lang="en-GB" sz="2000" dirty="0"/>
            </a:br>
            <a:r>
              <a:rPr lang="en-GB" sz="2000" dirty="0"/>
              <a:t>(</a:t>
            </a:r>
            <a:r>
              <a:rPr lang="en-GB" sz="2000" i="1" dirty="0"/>
              <a:t>The Sun </a:t>
            </a:r>
            <a:r>
              <a:rPr lang="en-GB" sz="2000" dirty="0"/>
              <a:t>18/12/2007: 8)</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2622668" y="1057852"/>
            <a:ext cx="3331930" cy="6634066"/>
          </a:xfrm>
        </p:spPr>
      </p:pic>
      <p:sp>
        <p:nvSpPr>
          <p:cNvPr id="4" name="Slide Number Placeholder 3"/>
          <p:cNvSpPr>
            <a:spLocks noGrp="1"/>
          </p:cNvSpPr>
          <p:nvPr>
            <p:ph type="sldNum" sz="quarter" idx="12"/>
          </p:nvPr>
        </p:nvSpPr>
        <p:spPr/>
        <p:txBody>
          <a:bodyPr/>
          <a:lstStyle/>
          <a:p>
            <a:fld id="{2ECA8B97-C405-49D1-9972-8D72D1795A23}" type="slidenum">
              <a:rPr lang="en-GB" smtClean="0"/>
              <a:t>16</a:t>
            </a:fld>
            <a:endParaRPr lang="en-GB"/>
          </a:p>
        </p:txBody>
      </p:sp>
    </p:spTree>
    <p:extLst>
      <p:ext uri="{BB962C8B-B14F-4D97-AF65-F5344CB8AC3E}">
        <p14:creationId xmlns:p14="http://schemas.microsoft.com/office/powerpoint/2010/main" val="351691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hlinkClick r:id="rId3"/>
              </a:rPr>
              <a:t>Daily Mail April 3</a:t>
            </a:r>
            <a:r>
              <a:rPr lang="en-GB" baseline="30000" dirty="0">
                <a:hlinkClick r:id="rId3"/>
              </a:rPr>
              <a:t>rd</a:t>
            </a:r>
            <a:r>
              <a:rPr lang="en-GB" dirty="0">
                <a:hlinkClick r:id="rId3"/>
              </a:rPr>
              <a:t> 2013</a:t>
            </a:r>
            <a:endParaRPr lang="en-GB" dirty="0"/>
          </a:p>
        </p:txBody>
      </p:sp>
      <p:sp>
        <p:nvSpPr>
          <p:cNvPr id="3" name="Content Placeholder 2"/>
          <p:cNvSpPr>
            <a:spLocks noGrp="1"/>
          </p:cNvSpPr>
          <p:nvPr>
            <p:ph idx="1"/>
          </p:nvPr>
        </p:nvSpPr>
        <p:spPr>
          <a:xfrm>
            <a:off x="457200" y="1600200"/>
            <a:ext cx="8229600" cy="4953000"/>
          </a:xfrm>
        </p:spPr>
        <p:txBody>
          <a:bodyPr/>
          <a:lstStyle/>
          <a:p>
            <a:endParaRPr lang="en-GB" dirty="0"/>
          </a:p>
        </p:txBody>
      </p:sp>
      <p:pic>
        <p:nvPicPr>
          <p:cNvPr id="2050" name="Picture 2"/>
          <p:cNvPicPr>
            <a:picLocks noChangeAspect="1" noChangeArrowheads="1"/>
          </p:cNvPicPr>
          <p:nvPr/>
        </p:nvPicPr>
        <p:blipFill>
          <a:blip r:embed="rId4" cstate="print"/>
          <a:srcRect/>
          <a:stretch>
            <a:fillRect/>
          </a:stretch>
        </p:blipFill>
        <p:spPr bwMode="auto">
          <a:xfrm>
            <a:off x="838199" y="1447800"/>
            <a:ext cx="7391401" cy="51054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2385066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143000"/>
          </a:xfrm>
        </p:spPr>
        <p:txBody>
          <a:bodyPr>
            <a:normAutofit/>
          </a:bodyPr>
          <a:lstStyle/>
          <a:p>
            <a:r>
              <a:rPr lang="en-GB" b="1" dirty="0"/>
              <a:t>Comment is free: </a:t>
            </a:r>
            <a:r>
              <a:rPr lang="en-GB" b="1" i="1" dirty="0"/>
              <a:t>Daily Mail</a:t>
            </a:r>
            <a:br>
              <a:rPr lang="en-GB" b="1" i="1" dirty="0"/>
            </a:br>
            <a:r>
              <a:rPr lang="en-GB" sz="2000" dirty="0"/>
              <a:t>public response to news of </a:t>
            </a:r>
            <a:r>
              <a:rPr lang="en-GB" sz="2000" dirty="0" err="1"/>
              <a:t>Mairead’s</a:t>
            </a:r>
            <a:r>
              <a:rPr lang="en-GB" sz="2000" dirty="0"/>
              <a:t> appeal</a:t>
            </a:r>
            <a:endParaRPr lang="en-GB" sz="2000" b="1" dirty="0"/>
          </a:p>
        </p:txBody>
      </p:sp>
      <p:sp>
        <p:nvSpPr>
          <p:cNvPr id="3" name="Content Placeholder 2"/>
          <p:cNvSpPr>
            <a:spLocks noGrp="1"/>
          </p:cNvSpPr>
          <p:nvPr>
            <p:ph idx="1"/>
          </p:nvPr>
        </p:nvSpPr>
        <p:spPr>
          <a:xfrm>
            <a:off x="457200" y="1447800"/>
            <a:ext cx="8229600" cy="4678363"/>
          </a:xfrm>
        </p:spPr>
        <p:txBody>
          <a:bodyPr>
            <a:noAutofit/>
          </a:bodyPr>
          <a:lstStyle/>
          <a:p>
            <a:pPr marL="0" indent="0">
              <a:buNone/>
            </a:pPr>
            <a:r>
              <a:rPr lang="en-US" sz="1800" dirty="0"/>
              <a:t>Who cares if she is scared and vulnerable? She will never ever know the fear her babies had.  </a:t>
            </a:r>
            <a:r>
              <a:rPr lang="en-US" sz="1800" b="1" dirty="0" err="1">
                <a:hlinkClick r:id="rId3"/>
              </a:rPr>
              <a:t>Mrs</a:t>
            </a:r>
            <a:r>
              <a:rPr lang="en-US" sz="1800" b="1" dirty="0">
                <a:hlinkClick r:id="rId3"/>
              </a:rPr>
              <a:t> B</a:t>
            </a:r>
            <a:r>
              <a:rPr lang="en-US" sz="1800" b="1" dirty="0"/>
              <a:t> , Down South, 19/5/2013 23:14</a:t>
            </a:r>
          </a:p>
          <a:p>
            <a:pPr>
              <a:buFontTx/>
              <a:buChar char="-"/>
            </a:pPr>
            <a:endParaRPr lang="en-GB" sz="1800" dirty="0"/>
          </a:p>
          <a:p>
            <a:pPr marL="0" indent="0">
              <a:buNone/>
            </a:pPr>
            <a:r>
              <a:rPr lang="en-GB" sz="1800" b="1" dirty="0"/>
              <a:t> She  n</a:t>
            </a:r>
            <a:r>
              <a:rPr lang="en-US" sz="1800" dirty="0" err="1"/>
              <a:t>eeds</a:t>
            </a:r>
            <a:r>
              <a:rPr lang="en-US" sz="1800" dirty="0"/>
              <a:t> to be kept inside, if only to stop her breeding half a dozen more children for the rest of us taxpayers to support for her. </a:t>
            </a:r>
            <a:r>
              <a:rPr lang="en-US" sz="1800" b="1" dirty="0" err="1">
                <a:hlinkClick r:id="rId4"/>
              </a:rPr>
              <a:t>Kally</a:t>
            </a:r>
            <a:r>
              <a:rPr lang="en-US" sz="1800" b="1" dirty="0"/>
              <a:t> , Derby UK, United Kingdom, 19/5/2013 23:13</a:t>
            </a:r>
          </a:p>
          <a:p>
            <a:pPr>
              <a:buFontTx/>
              <a:buChar char="-"/>
            </a:pPr>
            <a:endParaRPr lang="en-GB" sz="1800" dirty="0"/>
          </a:p>
          <a:p>
            <a:pPr marL="0" indent="0">
              <a:buNone/>
            </a:pPr>
            <a:r>
              <a:rPr lang="en-GB" sz="1800" b="1" dirty="0"/>
              <a:t> </a:t>
            </a:r>
            <a:r>
              <a:rPr lang="en-GB" sz="1800" b="1" u="sng" dirty="0"/>
              <a:t> </a:t>
            </a:r>
            <a:r>
              <a:rPr lang="en-US" sz="1800" dirty="0" err="1"/>
              <a:t>Sterilise</a:t>
            </a:r>
            <a:r>
              <a:rPr lang="en-US" sz="1800" dirty="0"/>
              <a:t> this monster </a:t>
            </a:r>
            <a:r>
              <a:rPr lang="en-US" sz="1800" b="1" dirty="0" err="1">
                <a:hlinkClick r:id="rId5"/>
              </a:rPr>
              <a:t>BigBeaverlover</a:t>
            </a:r>
            <a:r>
              <a:rPr lang="en-US" sz="1800" b="1" dirty="0"/>
              <a:t> , London, United Kingdom, 19/5/2013 23:11</a:t>
            </a:r>
          </a:p>
          <a:p>
            <a:pPr>
              <a:buFontTx/>
              <a:buChar char="-"/>
            </a:pPr>
            <a:endParaRPr lang="en-GB" sz="1800" dirty="0"/>
          </a:p>
          <a:p>
            <a:pPr marL="0" indent="0">
              <a:buNone/>
            </a:pPr>
            <a:r>
              <a:rPr lang="en-GB" sz="1800" b="1" dirty="0"/>
              <a:t> </a:t>
            </a:r>
            <a:r>
              <a:rPr lang="en-US" sz="1800" dirty="0"/>
              <a:t>NO, NO, NO - This sad excuse for a human being and an even sadder excuse for a mother must never be allowed to leave prison - let alone be given a shorter sentence - the people of Britain and the world say NO!! </a:t>
            </a:r>
            <a:r>
              <a:rPr lang="en-US" sz="1800" b="1" dirty="0" err="1">
                <a:hlinkClick r:id="rId6"/>
              </a:rPr>
              <a:t>popl</a:t>
            </a:r>
            <a:r>
              <a:rPr lang="en-US" sz="1800" b="1" dirty="0"/>
              <a:t> , </a:t>
            </a:r>
            <a:r>
              <a:rPr lang="en-US" sz="1800" b="1" dirty="0" err="1"/>
              <a:t>Whakatane</a:t>
            </a:r>
            <a:r>
              <a:rPr lang="en-US" sz="1800" b="1" dirty="0"/>
              <a:t>, New Zealand, 19/5/2013 23:07</a:t>
            </a:r>
          </a:p>
          <a:p>
            <a:pPr>
              <a:buFontTx/>
              <a:buChar char="-"/>
            </a:pPr>
            <a:endParaRPr lang="en-GB" sz="1800" dirty="0"/>
          </a:p>
          <a:p>
            <a:endParaRPr lang="en-GB"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20772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a:latin typeface="Calibri" panose="020F0502020204030204" pitchFamily="34" charset="0"/>
                <a:cs typeface="Calibri" panose="020F0502020204030204" pitchFamily="34" charset="0"/>
              </a:rPr>
              <a:t>Now perpetrators are hidden, literally, by new media but also by myths about tech-determinism, panics about effects, and stereotypical ideas about female sexuality, making prosecuting and punishing, let alone preventing, sexual violations of women and girls doomed to failure (</a:t>
            </a:r>
            <a:r>
              <a:rPr lang="en-GB" sz="2000" dirty="0" err="1">
                <a:latin typeface="Calibri" panose="020F0502020204030204" pitchFamily="34" charset="0"/>
                <a:cs typeface="Calibri" panose="020F0502020204030204" pitchFamily="34" charset="0"/>
              </a:rPr>
              <a:t>Wykes</a:t>
            </a:r>
            <a:r>
              <a:rPr lang="en-GB" sz="2000" dirty="0">
                <a:latin typeface="Calibri" panose="020F0502020204030204" pitchFamily="34" charset="0"/>
                <a:cs typeface="Calibri" panose="020F0502020204030204" pitchFamily="34" charset="0"/>
              </a:rPr>
              <a:t> 2017).</a:t>
            </a:r>
          </a:p>
          <a:p>
            <a:r>
              <a:rPr lang="en-GB" sz="2000" dirty="0">
                <a:latin typeface="Calibri" panose="020F0502020204030204" pitchFamily="34" charset="0"/>
                <a:cs typeface="Calibri" panose="020F0502020204030204" pitchFamily="34" charset="0"/>
              </a:rPr>
              <a:t>In spring 2015 in Florida, two college students were arrested after ‘police . . . found video of an unconscious girl being gang raped on a Florida beach in broad daylight during Spring Break. Hundreds of people are seen watching without attempting to intervene during the alleged attack on Panama City Beach, authorities claim’ (</a:t>
            </a:r>
            <a:r>
              <a:rPr lang="en-GB" sz="2000" i="1" dirty="0">
                <a:latin typeface="Calibri" panose="020F0502020204030204" pitchFamily="34" charset="0"/>
                <a:cs typeface="Calibri" panose="020F0502020204030204" pitchFamily="34" charset="0"/>
              </a:rPr>
              <a:t>Daily Mail </a:t>
            </a:r>
            <a:r>
              <a:rPr lang="en-GB" sz="2000" dirty="0">
                <a:latin typeface="Calibri" panose="020F0502020204030204" pitchFamily="34" charset="0"/>
                <a:cs typeface="Calibri" panose="020F0502020204030204" pitchFamily="34" charset="0"/>
              </a:rPr>
              <a:t>2015). The girl claimed she must have been drugged during a beach party and remembered nothing. Film was uploaded onto Metacafe.com and seen by 13,971 viewers before being withdrawn (</a:t>
            </a:r>
            <a:r>
              <a:rPr lang="en-GB" sz="2000" dirty="0" err="1">
                <a:latin typeface="Calibri" panose="020F0502020204030204" pitchFamily="34" charset="0"/>
                <a:cs typeface="Calibri" panose="020F0502020204030204" pitchFamily="34" charset="0"/>
              </a:rPr>
              <a:t>Wykes</a:t>
            </a:r>
            <a:r>
              <a:rPr lang="en-GB" sz="2000" dirty="0">
                <a:latin typeface="Calibri" panose="020F0502020204030204" pitchFamily="34" charset="0"/>
                <a:cs typeface="Calibri" panose="020F0502020204030204" pitchFamily="34" charset="0"/>
              </a:rPr>
              <a:t> 2017).</a:t>
            </a:r>
          </a:p>
        </p:txBody>
      </p:sp>
      <p:sp>
        <p:nvSpPr>
          <p:cNvPr id="3" name="Title 2"/>
          <p:cNvSpPr>
            <a:spLocks noGrp="1"/>
          </p:cNvSpPr>
          <p:nvPr>
            <p:ph type="title"/>
          </p:nvPr>
        </p:nvSpPr>
        <p:spPr/>
        <p:txBody>
          <a:bodyPr>
            <a:normAutofit/>
          </a:bodyPr>
          <a:lstStyle/>
          <a:p>
            <a:r>
              <a:rPr lang="en-GB" sz="2800" dirty="0"/>
              <a:t>Harassment, misogyny and social media </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19</a:t>
            </a:fld>
            <a:endParaRPr lang="en-US" altLang="en-US"/>
          </a:p>
        </p:txBody>
      </p:sp>
    </p:spTree>
    <p:extLst>
      <p:ext uri="{BB962C8B-B14F-4D97-AF65-F5344CB8AC3E}">
        <p14:creationId xmlns:p14="http://schemas.microsoft.com/office/powerpoint/2010/main" val="2866031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496944" cy="5418919"/>
          </a:xfrm>
          <a:prstGeom prst="rect">
            <a:avLst/>
          </a:prstGeom>
        </p:spPr>
        <p:txBody>
          <a:bodyPr wrap="square">
            <a:spAutoFit/>
          </a:bodyPr>
          <a:lstStyle/>
          <a:p>
            <a:pPr>
              <a:spcAft>
                <a:spcPts val="0"/>
              </a:spcAft>
            </a:pPr>
            <a:r>
              <a:rPr lang="en-GB" sz="1800" u="sng" dirty="0">
                <a:effectLst/>
                <a:latin typeface="Calibri" panose="020F0502020204030204" pitchFamily="34" charset="0"/>
                <a:ea typeface="Calibri" panose="020F0502020204030204" pitchFamily="34" charset="0"/>
                <a:cs typeface="Calibri" panose="020F0502020204030204" pitchFamily="34" charset="0"/>
              </a:rPr>
              <a:t>Abstract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paper considers the analytical journey from writing about news coverage of race in the inner cities of the 1980s to researching news about sexual violence 40 years later. The turbulence of the 1980s happened well before the ‘internet existed as a consumer experience’ (Andrew Marr </a:t>
            </a:r>
            <a:r>
              <a:rPr lang="en-GB"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Observer </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(2.8.1998). MOSAIC opened up browsing from 1993 but even in 1998, Marr commented, if you could access the internet ‘you found a nerd-scape, baffling and dull’ (ibid). In 2021 my journey ends in a veritable explosion of electronic information sources that enable new offences like revenge porn and trolling, blur fact and fiction and reduce news to ‘tweets’. In 2001 I argued that:</a:t>
            </a: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Culture is changing as rapidly as electronic communication is binding nations, institutions and individuals into a single (however unstable, exclusive and fragmented) cyber-communications system......the systematic analysis of news in relation to identifiable power, norms and values, is rapidly becoming more urgent and less possible for anyone concerned about the role of the media </a:t>
            </a:r>
          </a:p>
          <a:p>
            <a:pPr lvl="1" algn="r">
              <a:lnSpc>
                <a:spcPct val="107000"/>
              </a:lnSpc>
              <a:spcAft>
                <a:spcPts val="800"/>
              </a:spcAft>
            </a:pP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Wykes</a:t>
            </a:r>
            <a:r>
              <a:rPr lang="en-GB"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2001:7)</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Calibri" panose="020F0502020204030204" pitchFamily="34" charset="0"/>
              </a:rPr>
              <a:t>‘Less possible’ but nonetheless I tried and this paper explores that analytical journey and asks why it seems not to have taken us very far.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pPr>
              <a:defRPr/>
            </a:pPr>
            <a:fld id="{323ABCA6-C0B5-4DC3-B24E-EB1D50EB7D24}" type="slidenum">
              <a:rPr lang="en-US" altLang="en-US" smtClean="0"/>
              <a:pPr>
                <a:defRPr/>
              </a:pPr>
              <a:t>2</a:t>
            </a:fld>
            <a:endParaRPr lang="en-US" altLang="en-US"/>
          </a:p>
        </p:txBody>
      </p:sp>
    </p:spTree>
    <p:extLst>
      <p:ext uri="{BB962C8B-B14F-4D97-AF65-F5344CB8AC3E}">
        <p14:creationId xmlns:p14="http://schemas.microsoft.com/office/powerpoint/2010/main" val="1393203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91046"/>
            <a:ext cx="8556625" cy="5446266"/>
          </a:xfrm>
        </p:spPr>
        <p:txBody>
          <a:bodyPr/>
          <a:lstStyle/>
          <a:p>
            <a:pPr marL="0" indent="0">
              <a:buNone/>
            </a:pPr>
            <a:r>
              <a:rPr lang="en-GB" sz="2400" dirty="0">
                <a:latin typeface="Calibri" panose="020F0502020204030204" pitchFamily="34" charset="0"/>
                <a:cs typeface="Calibri" panose="020F0502020204030204" pitchFamily="34" charset="0"/>
              </a:rPr>
              <a:t>Every year, approximately 3,500 deaths related to intimate partner violence occur in the 27 member states (excluding Croatia) of the </a:t>
            </a:r>
            <a:r>
              <a:rPr lang="en-GB" sz="2400" dirty="0">
                <a:latin typeface="Calibri" panose="020F0502020204030204" pitchFamily="34" charset="0"/>
                <a:cs typeface="Calibri" panose="020F0502020204030204" pitchFamily="34" charset="0"/>
                <a:hlinkClick r:id="rId3" action="ppaction://hlinkfile"/>
              </a:rPr>
              <a:t>European Union </a:t>
            </a:r>
            <a:r>
              <a:rPr lang="en-GB" sz="2400" dirty="0">
                <a:latin typeface="Calibri" panose="020F0502020204030204" pitchFamily="34" charset="0"/>
                <a:cs typeface="Calibri" panose="020F0502020204030204" pitchFamily="34" charset="0"/>
              </a:rPr>
              <a:t>alone, according to a study from the DAPHNE EU programme. </a:t>
            </a:r>
            <a:r>
              <a:rPr lang="en-US" sz="2400" dirty="0">
                <a:latin typeface="Calibri" panose="020F0502020204030204" pitchFamily="34" charset="0"/>
                <a:cs typeface="Calibri" panose="020F0502020204030204" pitchFamily="34" charset="0"/>
              </a:rPr>
              <a:t>Further, </a:t>
            </a:r>
            <a:r>
              <a:rPr lang="en-US" sz="2400" b="1" dirty="0">
                <a:latin typeface="Calibri" panose="020F0502020204030204" pitchFamily="34" charset="0"/>
                <a:cs typeface="Calibri" panose="020F0502020204030204" pitchFamily="34" charset="0"/>
              </a:rPr>
              <a:t>research findings reveal that domestic and intimate partner violence cause more deaths and entail much higher economic costs than homicides or civil wars.</a:t>
            </a:r>
            <a:r>
              <a:rPr lang="en-GB" sz="2400" b="1" dirty="0">
                <a:latin typeface="Calibri" panose="020F0502020204030204" pitchFamily="34" charset="0"/>
                <a:cs typeface="Calibri" panose="020F0502020204030204" pitchFamily="34" charset="0"/>
              </a:rPr>
              <a:t> Nine out of ten victims of intimate partner violence in the EU are women. </a:t>
            </a:r>
            <a:r>
              <a:rPr lang="en-US" sz="2400" dirty="0">
                <a:latin typeface="Calibri" panose="020F0502020204030204" pitchFamily="34" charset="0"/>
                <a:cs typeface="Calibri" panose="020F0502020204030204" pitchFamily="34" charset="0"/>
                <a:hlinkClick r:id="rId4"/>
              </a:rPr>
              <a:t>Global incidences WHO</a:t>
            </a:r>
            <a:endParaRPr lang="en-US" sz="2400" dirty="0">
              <a:latin typeface="Calibri" panose="020F0502020204030204" pitchFamily="34" charset="0"/>
              <a:cs typeface="Calibri" panose="020F0502020204030204" pitchFamily="34" charset="0"/>
            </a:endParaRPr>
          </a:p>
          <a:p>
            <a:pPr marL="109537" indent="0">
              <a:buNone/>
            </a:pPr>
            <a:r>
              <a:rPr lang="en-US" sz="2400" b="1" dirty="0">
                <a:latin typeface="Calibri" panose="020F0502020204030204" pitchFamily="34" charset="0"/>
                <a:cs typeface="Calibri" panose="020F0502020204030204" pitchFamily="34" charset="0"/>
              </a:rPr>
              <a:t>Research indicates that the cost of violence against women could amount to around 2 per cent of the global gross domestic product (GDP). This is equivalent to 1.5 trillion. </a:t>
            </a:r>
            <a:r>
              <a:rPr lang="en-US" sz="2400" dirty="0">
                <a:latin typeface="Calibri" panose="020F0502020204030204" pitchFamily="34" charset="0"/>
                <a:cs typeface="Calibri" panose="020F0502020204030204" pitchFamily="34" charset="0"/>
              </a:rPr>
              <a:t>Further, research findings reveal that domestic and intimate partner violence cause more deaths and entail much higher economic costs than homicides or civil wars (2016).  </a:t>
            </a:r>
            <a:r>
              <a:rPr lang="en-US" sz="2400" dirty="0">
                <a:latin typeface="Calibri" panose="020F0502020204030204" pitchFamily="34" charset="0"/>
                <a:cs typeface="Calibri" panose="020F0502020204030204" pitchFamily="34" charset="0"/>
                <a:hlinkClick r:id="rId5"/>
              </a:rPr>
              <a:t>UN Women</a:t>
            </a:r>
            <a:endParaRPr lang="en-US" sz="2400" dirty="0">
              <a:latin typeface="Calibri" panose="020F0502020204030204" pitchFamily="34" charset="0"/>
              <a:cs typeface="Calibri" panose="020F0502020204030204" pitchFamily="34" charset="0"/>
            </a:endParaRPr>
          </a:p>
          <a:p>
            <a:pPr marL="0" indent="0">
              <a:buNone/>
            </a:pPr>
            <a:endParaRPr lang="en-US" sz="18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457200" y="274638"/>
            <a:ext cx="8229600" cy="534664"/>
          </a:xfrm>
        </p:spPr>
        <p:txBody>
          <a:bodyPr>
            <a:normAutofit/>
          </a:bodyPr>
          <a:lstStyle/>
          <a:p>
            <a:r>
              <a:rPr lang="en-GB" sz="2400" dirty="0"/>
              <a:t>Change (or not)</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20</a:t>
            </a:fld>
            <a:endParaRPr lang="en-US" altLang="en-US"/>
          </a:p>
        </p:txBody>
      </p:sp>
    </p:spTree>
    <p:extLst>
      <p:ext uri="{BB962C8B-B14F-4D97-AF65-F5344CB8AC3E}">
        <p14:creationId xmlns:p14="http://schemas.microsoft.com/office/powerpoint/2010/main" val="1322344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20688"/>
            <a:ext cx="8435280" cy="5572026"/>
          </a:xfrm>
        </p:spPr>
        <p:txBody>
          <a:bodyPr/>
          <a:lstStyle/>
          <a:p>
            <a:pPr marL="109537" indent="0">
              <a:buNone/>
            </a:pPr>
            <a:r>
              <a:rPr lang="en-US" sz="2400" dirty="0">
                <a:latin typeface="Calibri" panose="020F0502020204030204" pitchFamily="34" charset="0"/>
                <a:cs typeface="Calibri" panose="020F0502020204030204" pitchFamily="34" charset="0"/>
              </a:rPr>
              <a:t>While there were 52,210 rapes recorded by police in </a:t>
            </a:r>
            <a:r>
              <a:rPr lang="en-US" sz="2400" dirty="0">
                <a:latin typeface="Calibri" panose="020F0502020204030204" pitchFamily="34" charset="0"/>
                <a:cs typeface="Calibri" panose="020F0502020204030204" pitchFamily="34" charset="0"/>
                <a:hlinkClick r:id="rId3"/>
              </a:rPr>
              <a:t>England</a:t>
            </a:r>
            <a:r>
              <a:rPr lang="en-US" sz="2400" dirty="0">
                <a:latin typeface="Calibri" panose="020F0502020204030204" pitchFamily="34" charset="0"/>
                <a:cs typeface="Calibri" panose="020F0502020204030204" pitchFamily="34" charset="0"/>
              </a:rPr>
              <a:t> and Wales in 2020, only 843 resulted in a charge or a summons – a rate of 1.6% </a:t>
            </a:r>
            <a:r>
              <a:rPr lang="en-US" sz="2400" b="1" dirty="0">
                <a:latin typeface="Calibri" panose="020F0502020204030204" pitchFamily="34" charset="0"/>
                <a:cs typeface="Calibri" panose="020F0502020204030204" pitchFamily="34" charset="0"/>
              </a:rPr>
              <a:t>There were 1,917 fewer rapists convicted in the year to December 2020 than in 2016-17, a decline of 64%</a:t>
            </a:r>
          </a:p>
          <a:p>
            <a:pPr marL="109537" indent="0" algn="r">
              <a:buNone/>
            </a:pPr>
            <a:r>
              <a:rPr lang="en-US" sz="2400" i="1" dirty="0">
                <a:latin typeface="Calibri" panose="020F0502020204030204" pitchFamily="34" charset="0"/>
                <a:cs typeface="Calibri" panose="020F0502020204030204" pitchFamily="34" charset="0"/>
                <a:hlinkClick r:id="rId4"/>
              </a:rPr>
              <a:t>The Guardian </a:t>
            </a:r>
            <a:r>
              <a:rPr lang="en-US" sz="2400" dirty="0">
                <a:latin typeface="Calibri" panose="020F0502020204030204" pitchFamily="34" charset="0"/>
                <a:cs typeface="Calibri" panose="020F0502020204030204" pitchFamily="34" charset="0"/>
                <a:hlinkClick r:id="rId4"/>
              </a:rPr>
              <a:t>May 2021</a:t>
            </a:r>
            <a:endParaRPr lang="en-US" sz="2400" dirty="0">
              <a:latin typeface="Calibri" panose="020F0502020204030204" pitchFamily="34" charset="0"/>
              <a:cs typeface="Calibri" panose="020F0502020204030204" pitchFamily="34" charset="0"/>
            </a:endParaRPr>
          </a:p>
          <a:p>
            <a:pPr marL="109537" indent="0" algn="r">
              <a:buNone/>
            </a:pPr>
            <a:endParaRPr lang="en-US" sz="2400" dirty="0">
              <a:latin typeface="Calibri" panose="020F0502020204030204" pitchFamily="34" charset="0"/>
              <a:cs typeface="Calibri" panose="020F0502020204030204" pitchFamily="34" charset="0"/>
            </a:endParaRPr>
          </a:p>
          <a:p>
            <a:pPr marL="109537" indent="0">
              <a:buNone/>
            </a:pPr>
            <a:r>
              <a:rPr lang="en-US" sz="2400" dirty="0">
                <a:latin typeface="Calibri" panose="020F0502020204030204" pitchFamily="34" charset="0"/>
                <a:cs typeface="Calibri" panose="020F0502020204030204" pitchFamily="34" charset="0"/>
              </a:rPr>
              <a:t>The police recorded 758,941 domestic abuse-related crimes in England and Wales (excluding Greater Manchester Police)</a:t>
            </a:r>
            <a:r>
              <a:rPr lang="en-US" sz="2400" baseline="30000" dirty="0">
                <a:latin typeface="Calibri" panose="020F0502020204030204" pitchFamily="34" charset="0"/>
                <a:cs typeface="Calibri" panose="020F0502020204030204" pitchFamily="34" charset="0"/>
              </a:rPr>
              <a:t>1</a:t>
            </a:r>
            <a:r>
              <a:rPr lang="en-US" sz="2400" dirty="0">
                <a:latin typeface="Calibri" panose="020F0502020204030204" pitchFamily="34" charset="0"/>
                <a:cs typeface="Calibri" panose="020F0502020204030204" pitchFamily="34" charset="0"/>
              </a:rPr>
              <a:t> in the year ending March 2020, an increase of 9% compared with the previous year. </a:t>
            </a:r>
            <a:r>
              <a:rPr lang="en-US" sz="2400" b="1" dirty="0">
                <a:latin typeface="Calibri" panose="020F0502020204030204" pitchFamily="34" charset="0"/>
                <a:cs typeface="Calibri" panose="020F0502020204030204" pitchFamily="34" charset="0"/>
              </a:rPr>
              <a:t>Referrals of suspects of domestic abuse-flagged cases from the police to the Crown Prosecution Service (CPS) for a charging decision fell 19%, from 98,479 in the year ending March 2019 to 79,965 in the year ending March 202</a:t>
            </a:r>
            <a:r>
              <a:rPr lang="en-US" sz="2400" dirty="0">
                <a:latin typeface="Calibri" panose="020F0502020204030204" pitchFamily="34" charset="0"/>
                <a:cs typeface="Calibri" panose="020F0502020204030204" pitchFamily="34" charset="0"/>
              </a:rPr>
              <a:t>0, in England and Wales.                                                           </a:t>
            </a:r>
            <a:r>
              <a:rPr lang="en-US" sz="2400" dirty="0">
                <a:latin typeface="Calibri" panose="020F0502020204030204" pitchFamily="34" charset="0"/>
                <a:cs typeface="Calibri" panose="020F0502020204030204" pitchFamily="34" charset="0"/>
                <a:hlinkClick r:id="rId5"/>
              </a:rPr>
              <a:t>ONS November 2020 </a:t>
            </a:r>
            <a:endParaRPr lang="en-US" sz="2400" dirty="0">
              <a:latin typeface="Calibri" panose="020F0502020204030204" pitchFamily="34" charset="0"/>
              <a:cs typeface="Calibri" panose="020F0502020204030204" pitchFamily="34" charset="0"/>
            </a:endParaRPr>
          </a:p>
          <a:p>
            <a:pPr marL="109537" indent="0">
              <a:buNone/>
            </a:pPr>
            <a:endParaRPr lang="en-US" sz="2400" dirty="0">
              <a:latin typeface="Calibri" panose="020F0502020204030204" pitchFamily="34" charset="0"/>
              <a:cs typeface="Calibri" panose="020F0502020204030204" pitchFamily="34" charset="0"/>
            </a:endParaRPr>
          </a:p>
          <a:p>
            <a:pPr marL="109537" indent="0" algn="r">
              <a:buNone/>
            </a:pP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457200" y="44624"/>
            <a:ext cx="8229600" cy="804862"/>
          </a:xfrm>
        </p:spPr>
        <p:txBody>
          <a:bodyPr>
            <a:normAutofit/>
          </a:bodyPr>
          <a:lstStyle/>
          <a:p>
            <a:r>
              <a:rPr lang="en-GB" sz="2400" dirty="0">
                <a:latin typeface="Calibri" panose="020F0502020204030204" pitchFamily="34" charset="0"/>
                <a:cs typeface="Calibri" panose="020F0502020204030204" pitchFamily="34" charset="0"/>
              </a:rPr>
              <a:t>UK</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21</a:t>
            </a:fld>
            <a:endParaRPr lang="en-US" altLang="en-US"/>
          </a:p>
        </p:txBody>
      </p:sp>
    </p:spTree>
    <p:extLst>
      <p:ext uri="{BB962C8B-B14F-4D97-AF65-F5344CB8AC3E}">
        <p14:creationId xmlns:p14="http://schemas.microsoft.com/office/powerpoint/2010/main" val="3914676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p:txBody>
          <a:bodyPr/>
          <a:lstStyle/>
          <a:p>
            <a:pPr eaLnBrk="1" hangingPunct="1">
              <a:buFont typeface="Wingdings" panose="05000000000000000000" pitchFamily="2" charset="2"/>
              <a:buNone/>
            </a:pPr>
            <a:r>
              <a:rPr lang="en-GB" altLang="zh-CN" sz="1600" i="1" dirty="0">
                <a:ea typeface="宋体" panose="02010600030101010101" pitchFamily="2" charset="-122"/>
              </a:rPr>
              <a:t>Discipline</a:t>
            </a:r>
            <a:r>
              <a:rPr lang="en-GB" altLang="zh-CN" sz="1600" dirty="0">
                <a:ea typeface="宋体" panose="02010600030101010101" pitchFamily="2" charset="-122"/>
              </a:rPr>
              <a:t> </a:t>
            </a:r>
          </a:p>
          <a:p>
            <a:pPr eaLnBrk="1" hangingPunct="1"/>
            <a:r>
              <a:rPr lang="en-GB" altLang="zh-CN" sz="1600" dirty="0">
                <a:ea typeface="宋体" panose="02010600030101010101" pitchFamily="2" charset="-122"/>
              </a:rPr>
              <a:t>Amid ‘the noise of criminology – the ceaseless chatter advocating the extension of criminal justice practices and “solutions” - there stands a series of telling, sustained silences’ ( </a:t>
            </a:r>
            <a:r>
              <a:rPr lang="en-GB" altLang="zh-CN" sz="1600" dirty="0" err="1">
                <a:ea typeface="宋体" panose="02010600030101010101" pitchFamily="2" charset="-122"/>
              </a:rPr>
              <a:t>Hillyard</a:t>
            </a:r>
            <a:r>
              <a:rPr lang="en-GB" altLang="zh-CN" sz="1600" dirty="0">
                <a:ea typeface="宋体" panose="02010600030101010101" pitchFamily="2" charset="-122"/>
              </a:rPr>
              <a:t> (2004) in </a:t>
            </a:r>
            <a:r>
              <a:rPr lang="en-GB" altLang="zh-CN" sz="1600" dirty="0" err="1">
                <a:ea typeface="宋体" panose="02010600030101010101" pitchFamily="2" charset="-122"/>
              </a:rPr>
              <a:t>Silvestri</a:t>
            </a:r>
            <a:r>
              <a:rPr lang="en-GB" altLang="zh-CN" sz="1600" dirty="0">
                <a:ea typeface="宋体" panose="02010600030101010101" pitchFamily="2" charset="-122"/>
              </a:rPr>
              <a:t> 2006:223) including the ‘absence about questions of power’ (</a:t>
            </a:r>
            <a:r>
              <a:rPr lang="en-GB" altLang="zh-CN" sz="1600" dirty="0" err="1">
                <a:ea typeface="宋体" panose="02010600030101010101" pitchFamily="2" charset="-122"/>
              </a:rPr>
              <a:t>Silvestri</a:t>
            </a:r>
            <a:r>
              <a:rPr lang="en-GB" altLang="zh-CN" sz="1600" dirty="0">
                <a:ea typeface="宋体" panose="02010600030101010101" pitchFamily="2" charset="-122"/>
              </a:rPr>
              <a:t> ibid).</a:t>
            </a:r>
          </a:p>
          <a:p>
            <a:pPr eaLnBrk="1" hangingPunct="1"/>
            <a:endParaRPr lang="en-GB" altLang="zh-CN" sz="1600" dirty="0">
              <a:ea typeface="宋体" panose="02010600030101010101" pitchFamily="2" charset="-122"/>
            </a:endParaRPr>
          </a:p>
          <a:p>
            <a:pPr eaLnBrk="1" hangingPunct="1">
              <a:buFont typeface="Wingdings" panose="05000000000000000000" pitchFamily="2" charset="2"/>
              <a:buNone/>
            </a:pPr>
            <a:r>
              <a:rPr lang="en-GB" altLang="en-US" sz="1600" i="1" dirty="0"/>
              <a:t>Feminism</a:t>
            </a:r>
          </a:p>
          <a:p>
            <a:pPr eaLnBrk="1" hangingPunct="1"/>
            <a:r>
              <a:rPr lang="en-GB" altLang="zh-CN" sz="1600" dirty="0">
                <a:ea typeface="宋体" panose="02010600030101010101" pitchFamily="2" charset="-122"/>
              </a:rPr>
              <a:t>Mainstream criminology seems to have ignored masculinity as a problem whilst feminist criminology has preferred, and rightly so, women's place in crime.</a:t>
            </a:r>
          </a:p>
          <a:p>
            <a:pPr eaLnBrk="1" hangingPunct="1"/>
            <a:r>
              <a:rPr lang="en-GB" altLang="zh-CN" sz="1600" dirty="0">
                <a:ea typeface="宋体" panose="02010600030101010101" pitchFamily="2" charset="-122"/>
              </a:rPr>
              <a:t>Women, even feminist women, are entangled in what Cain (1990) called a hegemonic </a:t>
            </a:r>
            <a:r>
              <a:rPr lang="en-GB" altLang="zh-CN" sz="1600" i="1" dirty="0">
                <a:ea typeface="宋体" panose="02010600030101010101" pitchFamily="2" charset="-122"/>
              </a:rPr>
              <a:t>web of taken for granted ideologies of family life and commensurate gendered subjectivity, </a:t>
            </a:r>
            <a:r>
              <a:rPr lang="en-GB" altLang="zh-CN" sz="1600" dirty="0">
                <a:ea typeface="宋体" panose="02010600030101010101" pitchFamily="2" charset="-122"/>
              </a:rPr>
              <a:t>making it hard enough to deconstruct their own experience let alone address men’s.  </a:t>
            </a:r>
            <a:r>
              <a:rPr lang="en-GB" altLang="en-US" sz="1600" i="1" dirty="0"/>
              <a:t>	</a:t>
            </a:r>
            <a:endParaRPr lang="en-US" altLang="en-US" sz="1600" i="1" dirty="0"/>
          </a:p>
        </p:txBody>
      </p:sp>
      <p:sp>
        <p:nvSpPr>
          <p:cNvPr id="6146" name="Rectangle 2"/>
          <p:cNvSpPr>
            <a:spLocks noGrp="1" noChangeArrowheads="1"/>
          </p:cNvSpPr>
          <p:nvPr>
            <p:ph type="title"/>
          </p:nvPr>
        </p:nvSpPr>
        <p:spPr/>
        <p:txBody>
          <a:bodyPr/>
          <a:lstStyle/>
          <a:p>
            <a:pPr eaLnBrk="1" fontAlgn="auto" hangingPunct="1">
              <a:spcAft>
                <a:spcPts val="0"/>
              </a:spcAft>
              <a:defRPr/>
            </a:pPr>
            <a:r>
              <a:rPr lang="en-GB" altLang="en-US"/>
              <a:t>Criminology</a:t>
            </a:r>
            <a:endParaRPr lang="en-US" altLang="en-US"/>
          </a:p>
        </p:txBody>
      </p:sp>
      <p:sp>
        <p:nvSpPr>
          <p:cNvPr id="2" name="Slide Number Placeholder 1"/>
          <p:cNvSpPr>
            <a:spLocks noGrp="1"/>
          </p:cNvSpPr>
          <p:nvPr>
            <p:ph type="sldNum" sz="quarter" idx="12"/>
          </p:nvPr>
        </p:nvSpPr>
        <p:spPr/>
        <p:txBody>
          <a:bodyPr/>
          <a:lstStyle/>
          <a:p>
            <a:pPr>
              <a:defRPr/>
            </a:pPr>
            <a:fld id="{BD106A55-6CC5-46C2-AFBB-13E9134CA59B}" type="slidenum">
              <a:rPr lang="en-US" altLang="en-US" smtClean="0"/>
              <a:pPr>
                <a:defRPr/>
              </a:pPr>
              <a:t>22</a:t>
            </a:fld>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834313" cy="3744416"/>
          </a:xfrm>
        </p:spPr>
        <p:txBody>
          <a:bodyPr>
            <a:normAutofit fontScale="92500" lnSpcReduction="10000"/>
          </a:bodyPr>
          <a:lstStyle/>
          <a:p>
            <a:pPr marL="109728" indent="0" eaLnBrk="1" fontAlgn="auto" hangingPunct="1">
              <a:spcAft>
                <a:spcPts val="0"/>
              </a:spcAft>
              <a:buNone/>
              <a:defRPr/>
            </a:pPr>
            <a:r>
              <a:rPr lang="en-US" sz="2300" dirty="0">
                <a:latin typeface="Calibri" panose="020F0502020204030204" pitchFamily="34" charset="0"/>
                <a:cs typeface="Calibri" panose="020F0502020204030204" pitchFamily="34" charset="0"/>
              </a:rPr>
              <a:t>Today, the movement for women's equality remains stymied, stalled. Women continue to experience discrimination in the public sphere. They bump their heads on glass ceilings in the workplace, experience harassment and less-than fully welcoming environments in every institution the public sphere, still must fight to control their own bodies, and to end their victimization through rape, domestic violence, and trafficking in women.</a:t>
            </a:r>
            <a:br>
              <a:rPr lang="en-US" sz="2300" dirty="0">
                <a:latin typeface="Calibri" panose="020F0502020204030204" pitchFamily="34" charset="0"/>
                <a:cs typeface="Calibri" panose="020F0502020204030204" pitchFamily="34" charset="0"/>
              </a:rPr>
            </a:br>
            <a:br>
              <a:rPr lang="en-US" sz="2300" dirty="0">
                <a:latin typeface="Calibri" panose="020F0502020204030204" pitchFamily="34" charset="0"/>
                <a:cs typeface="Calibri" panose="020F0502020204030204" pitchFamily="34" charset="0"/>
              </a:rPr>
            </a:br>
            <a:r>
              <a:rPr lang="en-US" sz="2300" dirty="0">
                <a:latin typeface="Calibri" panose="020F0502020204030204" pitchFamily="34" charset="0"/>
                <a:cs typeface="Calibri" panose="020F0502020204030204" pitchFamily="34" charset="0"/>
              </a:rPr>
              <a:t>I believe that changes among men represent the next phase of the movement for women's equality - that changes among men are vital if women are to achieve full equality. Men must come to see that gender equality is in their interests - as men.</a:t>
            </a:r>
          </a:p>
          <a:p>
            <a:pPr marL="109728" indent="0" eaLnBrk="1" fontAlgn="auto" hangingPunct="1">
              <a:spcAft>
                <a:spcPts val="0"/>
              </a:spcAft>
              <a:buNone/>
              <a:defRPr/>
            </a:pPr>
            <a:r>
              <a:rPr lang="en-US" sz="2300" dirty="0">
                <a:latin typeface="Calibri" panose="020F0502020204030204" pitchFamily="34" charset="0"/>
                <a:cs typeface="Calibri" panose="020F0502020204030204" pitchFamily="34" charset="0"/>
              </a:rPr>
              <a:t>(International Women’s day 2001)</a:t>
            </a:r>
            <a:endParaRPr lang="en-GB" sz="23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457200" y="274638"/>
            <a:ext cx="8229600" cy="562074"/>
          </a:xfrm>
        </p:spPr>
        <p:txBody>
          <a:bodyPr>
            <a:normAutofit/>
          </a:bodyPr>
          <a:lstStyle/>
          <a:p>
            <a:pPr eaLnBrk="1" fontAlgn="auto" hangingPunct="1">
              <a:spcAft>
                <a:spcPts val="0"/>
              </a:spcAft>
              <a:defRPr/>
            </a:pPr>
            <a:r>
              <a:rPr lang="en-GB" sz="2400" dirty="0">
                <a:hlinkClick r:id="rId3"/>
              </a:rPr>
              <a:t>European Parliament: Michael Kimmel speech</a:t>
            </a:r>
            <a:endParaRPr lang="en-GB" sz="2400" dirty="0"/>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23</a:t>
            </a:fld>
            <a:endParaRPr lang="en-US" altLang="en-US"/>
          </a:p>
        </p:txBody>
      </p:sp>
      <p:pic>
        <p:nvPicPr>
          <p:cNvPr id="6" name="Picture 5"/>
          <p:cNvPicPr/>
          <p:nvPr/>
        </p:nvPicPr>
        <p:blipFill>
          <a:blip r:embed="rId4"/>
          <a:stretch>
            <a:fillRect/>
          </a:stretch>
        </p:blipFill>
        <p:spPr>
          <a:xfrm>
            <a:off x="471389" y="4432027"/>
            <a:ext cx="8435280" cy="234183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0" y="692697"/>
            <a:ext cx="8834661" cy="5714080"/>
          </a:xfrm>
        </p:spPr>
        <p:txBody>
          <a:bodyPr/>
          <a:lstStyle/>
          <a:p>
            <a:pPr eaLnBrk="1" hangingPunct="1">
              <a:lnSpc>
                <a:spcPct val="80000"/>
              </a:lnSpc>
            </a:pPr>
            <a:r>
              <a:rPr lang="en-GB" altLang="zh-CN" sz="2400" dirty="0">
                <a:latin typeface="Calibri" panose="020F0502020204030204" pitchFamily="34" charset="0"/>
                <a:ea typeface="宋体" panose="02010600030101010101" pitchFamily="2" charset="-122"/>
                <a:cs typeface="Calibri" panose="020F0502020204030204" pitchFamily="34" charset="0"/>
              </a:rPr>
              <a:t>The cost of gendered violence is not just in harms and economic loss, private and public, but in identity, knowledge, justice and human rights. </a:t>
            </a:r>
          </a:p>
          <a:p>
            <a:pPr eaLnBrk="1" hangingPunct="1">
              <a:lnSpc>
                <a:spcPct val="80000"/>
              </a:lnSpc>
            </a:pPr>
            <a:r>
              <a:rPr lang="en-GB" altLang="zh-CN" sz="2400" dirty="0">
                <a:latin typeface="Calibri" panose="020F0502020204030204" pitchFamily="34" charset="0"/>
                <a:ea typeface="宋体" panose="02010600030101010101" pitchFamily="2" charset="-122"/>
                <a:cs typeface="Calibri" panose="020F0502020204030204" pitchFamily="34" charset="0"/>
              </a:rPr>
              <a:t>Violence is not just a legal issue but deeply symbolic - it violates discursively through textual annihilation and abuse just as it does in reality</a:t>
            </a:r>
            <a:r>
              <a:rPr lang="en-US" altLang="zh-CN" sz="2400" dirty="0">
                <a:latin typeface="Calibri" panose="020F0502020204030204" pitchFamily="34" charset="0"/>
                <a:ea typeface="宋体" panose="02010600030101010101" pitchFamily="2" charset="-122"/>
                <a:cs typeface="Calibri" panose="020F0502020204030204" pitchFamily="34" charset="0"/>
              </a:rPr>
              <a:t>, but merely </a:t>
            </a:r>
            <a:r>
              <a:rPr lang="en-US" altLang="zh-CN" sz="2400" dirty="0" err="1">
                <a:latin typeface="Calibri" panose="020F0502020204030204" pitchFamily="34" charset="0"/>
                <a:ea typeface="宋体" panose="02010600030101010101" pitchFamily="2" charset="-122"/>
                <a:cs typeface="Calibri" panose="020F0502020204030204" pitchFamily="34" charset="0"/>
              </a:rPr>
              <a:t>analysing</a:t>
            </a:r>
            <a:r>
              <a:rPr lang="en-US" altLang="zh-CN" sz="2400" dirty="0">
                <a:latin typeface="Calibri" panose="020F0502020204030204" pitchFamily="34" charset="0"/>
                <a:ea typeface="宋体" panose="02010600030101010101" pitchFamily="2" charset="-122"/>
                <a:cs typeface="Calibri" panose="020F0502020204030204" pitchFamily="34" charset="0"/>
              </a:rPr>
              <a:t> representation leaves reality as it is</a:t>
            </a:r>
          </a:p>
          <a:p>
            <a:pPr eaLnBrk="1" hangingPunct="1">
              <a:lnSpc>
                <a:spcPct val="80000"/>
              </a:lnSpc>
            </a:pPr>
            <a:r>
              <a:rPr lang="en-GB" altLang="zh-CN" sz="2400" dirty="0">
                <a:latin typeface="Calibri" panose="020F0502020204030204" pitchFamily="34" charset="0"/>
                <a:ea typeface="宋体" panose="02010600030101010101" pitchFamily="2" charset="-122"/>
                <a:cs typeface="Calibri" panose="020F0502020204030204" pitchFamily="34" charset="0"/>
              </a:rPr>
              <a:t>Academia has devolved down to biographies, focus groups and celebrations of differences recognised, parodies played out and decoupage re-presented. </a:t>
            </a:r>
          </a:p>
          <a:p>
            <a:pPr eaLnBrk="1" hangingPunct="1">
              <a:lnSpc>
                <a:spcPct val="80000"/>
              </a:lnSpc>
            </a:pPr>
            <a:r>
              <a:rPr lang="en-GB" altLang="zh-CN" sz="2400" dirty="0">
                <a:latin typeface="Calibri" panose="020F0502020204030204" pitchFamily="34" charset="0"/>
                <a:ea typeface="宋体" panose="02010600030101010101" pitchFamily="2" charset="-122"/>
                <a:cs typeface="Calibri" panose="020F0502020204030204" pitchFamily="34" charset="0"/>
              </a:rPr>
              <a:t>Criminology and allied disciplines focus on the crime problem rather than the gendered roles and relations and norms that underwrite and maintain it</a:t>
            </a:r>
          </a:p>
          <a:p>
            <a:pPr eaLnBrk="1" hangingPunct="1">
              <a:lnSpc>
                <a:spcPct val="80000"/>
              </a:lnSpc>
            </a:pPr>
            <a:r>
              <a:rPr lang="en-GB" altLang="zh-CN" sz="2400" dirty="0">
                <a:latin typeface="Calibri" panose="020F0502020204030204" pitchFamily="34" charset="0"/>
                <a:ea typeface="宋体" panose="02010600030101010101" pitchFamily="2" charset="-122"/>
                <a:cs typeface="Calibri" panose="020F0502020204030204" pitchFamily="34" charset="0"/>
              </a:rPr>
              <a:t>Post-modernism has become </a:t>
            </a:r>
            <a:r>
              <a:rPr lang="en-GB" altLang="zh-CN" sz="2400" i="1" dirty="0">
                <a:latin typeface="Calibri" panose="020F0502020204030204" pitchFamily="34" charset="0"/>
                <a:ea typeface="宋体" panose="02010600030101010101" pitchFamily="2" charset="-122"/>
                <a:cs typeface="Calibri" panose="020F0502020204030204" pitchFamily="34" charset="0"/>
              </a:rPr>
              <a:t>ironically </a:t>
            </a:r>
            <a:r>
              <a:rPr lang="en-GB" altLang="zh-CN" sz="2400" dirty="0">
                <a:latin typeface="Calibri" panose="020F0502020204030204" pitchFamily="34" charset="0"/>
                <a:ea typeface="宋体" panose="02010600030101010101" pitchFamily="2" charset="-122"/>
                <a:cs typeface="Calibri" panose="020F0502020204030204" pitchFamily="34" charset="0"/>
              </a:rPr>
              <a:t>an effective tool of hegemonic power by disabling criticism and knowledge to just different points of view</a:t>
            </a:r>
            <a:r>
              <a:rPr lang="en-US" altLang="zh-CN" sz="2400" dirty="0">
                <a:latin typeface="Calibri" panose="020F0502020204030204" pitchFamily="34" charset="0"/>
                <a:ea typeface="宋体" panose="02010600030101010101" pitchFamily="2" charset="-122"/>
                <a:cs typeface="Calibri" panose="020F0502020204030204" pitchFamily="34" charset="0"/>
              </a:rPr>
              <a:t> </a:t>
            </a:r>
          </a:p>
          <a:p>
            <a:pPr eaLnBrk="1" hangingPunct="1">
              <a:lnSpc>
                <a:spcPct val="80000"/>
              </a:lnSpc>
            </a:pPr>
            <a:r>
              <a:rPr lang="en-GB" altLang="en-US" sz="2400" dirty="0">
                <a:latin typeface="Calibri" panose="020F0502020204030204" pitchFamily="34" charset="0"/>
                <a:cs typeface="Calibri" panose="020F0502020204030204" pitchFamily="34" charset="0"/>
              </a:rPr>
              <a:t>It is not so much </a:t>
            </a:r>
            <a:r>
              <a:rPr lang="en-GB" altLang="en-US" sz="2400" i="1" dirty="0">
                <a:latin typeface="Calibri" panose="020F0502020204030204" pitchFamily="34" charset="0"/>
                <a:cs typeface="Calibri" panose="020F0502020204030204" pitchFamily="34" charset="0"/>
              </a:rPr>
              <a:t>men</a:t>
            </a:r>
            <a:r>
              <a:rPr lang="en-GB" altLang="en-US" sz="2400" dirty="0">
                <a:latin typeface="Calibri" panose="020F0502020204030204" pitchFamily="34" charset="0"/>
                <a:cs typeface="Calibri" panose="020F0502020204030204" pitchFamily="34" charset="0"/>
              </a:rPr>
              <a:t> who use violence but </a:t>
            </a:r>
            <a:r>
              <a:rPr lang="en-GB" altLang="en-US" sz="2400" i="1" dirty="0">
                <a:latin typeface="Calibri" panose="020F0502020204030204" pitchFamily="34" charset="0"/>
                <a:cs typeface="Calibri" panose="020F0502020204030204" pitchFamily="34" charset="0"/>
              </a:rPr>
              <a:t>power, </a:t>
            </a:r>
            <a:r>
              <a:rPr lang="en-GB" altLang="en-US" sz="2400" dirty="0">
                <a:latin typeface="Calibri" panose="020F0502020204030204" pitchFamily="34" charset="0"/>
                <a:cs typeface="Calibri" panose="020F0502020204030204" pitchFamily="34" charset="0"/>
              </a:rPr>
              <a:t>the seeking of it and the retaining of it, and power remains largely patriarchal</a:t>
            </a:r>
          </a:p>
        </p:txBody>
      </p:sp>
      <p:sp>
        <p:nvSpPr>
          <p:cNvPr id="11266" name="Rectangle 2"/>
          <p:cNvSpPr>
            <a:spLocks noGrp="1" noChangeArrowheads="1"/>
          </p:cNvSpPr>
          <p:nvPr>
            <p:ph type="title"/>
          </p:nvPr>
        </p:nvSpPr>
        <p:spPr>
          <a:xfrm>
            <a:off x="457200" y="274639"/>
            <a:ext cx="7859216" cy="418058"/>
          </a:xfrm>
        </p:spPr>
        <p:txBody>
          <a:bodyPr>
            <a:noAutofit/>
          </a:bodyPr>
          <a:lstStyle/>
          <a:p>
            <a:pPr eaLnBrk="1" fontAlgn="auto" hangingPunct="1">
              <a:spcAft>
                <a:spcPts val="0"/>
              </a:spcAft>
              <a:defRPr/>
            </a:pPr>
            <a:r>
              <a:rPr lang="en-GB" altLang="en-US" sz="3200" dirty="0">
                <a:latin typeface="Calibri" panose="020F0502020204030204" pitchFamily="34" charset="0"/>
                <a:cs typeface="Calibri" panose="020F0502020204030204" pitchFamily="34" charset="0"/>
              </a:rPr>
              <a:t>Conclusion</a:t>
            </a:r>
            <a:endParaRPr lang="en-US" altLang="en-US" sz="3200"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BD106A55-6CC5-46C2-AFBB-13E9134CA59B}" type="slidenum">
              <a:rPr lang="en-US" altLang="en-US" smtClean="0"/>
              <a:pPr>
                <a:defRPr/>
              </a:pPr>
              <a:t>24</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23ABCA6-C0B5-4DC3-B24E-EB1D50EB7D24}" type="slidenum">
              <a:rPr lang="en-US" altLang="en-US" smtClean="0"/>
              <a:pPr>
                <a:defRPr/>
              </a:pPr>
              <a:t>3</a:t>
            </a:fld>
            <a:endParaRPr lang="en-US" altLang="en-US"/>
          </a:p>
        </p:txBody>
      </p:sp>
      <p:pic>
        <p:nvPicPr>
          <p:cNvPr id="70662" name="Picture 6" descr="Confronting the cops during the Brixton Uprising in 1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908720"/>
            <a:ext cx="6696744"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465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23ABCA6-C0B5-4DC3-B24E-EB1D50EB7D24}" type="slidenum">
              <a:rPr lang="en-US" altLang="en-US" smtClean="0"/>
              <a:pPr>
                <a:defRPr/>
              </a:pPr>
              <a:t>4</a:t>
            </a:fld>
            <a:endParaRPr lang="en-US" alt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66937" y="-1190803"/>
            <a:ext cx="6471339" cy="9143999"/>
          </a:xfrm>
          <a:prstGeom prst="rect">
            <a:avLst/>
          </a:prstGeom>
        </p:spPr>
      </p:pic>
    </p:spTree>
    <p:extLst>
      <p:ext uri="{BB962C8B-B14F-4D97-AF65-F5344CB8AC3E}">
        <p14:creationId xmlns:p14="http://schemas.microsoft.com/office/powerpoint/2010/main" val="944358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2074"/>
          </a:xfrm>
        </p:spPr>
        <p:txBody>
          <a:bodyPr>
            <a:normAutofit fontScale="90000"/>
          </a:bodyPr>
          <a:lstStyle/>
          <a:p>
            <a:r>
              <a:rPr lang="en-GB" dirty="0" err="1"/>
              <a:t>Orgreave</a:t>
            </a:r>
            <a:r>
              <a:rPr lang="en-GB" dirty="0"/>
              <a:t> June 1984</a:t>
            </a:r>
          </a:p>
        </p:txBody>
      </p:sp>
      <p:sp>
        <p:nvSpPr>
          <p:cNvPr id="2" name="Slide Number Placeholder 1"/>
          <p:cNvSpPr>
            <a:spLocks noGrp="1"/>
          </p:cNvSpPr>
          <p:nvPr>
            <p:ph type="sldNum" sz="quarter" idx="12"/>
          </p:nvPr>
        </p:nvSpPr>
        <p:spPr/>
        <p:txBody>
          <a:bodyPr/>
          <a:lstStyle/>
          <a:p>
            <a:pPr>
              <a:defRPr/>
            </a:pPr>
            <a:fld id="{323ABCA6-C0B5-4DC3-B24E-EB1D50EB7D24}" type="slidenum">
              <a:rPr lang="en-US" altLang="en-US" smtClean="0"/>
              <a:pPr>
                <a:defRPr/>
              </a:pPr>
              <a:t>5</a:t>
            </a:fld>
            <a:endParaRPr lang="en-US" altLang="en-US"/>
          </a:p>
        </p:txBody>
      </p:sp>
      <p:pic>
        <p:nvPicPr>
          <p:cNvPr id="2050" name="Picture 2" descr="Orgreave 30 Years On: An Uncontaminated Name? - Failed Architectur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1412776"/>
            <a:ext cx="7704856"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73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323ABCA6-C0B5-4DC3-B24E-EB1D50EB7D24}" type="slidenum">
              <a:rPr lang="en-US" altLang="en-US" smtClean="0"/>
              <a:pPr>
                <a:defRPr/>
              </a:pPr>
              <a:t>6</a:t>
            </a:fld>
            <a:endParaRPr lang="en-US" altLang="en-US"/>
          </a:p>
        </p:txBody>
      </p:sp>
      <p:sp>
        <p:nvSpPr>
          <p:cNvPr id="3" name="Rectangle 2"/>
          <p:cNvSpPr/>
          <p:nvPr/>
        </p:nvSpPr>
        <p:spPr>
          <a:xfrm>
            <a:off x="615848" y="908720"/>
            <a:ext cx="8035552" cy="5078313"/>
          </a:xfrm>
          <a:prstGeom prst="rect">
            <a:avLst/>
          </a:prstGeom>
        </p:spPr>
        <p:txBody>
          <a:bodyPr wrap="square">
            <a:spAutoFit/>
          </a:bodyPr>
          <a:lstStyle/>
          <a:p>
            <a:pPr indent="36195">
              <a:lnSpc>
                <a:spcPct val="200000"/>
              </a:lnSpc>
              <a:spcAft>
                <a:spcPts val="0"/>
              </a:spcAft>
              <a:tabLst>
                <a:tab pos="457200" algn="l"/>
              </a:tabLst>
            </a:pPr>
            <a:r>
              <a:rPr lang="en-GB" b="1" dirty="0">
                <a:latin typeface="Calibri" panose="020F0502020204030204" pitchFamily="34" charset="0"/>
                <a:ea typeface="Times New Roman" panose="02020603050405020304" pitchFamily="18" charset="0"/>
                <a:cs typeface="Calibri" panose="020F0502020204030204" pitchFamily="34" charset="0"/>
              </a:rPr>
              <a:t>Power of/and meaning</a:t>
            </a:r>
          </a:p>
          <a:p>
            <a:pPr indent="36195">
              <a:lnSpc>
                <a:spcPct val="200000"/>
              </a:lnSpc>
              <a:spcAft>
                <a:spcPts val="0"/>
              </a:spcAft>
              <a:tabLst>
                <a:tab pos="457200" algn="l"/>
              </a:tabLst>
            </a:pPr>
            <a:r>
              <a:rPr lang="en-GB" dirty="0">
                <a:latin typeface="Calibri" panose="020F0502020204030204" pitchFamily="34" charset="0"/>
                <a:ea typeface="Times New Roman" panose="02020603050405020304" pitchFamily="18" charset="0"/>
                <a:cs typeface="Calibri" panose="020F0502020204030204" pitchFamily="34" charset="0"/>
              </a:rPr>
              <a:t>Consistent association of a word shape/sound to an item, act or experience welds arbitrarily assigned forms to meanings, apparently immutably. Hall likens this confusion of form and meaning as the 'same', to our ready acceptance of the photograph as a 'meta-message....this event really happened and this photograph is proof of it' (1982a: 241). The photograph belies the selecting, transforming and reproducing and offers only the apparent evidence of an event. The apparent reality of the news photo is the visual equivalent of the apparent meaning of language. (</a:t>
            </a:r>
            <a:r>
              <a:rPr lang="en-GB" dirty="0" err="1">
                <a:latin typeface="Calibri" panose="020F0502020204030204" pitchFamily="34" charset="0"/>
                <a:ea typeface="Times New Roman" panose="02020603050405020304" pitchFamily="18" charset="0"/>
                <a:cs typeface="Calibri" panose="020F0502020204030204" pitchFamily="34" charset="0"/>
              </a:rPr>
              <a:t>Wykes</a:t>
            </a:r>
            <a:r>
              <a:rPr lang="en-GB" dirty="0">
                <a:latin typeface="Calibri" panose="020F0502020204030204" pitchFamily="34" charset="0"/>
                <a:ea typeface="Times New Roman" panose="02020603050405020304" pitchFamily="18" charset="0"/>
                <a:cs typeface="Calibri" panose="020F0502020204030204" pitchFamily="34" charset="0"/>
              </a:rPr>
              <a:t> 2001: 47-48)</a:t>
            </a:r>
            <a:endParaRPr lang="en-GB" sz="1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3628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Berger (1972) ‘Women are depicted in quite a different way from men – not because the feminine is different from the masculine – but because the ideal spectator is assumed to be male and the image of the woman is designed to flatter him’ (p.64). </a:t>
            </a: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a:p>
            <a:endParaRPr lang="en-GB"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457200" y="332656"/>
            <a:ext cx="8229600" cy="660846"/>
          </a:xfrm>
        </p:spPr>
        <p:txBody>
          <a:bodyPr>
            <a:normAutofit/>
          </a:bodyPr>
          <a:lstStyle/>
          <a:p>
            <a:r>
              <a:rPr lang="en-GB" sz="3600" b="0" dirty="0">
                <a:latin typeface="Calibri" panose="020F0502020204030204" pitchFamily="34" charset="0"/>
                <a:cs typeface="Calibri" panose="020F0502020204030204" pitchFamily="34" charset="0"/>
              </a:rPr>
              <a:t>Revelations</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7</a:t>
            </a:fld>
            <a:endParaRPr lang="en-US" altLang="en-US"/>
          </a:p>
        </p:txBody>
      </p:sp>
    </p:spTree>
    <p:extLst>
      <p:ext uri="{BB962C8B-B14F-4D97-AF65-F5344CB8AC3E}">
        <p14:creationId xmlns:p14="http://schemas.microsoft.com/office/powerpoint/2010/main" val="360518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4702" y="1298575"/>
            <a:ext cx="8229600" cy="5292725"/>
          </a:xfrm>
        </p:spPr>
        <p:txBody>
          <a:bodyPr/>
          <a:lstStyle/>
          <a:p>
            <a:r>
              <a:rPr lang="en-GB" dirty="0">
                <a:latin typeface="Calibri" panose="020F0502020204030204" pitchFamily="34" charset="0"/>
                <a:cs typeface="Calibri" panose="020F0502020204030204" pitchFamily="34" charset="0"/>
              </a:rPr>
              <a:t>The deviant, the criminal or the actor is always male; it is always </a:t>
            </a:r>
            <a:r>
              <a:rPr lang="en-GB" i="1" dirty="0">
                <a:latin typeface="Calibri" panose="020F0502020204030204" pitchFamily="34" charset="0"/>
                <a:cs typeface="Calibri" panose="020F0502020204030204" pitchFamily="34" charset="0"/>
              </a:rPr>
              <a:t>his </a:t>
            </a:r>
            <a:r>
              <a:rPr lang="en-GB" dirty="0">
                <a:latin typeface="Calibri" panose="020F0502020204030204" pitchFamily="34" charset="0"/>
                <a:cs typeface="Calibri" panose="020F0502020204030204" pitchFamily="34" charset="0"/>
              </a:rPr>
              <a:t>rationality, </a:t>
            </a:r>
            <a:r>
              <a:rPr lang="en-GB" i="1" dirty="0">
                <a:latin typeface="Calibri" panose="020F0502020204030204" pitchFamily="34" charset="0"/>
                <a:cs typeface="Calibri" panose="020F0502020204030204" pitchFamily="34" charset="0"/>
              </a:rPr>
              <a:t>his </a:t>
            </a:r>
            <a:r>
              <a:rPr lang="en-GB" dirty="0">
                <a:latin typeface="Calibri" panose="020F0502020204030204" pitchFamily="34" charset="0"/>
                <a:cs typeface="Calibri" panose="020F0502020204030204" pitchFamily="34" charset="0"/>
              </a:rPr>
              <a:t>motivation, </a:t>
            </a:r>
            <a:r>
              <a:rPr lang="en-GB" i="1" dirty="0">
                <a:latin typeface="Calibri" panose="020F0502020204030204" pitchFamily="34" charset="0"/>
                <a:cs typeface="Calibri" panose="020F0502020204030204" pitchFamily="34" charset="0"/>
              </a:rPr>
              <a:t>his </a:t>
            </a:r>
            <a:r>
              <a:rPr lang="en-GB" dirty="0">
                <a:latin typeface="Calibri" panose="020F0502020204030204" pitchFamily="34" charset="0"/>
                <a:cs typeface="Calibri" panose="020F0502020204030204" pitchFamily="34" charset="0"/>
              </a:rPr>
              <a:t>alienation or </a:t>
            </a:r>
            <a:r>
              <a:rPr lang="en-GB" i="1" dirty="0">
                <a:latin typeface="Calibri" panose="020F0502020204030204" pitchFamily="34" charset="0"/>
                <a:cs typeface="Calibri" panose="020F0502020204030204" pitchFamily="34" charset="0"/>
              </a:rPr>
              <a:t>his </a:t>
            </a:r>
            <a:r>
              <a:rPr lang="en-GB" dirty="0">
                <a:latin typeface="Calibri" panose="020F0502020204030204" pitchFamily="34" charset="0"/>
                <a:cs typeface="Calibri" panose="020F0502020204030204" pitchFamily="34" charset="0"/>
              </a:rPr>
              <a:t>victim…….selection of the male pronoun may be said to be inclusive of the female but in reality it is not; it merely excludes women and makes them invisible </a:t>
            </a:r>
          </a:p>
          <a:p>
            <a:pPr marL="109537" indent="0" algn="r">
              <a:buNone/>
            </a:pPr>
            <a:r>
              <a:rPr lang="en-GB" dirty="0">
                <a:latin typeface="Calibri" panose="020F0502020204030204" pitchFamily="34" charset="0"/>
                <a:cs typeface="Calibri" panose="020F0502020204030204" pitchFamily="34" charset="0"/>
              </a:rPr>
              <a:t>(Smart 1976: 177).</a:t>
            </a:r>
          </a:p>
          <a:p>
            <a:r>
              <a:rPr lang="en-GB" dirty="0">
                <a:latin typeface="Calibri" panose="020F0502020204030204" pitchFamily="34" charset="0"/>
                <a:cs typeface="Calibri" panose="020F0502020204030204" pitchFamily="34" charset="0"/>
              </a:rPr>
              <a:t> Her point was that women were </a:t>
            </a:r>
            <a:r>
              <a:rPr lang="en-GB" i="1" dirty="0">
                <a:latin typeface="Calibri" panose="020F0502020204030204" pitchFamily="34" charset="0"/>
                <a:cs typeface="Calibri" panose="020F0502020204030204" pitchFamily="34" charset="0"/>
              </a:rPr>
              <a:t>symbolically annihilate</a:t>
            </a:r>
            <a:r>
              <a:rPr lang="en-GB" dirty="0">
                <a:latin typeface="Calibri" panose="020F0502020204030204" pitchFamily="34" charset="0"/>
                <a:cs typeface="Calibri" panose="020F0502020204030204" pitchFamily="34" charset="0"/>
              </a:rPr>
              <a:t>d (Tuchman 1978) by such pronouns and however different the crime configuration was for women it deserved an account (</a:t>
            </a:r>
            <a:r>
              <a:rPr lang="en-GB" dirty="0" err="1">
                <a:latin typeface="Calibri" panose="020F0502020204030204" pitchFamily="34" charset="0"/>
                <a:cs typeface="Calibri" panose="020F0502020204030204" pitchFamily="34" charset="0"/>
              </a:rPr>
              <a:t>Wykes</a:t>
            </a:r>
            <a:r>
              <a:rPr lang="en-GB" dirty="0">
                <a:latin typeface="Calibri" panose="020F0502020204030204" pitchFamily="34" charset="0"/>
                <a:cs typeface="Calibri" panose="020F0502020204030204" pitchFamily="34" charset="0"/>
              </a:rPr>
              <a:t> and Welsh 2009)</a:t>
            </a:r>
            <a:r>
              <a:rPr lang="en-GB" dirty="0"/>
              <a:t>. </a:t>
            </a:r>
            <a:endParaRPr lang="en-GB"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GB" sz="4400" b="0" dirty="0">
                <a:latin typeface="Calibri" panose="020F0502020204030204" pitchFamily="34" charset="0"/>
                <a:cs typeface="Calibri" panose="020F0502020204030204" pitchFamily="34" charset="0"/>
              </a:rPr>
              <a:t>Revelations</a:t>
            </a:r>
            <a:endParaRPr lang="en-GB" dirty="0"/>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8</a:t>
            </a:fld>
            <a:endParaRPr lang="en-US" altLang="en-US"/>
          </a:p>
        </p:txBody>
      </p:sp>
    </p:spTree>
    <p:extLst>
      <p:ext uri="{BB962C8B-B14F-4D97-AF65-F5344CB8AC3E}">
        <p14:creationId xmlns:p14="http://schemas.microsoft.com/office/powerpoint/2010/main" val="2970588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Most crimes remain unimaginable without the presence of men (Jefferson, T.1992). </a:t>
            </a:r>
          </a:p>
          <a:p>
            <a:endParaRPr lang="en-US" dirty="0"/>
          </a:p>
          <a:p>
            <a:r>
              <a:rPr lang="en-US" dirty="0"/>
              <a:t>The claim that men commit most acts of physical violence is possibly the nearest that criminology has come to producing an indisputable fact (Hall, S. 2002</a:t>
            </a:r>
            <a:r>
              <a:rPr lang="en-GB" dirty="0"/>
              <a:t>: 36). </a:t>
            </a:r>
          </a:p>
        </p:txBody>
      </p:sp>
      <p:sp>
        <p:nvSpPr>
          <p:cNvPr id="3" name="Title 2"/>
          <p:cNvSpPr>
            <a:spLocks noGrp="1"/>
          </p:cNvSpPr>
          <p:nvPr>
            <p:ph type="title"/>
          </p:nvPr>
        </p:nvSpPr>
        <p:spPr/>
        <p:txBody>
          <a:bodyPr/>
          <a:lstStyle/>
          <a:p>
            <a:r>
              <a:rPr lang="en-GB" dirty="0"/>
              <a:t>Missing</a:t>
            </a:r>
          </a:p>
        </p:txBody>
      </p:sp>
      <p:sp>
        <p:nvSpPr>
          <p:cNvPr id="4" name="Slide Number Placeholder 3"/>
          <p:cNvSpPr>
            <a:spLocks noGrp="1"/>
          </p:cNvSpPr>
          <p:nvPr>
            <p:ph type="sldNum" sz="quarter" idx="12"/>
          </p:nvPr>
        </p:nvSpPr>
        <p:spPr/>
        <p:txBody>
          <a:bodyPr/>
          <a:lstStyle/>
          <a:p>
            <a:pPr>
              <a:defRPr/>
            </a:pPr>
            <a:fld id="{BD106A55-6CC5-46C2-AFBB-13E9134CA59B}" type="slidenum">
              <a:rPr lang="en-US" altLang="en-US" smtClean="0"/>
              <a:pPr>
                <a:defRPr/>
              </a:pPr>
              <a:t>9</a:t>
            </a:fld>
            <a:endParaRPr lang="en-US" altLang="en-US"/>
          </a:p>
        </p:txBody>
      </p:sp>
    </p:spTree>
    <p:extLst>
      <p:ext uri="{BB962C8B-B14F-4D97-AF65-F5344CB8AC3E}">
        <p14:creationId xmlns:p14="http://schemas.microsoft.com/office/powerpoint/2010/main" val="6753744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1398</TotalTime>
  <Words>2085</Words>
  <Application>Microsoft Office PowerPoint</Application>
  <PresentationFormat>On-screen Show (4:3)</PresentationFormat>
  <Paragraphs>131</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Lucida Sans Unicode</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Orgreave June 1984</vt:lpstr>
      <vt:lpstr>PowerPoint Presentation</vt:lpstr>
      <vt:lpstr>Revelations</vt:lpstr>
      <vt:lpstr>Revelations</vt:lpstr>
      <vt:lpstr>Missing</vt:lpstr>
      <vt:lpstr>Violence</vt:lpstr>
      <vt:lpstr>Sex and violence</vt:lpstr>
      <vt:lpstr>Cultural and subjective constructionism </vt:lpstr>
      <vt:lpstr>Rachel Mclean          John Tanner  April 1991 </vt:lpstr>
      <vt:lpstr>Content analysis</vt:lpstr>
      <vt:lpstr>The West Case: 1994</vt:lpstr>
      <vt:lpstr>THE KISS OF DEATH On the night Huntley murdered two girls, Carr was out partying. Here is Maxine Carr snogging a man on a wild night out – the same evening that Ian Huntley killed Holly and Jessica. It is believed the very image of Carr going out on her own may have pushed Huntley over the edge. (The Sun 18/12/2007: 8)</vt:lpstr>
      <vt:lpstr>Daily Mail April 3rd 2013</vt:lpstr>
      <vt:lpstr>Comment is free: Daily Mail public response to news of Mairead’s appeal</vt:lpstr>
      <vt:lpstr>Harassment, misogyny and social media </vt:lpstr>
      <vt:lpstr>Change (or not)</vt:lpstr>
      <vt:lpstr>UK</vt:lpstr>
      <vt:lpstr>Criminology</vt:lpstr>
      <vt:lpstr>European Parliament: Michael Kimmel speech</vt:lpstr>
      <vt:lpstr>Conclusion</vt:lpstr>
    </vt:vector>
  </TitlesOfParts>
  <Company>University of Sheffield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Maggie Wykes</dc:creator>
  <cp:lastModifiedBy>Tia Murphy</cp:lastModifiedBy>
  <cp:revision>130</cp:revision>
  <dcterms:created xsi:type="dcterms:W3CDTF">2009-03-23T10:55:05Z</dcterms:created>
  <dcterms:modified xsi:type="dcterms:W3CDTF">2021-09-06T13:53:03Z</dcterms:modified>
</cp:coreProperties>
</file>