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68" r:id="rId4"/>
    <p:sldId id="279" r:id="rId5"/>
    <p:sldId id="280" r:id="rId6"/>
    <p:sldId id="273" r:id="rId7"/>
    <p:sldId id="259" r:id="rId8"/>
    <p:sldId id="261" r:id="rId9"/>
    <p:sldId id="260" r:id="rId10"/>
    <p:sldId id="262" r:id="rId11"/>
    <p:sldId id="269" r:id="rId12"/>
    <p:sldId id="274" r:id="rId13"/>
    <p:sldId id="275" r:id="rId14"/>
    <p:sldId id="281" r:id="rId15"/>
    <p:sldId id="276" r:id="rId16"/>
    <p:sldId id="263" r:id="rId17"/>
    <p:sldId id="282" r:id="rId18"/>
    <p:sldId id="264" r:id="rId19"/>
    <p:sldId id="265" r:id="rId20"/>
    <p:sldId id="278"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8681" autoAdjust="0"/>
    <p:restoredTop sz="86356" autoAdjust="0"/>
  </p:normalViewPr>
  <p:slideViewPr>
    <p:cSldViewPr>
      <p:cViewPr varScale="1">
        <p:scale>
          <a:sx n="107" d="100"/>
          <a:sy n="107" d="100"/>
        </p:scale>
        <p:origin x="2436" y="102"/>
      </p:cViewPr>
      <p:guideLst>
        <p:guide orient="horz" pos="2160"/>
        <p:guide pos="2880"/>
      </p:guideLst>
    </p:cSldViewPr>
  </p:slideViewPr>
  <p:outlineViewPr>
    <p:cViewPr>
      <p:scale>
        <a:sx n="33" d="100"/>
        <a:sy n="33" d="100"/>
      </p:scale>
      <p:origin x="0" y="5436"/>
    </p:cViewPr>
  </p:outlineViewPr>
  <p:notesTextViewPr>
    <p:cViewPr>
      <p:scale>
        <a:sx n="1" d="1"/>
        <a:sy n="1" d="1"/>
      </p:scale>
      <p:origin x="0" y="0"/>
    </p:cViewPr>
  </p:notesTextViewPr>
  <p:sorterViewPr>
    <p:cViewPr>
      <p:scale>
        <a:sx n="100" d="100"/>
        <a:sy n="100" d="100"/>
      </p:scale>
      <p:origin x="0" y="-7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3083983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903662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130017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3441905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2261031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2769137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4201429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367706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178506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271199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45E27B-5B77-4ABF-BDB8-5A60ED60DE59}" type="datetimeFigureOut">
              <a:rPr lang="en-GB" smtClean="0"/>
              <a:t>07/01/2020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83CAF2A-C696-4936-BBD2-94D4EAAA5119}" type="slidenum">
              <a:rPr lang="en-GB" smtClean="0"/>
              <a:t>‹#›</a:t>
            </a:fld>
            <a:endParaRPr lang="en-GB" dirty="0"/>
          </a:p>
        </p:txBody>
      </p:sp>
    </p:spTree>
    <p:extLst>
      <p:ext uri="{BB962C8B-B14F-4D97-AF65-F5344CB8AC3E}">
        <p14:creationId xmlns:p14="http://schemas.microsoft.com/office/powerpoint/2010/main" val="393136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34082"/>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052736"/>
            <a:ext cx="8229600" cy="507342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45E27B-5B77-4ABF-BDB8-5A60ED60DE59}" type="datetimeFigureOut">
              <a:rPr lang="en-GB" smtClean="0"/>
              <a:t>07/01/2020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3CAF2A-C696-4936-BBD2-94D4EAAA5119}" type="slidenum">
              <a:rPr lang="en-GB" smtClean="0"/>
              <a:t>‹#›</a:t>
            </a:fld>
            <a:endParaRPr lang="en-GB" dirty="0"/>
          </a:p>
        </p:txBody>
      </p:sp>
    </p:spTree>
    <p:extLst>
      <p:ext uri="{BB962C8B-B14F-4D97-AF65-F5344CB8AC3E}">
        <p14:creationId xmlns:p14="http://schemas.microsoft.com/office/powerpoint/2010/main" val="4084536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Rotherham Building Stronger Communities </a:t>
            </a:r>
            <a:endParaRPr lang="en-GB" dirty="0"/>
          </a:p>
        </p:txBody>
      </p:sp>
      <p:sp>
        <p:nvSpPr>
          <p:cNvPr id="3" name="Subtitle 2"/>
          <p:cNvSpPr>
            <a:spLocks noGrp="1"/>
          </p:cNvSpPr>
          <p:nvPr>
            <p:ph type="subTitle" idx="1"/>
          </p:nvPr>
        </p:nvSpPr>
        <p:spPr/>
        <p:txBody>
          <a:bodyPr>
            <a:normAutofit fontScale="85000" lnSpcReduction="10000"/>
          </a:bodyPr>
          <a:lstStyle/>
          <a:p>
            <a:r>
              <a:rPr lang="en-GB" dirty="0" smtClean="0">
                <a:solidFill>
                  <a:schemeClr val="tx1"/>
                </a:solidFill>
              </a:rPr>
              <a:t>Draft ‘Theory of Change’ for the evaluation </a:t>
            </a:r>
          </a:p>
          <a:p>
            <a:r>
              <a:rPr lang="en-GB" sz="2400" dirty="0" smtClean="0">
                <a:solidFill>
                  <a:schemeClr val="tx1"/>
                </a:solidFill>
              </a:rPr>
              <a:t>Steve Connelly</a:t>
            </a:r>
          </a:p>
          <a:p>
            <a:r>
              <a:rPr lang="en-GB" sz="2400" dirty="0" smtClean="0">
                <a:solidFill>
                  <a:schemeClr val="tx1"/>
                </a:solidFill>
              </a:rPr>
              <a:t>University of Sheffield</a:t>
            </a:r>
          </a:p>
          <a:p>
            <a:r>
              <a:rPr lang="en-GB" sz="2400" dirty="0" smtClean="0">
                <a:solidFill>
                  <a:schemeClr val="tx1"/>
                </a:solidFill>
              </a:rPr>
              <a:t>1</a:t>
            </a:r>
            <a:r>
              <a:rPr lang="en-GB" sz="2400" baseline="30000" dirty="0" smtClean="0">
                <a:solidFill>
                  <a:schemeClr val="tx1"/>
                </a:solidFill>
              </a:rPr>
              <a:t>st</a:t>
            </a:r>
            <a:r>
              <a:rPr lang="en-GB" sz="2400" dirty="0" smtClean="0">
                <a:solidFill>
                  <a:schemeClr val="tx1"/>
                </a:solidFill>
              </a:rPr>
              <a:t> February 2018</a:t>
            </a:r>
            <a:endParaRPr lang="en-GB" sz="2400" dirty="0">
              <a:solidFill>
                <a:schemeClr val="tx1"/>
              </a:solidFill>
            </a:endParaRPr>
          </a:p>
        </p:txBody>
      </p:sp>
    </p:spTree>
    <p:extLst>
      <p:ext uri="{BB962C8B-B14F-4D97-AF65-F5344CB8AC3E}">
        <p14:creationId xmlns:p14="http://schemas.microsoft.com/office/powerpoint/2010/main" val="1733083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9 types of mechanism, 8 partners, 24 projects</a:t>
            </a:r>
            <a:endParaRPr lang="en-GB" dirty="0"/>
          </a:p>
        </p:txBody>
      </p:sp>
      <p:grpSp>
        <p:nvGrpSpPr>
          <p:cNvPr id="115" name="Group 114"/>
          <p:cNvGrpSpPr/>
          <p:nvPr/>
        </p:nvGrpSpPr>
        <p:grpSpPr>
          <a:xfrm>
            <a:off x="3013268" y="1030044"/>
            <a:ext cx="2710860" cy="5711324"/>
            <a:chOff x="7693788" y="1030044"/>
            <a:chExt cx="2710860" cy="5711324"/>
          </a:xfrm>
        </p:grpSpPr>
        <p:sp>
          <p:nvSpPr>
            <p:cNvPr id="4" name="Rectangle 3"/>
            <p:cNvSpPr/>
            <p:nvPr/>
          </p:nvSpPr>
          <p:spPr>
            <a:xfrm>
              <a:off x="7693788" y="1030044"/>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with key individuals</a:t>
              </a:r>
            </a:p>
          </p:txBody>
        </p:sp>
        <p:sp>
          <p:nvSpPr>
            <p:cNvPr id="5" name="Rectangle 4"/>
            <p:cNvSpPr/>
            <p:nvPr/>
          </p:nvSpPr>
          <p:spPr>
            <a:xfrm>
              <a:off x="7704648" y="1700808"/>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Providing advice</a:t>
              </a:r>
            </a:p>
          </p:txBody>
        </p:sp>
        <p:sp>
          <p:nvSpPr>
            <p:cNvPr id="6" name="Rectangle 5"/>
            <p:cNvSpPr/>
            <p:nvPr/>
          </p:nvSpPr>
          <p:spPr>
            <a:xfrm>
              <a:off x="7693788" y="2339440"/>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Training/education</a:t>
              </a:r>
            </a:p>
          </p:txBody>
        </p:sp>
        <p:sp>
          <p:nvSpPr>
            <p:cNvPr id="7" name="Rectangle 6"/>
            <p:cNvSpPr/>
            <p:nvPr/>
          </p:nvSpPr>
          <p:spPr>
            <a:xfrm>
              <a:off x="7694028" y="2970448"/>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Getting individuals together across communities </a:t>
              </a:r>
            </a:p>
          </p:txBody>
        </p:sp>
        <p:sp>
          <p:nvSpPr>
            <p:cNvPr id="8" name="Rectangle 7"/>
            <p:cNvSpPr/>
            <p:nvPr/>
          </p:nvSpPr>
          <p:spPr>
            <a:xfrm>
              <a:off x="7693788" y="3609080"/>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Environmental projects</a:t>
              </a:r>
            </a:p>
          </p:txBody>
        </p:sp>
        <p:sp>
          <p:nvSpPr>
            <p:cNvPr id="9" name="Rectangle 8"/>
            <p:cNvSpPr/>
            <p:nvPr/>
          </p:nvSpPr>
          <p:spPr>
            <a:xfrm>
              <a:off x="7694028" y="4257152"/>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Financial support for community groups</a:t>
              </a:r>
              <a:endParaRPr lang="en-GB" sz="1600" dirty="0">
                <a:solidFill>
                  <a:schemeClr val="tx1"/>
                </a:solidFill>
              </a:endParaRPr>
            </a:p>
          </p:txBody>
        </p:sp>
        <p:sp>
          <p:nvSpPr>
            <p:cNvPr id="10" name="Rectangle 9"/>
            <p:cNvSpPr/>
            <p:nvPr/>
          </p:nvSpPr>
          <p:spPr>
            <a:xfrm>
              <a:off x="7694028" y="4905224"/>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Targeted state support to families and young people</a:t>
              </a:r>
            </a:p>
          </p:txBody>
        </p:sp>
        <p:sp>
          <p:nvSpPr>
            <p:cNvPr id="11" name="Rectangle 10"/>
            <p:cNvSpPr/>
            <p:nvPr/>
          </p:nvSpPr>
          <p:spPr>
            <a:xfrm>
              <a:off x="7694028" y="5553296"/>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Increasing enforcement activity</a:t>
              </a:r>
              <a:endParaRPr lang="en-GB" sz="1600" dirty="0">
                <a:solidFill>
                  <a:schemeClr val="tx1"/>
                </a:solidFill>
              </a:endParaRPr>
            </a:p>
          </p:txBody>
        </p:sp>
        <p:sp>
          <p:nvSpPr>
            <p:cNvPr id="12" name="Rectangle 11"/>
            <p:cNvSpPr/>
            <p:nvPr/>
          </p:nvSpPr>
          <p:spPr>
            <a:xfrm>
              <a:off x="7693788" y="6201368"/>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a:t>
              </a:r>
              <a:r>
                <a:rPr lang="en-GB" sz="1600" dirty="0" smtClean="0">
                  <a:solidFill>
                    <a:schemeClr val="tx1"/>
                  </a:solidFill>
                </a:rPr>
                <a:t>with governance organisations (state and VCF)</a:t>
              </a:r>
              <a:endParaRPr lang="en-GB" sz="1600" dirty="0">
                <a:solidFill>
                  <a:schemeClr val="tx1"/>
                </a:solidFill>
              </a:endParaRPr>
            </a:p>
          </p:txBody>
        </p:sp>
      </p:grpSp>
      <p:grpSp>
        <p:nvGrpSpPr>
          <p:cNvPr id="122" name="Group 121"/>
          <p:cNvGrpSpPr/>
          <p:nvPr/>
        </p:nvGrpSpPr>
        <p:grpSpPr>
          <a:xfrm>
            <a:off x="395536" y="1246068"/>
            <a:ext cx="1990860" cy="5063252"/>
            <a:chOff x="395536" y="1246068"/>
            <a:chExt cx="1990860" cy="5063252"/>
          </a:xfrm>
        </p:grpSpPr>
        <p:sp>
          <p:nvSpPr>
            <p:cNvPr id="13" name="Rectangle 12"/>
            <p:cNvSpPr/>
            <p:nvPr/>
          </p:nvSpPr>
          <p:spPr>
            <a:xfrm>
              <a:off x="395536" y="1246068"/>
              <a:ext cx="1980000" cy="540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solidFill>
                    <a:schemeClr val="tx1"/>
                  </a:solidFill>
                </a:rPr>
                <a:t>RMBC: ACE </a:t>
              </a:r>
              <a:endParaRPr lang="en-GB" sz="1600" dirty="0">
                <a:solidFill>
                  <a:schemeClr val="tx1"/>
                </a:solidFill>
              </a:endParaRPr>
            </a:p>
          </p:txBody>
        </p:sp>
        <p:sp>
          <p:nvSpPr>
            <p:cNvPr id="14" name="Rectangle 13"/>
            <p:cNvSpPr/>
            <p:nvPr/>
          </p:nvSpPr>
          <p:spPr>
            <a:xfrm>
              <a:off x="406396" y="1916832"/>
              <a:ext cx="1980000" cy="540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solidFill>
                    <a:schemeClr val="tx1"/>
                  </a:solidFill>
                </a:rPr>
                <a:t>RMBC: CYPS</a:t>
              </a:r>
              <a:endParaRPr lang="en-GB" sz="1600" dirty="0">
                <a:solidFill>
                  <a:schemeClr val="tx1"/>
                </a:solidFill>
              </a:endParaRPr>
            </a:p>
          </p:txBody>
        </p:sp>
        <p:sp>
          <p:nvSpPr>
            <p:cNvPr id="15" name="Rectangle 14"/>
            <p:cNvSpPr/>
            <p:nvPr/>
          </p:nvSpPr>
          <p:spPr>
            <a:xfrm>
              <a:off x="395536" y="2555464"/>
              <a:ext cx="1980000" cy="540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solidFill>
                    <a:schemeClr val="tx1"/>
                  </a:solidFill>
                </a:rPr>
                <a:t>RMBC: RE</a:t>
              </a:r>
              <a:endParaRPr lang="en-GB" sz="1600" dirty="0">
                <a:solidFill>
                  <a:schemeClr val="tx1"/>
                </a:solidFill>
              </a:endParaRPr>
            </a:p>
          </p:txBody>
        </p:sp>
        <p:sp>
          <p:nvSpPr>
            <p:cNvPr id="16" name="Rectangle 15"/>
            <p:cNvSpPr/>
            <p:nvPr/>
          </p:nvSpPr>
          <p:spPr>
            <a:xfrm>
              <a:off x="395776" y="3186472"/>
              <a:ext cx="1980000" cy="540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solidFill>
                    <a:schemeClr val="tx1"/>
                  </a:solidFill>
                </a:rPr>
                <a:t>Clifton Learning Partnership</a:t>
              </a:r>
              <a:endParaRPr lang="en-GB" sz="1600" dirty="0">
                <a:solidFill>
                  <a:schemeClr val="tx1"/>
                </a:solidFill>
              </a:endParaRPr>
            </a:p>
          </p:txBody>
        </p:sp>
        <p:sp>
          <p:nvSpPr>
            <p:cNvPr id="17" name="Rectangle 16"/>
            <p:cNvSpPr/>
            <p:nvPr/>
          </p:nvSpPr>
          <p:spPr>
            <a:xfrm>
              <a:off x="395536" y="3825104"/>
              <a:ext cx="1980000" cy="540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solidFill>
                    <a:schemeClr val="tx1"/>
                  </a:solidFill>
                </a:rPr>
                <a:t>REMA</a:t>
              </a:r>
              <a:endParaRPr lang="en-GB" sz="1600" dirty="0">
                <a:solidFill>
                  <a:schemeClr val="tx1"/>
                </a:solidFill>
              </a:endParaRPr>
            </a:p>
          </p:txBody>
        </p:sp>
        <p:sp>
          <p:nvSpPr>
            <p:cNvPr id="18" name="Rectangle 17"/>
            <p:cNvSpPr/>
            <p:nvPr/>
          </p:nvSpPr>
          <p:spPr>
            <a:xfrm>
              <a:off x="395776" y="4473176"/>
              <a:ext cx="1980000" cy="540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solidFill>
                    <a:schemeClr val="bg1"/>
                  </a:solidFill>
                </a:rPr>
                <a:t>RUCST</a:t>
              </a:r>
              <a:endParaRPr lang="en-GB" sz="1600" dirty="0">
                <a:solidFill>
                  <a:schemeClr val="bg1"/>
                </a:solidFill>
              </a:endParaRPr>
            </a:p>
          </p:txBody>
        </p:sp>
        <p:sp>
          <p:nvSpPr>
            <p:cNvPr id="19" name="Rectangle 18"/>
            <p:cNvSpPr/>
            <p:nvPr/>
          </p:nvSpPr>
          <p:spPr>
            <a:xfrm>
              <a:off x="395776" y="5121248"/>
              <a:ext cx="1980000" cy="540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solidFill>
                    <a:schemeClr val="bg1"/>
                  </a:solidFill>
                </a:rPr>
                <a:t>Premier Learning</a:t>
              </a:r>
              <a:endParaRPr lang="en-GB" sz="1600" dirty="0">
                <a:solidFill>
                  <a:schemeClr val="bg1"/>
                </a:solidFill>
              </a:endParaRPr>
            </a:p>
          </p:txBody>
        </p:sp>
        <p:sp>
          <p:nvSpPr>
            <p:cNvPr id="20" name="Rectangle 19"/>
            <p:cNvSpPr/>
            <p:nvPr/>
          </p:nvSpPr>
          <p:spPr>
            <a:xfrm>
              <a:off x="395776" y="5769320"/>
              <a:ext cx="198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solidFill>
                    <a:schemeClr val="tx1"/>
                  </a:solidFill>
                </a:rPr>
                <a:t>Kimberworth Park Community P’ship </a:t>
              </a:r>
              <a:endParaRPr lang="en-GB" sz="1600" dirty="0">
                <a:solidFill>
                  <a:schemeClr val="tx1"/>
                </a:solidFill>
              </a:endParaRPr>
            </a:p>
          </p:txBody>
        </p:sp>
      </p:grpSp>
      <p:grpSp>
        <p:nvGrpSpPr>
          <p:cNvPr id="123" name="Group 122"/>
          <p:cNvGrpSpPr/>
          <p:nvPr/>
        </p:nvGrpSpPr>
        <p:grpSpPr>
          <a:xfrm>
            <a:off x="5812038" y="1031317"/>
            <a:ext cx="1820954" cy="5710051"/>
            <a:chOff x="5812038" y="1031317"/>
            <a:chExt cx="1820954" cy="5710051"/>
          </a:xfrm>
        </p:grpSpPr>
        <p:sp>
          <p:nvSpPr>
            <p:cNvPr id="22" name="Rectangle 21"/>
            <p:cNvSpPr/>
            <p:nvPr/>
          </p:nvSpPr>
          <p:spPr>
            <a:xfrm>
              <a:off x="5819989" y="1031317"/>
              <a:ext cx="180000" cy="540000"/>
            </a:xfrm>
            <a:prstGeom prst="rect">
              <a:avLst/>
            </a:prstGeom>
            <a:pattFill prst="wdUpDiag">
              <a:fgClr>
                <a:srgbClr val="FF0000"/>
              </a:fgClr>
              <a:bgClr>
                <a:srgbClr val="92D050"/>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2</a:t>
              </a:r>
              <a:endParaRPr lang="en-GB" sz="1600" dirty="0">
                <a:solidFill>
                  <a:schemeClr val="tx1"/>
                </a:solidFill>
              </a:endParaRPr>
            </a:p>
          </p:txBody>
        </p:sp>
        <p:sp>
          <p:nvSpPr>
            <p:cNvPr id="23" name="Rectangle 22"/>
            <p:cNvSpPr/>
            <p:nvPr/>
          </p:nvSpPr>
          <p:spPr>
            <a:xfrm>
              <a:off x="5819989" y="1700808"/>
              <a:ext cx="180000" cy="540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8</a:t>
              </a:r>
              <a:endParaRPr lang="en-GB" sz="1600" dirty="0">
                <a:solidFill>
                  <a:schemeClr val="tx1"/>
                </a:solidFill>
              </a:endParaRPr>
            </a:p>
          </p:txBody>
        </p:sp>
        <p:sp>
          <p:nvSpPr>
            <p:cNvPr id="26" name="Rectangle 25"/>
            <p:cNvSpPr/>
            <p:nvPr/>
          </p:nvSpPr>
          <p:spPr>
            <a:xfrm>
              <a:off x="5819989" y="3609080"/>
              <a:ext cx="180000" cy="540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3</a:t>
              </a:r>
              <a:endParaRPr lang="en-GB" sz="1600" dirty="0">
                <a:solidFill>
                  <a:schemeClr val="tx1"/>
                </a:solidFill>
              </a:endParaRPr>
            </a:p>
          </p:txBody>
        </p:sp>
        <p:sp>
          <p:nvSpPr>
            <p:cNvPr id="27" name="Rectangle 26"/>
            <p:cNvSpPr/>
            <p:nvPr/>
          </p:nvSpPr>
          <p:spPr>
            <a:xfrm>
              <a:off x="5819989" y="4257152"/>
              <a:ext cx="180000" cy="540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19</a:t>
              </a:r>
              <a:endParaRPr lang="en-GB" sz="1600" dirty="0">
                <a:solidFill>
                  <a:schemeClr val="tx1"/>
                </a:solidFill>
              </a:endParaRPr>
            </a:p>
          </p:txBody>
        </p:sp>
        <p:sp>
          <p:nvSpPr>
            <p:cNvPr id="28" name="Rectangle 27"/>
            <p:cNvSpPr/>
            <p:nvPr/>
          </p:nvSpPr>
          <p:spPr>
            <a:xfrm>
              <a:off x="5812038" y="4905224"/>
              <a:ext cx="180000" cy="540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5</a:t>
              </a:r>
              <a:endParaRPr lang="en-GB" sz="1600" dirty="0">
                <a:solidFill>
                  <a:schemeClr val="tx1"/>
                </a:solidFill>
              </a:endParaRPr>
            </a:p>
          </p:txBody>
        </p:sp>
        <p:sp>
          <p:nvSpPr>
            <p:cNvPr id="29" name="Rectangle 28"/>
            <p:cNvSpPr/>
            <p:nvPr/>
          </p:nvSpPr>
          <p:spPr>
            <a:xfrm>
              <a:off x="5821576" y="5553296"/>
              <a:ext cx="180000" cy="540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10</a:t>
              </a:r>
              <a:endParaRPr lang="en-GB" sz="1600" dirty="0">
                <a:solidFill>
                  <a:schemeClr val="tx1"/>
                </a:solidFill>
              </a:endParaRPr>
            </a:p>
          </p:txBody>
        </p:sp>
        <p:sp>
          <p:nvSpPr>
            <p:cNvPr id="30" name="Rectangle 29"/>
            <p:cNvSpPr/>
            <p:nvPr/>
          </p:nvSpPr>
          <p:spPr>
            <a:xfrm>
              <a:off x="5845189" y="6201368"/>
              <a:ext cx="180000" cy="540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1</a:t>
              </a:r>
              <a:endParaRPr lang="en-GB" sz="1600" dirty="0">
                <a:solidFill>
                  <a:schemeClr val="tx1"/>
                </a:solidFill>
              </a:endParaRPr>
            </a:p>
          </p:txBody>
        </p:sp>
        <p:sp>
          <p:nvSpPr>
            <p:cNvPr id="31" name="Rectangle 30"/>
            <p:cNvSpPr/>
            <p:nvPr/>
          </p:nvSpPr>
          <p:spPr>
            <a:xfrm>
              <a:off x="6048390" y="1032806"/>
              <a:ext cx="180000" cy="540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3</a:t>
              </a:r>
              <a:endParaRPr lang="en-GB" sz="1600" dirty="0">
                <a:solidFill>
                  <a:schemeClr val="tx1"/>
                </a:solidFill>
              </a:endParaRPr>
            </a:p>
          </p:txBody>
        </p:sp>
        <p:sp>
          <p:nvSpPr>
            <p:cNvPr id="32" name="Rectangle 31"/>
            <p:cNvSpPr/>
            <p:nvPr/>
          </p:nvSpPr>
          <p:spPr>
            <a:xfrm>
              <a:off x="6040253" y="1700808"/>
              <a:ext cx="180000" cy="540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9</a:t>
              </a:r>
              <a:endParaRPr lang="en-GB" sz="1600" dirty="0">
                <a:solidFill>
                  <a:schemeClr val="tx1"/>
                </a:solidFill>
              </a:endParaRPr>
            </a:p>
          </p:txBody>
        </p:sp>
        <p:sp>
          <p:nvSpPr>
            <p:cNvPr id="36" name="Rectangle 35"/>
            <p:cNvSpPr/>
            <p:nvPr/>
          </p:nvSpPr>
          <p:spPr>
            <a:xfrm>
              <a:off x="6061437" y="4261292"/>
              <a:ext cx="180000" cy="540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20</a:t>
              </a:r>
              <a:endParaRPr lang="en-GB" sz="1600" dirty="0">
                <a:solidFill>
                  <a:schemeClr val="tx1"/>
                </a:solidFill>
              </a:endParaRPr>
            </a:p>
          </p:txBody>
        </p:sp>
        <p:sp>
          <p:nvSpPr>
            <p:cNvPr id="37" name="Rectangle 36"/>
            <p:cNvSpPr/>
            <p:nvPr/>
          </p:nvSpPr>
          <p:spPr>
            <a:xfrm>
              <a:off x="6061437" y="4917315"/>
              <a:ext cx="180000" cy="540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6</a:t>
              </a:r>
              <a:endParaRPr lang="en-GB" sz="1600" dirty="0">
                <a:solidFill>
                  <a:schemeClr val="tx1"/>
                </a:solidFill>
              </a:endParaRPr>
            </a:p>
          </p:txBody>
        </p:sp>
        <p:sp>
          <p:nvSpPr>
            <p:cNvPr id="38" name="Rectangle 37"/>
            <p:cNvSpPr/>
            <p:nvPr/>
          </p:nvSpPr>
          <p:spPr>
            <a:xfrm>
              <a:off x="6069388" y="5562578"/>
              <a:ext cx="180000" cy="540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11</a:t>
              </a:r>
              <a:endParaRPr lang="en-GB" sz="1600" dirty="0">
                <a:solidFill>
                  <a:schemeClr val="tx1"/>
                </a:solidFill>
              </a:endParaRPr>
            </a:p>
          </p:txBody>
        </p:sp>
        <p:sp>
          <p:nvSpPr>
            <p:cNvPr id="40" name="Rectangle 39"/>
            <p:cNvSpPr/>
            <p:nvPr/>
          </p:nvSpPr>
          <p:spPr>
            <a:xfrm>
              <a:off x="6283186" y="1042031"/>
              <a:ext cx="18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4</a:t>
              </a:r>
              <a:endParaRPr lang="en-GB" sz="1600" dirty="0">
                <a:solidFill>
                  <a:schemeClr val="tx1"/>
                </a:solidFill>
              </a:endParaRPr>
            </a:p>
          </p:txBody>
        </p:sp>
        <p:sp>
          <p:nvSpPr>
            <p:cNvPr id="46" name="Rectangle 45"/>
            <p:cNvSpPr/>
            <p:nvPr/>
          </p:nvSpPr>
          <p:spPr>
            <a:xfrm>
              <a:off x="6317200" y="4923788"/>
              <a:ext cx="180000" cy="540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7</a:t>
              </a:r>
              <a:endParaRPr lang="en-GB" sz="1600" dirty="0">
                <a:solidFill>
                  <a:schemeClr val="tx1"/>
                </a:solidFill>
              </a:endParaRPr>
            </a:p>
          </p:txBody>
        </p:sp>
        <p:sp>
          <p:nvSpPr>
            <p:cNvPr id="49" name="Rectangle 48"/>
            <p:cNvSpPr/>
            <p:nvPr/>
          </p:nvSpPr>
          <p:spPr>
            <a:xfrm>
              <a:off x="6514792" y="1033240"/>
              <a:ext cx="180000" cy="540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14</a:t>
              </a:r>
              <a:endParaRPr lang="en-GB" sz="1600" dirty="0">
                <a:solidFill>
                  <a:schemeClr val="bg1"/>
                </a:solidFill>
              </a:endParaRPr>
            </a:p>
          </p:txBody>
        </p:sp>
        <p:sp>
          <p:nvSpPr>
            <p:cNvPr id="58" name="Rectangle 57"/>
            <p:cNvSpPr/>
            <p:nvPr/>
          </p:nvSpPr>
          <p:spPr>
            <a:xfrm>
              <a:off x="6762192" y="1034183"/>
              <a:ext cx="180000" cy="540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15</a:t>
              </a:r>
              <a:endParaRPr lang="en-GB" sz="1600" dirty="0">
                <a:solidFill>
                  <a:schemeClr val="bg1"/>
                </a:solidFill>
              </a:endParaRPr>
            </a:p>
          </p:txBody>
        </p:sp>
        <p:sp>
          <p:nvSpPr>
            <p:cNvPr id="67" name="Rectangle 66"/>
            <p:cNvSpPr/>
            <p:nvPr/>
          </p:nvSpPr>
          <p:spPr>
            <a:xfrm>
              <a:off x="7007486" y="1034183"/>
              <a:ext cx="180000" cy="540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16</a:t>
              </a:r>
              <a:endParaRPr lang="en-GB" sz="1600" dirty="0">
                <a:solidFill>
                  <a:schemeClr val="tx1"/>
                </a:solidFill>
              </a:endParaRPr>
            </a:p>
          </p:txBody>
        </p:sp>
        <p:sp>
          <p:nvSpPr>
            <p:cNvPr id="78" name="Rectangle 77"/>
            <p:cNvSpPr/>
            <p:nvPr/>
          </p:nvSpPr>
          <p:spPr>
            <a:xfrm>
              <a:off x="7231683" y="2965148"/>
              <a:ext cx="180000" cy="540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22</a:t>
              </a:r>
              <a:endParaRPr lang="en-GB" sz="1600" dirty="0">
                <a:solidFill>
                  <a:schemeClr val="bg1"/>
                </a:solidFill>
              </a:endParaRPr>
            </a:p>
          </p:txBody>
        </p:sp>
        <p:sp>
          <p:nvSpPr>
            <p:cNvPr id="87" name="Rectangle 86"/>
            <p:cNvSpPr/>
            <p:nvPr/>
          </p:nvSpPr>
          <p:spPr>
            <a:xfrm>
              <a:off x="7452992" y="2957497"/>
              <a:ext cx="180000" cy="540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23</a:t>
              </a:r>
              <a:endParaRPr lang="en-GB" sz="1600" dirty="0">
                <a:solidFill>
                  <a:schemeClr val="tx1"/>
                </a:solidFill>
              </a:endParaRPr>
            </a:p>
          </p:txBody>
        </p:sp>
        <p:sp>
          <p:nvSpPr>
            <p:cNvPr id="94" name="Rectangle 93"/>
            <p:cNvSpPr/>
            <p:nvPr/>
          </p:nvSpPr>
          <p:spPr>
            <a:xfrm>
              <a:off x="5827940" y="2351418"/>
              <a:ext cx="180000" cy="540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3</a:t>
              </a:r>
              <a:endParaRPr lang="en-GB" sz="1600" dirty="0">
                <a:solidFill>
                  <a:schemeClr val="tx1"/>
                </a:solidFill>
              </a:endParaRPr>
            </a:p>
          </p:txBody>
        </p:sp>
        <p:sp>
          <p:nvSpPr>
            <p:cNvPr id="95" name="Rectangle 94"/>
            <p:cNvSpPr/>
            <p:nvPr/>
          </p:nvSpPr>
          <p:spPr>
            <a:xfrm>
              <a:off x="6056341" y="2352907"/>
              <a:ext cx="180000" cy="540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12</a:t>
              </a:r>
              <a:endParaRPr lang="en-GB" sz="1600" dirty="0">
                <a:solidFill>
                  <a:schemeClr val="tx1"/>
                </a:solidFill>
              </a:endParaRPr>
            </a:p>
          </p:txBody>
        </p:sp>
        <p:sp>
          <p:nvSpPr>
            <p:cNvPr id="96" name="Rectangle 95"/>
            <p:cNvSpPr/>
            <p:nvPr/>
          </p:nvSpPr>
          <p:spPr>
            <a:xfrm>
              <a:off x="6291137" y="2348880"/>
              <a:ext cx="180000" cy="540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13</a:t>
              </a:r>
              <a:endParaRPr lang="en-GB" sz="1600" dirty="0">
                <a:solidFill>
                  <a:schemeClr val="bg1"/>
                </a:solidFill>
              </a:endParaRPr>
            </a:p>
          </p:txBody>
        </p:sp>
        <p:sp>
          <p:nvSpPr>
            <p:cNvPr id="97" name="Rectangle 96"/>
            <p:cNvSpPr/>
            <p:nvPr/>
          </p:nvSpPr>
          <p:spPr>
            <a:xfrm>
              <a:off x="6522743" y="2353341"/>
              <a:ext cx="180000" cy="540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14</a:t>
              </a:r>
              <a:endParaRPr lang="en-GB" sz="1600" dirty="0">
                <a:solidFill>
                  <a:schemeClr val="bg1"/>
                </a:solidFill>
              </a:endParaRPr>
            </a:p>
          </p:txBody>
        </p:sp>
        <p:sp>
          <p:nvSpPr>
            <p:cNvPr id="98" name="Rectangle 97"/>
            <p:cNvSpPr/>
            <p:nvPr/>
          </p:nvSpPr>
          <p:spPr>
            <a:xfrm>
              <a:off x="6770143" y="2354284"/>
              <a:ext cx="180000" cy="540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15</a:t>
              </a:r>
              <a:endParaRPr lang="en-GB" sz="1600" dirty="0">
                <a:solidFill>
                  <a:schemeClr val="bg1"/>
                </a:solidFill>
              </a:endParaRPr>
            </a:p>
          </p:txBody>
        </p:sp>
        <p:sp>
          <p:nvSpPr>
            <p:cNvPr id="106" name="Rectangle 105"/>
            <p:cNvSpPr/>
            <p:nvPr/>
          </p:nvSpPr>
          <p:spPr>
            <a:xfrm>
              <a:off x="5820438" y="2966542"/>
              <a:ext cx="180000" cy="540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12</a:t>
              </a:r>
              <a:endParaRPr lang="en-GB" sz="1600" dirty="0">
                <a:solidFill>
                  <a:schemeClr val="tx1"/>
                </a:solidFill>
              </a:endParaRPr>
            </a:p>
          </p:txBody>
        </p:sp>
        <p:sp>
          <p:nvSpPr>
            <p:cNvPr id="107" name="Rectangle 106"/>
            <p:cNvSpPr/>
            <p:nvPr/>
          </p:nvSpPr>
          <p:spPr>
            <a:xfrm>
              <a:off x="6048839" y="2968031"/>
              <a:ext cx="180000" cy="540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14</a:t>
              </a:r>
              <a:endParaRPr lang="en-GB" sz="1600" dirty="0">
                <a:solidFill>
                  <a:schemeClr val="bg1"/>
                </a:solidFill>
              </a:endParaRPr>
            </a:p>
          </p:txBody>
        </p:sp>
        <p:sp>
          <p:nvSpPr>
            <p:cNvPr id="108" name="Rectangle 107"/>
            <p:cNvSpPr/>
            <p:nvPr/>
          </p:nvSpPr>
          <p:spPr>
            <a:xfrm>
              <a:off x="6283635" y="2964004"/>
              <a:ext cx="180000" cy="540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bg1"/>
                  </a:solidFill>
                </a:rPr>
                <a:t>15</a:t>
              </a:r>
              <a:endParaRPr lang="en-GB" sz="1600" dirty="0">
                <a:solidFill>
                  <a:schemeClr val="bg1"/>
                </a:solidFill>
              </a:endParaRPr>
            </a:p>
          </p:txBody>
        </p:sp>
        <p:sp>
          <p:nvSpPr>
            <p:cNvPr id="109" name="Rectangle 108"/>
            <p:cNvSpPr/>
            <p:nvPr/>
          </p:nvSpPr>
          <p:spPr>
            <a:xfrm>
              <a:off x="6515241" y="2968465"/>
              <a:ext cx="180000" cy="5400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16</a:t>
              </a:r>
              <a:endParaRPr lang="en-GB" sz="1600" dirty="0">
                <a:solidFill>
                  <a:schemeClr val="tx1"/>
                </a:solidFill>
              </a:endParaRPr>
            </a:p>
          </p:txBody>
        </p:sp>
        <p:sp>
          <p:nvSpPr>
            <p:cNvPr id="110" name="Rectangle 109"/>
            <p:cNvSpPr/>
            <p:nvPr/>
          </p:nvSpPr>
          <p:spPr>
            <a:xfrm>
              <a:off x="6762641" y="2969408"/>
              <a:ext cx="180000" cy="540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18</a:t>
              </a:r>
              <a:endParaRPr lang="en-GB" sz="1600" dirty="0">
                <a:solidFill>
                  <a:schemeClr val="tx1"/>
                </a:solidFill>
              </a:endParaRPr>
            </a:p>
          </p:txBody>
        </p:sp>
        <p:sp>
          <p:nvSpPr>
            <p:cNvPr id="111" name="Rectangle 110"/>
            <p:cNvSpPr/>
            <p:nvPr/>
          </p:nvSpPr>
          <p:spPr>
            <a:xfrm>
              <a:off x="7007935" y="2969408"/>
              <a:ext cx="180000" cy="540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21</a:t>
              </a:r>
              <a:endParaRPr lang="en-GB" sz="1600" dirty="0">
                <a:solidFill>
                  <a:schemeClr val="tx1"/>
                </a:solidFill>
              </a:endParaRPr>
            </a:p>
          </p:txBody>
        </p:sp>
      </p:grpSp>
    </p:spTree>
    <p:extLst>
      <p:ext uri="{BB962C8B-B14F-4D97-AF65-F5344CB8AC3E}">
        <p14:creationId xmlns:p14="http://schemas.microsoft.com/office/powerpoint/2010/main" val="1950651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34082"/>
          </a:xfrm>
        </p:spPr>
        <p:txBody>
          <a:bodyPr/>
          <a:lstStyle/>
          <a:p>
            <a:r>
              <a:rPr lang="en-GB" dirty="0" smtClean="0"/>
              <a:t>mechanisms in detail (1)</a:t>
            </a:r>
            <a:endParaRPr lang="en-GB" dirty="0"/>
          </a:p>
        </p:txBody>
      </p:sp>
      <p:sp>
        <p:nvSpPr>
          <p:cNvPr id="5" name="Rectangle 4"/>
          <p:cNvSpPr/>
          <p:nvPr/>
        </p:nvSpPr>
        <p:spPr>
          <a:xfrm>
            <a:off x="2123728" y="836712"/>
            <a:ext cx="1875981"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Activities/ outputs</a:t>
            </a:r>
            <a:endParaRPr lang="en-GB" sz="2400" dirty="0">
              <a:solidFill>
                <a:schemeClr val="tx1"/>
              </a:solidFill>
            </a:endParaRPr>
          </a:p>
        </p:txBody>
      </p:sp>
      <p:sp>
        <p:nvSpPr>
          <p:cNvPr id="6" name="Rounded Rectangle 5"/>
          <p:cNvSpPr/>
          <p:nvPr/>
        </p:nvSpPr>
        <p:spPr>
          <a:xfrm>
            <a:off x="4362067" y="836712"/>
            <a:ext cx="1875773"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Capacity change</a:t>
            </a:r>
            <a:endParaRPr lang="en-GB" sz="2400" dirty="0">
              <a:solidFill>
                <a:schemeClr val="tx1"/>
              </a:solidFill>
            </a:endParaRPr>
          </a:p>
        </p:txBody>
      </p:sp>
      <p:sp>
        <p:nvSpPr>
          <p:cNvPr id="7" name="Rounded Rectangle 6"/>
          <p:cNvSpPr/>
          <p:nvPr/>
        </p:nvSpPr>
        <p:spPr>
          <a:xfrm>
            <a:off x="6552472" y="836832"/>
            <a:ext cx="2404580"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Behaviour change</a:t>
            </a:r>
            <a:endParaRPr lang="en-GB" sz="2400" dirty="0">
              <a:solidFill>
                <a:schemeClr val="tx1"/>
              </a:solidFill>
            </a:endParaRPr>
          </a:p>
        </p:txBody>
      </p:sp>
      <p:sp>
        <p:nvSpPr>
          <p:cNvPr id="10" name="Right Arrow 9"/>
          <p:cNvSpPr/>
          <p:nvPr/>
        </p:nvSpPr>
        <p:spPr>
          <a:xfrm>
            <a:off x="4086711" y="1034658"/>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1" name="Right Arrow 10"/>
          <p:cNvSpPr/>
          <p:nvPr/>
        </p:nvSpPr>
        <p:spPr>
          <a:xfrm>
            <a:off x="6324498" y="1032078"/>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6" name="Rectangle 15"/>
          <p:cNvSpPr/>
          <p:nvPr/>
        </p:nvSpPr>
        <p:spPr>
          <a:xfrm>
            <a:off x="395536" y="1988840"/>
            <a:ext cx="1332000" cy="108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with key individuals</a:t>
            </a:r>
          </a:p>
        </p:txBody>
      </p:sp>
      <p:sp>
        <p:nvSpPr>
          <p:cNvPr id="17" name="Rectangle 16"/>
          <p:cNvSpPr/>
          <p:nvPr/>
        </p:nvSpPr>
        <p:spPr>
          <a:xfrm>
            <a:off x="406396" y="3213096"/>
            <a:ext cx="1332000" cy="108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Providing advice</a:t>
            </a:r>
          </a:p>
        </p:txBody>
      </p:sp>
      <p:sp>
        <p:nvSpPr>
          <p:cNvPr id="18" name="Rectangle 17"/>
          <p:cNvSpPr/>
          <p:nvPr/>
        </p:nvSpPr>
        <p:spPr>
          <a:xfrm>
            <a:off x="395536" y="4418232"/>
            <a:ext cx="1332000" cy="108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Training/education</a:t>
            </a:r>
          </a:p>
        </p:txBody>
      </p:sp>
      <p:sp>
        <p:nvSpPr>
          <p:cNvPr id="19" name="Rectangle 18"/>
          <p:cNvSpPr/>
          <p:nvPr/>
        </p:nvSpPr>
        <p:spPr>
          <a:xfrm>
            <a:off x="395776" y="5661368"/>
            <a:ext cx="1332000" cy="108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GB" sz="1600" dirty="0">
                <a:solidFill>
                  <a:schemeClr val="tx1"/>
                </a:solidFill>
              </a:rPr>
              <a:t>Getting individuals together across communities </a:t>
            </a:r>
          </a:p>
        </p:txBody>
      </p:sp>
      <p:sp>
        <p:nvSpPr>
          <p:cNvPr id="26" name="Rectangle 25"/>
          <p:cNvSpPr/>
          <p:nvPr/>
        </p:nvSpPr>
        <p:spPr>
          <a:xfrm>
            <a:off x="2125682" y="1983358"/>
            <a:ext cx="1875981"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endParaRPr lang="en-GB" sz="1200" dirty="0">
              <a:solidFill>
                <a:schemeClr val="tx1"/>
              </a:solidFill>
              <a:ea typeface="Calibri"/>
              <a:cs typeface="Calibri"/>
            </a:endParaRPr>
          </a:p>
          <a:p>
            <a:pPr algn="ctr">
              <a:lnSpc>
                <a:spcPct val="107000"/>
              </a:lnSpc>
              <a:spcAft>
                <a:spcPts val="800"/>
              </a:spcAft>
            </a:pPr>
            <a:r>
              <a:rPr lang="en-GB" sz="1200" dirty="0" smtClean="0">
                <a:solidFill>
                  <a:schemeClr val="tx1"/>
                </a:solidFill>
                <a:ea typeface="Calibri"/>
                <a:cs typeface="Calibri"/>
              </a:rPr>
              <a:t>Street </a:t>
            </a:r>
            <a:r>
              <a:rPr lang="en-GB" sz="1200" dirty="0">
                <a:solidFill>
                  <a:schemeClr val="tx1"/>
                </a:solidFill>
                <a:ea typeface="Calibri"/>
                <a:cs typeface="Calibri"/>
              </a:rPr>
              <a:t>champions</a:t>
            </a:r>
            <a:endParaRPr lang="en-GB" sz="1200" dirty="0">
              <a:solidFill>
                <a:schemeClr val="tx1"/>
              </a:solidFill>
              <a:ea typeface="Calibri"/>
              <a:cs typeface="Times New Roman"/>
            </a:endParaRPr>
          </a:p>
          <a:p>
            <a:pPr algn="ctr">
              <a:lnSpc>
                <a:spcPct val="90000"/>
              </a:lnSpc>
              <a:spcAft>
                <a:spcPts val="800"/>
              </a:spcAft>
            </a:pPr>
            <a:r>
              <a:rPr lang="en-GB" sz="1200" dirty="0">
                <a:solidFill>
                  <a:schemeClr val="tx1"/>
                </a:solidFill>
                <a:ea typeface="Calibri"/>
                <a:cs typeface="Calibri"/>
              </a:rPr>
              <a:t>Community navigators</a:t>
            </a:r>
            <a:endParaRPr lang="en-GB" sz="1200" dirty="0">
              <a:solidFill>
                <a:schemeClr val="tx1"/>
              </a:solidFill>
              <a:ea typeface="Calibri"/>
              <a:cs typeface="Times New Roman"/>
            </a:endParaRPr>
          </a:p>
          <a:p>
            <a:pPr algn="ctr">
              <a:lnSpc>
                <a:spcPct val="107000"/>
              </a:lnSpc>
              <a:spcAft>
                <a:spcPts val="800"/>
              </a:spcAft>
            </a:pPr>
            <a:r>
              <a:rPr lang="en-GB" sz="1200" dirty="0">
                <a:solidFill>
                  <a:schemeClr val="tx1"/>
                </a:solidFill>
                <a:ea typeface="Calibri"/>
                <a:cs typeface="Calibri"/>
              </a:rPr>
              <a:t>Good neighbour project</a:t>
            </a:r>
            <a:endParaRPr lang="en-GB" sz="1200" dirty="0">
              <a:solidFill>
                <a:schemeClr val="tx1"/>
              </a:solidFill>
              <a:ea typeface="Calibri"/>
              <a:cs typeface="Times New Roman"/>
            </a:endParaRPr>
          </a:p>
          <a:p>
            <a:pPr algn="ctr"/>
            <a:endParaRPr lang="en-GB" sz="2400" dirty="0">
              <a:solidFill>
                <a:schemeClr val="tx1"/>
              </a:solidFill>
            </a:endParaRPr>
          </a:p>
        </p:txBody>
      </p:sp>
      <p:sp>
        <p:nvSpPr>
          <p:cNvPr id="27" name="Rounded Rectangle 26"/>
          <p:cNvSpPr/>
          <p:nvPr/>
        </p:nvSpPr>
        <p:spPr>
          <a:xfrm>
            <a:off x="4364021" y="1983358"/>
            <a:ext cx="1875773"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Increased engagement skills, confidence, knowledge to </a:t>
            </a:r>
          </a:p>
          <a:p>
            <a:pPr algn="ctr">
              <a:lnSpc>
                <a:spcPts val="1100"/>
              </a:lnSpc>
            </a:pPr>
            <a:r>
              <a:rPr lang="en-GB" sz="1200" dirty="0">
                <a:solidFill>
                  <a:schemeClr val="tx1"/>
                </a:solidFill>
              </a:rPr>
              <a:t>- provide help to others</a:t>
            </a:r>
          </a:p>
          <a:p>
            <a:pPr algn="ctr">
              <a:lnSpc>
                <a:spcPts val="1100"/>
              </a:lnSpc>
            </a:pPr>
            <a:r>
              <a:rPr lang="en-GB" sz="1200" dirty="0">
                <a:solidFill>
                  <a:schemeClr val="tx1"/>
                </a:solidFill>
              </a:rPr>
              <a:t>- engage with the state/VCF</a:t>
            </a:r>
          </a:p>
          <a:p>
            <a:pPr algn="ctr">
              <a:lnSpc>
                <a:spcPts val="1100"/>
              </a:lnSpc>
            </a:pPr>
            <a:r>
              <a:rPr lang="en-GB" sz="1200" dirty="0">
                <a:solidFill>
                  <a:schemeClr val="tx1"/>
                </a:solidFill>
              </a:rPr>
              <a:t>- mediate disputes</a:t>
            </a:r>
          </a:p>
        </p:txBody>
      </p:sp>
      <p:sp>
        <p:nvSpPr>
          <p:cNvPr id="28" name="Rounded Rectangle 27"/>
          <p:cNvSpPr/>
          <p:nvPr/>
        </p:nvSpPr>
        <p:spPr>
          <a:xfrm>
            <a:off x="6554426" y="1983478"/>
            <a:ext cx="2410062"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Engagement with others in the community </a:t>
            </a:r>
          </a:p>
          <a:p>
            <a:pPr algn="ctr">
              <a:lnSpc>
                <a:spcPts val="1100"/>
              </a:lnSpc>
            </a:pPr>
            <a:r>
              <a:rPr lang="en-GB" sz="1200" dirty="0">
                <a:solidFill>
                  <a:schemeClr val="tx1"/>
                </a:solidFill>
              </a:rPr>
              <a:t>Reporting problems to relevant governance organisations </a:t>
            </a:r>
          </a:p>
          <a:p>
            <a:pPr algn="ctr">
              <a:lnSpc>
                <a:spcPts val="1100"/>
              </a:lnSpc>
            </a:pPr>
            <a:r>
              <a:rPr lang="en-GB" sz="1200" dirty="0">
                <a:solidFill>
                  <a:schemeClr val="tx1"/>
                </a:solidFill>
              </a:rPr>
              <a:t>Drawing up a ‘Residents’ Charter’</a:t>
            </a:r>
          </a:p>
        </p:txBody>
      </p:sp>
      <p:sp>
        <p:nvSpPr>
          <p:cNvPr id="29" name="Right Arrow 28"/>
          <p:cNvSpPr/>
          <p:nvPr/>
        </p:nvSpPr>
        <p:spPr>
          <a:xfrm>
            <a:off x="4088665" y="2181304"/>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0" name="Right Arrow 29"/>
          <p:cNvSpPr/>
          <p:nvPr/>
        </p:nvSpPr>
        <p:spPr>
          <a:xfrm>
            <a:off x="6326452" y="2178724"/>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2" name="Rectangle 31"/>
          <p:cNvSpPr/>
          <p:nvPr/>
        </p:nvSpPr>
        <p:spPr>
          <a:xfrm>
            <a:off x="2118246" y="3202960"/>
            <a:ext cx="1875981"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Advice </a:t>
            </a:r>
            <a:r>
              <a:rPr lang="en-GB" sz="1200" dirty="0" smtClean="0">
                <a:solidFill>
                  <a:schemeClr val="tx1"/>
                </a:solidFill>
              </a:rPr>
              <a:t>services</a:t>
            </a:r>
            <a:endParaRPr lang="en-GB" sz="1200" dirty="0">
              <a:solidFill>
                <a:schemeClr val="tx1"/>
              </a:solidFill>
            </a:endParaRPr>
          </a:p>
        </p:txBody>
      </p:sp>
      <p:sp>
        <p:nvSpPr>
          <p:cNvPr id="33" name="Rounded Rectangle 32"/>
          <p:cNvSpPr/>
          <p:nvPr/>
        </p:nvSpPr>
        <p:spPr>
          <a:xfrm>
            <a:off x="4356585" y="3202960"/>
            <a:ext cx="1875773"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Increased knowledge of rights, services available</a:t>
            </a:r>
          </a:p>
        </p:txBody>
      </p:sp>
      <p:sp>
        <p:nvSpPr>
          <p:cNvPr id="34" name="Rounded Rectangle 33"/>
          <p:cNvSpPr/>
          <p:nvPr/>
        </p:nvSpPr>
        <p:spPr>
          <a:xfrm>
            <a:off x="6546990" y="3203080"/>
            <a:ext cx="2410062"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More, faster, earlier, appropriate accessing of services</a:t>
            </a:r>
          </a:p>
        </p:txBody>
      </p:sp>
      <p:sp>
        <p:nvSpPr>
          <p:cNvPr id="35" name="Right Arrow 34"/>
          <p:cNvSpPr/>
          <p:nvPr/>
        </p:nvSpPr>
        <p:spPr>
          <a:xfrm>
            <a:off x="4081229" y="3400906"/>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6" name="Right Arrow 35"/>
          <p:cNvSpPr/>
          <p:nvPr/>
        </p:nvSpPr>
        <p:spPr>
          <a:xfrm>
            <a:off x="6319016" y="3398326"/>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8" name="Rectangle 37"/>
          <p:cNvSpPr/>
          <p:nvPr/>
        </p:nvSpPr>
        <p:spPr>
          <a:xfrm>
            <a:off x="2124676" y="4437112"/>
            <a:ext cx="1875981"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ESOL, and other skills/knowledge taught along with ESOL </a:t>
            </a:r>
          </a:p>
        </p:txBody>
      </p:sp>
      <p:sp>
        <p:nvSpPr>
          <p:cNvPr id="39" name="Rounded Rectangle 38"/>
          <p:cNvSpPr/>
          <p:nvPr/>
        </p:nvSpPr>
        <p:spPr>
          <a:xfrm>
            <a:off x="4363015" y="4437112"/>
            <a:ext cx="1875773"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Better knowledge of English</a:t>
            </a:r>
          </a:p>
          <a:p>
            <a:pPr algn="ctr">
              <a:lnSpc>
                <a:spcPts val="1100"/>
              </a:lnSpc>
            </a:pPr>
            <a:r>
              <a:rPr lang="en-GB" sz="1200" dirty="0">
                <a:solidFill>
                  <a:schemeClr val="tx1"/>
                </a:solidFill>
              </a:rPr>
              <a:t>Better understanding of rights/responsibilities </a:t>
            </a:r>
          </a:p>
          <a:p>
            <a:pPr algn="ctr">
              <a:lnSpc>
                <a:spcPts val="1100"/>
              </a:lnSpc>
            </a:pPr>
            <a:r>
              <a:rPr lang="en-GB" sz="1200" dirty="0">
                <a:solidFill>
                  <a:schemeClr val="tx1"/>
                </a:solidFill>
              </a:rPr>
              <a:t>Other knowledge/skills (with vocational etc. </a:t>
            </a:r>
            <a:r>
              <a:rPr lang="en-GB" sz="1200" dirty="0" smtClean="0">
                <a:solidFill>
                  <a:schemeClr val="tx1"/>
                </a:solidFill>
              </a:rPr>
              <a:t>relevance</a:t>
            </a:r>
            <a:r>
              <a:rPr lang="en-GB" sz="1200" dirty="0">
                <a:solidFill>
                  <a:schemeClr val="tx1"/>
                </a:solidFill>
              </a:rPr>
              <a:t>) </a:t>
            </a:r>
          </a:p>
        </p:txBody>
      </p:sp>
      <p:sp>
        <p:nvSpPr>
          <p:cNvPr id="40" name="Rounded Rectangle 39"/>
          <p:cNvSpPr/>
          <p:nvPr/>
        </p:nvSpPr>
        <p:spPr>
          <a:xfrm>
            <a:off x="6553420" y="4437232"/>
            <a:ext cx="2410062"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More engagement with service providers</a:t>
            </a:r>
          </a:p>
          <a:p>
            <a:pPr algn="ctr">
              <a:lnSpc>
                <a:spcPts val="1100"/>
              </a:lnSpc>
            </a:pPr>
            <a:r>
              <a:rPr lang="en-GB" sz="1200" dirty="0">
                <a:solidFill>
                  <a:schemeClr val="tx1"/>
                </a:solidFill>
              </a:rPr>
              <a:t>More exercising of democratic rights</a:t>
            </a:r>
          </a:p>
          <a:p>
            <a:pPr algn="ctr">
              <a:lnSpc>
                <a:spcPts val="1100"/>
              </a:lnSpc>
            </a:pPr>
            <a:r>
              <a:rPr lang="en-GB" sz="1200" dirty="0">
                <a:solidFill>
                  <a:schemeClr val="tx1"/>
                </a:solidFill>
              </a:rPr>
              <a:t>More socially responsible action within communities</a:t>
            </a:r>
          </a:p>
          <a:p>
            <a:pPr algn="ctr">
              <a:lnSpc>
                <a:spcPts val="1100"/>
              </a:lnSpc>
            </a:pPr>
            <a:r>
              <a:rPr lang="en-GB" sz="1200" dirty="0">
                <a:solidFill>
                  <a:schemeClr val="tx1"/>
                </a:solidFill>
              </a:rPr>
              <a:t>Move into employment </a:t>
            </a:r>
          </a:p>
        </p:txBody>
      </p:sp>
      <p:sp>
        <p:nvSpPr>
          <p:cNvPr id="41" name="Right Arrow 40"/>
          <p:cNvSpPr/>
          <p:nvPr/>
        </p:nvSpPr>
        <p:spPr>
          <a:xfrm>
            <a:off x="4087659" y="4635058"/>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2" name="Right Arrow 41"/>
          <p:cNvSpPr/>
          <p:nvPr/>
        </p:nvSpPr>
        <p:spPr>
          <a:xfrm>
            <a:off x="6325446" y="4632478"/>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4" name="Rectangle 43"/>
          <p:cNvSpPr/>
          <p:nvPr/>
        </p:nvSpPr>
        <p:spPr>
          <a:xfrm>
            <a:off x="2123728" y="5661248"/>
            <a:ext cx="1875981"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ESOL, Citizenship Project, BSC Forum, festivals/events, sport, Love is Louder events</a:t>
            </a:r>
          </a:p>
        </p:txBody>
      </p:sp>
      <p:sp>
        <p:nvSpPr>
          <p:cNvPr id="45" name="Rounded Rectangle 44"/>
          <p:cNvSpPr/>
          <p:nvPr/>
        </p:nvSpPr>
        <p:spPr>
          <a:xfrm>
            <a:off x="4362067" y="5661248"/>
            <a:ext cx="1875773"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Better understanding, trust, respect for different Others</a:t>
            </a:r>
          </a:p>
        </p:txBody>
      </p:sp>
      <p:sp>
        <p:nvSpPr>
          <p:cNvPr id="46" name="Rounded Rectangle 45"/>
          <p:cNvSpPr/>
          <p:nvPr/>
        </p:nvSpPr>
        <p:spPr>
          <a:xfrm>
            <a:off x="6552472" y="5661368"/>
            <a:ext cx="2410062"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Less antagonistic behaviours</a:t>
            </a:r>
          </a:p>
          <a:p>
            <a:pPr algn="ctr">
              <a:lnSpc>
                <a:spcPts val="1100"/>
              </a:lnSpc>
            </a:pPr>
            <a:r>
              <a:rPr lang="en-GB" sz="1200" dirty="0">
                <a:solidFill>
                  <a:schemeClr val="tx1"/>
                </a:solidFill>
              </a:rPr>
              <a:t>Enforcement of norms of tolerance within communities (e.g. stopping/reporting hate crime)</a:t>
            </a:r>
          </a:p>
          <a:p>
            <a:pPr algn="ctr">
              <a:lnSpc>
                <a:spcPts val="1100"/>
              </a:lnSpc>
            </a:pPr>
            <a:r>
              <a:rPr lang="en-GB" sz="1200" dirty="0">
                <a:solidFill>
                  <a:schemeClr val="tx1"/>
                </a:solidFill>
              </a:rPr>
              <a:t>Self-organised inter-community collaborative working </a:t>
            </a:r>
          </a:p>
          <a:p>
            <a:pPr algn="ctr">
              <a:lnSpc>
                <a:spcPts val="1100"/>
              </a:lnSpc>
            </a:pPr>
            <a:r>
              <a:rPr lang="en-GB" sz="1200" dirty="0">
                <a:solidFill>
                  <a:schemeClr val="tx1"/>
                </a:solidFill>
              </a:rPr>
              <a:t>Better school attendance</a:t>
            </a:r>
          </a:p>
        </p:txBody>
      </p:sp>
      <p:sp>
        <p:nvSpPr>
          <p:cNvPr id="47" name="Right Arrow 46"/>
          <p:cNvSpPr/>
          <p:nvPr/>
        </p:nvSpPr>
        <p:spPr>
          <a:xfrm>
            <a:off x="4086711" y="5859194"/>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8" name="Right Arrow 47"/>
          <p:cNvSpPr/>
          <p:nvPr/>
        </p:nvSpPr>
        <p:spPr>
          <a:xfrm>
            <a:off x="6324498" y="5856614"/>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387433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34082"/>
          </a:xfrm>
        </p:spPr>
        <p:txBody>
          <a:bodyPr/>
          <a:lstStyle/>
          <a:p>
            <a:r>
              <a:rPr lang="en-GB" dirty="0" smtClean="0"/>
              <a:t>mechanisms in detail (2)</a:t>
            </a:r>
            <a:endParaRPr lang="en-GB" dirty="0"/>
          </a:p>
        </p:txBody>
      </p:sp>
      <p:sp>
        <p:nvSpPr>
          <p:cNvPr id="22" name="Rectangle 21"/>
          <p:cNvSpPr/>
          <p:nvPr/>
        </p:nvSpPr>
        <p:spPr>
          <a:xfrm>
            <a:off x="179512" y="1869572"/>
            <a:ext cx="1764000" cy="9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Environmental projects</a:t>
            </a:r>
          </a:p>
        </p:txBody>
      </p:sp>
      <p:sp>
        <p:nvSpPr>
          <p:cNvPr id="23" name="Rectangle 22"/>
          <p:cNvSpPr/>
          <p:nvPr/>
        </p:nvSpPr>
        <p:spPr>
          <a:xfrm>
            <a:off x="179752" y="2848944"/>
            <a:ext cx="1764000" cy="9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Financial support for community groups</a:t>
            </a:r>
            <a:endParaRPr lang="en-GB" sz="1600" dirty="0">
              <a:solidFill>
                <a:schemeClr val="tx1"/>
              </a:solidFill>
            </a:endParaRPr>
          </a:p>
        </p:txBody>
      </p:sp>
      <p:sp>
        <p:nvSpPr>
          <p:cNvPr id="24" name="Rectangle 23"/>
          <p:cNvSpPr/>
          <p:nvPr/>
        </p:nvSpPr>
        <p:spPr>
          <a:xfrm>
            <a:off x="179752" y="3830672"/>
            <a:ext cx="1764000" cy="9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Targeted state support to families and young people</a:t>
            </a:r>
          </a:p>
        </p:txBody>
      </p:sp>
      <p:sp>
        <p:nvSpPr>
          <p:cNvPr id="25" name="Rectangle 24"/>
          <p:cNvSpPr/>
          <p:nvPr/>
        </p:nvSpPr>
        <p:spPr>
          <a:xfrm>
            <a:off x="179752" y="4833256"/>
            <a:ext cx="1764000" cy="9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Increasing enforcement activity</a:t>
            </a:r>
            <a:endParaRPr lang="en-GB" sz="1600" dirty="0">
              <a:solidFill>
                <a:schemeClr val="tx1"/>
              </a:solidFill>
            </a:endParaRPr>
          </a:p>
        </p:txBody>
      </p:sp>
      <p:sp>
        <p:nvSpPr>
          <p:cNvPr id="26" name="Rectangle 25"/>
          <p:cNvSpPr/>
          <p:nvPr/>
        </p:nvSpPr>
        <p:spPr>
          <a:xfrm>
            <a:off x="179512" y="5877272"/>
            <a:ext cx="1764000" cy="90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a:t>
            </a:r>
            <a:r>
              <a:rPr lang="en-GB" sz="1600" dirty="0" smtClean="0">
                <a:solidFill>
                  <a:schemeClr val="tx1"/>
                </a:solidFill>
              </a:rPr>
              <a:t>with governance organisations</a:t>
            </a:r>
            <a:endParaRPr lang="en-GB" sz="1600" dirty="0">
              <a:solidFill>
                <a:schemeClr val="tx1"/>
              </a:solidFill>
            </a:endParaRPr>
          </a:p>
        </p:txBody>
      </p:sp>
      <p:sp>
        <p:nvSpPr>
          <p:cNvPr id="33" name="Rectangle 32"/>
          <p:cNvSpPr/>
          <p:nvPr/>
        </p:nvSpPr>
        <p:spPr>
          <a:xfrm>
            <a:off x="2123728" y="836712"/>
            <a:ext cx="1875981" cy="100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Activities/ outputs</a:t>
            </a:r>
            <a:endParaRPr lang="en-GB" sz="2400" dirty="0">
              <a:solidFill>
                <a:schemeClr val="tx1"/>
              </a:solidFill>
            </a:endParaRPr>
          </a:p>
        </p:txBody>
      </p:sp>
      <p:sp>
        <p:nvSpPr>
          <p:cNvPr id="34" name="Rounded Rectangle 33"/>
          <p:cNvSpPr/>
          <p:nvPr/>
        </p:nvSpPr>
        <p:spPr>
          <a:xfrm>
            <a:off x="4362067" y="836712"/>
            <a:ext cx="1875773" cy="1008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Capacity change</a:t>
            </a:r>
            <a:endParaRPr lang="en-GB" sz="2400" dirty="0">
              <a:solidFill>
                <a:schemeClr val="tx1"/>
              </a:solidFill>
            </a:endParaRPr>
          </a:p>
        </p:txBody>
      </p:sp>
      <p:sp>
        <p:nvSpPr>
          <p:cNvPr id="35" name="Rounded Rectangle 34"/>
          <p:cNvSpPr/>
          <p:nvPr/>
        </p:nvSpPr>
        <p:spPr>
          <a:xfrm>
            <a:off x="6552472" y="836832"/>
            <a:ext cx="2404580" cy="1008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Behaviour change</a:t>
            </a:r>
            <a:endParaRPr lang="en-GB" sz="2400" dirty="0">
              <a:solidFill>
                <a:schemeClr val="tx1"/>
              </a:solidFill>
            </a:endParaRPr>
          </a:p>
        </p:txBody>
      </p:sp>
      <p:sp>
        <p:nvSpPr>
          <p:cNvPr id="36" name="Right Arrow 35"/>
          <p:cNvSpPr/>
          <p:nvPr/>
        </p:nvSpPr>
        <p:spPr>
          <a:xfrm>
            <a:off x="4086711" y="1034658"/>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7" name="Right Arrow 36"/>
          <p:cNvSpPr/>
          <p:nvPr/>
        </p:nvSpPr>
        <p:spPr>
          <a:xfrm>
            <a:off x="6324498" y="1032078"/>
            <a:ext cx="18759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9" name="Rectangle 38"/>
          <p:cNvSpPr/>
          <p:nvPr/>
        </p:nvSpPr>
        <p:spPr>
          <a:xfrm>
            <a:off x="2125148" y="1878977"/>
            <a:ext cx="1875981" cy="8998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CLP environmental projects </a:t>
            </a:r>
          </a:p>
        </p:txBody>
      </p:sp>
      <p:sp>
        <p:nvSpPr>
          <p:cNvPr id="40" name="Rounded Rectangle 39"/>
          <p:cNvSpPr/>
          <p:nvPr/>
        </p:nvSpPr>
        <p:spPr>
          <a:xfrm>
            <a:off x="4363487" y="1878977"/>
            <a:ext cx="1875773"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100" dirty="0">
                <a:solidFill>
                  <a:schemeClr val="tx1"/>
                </a:solidFill>
              </a:rPr>
              <a:t>Provided with skills and opportunity to deliver projects </a:t>
            </a:r>
          </a:p>
          <a:p>
            <a:pPr>
              <a:lnSpc>
                <a:spcPts val="1100"/>
              </a:lnSpc>
            </a:pPr>
            <a:r>
              <a:rPr lang="en-GB" sz="1100" dirty="0">
                <a:solidFill>
                  <a:schemeClr val="tx1"/>
                </a:solidFill>
              </a:rPr>
              <a:t>More respect amongst participants and others for the immediate environment </a:t>
            </a:r>
          </a:p>
        </p:txBody>
      </p:sp>
      <p:sp>
        <p:nvSpPr>
          <p:cNvPr id="41" name="Rounded Rectangle 40"/>
          <p:cNvSpPr/>
          <p:nvPr/>
        </p:nvSpPr>
        <p:spPr>
          <a:xfrm>
            <a:off x="6553892" y="1879084"/>
            <a:ext cx="2404580"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Direct improvements: litter cleared, allotments, planting</a:t>
            </a:r>
          </a:p>
          <a:p>
            <a:r>
              <a:rPr lang="en-GB" sz="1200" dirty="0">
                <a:solidFill>
                  <a:schemeClr val="tx1"/>
                </a:solidFill>
              </a:rPr>
              <a:t>Less littering in future</a:t>
            </a:r>
          </a:p>
          <a:p>
            <a:r>
              <a:rPr lang="en-GB" sz="1200" dirty="0">
                <a:solidFill>
                  <a:schemeClr val="tx1"/>
                </a:solidFill>
              </a:rPr>
              <a:t>More food growing  </a:t>
            </a:r>
          </a:p>
          <a:p>
            <a:r>
              <a:rPr lang="en-GB" sz="1200" dirty="0">
                <a:solidFill>
                  <a:schemeClr val="tx1"/>
                </a:solidFill>
              </a:rPr>
              <a:t>Better school attendance</a:t>
            </a:r>
          </a:p>
        </p:txBody>
      </p:sp>
      <p:sp>
        <p:nvSpPr>
          <p:cNvPr id="42" name="Right Arrow 41"/>
          <p:cNvSpPr/>
          <p:nvPr/>
        </p:nvSpPr>
        <p:spPr>
          <a:xfrm>
            <a:off x="4088131" y="2055693"/>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3" name="Right Arrow 42"/>
          <p:cNvSpPr/>
          <p:nvPr/>
        </p:nvSpPr>
        <p:spPr>
          <a:xfrm>
            <a:off x="6325918" y="2053390"/>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69" name="Rectangle 68"/>
          <p:cNvSpPr/>
          <p:nvPr/>
        </p:nvSpPr>
        <p:spPr>
          <a:xfrm>
            <a:off x="2123728" y="2843536"/>
            <a:ext cx="1875981" cy="8998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Giving small grants to community groups/organisations </a:t>
            </a:r>
          </a:p>
          <a:p>
            <a:pPr algn="ctr">
              <a:lnSpc>
                <a:spcPts val="1100"/>
              </a:lnSpc>
            </a:pPr>
            <a:r>
              <a:rPr lang="en-GB" sz="1200" dirty="0">
                <a:solidFill>
                  <a:schemeClr val="tx1"/>
                </a:solidFill>
              </a:rPr>
              <a:t>Providing support to groups to bid</a:t>
            </a:r>
          </a:p>
        </p:txBody>
      </p:sp>
      <p:sp>
        <p:nvSpPr>
          <p:cNvPr id="70" name="Rounded Rectangle 69"/>
          <p:cNvSpPr/>
          <p:nvPr/>
        </p:nvSpPr>
        <p:spPr>
          <a:xfrm>
            <a:off x="4362067" y="2843536"/>
            <a:ext cx="1875773"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miscellaneous</a:t>
            </a:r>
          </a:p>
        </p:txBody>
      </p:sp>
      <p:sp>
        <p:nvSpPr>
          <p:cNvPr id="71" name="Rounded Rectangle 70"/>
          <p:cNvSpPr/>
          <p:nvPr/>
        </p:nvSpPr>
        <p:spPr>
          <a:xfrm>
            <a:off x="6552472" y="2843643"/>
            <a:ext cx="2404580"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miscellaneous</a:t>
            </a:r>
          </a:p>
        </p:txBody>
      </p:sp>
      <p:sp>
        <p:nvSpPr>
          <p:cNvPr id="72" name="Right Arrow 71"/>
          <p:cNvSpPr/>
          <p:nvPr/>
        </p:nvSpPr>
        <p:spPr>
          <a:xfrm>
            <a:off x="4086711" y="3020252"/>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73" name="Right Arrow 72"/>
          <p:cNvSpPr/>
          <p:nvPr/>
        </p:nvSpPr>
        <p:spPr>
          <a:xfrm>
            <a:off x="6324498" y="3017949"/>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75" name="Rectangle 74"/>
          <p:cNvSpPr/>
          <p:nvPr/>
        </p:nvSpPr>
        <p:spPr>
          <a:xfrm>
            <a:off x="2123728" y="3825144"/>
            <a:ext cx="1875981" cy="8998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Outreach/street working with young people</a:t>
            </a:r>
          </a:p>
          <a:p>
            <a:pPr algn="ctr">
              <a:lnSpc>
                <a:spcPts val="1100"/>
              </a:lnSpc>
            </a:pPr>
            <a:r>
              <a:rPr lang="en-GB" sz="1200" dirty="0">
                <a:solidFill>
                  <a:schemeClr val="tx1"/>
                </a:solidFill>
              </a:rPr>
              <a:t>Targeted bespoke family support</a:t>
            </a:r>
          </a:p>
        </p:txBody>
      </p:sp>
      <p:sp>
        <p:nvSpPr>
          <p:cNvPr id="76" name="Rounded Rectangle 75"/>
          <p:cNvSpPr/>
          <p:nvPr/>
        </p:nvSpPr>
        <p:spPr>
          <a:xfrm>
            <a:off x="4362067" y="3825144"/>
            <a:ext cx="1875773"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100" dirty="0">
                <a:solidFill>
                  <a:schemeClr val="tx1"/>
                </a:solidFill>
              </a:rPr>
              <a:t>YP more confident and self-aware as citizens</a:t>
            </a:r>
          </a:p>
          <a:p>
            <a:pPr>
              <a:lnSpc>
                <a:spcPts val="1100"/>
              </a:lnSpc>
            </a:pPr>
            <a:r>
              <a:rPr lang="en-GB" sz="1100" dirty="0">
                <a:solidFill>
                  <a:schemeClr val="tx1"/>
                </a:solidFill>
              </a:rPr>
              <a:t>Better (state) understanding of YPs’ issues</a:t>
            </a:r>
          </a:p>
        </p:txBody>
      </p:sp>
      <p:sp>
        <p:nvSpPr>
          <p:cNvPr id="77" name="Rounded Rectangle 76"/>
          <p:cNvSpPr/>
          <p:nvPr/>
        </p:nvSpPr>
        <p:spPr>
          <a:xfrm>
            <a:off x="6552472" y="3825251"/>
            <a:ext cx="2404580"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Reduced </a:t>
            </a:r>
            <a:r>
              <a:rPr lang="en-GB" sz="1200" dirty="0" smtClean="0">
                <a:solidFill>
                  <a:schemeClr val="tx1"/>
                </a:solidFill>
              </a:rPr>
              <a:t>ASB (including drugs)</a:t>
            </a:r>
          </a:p>
          <a:p>
            <a:pPr>
              <a:lnSpc>
                <a:spcPts val="1100"/>
              </a:lnSpc>
            </a:pPr>
            <a:r>
              <a:rPr lang="en-GB" sz="1200" dirty="0" smtClean="0">
                <a:solidFill>
                  <a:schemeClr val="tx1"/>
                </a:solidFill>
              </a:rPr>
              <a:t>Collective activities </a:t>
            </a:r>
          </a:p>
          <a:p>
            <a:pPr>
              <a:lnSpc>
                <a:spcPts val="1100"/>
              </a:lnSpc>
            </a:pPr>
            <a:r>
              <a:rPr lang="en-GB" sz="1200" dirty="0" smtClean="0">
                <a:solidFill>
                  <a:schemeClr val="tx1"/>
                </a:solidFill>
              </a:rPr>
              <a:t>Participation </a:t>
            </a:r>
            <a:r>
              <a:rPr lang="en-GB" sz="1200" dirty="0">
                <a:solidFill>
                  <a:schemeClr val="tx1"/>
                </a:solidFill>
              </a:rPr>
              <a:t>in youth forum</a:t>
            </a:r>
          </a:p>
          <a:p>
            <a:pPr>
              <a:lnSpc>
                <a:spcPts val="1100"/>
              </a:lnSpc>
            </a:pPr>
            <a:r>
              <a:rPr lang="en-GB" sz="1200" dirty="0">
                <a:solidFill>
                  <a:schemeClr val="tx1"/>
                </a:solidFill>
              </a:rPr>
              <a:t>Increase in education participation rates</a:t>
            </a:r>
          </a:p>
          <a:p>
            <a:pPr>
              <a:lnSpc>
                <a:spcPts val="1100"/>
              </a:lnSpc>
            </a:pPr>
            <a:r>
              <a:rPr lang="en-GB" sz="1200" dirty="0">
                <a:solidFill>
                  <a:schemeClr val="tx1"/>
                </a:solidFill>
              </a:rPr>
              <a:t>Reduction in family </a:t>
            </a:r>
            <a:r>
              <a:rPr lang="en-GB" sz="1200" dirty="0" smtClean="0">
                <a:solidFill>
                  <a:schemeClr val="tx1"/>
                </a:solidFill>
              </a:rPr>
              <a:t>abuse</a:t>
            </a:r>
            <a:endParaRPr lang="en-GB" sz="1200" dirty="0">
              <a:solidFill>
                <a:schemeClr val="tx1"/>
              </a:solidFill>
            </a:endParaRPr>
          </a:p>
        </p:txBody>
      </p:sp>
      <p:sp>
        <p:nvSpPr>
          <p:cNvPr id="78" name="Right Arrow 77"/>
          <p:cNvSpPr/>
          <p:nvPr/>
        </p:nvSpPr>
        <p:spPr>
          <a:xfrm>
            <a:off x="4086711" y="4001860"/>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79" name="Right Arrow 78"/>
          <p:cNvSpPr/>
          <p:nvPr/>
        </p:nvSpPr>
        <p:spPr>
          <a:xfrm>
            <a:off x="6324498" y="3999557"/>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81" name="Rectangle 80"/>
          <p:cNvSpPr/>
          <p:nvPr/>
        </p:nvSpPr>
        <p:spPr>
          <a:xfrm>
            <a:off x="2131164" y="4833256"/>
            <a:ext cx="1875981" cy="8998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Reducing CTax fraud</a:t>
            </a:r>
          </a:p>
          <a:p>
            <a:pPr algn="ctr">
              <a:lnSpc>
                <a:spcPts val="1100"/>
              </a:lnSpc>
            </a:pPr>
            <a:r>
              <a:rPr lang="en-GB" sz="1200" dirty="0">
                <a:solidFill>
                  <a:schemeClr val="tx1"/>
                </a:solidFill>
              </a:rPr>
              <a:t>Enforcing housing standards</a:t>
            </a:r>
          </a:p>
          <a:p>
            <a:pPr algn="ctr">
              <a:lnSpc>
                <a:spcPts val="1100"/>
              </a:lnSpc>
            </a:pPr>
            <a:r>
              <a:rPr lang="en-GB" sz="1200" dirty="0">
                <a:solidFill>
                  <a:schemeClr val="tx1"/>
                </a:solidFill>
              </a:rPr>
              <a:t>Enforcing environmental regulations - fly tipping</a:t>
            </a:r>
          </a:p>
        </p:txBody>
      </p:sp>
      <p:sp>
        <p:nvSpPr>
          <p:cNvPr id="82" name="Rounded Rectangle 81"/>
          <p:cNvSpPr/>
          <p:nvPr/>
        </p:nvSpPr>
        <p:spPr>
          <a:xfrm>
            <a:off x="4369503" y="4833256"/>
            <a:ext cx="1875773"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100" dirty="0">
                <a:solidFill>
                  <a:schemeClr val="tx1"/>
                </a:solidFill>
              </a:rPr>
              <a:t>Understanding of risks and  penalties for non-compliance/lawbreaking</a:t>
            </a:r>
          </a:p>
          <a:p>
            <a:pPr>
              <a:lnSpc>
                <a:spcPts val="1100"/>
              </a:lnSpc>
            </a:pPr>
            <a:r>
              <a:rPr lang="en-GB" sz="1100" dirty="0">
                <a:solidFill>
                  <a:schemeClr val="tx1"/>
                </a:solidFill>
              </a:rPr>
              <a:t>Staff and IT (surveillance, reporting) increased </a:t>
            </a:r>
          </a:p>
        </p:txBody>
      </p:sp>
      <p:sp>
        <p:nvSpPr>
          <p:cNvPr id="83" name="Rounded Rectangle 82"/>
          <p:cNvSpPr/>
          <p:nvPr/>
        </p:nvSpPr>
        <p:spPr>
          <a:xfrm>
            <a:off x="6559908" y="4833363"/>
            <a:ext cx="2404580"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chemeClr val="tx1"/>
                </a:solidFill>
              </a:rPr>
              <a:t>Cessation of illegal activity</a:t>
            </a:r>
          </a:p>
          <a:p>
            <a:r>
              <a:rPr lang="en-GB" sz="1200" dirty="0">
                <a:solidFill>
                  <a:schemeClr val="tx1"/>
                </a:solidFill>
              </a:rPr>
              <a:t>Compliance with rules</a:t>
            </a:r>
          </a:p>
        </p:txBody>
      </p:sp>
      <p:sp>
        <p:nvSpPr>
          <p:cNvPr id="84" name="Right Arrow 83"/>
          <p:cNvSpPr/>
          <p:nvPr/>
        </p:nvSpPr>
        <p:spPr>
          <a:xfrm>
            <a:off x="4094147" y="5009972"/>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85" name="Right Arrow 84"/>
          <p:cNvSpPr/>
          <p:nvPr/>
        </p:nvSpPr>
        <p:spPr>
          <a:xfrm>
            <a:off x="6331934" y="5007669"/>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87" name="Rectangle 86"/>
          <p:cNvSpPr/>
          <p:nvPr/>
        </p:nvSpPr>
        <p:spPr>
          <a:xfrm>
            <a:off x="2131164" y="5841368"/>
            <a:ext cx="1875981" cy="8998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BSC Forum? </a:t>
            </a:r>
          </a:p>
        </p:txBody>
      </p:sp>
      <p:sp>
        <p:nvSpPr>
          <p:cNvPr id="88" name="Rounded Rectangle 87"/>
          <p:cNvSpPr/>
          <p:nvPr/>
        </p:nvSpPr>
        <p:spPr>
          <a:xfrm>
            <a:off x="4369503" y="5841368"/>
            <a:ext cx="1875773"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050" dirty="0">
                <a:solidFill>
                  <a:schemeClr val="tx1"/>
                </a:solidFill>
              </a:rPr>
              <a:t>Better understanding of communities</a:t>
            </a:r>
          </a:p>
          <a:p>
            <a:pPr>
              <a:lnSpc>
                <a:spcPts val="1100"/>
              </a:lnSpc>
            </a:pPr>
            <a:r>
              <a:rPr lang="en-GB" sz="1050" dirty="0">
                <a:solidFill>
                  <a:schemeClr val="tx1"/>
                </a:solidFill>
              </a:rPr>
              <a:t>Trust, understanding, skills to work in partnership </a:t>
            </a:r>
          </a:p>
          <a:p>
            <a:pPr>
              <a:lnSpc>
                <a:spcPts val="1100"/>
              </a:lnSpc>
            </a:pPr>
            <a:r>
              <a:rPr lang="en-GB" sz="1050" dirty="0">
                <a:solidFill>
                  <a:schemeClr val="tx1"/>
                </a:solidFill>
              </a:rPr>
              <a:t>Better knowledge of possible funding/resource streams</a:t>
            </a:r>
          </a:p>
        </p:txBody>
      </p:sp>
      <p:sp>
        <p:nvSpPr>
          <p:cNvPr id="89" name="Rounded Rectangle 88"/>
          <p:cNvSpPr/>
          <p:nvPr/>
        </p:nvSpPr>
        <p:spPr>
          <a:xfrm>
            <a:off x="6559908" y="5841475"/>
            <a:ext cx="2404580" cy="89989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050" dirty="0">
                <a:solidFill>
                  <a:schemeClr val="tx1"/>
                </a:solidFill>
              </a:rPr>
              <a:t>More appropriate service </a:t>
            </a:r>
            <a:r>
              <a:rPr lang="en-GB" sz="1050" dirty="0" smtClean="0">
                <a:solidFill>
                  <a:schemeClr val="tx1"/>
                </a:solidFill>
              </a:rPr>
              <a:t>provision</a:t>
            </a:r>
            <a:endParaRPr lang="en-GB" sz="1050" dirty="0">
              <a:solidFill>
                <a:schemeClr val="tx1"/>
              </a:solidFill>
            </a:endParaRPr>
          </a:p>
          <a:p>
            <a:pPr>
              <a:lnSpc>
                <a:spcPts val="1100"/>
              </a:lnSpc>
            </a:pPr>
            <a:r>
              <a:rPr lang="en-GB" sz="1050" dirty="0">
                <a:solidFill>
                  <a:schemeClr val="tx1"/>
                </a:solidFill>
              </a:rPr>
              <a:t>More effective partnership working: reduced duplication, signposting between organisations, new joint actions</a:t>
            </a:r>
          </a:p>
          <a:p>
            <a:pPr>
              <a:lnSpc>
                <a:spcPts val="1100"/>
              </a:lnSpc>
            </a:pPr>
            <a:r>
              <a:rPr lang="en-GB" sz="1050" dirty="0">
                <a:solidFill>
                  <a:schemeClr val="tx1"/>
                </a:solidFill>
              </a:rPr>
              <a:t>More external resources successfully bid for </a:t>
            </a:r>
          </a:p>
        </p:txBody>
      </p:sp>
      <p:sp>
        <p:nvSpPr>
          <p:cNvPr id="90" name="Right Arrow 89"/>
          <p:cNvSpPr/>
          <p:nvPr/>
        </p:nvSpPr>
        <p:spPr>
          <a:xfrm>
            <a:off x="4094147" y="6018084"/>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91" name="Right Arrow 90"/>
          <p:cNvSpPr/>
          <p:nvPr/>
        </p:nvSpPr>
        <p:spPr>
          <a:xfrm>
            <a:off x="6331934" y="6015781"/>
            <a:ext cx="187598" cy="6428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583203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mechanisms and outcomes</a:t>
            </a:r>
            <a:endParaRPr lang="en-GB" dirty="0"/>
          </a:p>
        </p:txBody>
      </p:sp>
      <p:sp>
        <p:nvSpPr>
          <p:cNvPr id="5" name="Rectangle 4"/>
          <p:cNvSpPr/>
          <p:nvPr/>
        </p:nvSpPr>
        <p:spPr>
          <a:xfrm>
            <a:off x="467544" y="1592840"/>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with key individuals</a:t>
            </a:r>
          </a:p>
        </p:txBody>
      </p:sp>
      <p:sp>
        <p:nvSpPr>
          <p:cNvPr id="6" name="Rectangle 5"/>
          <p:cNvSpPr/>
          <p:nvPr/>
        </p:nvSpPr>
        <p:spPr>
          <a:xfrm>
            <a:off x="478404" y="2193968"/>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Providing advice</a:t>
            </a:r>
          </a:p>
        </p:txBody>
      </p:sp>
      <p:sp>
        <p:nvSpPr>
          <p:cNvPr id="7" name="Rectangle 6"/>
          <p:cNvSpPr/>
          <p:nvPr/>
        </p:nvSpPr>
        <p:spPr>
          <a:xfrm>
            <a:off x="467544" y="2766300"/>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Training/education</a:t>
            </a:r>
          </a:p>
        </p:txBody>
      </p:sp>
      <p:sp>
        <p:nvSpPr>
          <p:cNvPr id="8" name="Rectangle 7"/>
          <p:cNvSpPr/>
          <p:nvPr/>
        </p:nvSpPr>
        <p:spPr>
          <a:xfrm>
            <a:off x="467784" y="3331799"/>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Getting individuals together across communities </a:t>
            </a:r>
          </a:p>
        </p:txBody>
      </p:sp>
      <p:sp>
        <p:nvSpPr>
          <p:cNvPr id="9" name="Rectangle 8"/>
          <p:cNvSpPr/>
          <p:nvPr/>
        </p:nvSpPr>
        <p:spPr>
          <a:xfrm>
            <a:off x="467544" y="3904131"/>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Environmental projects</a:t>
            </a:r>
          </a:p>
        </p:txBody>
      </p:sp>
      <p:sp>
        <p:nvSpPr>
          <p:cNvPr id="10" name="Rectangle 9"/>
          <p:cNvSpPr/>
          <p:nvPr/>
        </p:nvSpPr>
        <p:spPr>
          <a:xfrm>
            <a:off x="467784" y="4484923"/>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Financial support for community groups</a:t>
            </a:r>
            <a:endParaRPr lang="en-GB" sz="1600" dirty="0">
              <a:solidFill>
                <a:schemeClr val="tx1"/>
              </a:solidFill>
            </a:endParaRPr>
          </a:p>
        </p:txBody>
      </p:sp>
      <p:sp>
        <p:nvSpPr>
          <p:cNvPr id="11" name="Rectangle 10"/>
          <p:cNvSpPr/>
          <p:nvPr/>
        </p:nvSpPr>
        <p:spPr>
          <a:xfrm>
            <a:off x="467784" y="5065715"/>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Targeted state support to families and young people</a:t>
            </a:r>
          </a:p>
        </p:txBody>
      </p:sp>
      <p:sp>
        <p:nvSpPr>
          <p:cNvPr id="12" name="Rectangle 11"/>
          <p:cNvSpPr/>
          <p:nvPr/>
        </p:nvSpPr>
        <p:spPr>
          <a:xfrm>
            <a:off x="467784" y="5646507"/>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Increasing enforcement activity</a:t>
            </a:r>
            <a:endParaRPr lang="en-GB" sz="1600" dirty="0">
              <a:solidFill>
                <a:schemeClr val="tx1"/>
              </a:solidFill>
            </a:endParaRPr>
          </a:p>
        </p:txBody>
      </p:sp>
      <p:sp>
        <p:nvSpPr>
          <p:cNvPr id="13" name="Rectangle 12"/>
          <p:cNvSpPr/>
          <p:nvPr/>
        </p:nvSpPr>
        <p:spPr>
          <a:xfrm>
            <a:off x="467544" y="6227299"/>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a:t>
            </a:r>
            <a:r>
              <a:rPr lang="en-GB" sz="1600" dirty="0" smtClean="0">
                <a:solidFill>
                  <a:schemeClr val="tx1"/>
                </a:solidFill>
              </a:rPr>
              <a:t>with governance organisations (state and VCF)</a:t>
            </a:r>
            <a:endParaRPr lang="en-GB" sz="1600" dirty="0">
              <a:solidFill>
                <a:schemeClr val="tx1"/>
              </a:solidFill>
            </a:endParaRPr>
          </a:p>
        </p:txBody>
      </p:sp>
      <p:grpSp>
        <p:nvGrpSpPr>
          <p:cNvPr id="14" name="Group 13"/>
          <p:cNvGrpSpPr/>
          <p:nvPr/>
        </p:nvGrpSpPr>
        <p:grpSpPr>
          <a:xfrm>
            <a:off x="5940152" y="908840"/>
            <a:ext cx="2710860" cy="5436440"/>
            <a:chOff x="467544" y="908840"/>
            <a:chExt cx="2710860" cy="5436440"/>
          </a:xfrm>
        </p:grpSpPr>
        <p:sp>
          <p:nvSpPr>
            <p:cNvPr id="15" name="Flowchart: Card 14"/>
            <p:cNvSpPr/>
            <p:nvPr/>
          </p:nvSpPr>
          <p:spPr>
            <a:xfrm>
              <a:off x="467704" y="908840"/>
              <a:ext cx="1908000" cy="684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GB" sz="2400" dirty="0" smtClean="0">
                  <a:solidFill>
                    <a:schemeClr val="tx1"/>
                  </a:solidFill>
                </a:rPr>
                <a:t>Direct benefits</a:t>
              </a:r>
              <a:endParaRPr lang="en-GB" sz="2400" dirty="0">
                <a:solidFill>
                  <a:schemeClr val="tx1"/>
                </a:solidFill>
              </a:endParaRPr>
            </a:p>
          </p:txBody>
        </p:sp>
        <p:sp>
          <p:nvSpPr>
            <p:cNvPr id="16" name="Rectangle 15"/>
            <p:cNvSpPr/>
            <p:nvPr/>
          </p:nvSpPr>
          <p:spPr>
            <a:xfrm>
              <a:off x="478404" y="1700808"/>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Quicker settling in </a:t>
              </a:r>
            </a:p>
          </p:txBody>
        </p:sp>
        <p:sp>
          <p:nvSpPr>
            <p:cNvPr id="17" name="Rectangle 16"/>
            <p:cNvSpPr/>
            <p:nvPr/>
          </p:nvSpPr>
          <p:spPr>
            <a:xfrm>
              <a:off x="467544" y="21689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effective resolution of service problems</a:t>
              </a:r>
            </a:p>
          </p:txBody>
        </p:sp>
        <p:sp>
          <p:nvSpPr>
            <p:cNvPr id="18" name="Rectangle 17"/>
            <p:cNvSpPr/>
            <p:nvPr/>
          </p:nvSpPr>
          <p:spPr>
            <a:xfrm>
              <a:off x="467784" y="2636912"/>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a:t>
              </a:r>
              <a:r>
                <a:rPr lang="en-GB" sz="1200" dirty="0" smtClean="0">
                  <a:solidFill>
                    <a:schemeClr val="tx1"/>
                  </a:solidFill>
                </a:rPr>
                <a:t>community life </a:t>
              </a:r>
              <a:r>
                <a:rPr lang="en-GB" sz="1200" dirty="0">
                  <a:solidFill>
                    <a:schemeClr val="tx1"/>
                  </a:solidFill>
                </a:rPr>
                <a:t>(less involvement in racial abuse etc., disputes resolved) </a:t>
              </a:r>
            </a:p>
          </p:txBody>
        </p:sp>
        <p:sp>
          <p:nvSpPr>
            <p:cNvPr id="19" name="Rectangle 18"/>
            <p:cNvSpPr/>
            <p:nvPr/>
          </p:nvSpPr>
          <p:spPr>
            <a:xfrm>
              <a:off x="467544" y="39691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Satisfaction/wellbeing from social engagement/participation </a:t>
              </a:r>
            </a:p>
          </p:txBody>
        </p:sp>
        <p:sp>
          <p:nvSpPr>
            <p:cNvPr id="20" name="Rectangle 19"/>
            <p:cNvSpPr/>
            <p:nvPr/>
          </p:nvSpPr>
          <p:spPr>
            <a:xfrm>
              <a:off x="467784" y="447316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confident and able to exercise rights/responsibilities </a:t>
              </a:r>
            </a:p>
          </p:txBody>
        </p:sp>
        <p:sp>
          <p:nvSpPr>
            <p:cNvPr id="21" name="Rectangle 20"/>
            <p:cNvSpPr/>
            <p:nvPr/>
          </p:nvSpPr>
          <p:spPr>
            <a:xfrm>
              <a:off x="467784" y="4977216"/>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(Better) </a:t>
              </a:r>
              <a:r>
                <a:rPr lang="en-GB" sz="1200" dirty="0" smtClean="0">
                  <a:solidFill>
                    <a:schemeClr val="tx1"/>
                  </a:solidFill>
                </a:rPr>
                <a:t>employed/higher income </a:t>
              </a:r>
              <a:endParaRPr lang="en-GB" sz="1200" dirty="0">
                <a:solidFill>
                  <a:schemeClr val="tx1"/>
                </a:solidFill>
              </a:endParaRPr>
            </a:p>
          </p:txBody>
        </p:sp>
        <p:sp>
          <p:nvSpPr>
            <p:cNvPr id="22" name="Rectangle 21"/>
            <p:cNvSpPr/>
            <p:nvPr/>
          </p:nvSpPr>
          <p:spPr>
            <a:xfrm>
              <a:off x="467784" y="544522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Living in better physical environment (greenery, litter, fly tipping…) </a:t>
              </a:r>
            </a:p>
          </p:txBody>
        </p:sp>
        <p:sp>
          <p:nvSpPr>
            <p:cNvPr id="23" name="Rectangle 22"/>
            <p:cNvSpPr/>
            <p:nvPr/>
          </p:nvSpPr>
          <p:spPr>
            <a:xfrm>
              <a:off x="467544" y="594928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secure tenancy in better housing </a:t>
              </a:r>
            </a:p>
          </p:txBody>
        </p:sp>
        <p:sp>
          <p:nvSpPr>
            <p:cNvPr id="24" name="Rectangle 23"/>
            <p:cNvSpPr/>
            <p:nvPr/>
          </p:nvSpPr>
          <p:spPr>
            <a:xfrm>
              <a:off x="467544" y="3334415"/>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personal lives (within families, at school, less friction with authorities)</a:t>
              </a:r>
            </a:p>
          </p:txBody>
        </p:sp>
      </p:grpSp>
      <p:sp>
        <p:nvSpPr>
          <p:cNvPr id="34" name="Rectangle 33"/>
          <p:cNvSpPr/>
          <p:nvPr/>
        </p:nvSpPr>
        <p:spPr>
          <a:xfrm>
            <a:off x="467544" y="1008870"/>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Mechanisms</a:t>
            </a:r>
            <a:endParaRPr lang="en-GB" sz="2400" dirty="0">
              <a:solidFill>
                <a:schemeClr val="tx1"/>
              </a:solidFill>
            </a:endParaRPr>
          </a:p>
        </p:txBody>
      </p:sp>
      <p:cxnSp>
        <p:nvCxnSpPr>
          <p:cNvPr id="35" name="Straight Arrow Connector 34"/>
          <p:cNvCxnSpPr>
            <a:stCxn id="5" idx="3"/>
            <a:endCxn id="22" idx="1"/>
          </p:cNvCxnSpPr>
          <p:nvPr/>
        </p:nvCxnSpPr>
        <p:spPr>
          <a:xfrm>
            <a:off x="3167544" y="1834810"/>
            <a:ext cx="2772848" cy="380841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5" idx="3"/>
            <a:endCxn id="17" idx="1"/>
          </p:cNvCxnSpPr>
          <p:nvPr/>
        </p:nvCxnSpPr>
        <p:spPr>
          <a:xfrm>
            <a:off x="3167544" y="1834810"/>
            <a:ext cx="2772608" cy="53209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5" idx="3"/>
            <a:endCxn id="18" idx="1"/>
          </p:cNvCxnSpPr>
          <p:nvPr/>
        </p:nvCxnSpPr>
        <p:spPr>
          <a:xfrm>
            <a:off x="3167544" y="1834810"/>
            <a:ext cx="2772848" cy="107210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endCxn id="16" idx="1"/>
          </p:cNvCxnSpPr>
          <p:nvPr/>
        </p:nvCxnSpPr>
        <p:spPr>
          <a:xfrm>
            <a:off x="3180635" y="1825902"/>
            <a:ext cx="2770377" cy="7290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endCxn id="19" idx="1"/>
          </p:cNvCxnSpPr>
          <p:nvPr/>
        </p:nvCxnSpPr>
        <p:spPr>
          <a:xfrm>
            <a:off x="3167544" y="1811647"/>
            <a:ext cx="2772608" cy="235545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5" idx="3"/>
            <a:endCxn id="20" idx="1"/>
          </p:cNvCxnSpPr>
          <p:nvPr/>
        </p:nvCxnSpPr>
        <p:spPr>
          <a:xfrm>
            <a:off x="3167544" y="1834810"/>
            <a:ext cx="2772848" cy="283635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7" idx="3"/>
            <a:endCxn id="21" idx="1"/>
          </p:cNvCxnSpPr>
          <p:nvPr/>
        </p:nvCxnSpPr>
        <p:spPr>
          <a:xfrm>
            <a:off x="3167544" y="3008270"/>
            <a:ext cx="2772848" cy="2166946"/>
          </a:xfrm>
          <a:prstGeom prst="straightConnector1">
            <a:avLst/>
          </a:prstGeom>
          <a:ln w="22225">
            <a:solidFill>
              <a:schemeClr val="tx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7" idx="3"/>
            <a:endCxn id="19" idx="1"/>
          </p:cNvCxnSpPr>
          <p:nvPr/>
        </p:nvCxnSpPr>
        <p:spPr>
          <a:xfrm>
            <a:off x="3167544" y="3008270"/>
            <a:ext cx="2772608" cy="1158834"/>
          </a:xfrm>
          <a:prstGeom prst="straightConnector1">
            <a:avLst/>
          </a:prstGeom>
          <a:ln w="22225">
            <a:solidFill>
              <a:schemeClr val="tx1"/>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7" idx="3"/>
            <a:endCxn id="20" idx="1"/>
          </p:cNvCxnSpPr>
          <p:nvPr/>
        </p:nvCxnSpPr>
        <p:spPr>
          <a:xfrm>
            <a:off x="3167544" y="3008270"/>
            <a:ext cx="2772848" cy="1662890"/>
          </a:xfrm>
          <a:prstGeom prst="straightConnector1">
            <a:avLst/>
          </a:prstGeom>
          <a:ln w="22225">
            <a:solidFill>
              <a:schemeClr val="tx1"/>
            </a:solidFill>
            <a:prstDash val="lg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6537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mechanisms and outcomes</a:t>
            </a:r>
            <a:endParaRPr lang="en-GB" dirty="0"/>
          </a:p>
        </p:txBody>
      </p:sp>
      <p:sp>
        <p:nvSpPr>
          <p:cNvPr id="5" name="Rectangle 4"/>
          <p:cNvSpPr/>
          <p:nvPr/>
        </p:nvSpPr>
        <p:spPr>
          <a:xfrm>
            <a:off x="467544" y="1592840"/>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with key individuals</a:t>
            </a:r>
          </a:p>
        </p:txBody>
      </p:sp>
      <p:sp>
        <p:nvSpPr>
          <p:cNvPr id="6" name="Rectangle 5"/>
          <p:cNvSpPr/>
          <p:nvPr/>
        </p:nvSpPr>
        <p:spPr>
          <a:xfrm>
            <a:off x="478404" y="2193968"/>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Providing advice</a:t>
            </a:r>
          </a:p>
        </p:txBody>
      </p:sp>
      <p:sp>
        <p:nvSpPr>
          <p:cNvPr id="7" name="Rectangle 6"/>
          <p:cNvSpPr/>
          <p:nvPr/>
        </p:nvSpPr>
        <p:spPr>
          <a:xfrm>
            <a:off x="467544" y="2766300"/>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Training/education</a:t>
            </a:r>
          </a:p>
        </p:txBody>
      </p:sp>
      <p:sp>
        <p:nvSpPr>
          <p:cNvPr id="8" name="Rectangle 7"/>
          <p:cNvSpPr/>
          <p:nvPr/>
        </p:nvSpPr>
        <p:spPr>
          <a:xfrm>
            <a:off x="467784" y="3331799"/>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Getting individuals together across communities </a:t>
            </a:r>
          </a:p>
        </p:txBody>
      </p:sp>
      <p:sp>
        <p:nvSpPr>
          <p:cNvPr id="9" name="Rectangle 8"/>
          <p:cNvSpPr/>
          <p:nvPr/>
        </p:nvSpPr>
        <p:spPr>
          <a:xfrm>
            <a:off x="467544" y="3904131"/>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Environmental projects</a:t>
            </a:r>
          </a:p>
        </p:txBody>
      </p:sp>
      <p:sp>
        <p:nvSpPr>
          <p:cNvPr id="10" name="Rectangle 9"/>
          <p:cNvSpPr/>
          <p:nvPr/>
        </p:nvSpPr>
        <p:spPr>
          <a:xfrm>
            <a:off x="467784" y="4484923"/>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Financial support for community groups</a:t>
            </a:r>
            <a:endParaRPr lang="en-GB" sz="1600" dirty="0">
              <a:solidFill>
                <a:schemeClr val="tx1"/>
              </a:solidFill>
            </a:endParaRPr>
          </a:p>
        </p:txBody>
      </p:sp>
      <p:sp>
        <p:nvSpPr>
          <p:cNvPr id="11" name="Rectangle 10"/>
          <p:cNvSpPr/>
          <p:nvPr/>
        </p:nvSpPr>
        <p:spPr>
          <a:xfrm>
            <a:off x="467784" y="5065715"/>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Targeted state support to families and young people</a:t>
            </a:r>
          </a:p>
        </p:txBody>
      </p:sp>
      <p:sp>
        <p:nvSpPr>
          <p:cNvPr id="12" name="Rectangle 11"/>
          <p:cNvSpPr/>
          <p:nvPr/>
        </p:nvSpPr>
        <p:spPr>
          <a:xfrm>
            <a:off x="467784" y="5646507"/>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Increasing enforcement activity</a:t>
            </a:r>
            <a:endParaRPr lang="en-GB" sz="1600" dirty="0">
              <a:solidFill>
                <a:schemeClr val="tx1"/>
              </a:solidFill>
            </a:endParaRPr>
          </a:p>
        </p:txBody>
      </p:sp>
      <p:sp>
        <p:nvSpPr>
          <p:cNvPr id="13" name="Rectangle 12"/>
          <p:cNvSpPr/>
          <p:nvPr/>
        </p:nvSpPr>
        <p:spPr>
          <a:xfrm>
            <a:off x="467544" y="6227299"/>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a:t>
            </a:r>
            <a:r>
              <a:rPr lang="en-GB" sz="1600" dirty="0" smtClean="0">
                <a:solidFill>
                  <a:schemeClr val="tx1"/>
                </a:solidFill>
              </a:rPr>
              <a:t>with governance organisations (state and VCF)</a:t>
            </a:r>
            <a:endParaRPr lang="en-GB" sz="1600" dirty="0">
              <a:solidFill>
                <a:schemeClr val="tx1"/>
              </a:solidFill>
            </a:endParaRPr>
          </a:p>
        </p:txBody>
      </p:sp>
      <p:grpSp>
        <p:nvGrpSpPr>
          <p:cNvPr id="14" name="Group 13"/>
          <p:cNvGrpSpPr/>
          <p:nvPr/>
        </p:nvGrpSpPr>
        <p:grpSpPr>
          <a:xfrm>
            <a:off x="5940152" y="908840"/>
            <a:ext cx="2710860" cy="5436440"/>
            <a:chOff x="467544" y="908840"/>
            <a:chExt cx="2710860" cy="5436440"/>
          </a:xfrm>
        </p:grpSpPr>
        <p:sp>
          <p:nvSpPr>
            <p:cNvPr id="15" name="Flowchart: Card 14"/>
            <p:cNvSpPr/>
            <p:nvPr/>
          </p:nvSpPr>
          <p:spPr>
            <a:xfrm>
              <a:off x="467704" y="908840"/>
              <a:ext cx="1908000" cy="684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GB" sz="2400" dirty="0" smtClean="0">
                  <a:solidFill>
                    <a:schemeClr val="tx1"/>
                  </a:solidFill>
                </a:rPr>
                <a:t>Direct benefits</a:t>
              </a:r>
              <a:endParaRPr lang="en-GB" sz="2400" dirty="0">
                <a:solidFill>
                  <a:schemeClr val="tx1"/>
                </a:solidFill>
              </a:endParaRPr>
            </a:p>
          </p:txBody>
        </p:sp>
        <p:sp>
          <p:nvSpPr>
            <p:cNvPr id="16" name="Rectangle 15"/>
            <p:cNvSpPr/>
            <p:nvPr/>
          </p:nvSpPr>
          <p:spPr>
            <a:xfrm>
              <a:off x="478404" y="1700808"/>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Quicker settling in </a:t>
              </a:r>
            </a:p>
          </p:txBody>
        </p:sp>
        <p:sp>
          <p:nvSpPr>
            <p:cNvPr id="17" name="Rectangle 16"/>
            <p:cNvSpPr/>
            <p:nvPr/>
          </p:nvSpPr>
          <p:spPr>
            <a:xfrm>
              <a:off x="467544" y="21689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effective resolution of service problems</a:t>
              </a:r>
            </a:p>
          </p:txBody>
        </p:sp>
        <p:sp>
          <p:nvSpPr>
            <p:cNvPr id="18" name="Rectangle 17"/>
            <p:cNvSpPr/>
            <p:nvPr/>
          </p:nvSpPr>
          <p:spPr>
            <a:xfrm>
              <a:off x="467784" y="2636912"/>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a:t>
              </a:r>
              <a:r>
                <a:rPr lang="en-GB" sz="1200" dirty="0" smtClean="0">
                  <a:solidFill>
                    <a:schemeClr val="tx1"/>
                  </a:solidFill>
                </a:rPr>
                <a:t>community life </a:t>
              </a:r>
              <a:r>
                <a:rPr lang="en-GB" sz="1200" dirty="0">
                  <a:solidFill>
                    <a:schemeClr val="tx1"/>
                  </a:solidFill>
                </a:rPr>
                <a:t>(less involvement in racial abuse etc., disputes resolved) </a:t>
              </a:r>
            </a:p>
          </p:txBody>
        </p:sp>
        <p:sp>
          <p:nvSpPr>
            <p:cNvPr id="19" name="Rectangle 18"/>
            <p:cNvSpPr/>
            <p:nvPr/>
          </p:nvSpPr>
          <p:spPr>
            <a:xfrm>
              <a:off x="467544" y="39691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Satisfaction/wellbeing from social engagement/participation </a:t>
              </a:r>
            </a:p>
          </p:txBody>
        </p:sp>
        <p:sp>
          <p:nvSpPr>
            <p:cNvPr id="20" name="Rectangle 19"/>
            <p:cNvSpPr/>
            <p:nvPr/>
          </p:nvSpPr>
          <p:spPr>
            <a:xfrm>
              <a:off x="467784" y="447316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confident and able to exercise rights/responsibilities </a:t>
              </a:r>
            </a:p>
          </p:txBody>
        </p:sp>
        <p:sp>
          <p:nvSpPr>
            <p:cNvPr id="21" name="Rectangle 20"/>
            <p:cNvSpPr/>
            <p:nvPr/>
          </p:nvSpPr>
          <p:spPr>
            <a:xfrm>
              <a:off x="467784" y="4977216"/>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(Better) </a:t>
              </a:r>
              <a:r>
                <a:rPr lang="en-GB" sz="1200" dirty="0" smtClean="0">
                  <a:solidFill>
                    <a:schemeClr val="tx1"/>
                  </a:solidFill>
                </a:rPr>
                <a:t>employed/higher income </a:t>
              </a:r>
              <a:endParaRPr lang="en-GB" sz="1200" dirty="0">
                <a:solidFill>
                  <a:schemeClr val="tx1"/>
                </a:solidFill>
              </a:endParaRPr>
            </a:p>
          </p:txBody>
        </p:sp>
        <p:sp>
          <p:nvSpPr>
            <p:cNvPr id="22" name="Rectangle 21"/>
            <p:cNvSpPr/>
            <p:nvPr/>
          </p:nvSpPr>
          <p:spPr>
            <a:xfrm>
              <a:off x="467784" y="544522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Living in better physical environment (greenery, litter, fly tipping…) </a:t>
              </a:r>
            </a:p>
          </p:txBody>
        </p:sp>
        <p:sp>
          <p:nvSpPr>
            <p:cNvPr id="23" name="Rectangle 22"/>
            <p:cNvSpPr/>
            <p:nvPr/>
          </p:nvSpPr>
          <p:spPr>
            <a:xfrm>
              <a:off x="467544" y="594928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secure tenancy in better housing </a:t>
              </a:r>
            </a:p>
          </p:txBody>
        </p:sp>
        <p:sp>
          <p:nvSpPr>
            <p:cNvPr id="24" name="Rectangle 23"/>
            <p:cNvSpPr/>
            <p:nvPr/>
          </p:nvSpPr>
          <p:spPr>
            <a:xfrm>
              <a:off x="467544" y="3334415"/>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personal lives (within families, at school, less friction with authorities)</a:t>
              </a:r>
            </a:p>
          </p:txBody>
        </p:sp>
      </p:grpSp>
      <p:sp>
        <p:nvSpPr>
          <p:cNvPr id="34" name="Rectangle 33"/>
          <p:cNvSpPr/>
          <p:nvPr/>
        </p:nvSpPr>
        <p:spPr>
          <a:xfrm>
            <a:off x="467544" y="1008870"/>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Mechanisms</a:t>
            </a:r>
            <a:endParaRPr lang="en-GB" sz="2400" dirty="0">
              <a:solidFill>
                <a:schemeClr val="tx1"/>
              </a:solidFill>
            </a:endParaRPr>
          </a:p>
        </p:txBody>
      </p:sp>
      <p:cxnSp>
        <p:nvCxnSpPr>
          <p:cNvPr id="52" name="Straight Arrow Connector 51"/>
          <p:cNvCxnSpPr>
            <a:endCxn id="17" idx="1"/>
          </p:cNvCxnSpPr>
          <p:nvPr/>
        </p:nvCxnSpPr>
        <p:spPr>
          <a:xfrm flipV="1">
            <a:off x="3180635" y="2366904"/>
            <a:ext cx="2759517" cy="69033"/>
          </a:xfrm>
          <a:prstGeom prst="straightConnector1">
            <a:avLst/>
          </a:prstGeom>
          <a:ln w="2222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6" idx="3"/>
            <a:endCxn id="23" idx="1"/>
          </p:cNvCxnSpPr>
          <p:nvPr/>
        </p:nvCxnSpPr>
        <p:spPr>
          <a:xfrm>
            <a:off x="3178404" y="2435938"/>
            <a:ext cx="2761748" cy="3711342"/>
          </a:xfrm>
          <a:prstGeom prst="straightConnector1">
            <a:avLst/>
          </a:prstGeom>
          <a:ln w="22225">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endCxn id="18" idx="1"/>
          </p:cNvCxnSpPr>
          <p:nvPr/>
        </p:nvCxnSpPr>
        <p:spPr>
          <a:xfrm flipV="1">
            <a:off x="3167544" y="2906912"/>
            <a:ext cx="2772848" cy="666857"/>
          </a:xfrm>
          <a:prstGeom prst="straightConnector1">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8" idx="3"/>
            <a:endCxn id="19" idx="1"/>
          </p:cNvCxnSpPr>
          <p:nvPr/>
        </p:nvCxnSpPr>
        <p:spPr>
          <a:xfrm>
            <a:off x="3167784" y="3573769"/>
            <a:ext cx="2772368" cy="593335"/>
          </a:xfrm>
          <a:prstGeom prst="straightConnector1">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20" idx="1"/>
          </p:cNvCxnSpPr>
          <p:nvPr/>
        </p:nvCxnSpPr>
        <p:spPr>
          <a:xfrm>
            <a:off x="3167544" y="3573768"/>
            <a:ext cx="2772848" cy="1097392"/>
          </a:xfrm>
          <a:prstGeom prst="straightConnector1">
            <a:avLst/>
          </a:prstGeom>
          <a:ln w="3175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52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mechanisms and outcomes</a:t>
            </a:r>
            <a:endParaRPr lang="en-GB" dirty="0"/>
          </a:p>
        </p:txBody>
      </p:sp>
      <p:sp>
        <p:nvSpPr>
          <p:cNvPr id="5" name="Rectangle 4"/>
          <p:cNvSpPr/>
          <p:nvPr/>
        </p:nvSpPr>
        <p:spPr>
          <a:xfrm>
            <a:off x="467544" y="1592840"/>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with key individuals</a:t>
            </a:r>
          </a:p>
        </p:txBody>
      </p:sp>
      <p:sp>
        <p:nvSpPr>
          <p:cNvPr id="6" name="Rectangle 5"/>
          <p:cNvSpPr/>
          <p:nvPr/>
        </p:nvSpPr>
        <p:spPr>
          <a:xfrm>
            <a:off x="478404" y="2193968"/>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Providing advice</a:t>
            </a:r>
          </a:p>
        </p:txBody>
      </p:sp>
      <p:sp>
        <p:nvSpPr>
          <p:cNvPr id="7" name="Rectangle 6"/>
          <p:cNvSpPr/>
          <p:nvPr/>
        </p:nvSpPr>
        <p:spPr>
          <a:xfrm>
            <a:off x="467544" y="2766300"/>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Training/education</a:t>
            </a:r>
          </a:p>
        </p:txBody>
      </p:sp>
      <p:sp>
        <p:nvSpPr>
          <p:cNvPr id="8" name="Rectangle 7"/>
          <p:cNvSpPr/>
          <p:nvPr/>
        </p:nvSpPr>
        <p:spPr>
          <a:xfrm>
            <a:off x="467784" y="3331799"/>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Getting individuals together across communities </a:t>
            </a:r>
          </a:p>
        </p:txBody>
      </p:sp>
      <p:sp>
        <p:nvSpPr>
          <p:cNvPr id="9" name="Rectangle 8"/>
          <p:cNvSpPr/>
          <p:nvPr/>
        </p:nvSpPr>
        <p:spPr>
          <a:xfrm>
            <a:off x="458344" y="3874415"/>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Environmental projects</a:t>
            </a:r>
          </a:p>
        </p:txBody>
      </p:sp>
      <p:sp>
        <p:nvSpPr>
          <p:cNvPr id="10" name="Rectangle 9"/>
          <p:cNvSpPr/>
          <p:nvPr/>
        </p:nvSpPr>
        <p:spPr>
          <a:xfrm>
            <a:off x="467784" y="4484923"/>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Financial support for community groups</a:t>
            </a:r>
            <a:endParaRPr lang="en-GB" sz="1600" dirty="0">
              <a:solidFill>
                <a:schemeClr val="tx1"/>
              </a:solidFill>
            </a:endParaRPr>
          </a:p>
        </p:txBody>
      </p:sp>
      <p:sp>
        <p:nvSpPr>
          <p:cNvPr id="11" name="Rectangle 10"/>
          <p:cNvSpPr/>
          <p:nvPr/>
        </p:nvSpPr>
        <p:spPr>
          <a:xfrm>
            <a:off x="467784" y="5065715"/>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Targeted state support to families and young people</a:t>
            </a:r>
          </a:p>
        </p:txBody>
      </p:sp>
      <p:sp>
        <p:nvSpPr>
          <p:cNvPr id="12" name="Rectangle 11"/>
          <p:cNvSpPr/>
          <p:nvPr/>
        </p:nvSpPr>
        <p:spPr>
          <a:xfrm>
            <a:off x="467784" y="5646507"/>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Increasing enforcement activity</a:t>
            </a:r>
            <a:endParaRPr lang="en-GB" sz="1600" dirty="0">
              <a:solidFill>
                <a:schemeClr val="tx1"/>
              </a:solidFill>
            </a:endParaRPr>
          </a:p>
        </p:txBody>
      </p:sp>
      <p:sp>
        <p:nvSpPr>
          <p:cNvPr id="13" name="Rectangle 12"/>
          <p:cNvSpPr/>
          <p:nvPr/>
        </p:nvSpPr>
        <p:spPr>
          <a:xfrm>
            <a:off x="467544" y="6227299"/>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a:t>
            </a:r>
            <a:r>
              <a:rPr lang="en-GB" sz="1600" dirty="0" smtClean="0">
                <a:solidFill>
                  <a:schemeClr val="tx1"/>
                </a:solidFill>
              </a:rPr>
              <a:t>with governance organisations (state and VCF)</a:t>
            </a:r>
            <a:endParaRPr lang="en-GB" sz="1600" dirty="0">
              <a:solidFill>
                <a:schemeClr val="tx1"/>
              </a:solidFill>
            </a:endParaRPr>
          </a:p>
        </p:txBody>
      </p:sp>
      <p:sp>
        <p:nvSpPr>
          <p:cNvPr id="15" name="Flowchart: Card 14"/>
          <p:cNvSpPr/>
          <p:nvPr/>
        </p:nvSpPr>
        <p:spPr>
          <a:xfrm>
            <a:off x="5940312" y="908840"/>
            <a:ext cx="1908000" cy="684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GB" sz="2400" dirty="0" smtClean="0">
                <a:solidFill>
                  <a:schemeClr val="tx1"/>
                </a:solidFill>
              </a:rPr>
              <a:t>Direct benefits</a:t>
            </a:r>
            <a:endParaRPr lang="en-GB" sz="2400" dirty="0">
              <a:solidFill>
                <a:schemeClr val="tx1"/>
              </a:solidFill>
            </a:endParaRPr>
          </a:p>
        </p:txBody>
      </p:sp>
      <p:sp>
        <p:nvSpPr>
          <p:cNvPr id="16" name="Rectangle 15"/>
          <p:cNvSpPr/>
          <p:nvPr/>
        </p:nvSpPr>
        <p:spPr>
          <a:xfrm>
            <a:off x="5951012" y="1700808"/>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Quicker settling in </a:t>
            </a:r>
          </a:p>
        </p:txBody>
      </p:sp>
      <p:sp>
        <p:nvSpPr>
          <p:cNvPr id="17" name="Rectangle 16"/>
          <p:cNvSpPr/>
          <p:nvPr/>
        </p:nvSpPr>
        <p:spPr>
          <a:xfrm>
            <a:off x="5940152" y="21689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effective resolution of service problems</a:t>
            </a:r>
          </a:p>
        </p:txBody>
      </p:sp>
      <p:sp>
        <p:nvSpPr>
          <p:cNvPr id="18" name="Rectangle 17"/>
          <p:cNvSpPr/>
          <p:nvPr/>
        </p:nvSpPr>
        <p:spPr>
          <a:xfrm>
            <a:off x="5940392" y="2636912"/>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a:t>
            </a:r>
            <a:r>
              <a:rPr lang="en-GB" sz="1200" dirty="0" smtClean="0">
                <a:solidFill>
                  <a:schemeClr val="tx1"/>
                </a:solidFill>
              </a:rPr>
              <a:t>community life </a:t>
            </a:r>
            <a:r>
              <a:rPr lang="en-GB" sz="1200" dirty="0">
                <a:solidFill>
                  <a:schemeClr val="tx1"/>
                </a:solidFill>
              </a:rPr>
              <a:t>(less involvement in racial abuse etc., disputes resolved) </a:t>
            </a:r>
          </a:p>
        </p:txBody>
      </p:sp>
      <p:sp>
        <p:nvSpPr>
          <p:cNvPr id="19" name="Rectangle 18"/>
          <p:cNvSpPr/>
          <p:nvPr/>
        </p:nvSpPr>
        <p:spPr>
          <a:xfrm>
            <a:off x="5940152" y="39691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Satisfaction/wellbeing from social engagement/participation </a:t>
            </a:r>
          </a:p>
        </p:txBody>
      </p:sp>
      <p:sp>
        <p:nvSpPr>
          <p:cNvPr id="20" name="Rectangle 19"/>
          <p:cNvSpPr/>
          <p:nvPr/>
        </p:nvSpPr>
        <p:spPr>
          <a:xfrm>
            <a:off x="5940392" y="447316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confident and able to exercise rights/responsibilities </a:t>
            </a:r>
          </a:p>
        </p:txBody>
      </p:sp>
      <p:sp>
        <p:nvSpPr>
          <p:cNvPr id="21" name="Rectangle 20"/>
          <p:cNvSpPr/>
          <p:nvPr/>
        </p:nvSpPr>
        <p:spPr>
          <a:xfrm>
            <a:off x="5940392" y="4977216"/>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(Better) </a:t>
            </a:r>
            <a:r>
              <a:rPr lang="en-GB" sz="1200" dirty="0" smtClean="0">
                <a:solidFill>
                  <a:schemeClr val="tx1"/>
                </a:solidFill>
              </a:rPr>
              <a:t>employed/higher income </a:t>
            </a:r>
            <a:endParaRPr lang="en-GB" sz="1200" dirty="0">
              <a:solidFill>
                <a:schemeClr val="tx1"/>
              </a:solidFill>
            </a:endParaRPr>
          </a:p>
        </p:txBody>
      </p:sp>
      <p:sp>
        <p:nvSpPr>
          <p:cNvPr id="22" name="Rectangle 21"/>
          <p:cNvSpPr/>
          <p:nvPr/>
        </p:nvSpPr>
        <p:spPr>
          <a:xfrm>
            <a:off x="5940392" y="544522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Living in better physical environment (greenery, litter, fly tipping…) </a:t>
            </a:r>
          </a:p>
        </p:txBody>
      </p:sp>
      <p:sp>
        <p:nvSpPr>
          <p:cNvPr id="23" name="Rectangle 22"/>
          <p:cNvSpPr/>
          <p:nvPr/>
        </p:nvSpPr>
        <p:spPr>
          <a:xfrm>
            <a:off x="5940152" y="594928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secure tenancy in better housing </a:t>
            </a:r>
          </a:p>
        </p:txBody>
      </p:sp>
      <p:sp>
        <p:nvSpPr>
          <p:cNvPr id="24" name="Rectangle 23"/>
          <p:cNvSpPr/>
          <p:nvPr/>
        </p:nvSpPr>
        <p:spPr>
          <a:xfrm>
            <a:off x="5940152" y="3334415"/>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personal lives (within families, at school, less friction with authorities)</a:t>
            </a:r>
          </a:p>
        </p:txBody>
      </p:sp>
      <p:sp>
        <p:nvSpPr>
          <p:cNvPr id="34" name="Rectangle 33"/>
          <p:cNvSpPr/>
          <p:nvPr/>
        </p:nvSpPr>
        <p:spPr>
          <a:xfrm>
            <a:off x="467544" y="1008870"/>
            <a:ext cx="2700000" cy="483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Mechanisms</a:t>
            </a:r>
            <a:endParaRPr lang="en-GB" sz="2400" dirty="0">
              <a:solidFill>
                <a:schemeClr val="tx1"/>
              </a:solidFill>
            </a:endParaRPr>
          </a:p>
        </p:txBody>
      </p:sp>
      <p:cxnSp>
        <p:nvCxnSpPr>
          <p:cNvPr id="49" name="Straight Arrow Connector 48"/>
          <p:cNvCxnSpPr>
            <a:stCxn id="9" idx="3"/>
            <a:endCxn id="22" idx="1"/>
          </p:cNvCxnSpPr>
          <p:nvPr/>
        </p:nvCxnSpPr>
        <p:spPr>
          <a:xfrm>
            <a:off x="3158344" y="4116385"/>
            <a:ext cx="2782048" cy="1526839"/>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9" idx="3"/>
            <a:endCxn id="19" idx="1"/>
          </p:cNvCxnSpPr>
          <p:nvPr/>
        </p:nvCxnSpPr>
        <p:spPr>
          <a:xfrm>
            <a:off x="3158344" y="4116385"/>
            <a:ext cx="2781808" cy="50719"/>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215929" y="6469268"/>
            <a:ext cx="5783853" cy="72906"/>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11" idx="3"/>
            <a:endCxn id="24" idx="1"/>
          </p:cNvCxnSpPr>
          <p:nvPr/>
        </p:nvCxnSpPr>
        <p:spPr>
          <a:xfrm flipV="1">
            <a:off x="3167784" y="3604415"/>
            <a:ext cx="2772368" cy="170327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2" idx="3"/>
            <a:endCxn id="23" idx="1"/>
          </p:cNvCxnSpPr>
          <p:nvPr/>
        </p:nvCxnSpPr>
        <p:spPr>
          <a:xfrm>
            <a:off x="3167784" y="5888477"/>
            <a:ext cx="2772368" cy="258803"/>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2" idx="3"/>
            <a:endCxn id="22" idx="1"/>
          </p:cNvCxnSpPr>
          <p:nvPr/>
        </p:nvCxnSpPr>
        <p:spPr>
          <a:xfrm flipV="1">
            <a:off x="3167784" y="5643224"/>
            <a:ext cx="2772608" cy="245253"/>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74745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direct and wider benefits</a:t>
            </a:r>
            <a:endParaRPr lang="en-GB" dirty="0"/>
          </a:p>
        </p:txBody>
      </p:sp>
      <p:sp>
        <p:nvSpPr>
          <p:cNvPr id="16" name="Flowchart: Card 15"/>
          <p:cNvSpPr/>
          <p:nvPr/>
        </p:nvSpPr>
        <p:spPr>
          <a:xfrm>
            <a:off x="4096314" y="908840"/>
            <a:ext cx="4868171" cy="684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GB" sz="2400" dirty="0" smtClean="0">
                <a:solidFill>
                  <a:schemeClr val="tx1"/>
                </a:solidFill>
              </a:rPr>
              <a:t>Wider benefits</a:t>
            </a:r>
            <a:endParaRPr lang="en-GB" sz="2400" dirty="0">
              <a:solidFill>
                <a:schemeClr val="tx1"/>
              </a:solidFill>
            </a:endParaRPr>
          </a:p>
        </p:txBody>
      </p:sp>
      <p:sp>
        <p:nvSpPr>
          <p:cNvPr id="18" name="Right Arrow 17"/>
          <p:cNvSpPr/>
          <p:nvPr/>
        </p:nvSpPr>
        <p:spPr>
          <a:xfrm>
            <a:off x="3779912" y="980728"/>
            <a:ext cx="144016" cy="50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endParaRPr lang="en-GB" sz="1200" dirty="0">
              <a:solidFill>
                <a:schemeClr val="tx1"/>
              </a:solidFill>
            </a:endParaRPr>
          </a:p>
        </p:txBody>
      </p:sp>
      <p:grpSp>
        <p:nvGrpSpPr>
          <p:cNvPr id="144" name="Group 143"/>
          <p:cNvGrpSpPr/>
          <p:nvPr/>
        </p:nvGrpSpPr>
        <p:grpSpPr>
          <a:xfrm>
            <a:off x="467544" y="908840"/>
            <a:ext cx="2710860" cy="5436440"/>
            <a:chOff x="467544" y="908840"/>
            <a:chExt cx="2710860" cy="5436440"/>
          </a:xfrm>
        </p:grpSpPr>
        <p:sp>
          <p:nvSpPr>
            <p:cNvPr id="15" name="Flowchart: Card 14"/>
            <p:cNvSpPr/>
            <p:nvPr/>
          </p:nvSpPr>
          <p:spPr>
            <a:xfrm>
              <a:off x="467704" y="908840"/>
              <a:ext cx="1908000" cy="684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GB" sz="2400" dirty="0" smtClean="0">
                  <a:solidFill>
                    <a:schemeClr val="tx1"/>
                  </a:solidFill>
                </a:rPr>
                <a:t>Direct benefits</a:t>
              </a:r>
              <a:endParaRPr lang="en-GB" sz="2400" dirty="0">
                <a:solidFill>
                  <a:schemeClr val="tx1"/>
                </a:solidFill>
              </a:endParaRPr>
            </a:p>
          </p:txBody>
        </p:sp>
        <p:sp>
          <p:nvSpPr>
            <p:cNvPr id="32" name="Rectangle 31"/>
            <p:cNvSpPr/>
            <p:nvPr/>
          </p:nvSpPr>
          <p:spPr>
            <a:xfrm>
              <a:off x="478404" y="1700808"/>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Quicker settling in </a:t>
              </a:r>
            </a:p>
          </p:txBody>
        </p:sp>
        <p:sp>
          <p:nvSpPr>
            <p:cNvPr id="33" name="Rectangle 32"/>
            <p:cNvSpPr/>
            <p:nvPr/>
          </p:nvSpPr>
          <p:spPr>
            <a:xfrm>
              <a:off x="467544" y="21689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effective resolution of service problems</a:t>
              </a:r>
            </a:p>
          </p:txBody>
        </p:sp>
        <p:sp>
          <p:nvSpPr>
            <p:cNvPr id="34" name="Rectangle 33"/>
            <p:cNvSpPr/>
            <p:nvPr/>
          </p:nvSpPr>
          <p:spPr>
            <a:xfrm>
              <a:off x="467784" y="2636912"/>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a:t>
              </a:r>
              <a:r>
                <a:rPr lang="en-GB" sz="1200" dirty="0" smtClean="0">
                  <a:solidFill>
                    <a:schemeClr val="tx1"/>
                  </a:solidFill>
                </a:rPr>
                <a:t>community life </a:t>
              </a:r>
              <a:r>
                <a:rPr lang="en-GB" sz="1200" dirty="0">
                  <a:solidFill>
                    <a:schemeClr val="tx1"/>
                  </a:solidFill>
                </a:rPr>
                <a:t>(less involvement in racial abuse etc., disputes resolved) </a:t>
              </a:r>
            </a:p>
          </p:txBody>
        </p:sp>
        <p:sp>
          <p:nvSpPr>
            <p:cNvPr id="35" name="Rectangle 34"/>
            <p:cNvSpPr/>
            <p:nvPr/>
          </p:nvSpPr>
          <p:spPr>
            <a:xfrm>
              <a:off x="467544" y="39691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Satisfaction/wellbeing from social engagement/participation </a:t>
              </a:r>
            </a:p>
          </p:txBody>
        </p:sp>
        <p:sp>
          <p:nvSpPr>
            <p:cNvPr id="36" name="Rectangle 35"/>
            <p:cNvSpPr/>
            <p:nvPr/>
          </p:nvSpPr>
          <p:spPr>
            <a:xfrm>
              <a:off x="467784" y="447316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confident and able to exercise rights/responsibilities </a:t>
              </a:r>
            </a:p>
          </p:txBody>
        </p:sp>
        <p:sp>
          <p:nvSpPr>
            <p:cNvPr id="37" name="Rectangle 36"/>
            <p:cNvSpPr/>
            <p:nvPr/>
          </p:nvSpPr>
          <p:spPr>
            <a:xfrm>
              <a:off x="467784" y="4977216"/>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(Better) </a:t>
              </a:r>
              <a:r>
                <a:rPr lang="en-GB" sz="1200" dirty="0" smtClean="0">
                  <a:solidFill>
                    <a:schemeClr val="tx1"/>
                  </a:solidFill>
                </a:rPr>
                <a:t>employed/higher income </a:t>
              </a:r>
              <a:endParaRPr lang="en-GB" sz="1200" dirty="0">
                <a:solidFill>
                  <a:schemeClr val="tx1"/>
                </a:solidFill>
              </a:endParaRPr>
            </a:p>
          </p:txBody>
        </p:sp>
        <p:sp>
          <p:nvSpPr>
            <p:cNvPr id="38" name="Rectangle 37"/>
            <p:cNvSpPr/>
            <p:nvPr/>
          </p:nvSpPr>
          <p:spPr>
            <a:xfrm>
              <a:off x="467784" y="544522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Living in better physical environment (greenery, litter, fly tipping…) </a:t>
              </a:r>
            </a:p>
          </p:txBody>
        </p:sp>
        <p:sp>
          <p:nvSpPr>
            <p:cNvPr id="39" name="Rectangle 38"/>
            <p:cNvSpPr/>
            <p:nvPr/>
          </p:nvSpPr>
          <p:spPr>
            <a:xfrm>
              <a:off x="467544" y="594928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secure tenancy in better housing </a:t>
              </a:r>
            </a:p>
          </p:txBody>
        </p:sp>
        <p:sp>
          <p:nvSpPr>
            <p:cNvPr id="40" name="Rectangle 39"/>
            <p:cNvSpPr/>
            <p:nvPr/>
          </p:nvSpPr>
          <p:spPr>
            <a:xfrm>
              <a:off x="467544" y="3334415"/>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personal lives (within families, at school, less friction with authorities)</a:t>
              </a:r>
            </a:p>
          </p:txBody>
        </p:sp>
      </p:grpSp>
      <p:sp>
        <p:nvSpPr>
          <p:cNvPr id="43" name="Flowchart: Card 42"/>
          <p:cNvSpPr/>
          <p:nvPr/>
        </p:nvSpPr>
        <p:spPr>
          <a:xfrm>
            <a:off x="4087524" y="1898808"/>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More appropriate service provision</a:t>
            </a:r>
          </a:p>
        </p:txBody>
      </p:sp>
      <p:sp>
        <p:nvSpPr>
          <p:cNvPr id="44" name="Flowchart: Card 43"/>
          <p:cNvSpPr/>
          <p:nvPr/>
        </p:nvSpPr>
        <p:spPr>
          <a:xfrm>
            <a:off x="4103819" y="2357575"/>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More appropriate calls on services</a:t>
            </a:r>
          </a:p>
        </p:txBody>
      </p:sp>
      <p:sp>
        <p:nvSpPr>
          <p:cNvPr id="45" name="Flowchart: Card 44"/>
          <p:cNvSpPr/>
          <p:nvPr/>
        </p:nvSpPr>
        <p:spPr>
          <a:xfrm>
            <a:off x="4067944" y="2780928"/>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More participation in ‘governance’ broadly </a:t>
            </a:r>
          </a:p>
        </p:txBody>
      </p:sp>
      <p:sp>
        <p:nvSpPr>
          <p:cNvPr id="46" name="Flowchart: Card 45"/>
          <p:cNvSpPr/>
          <p:nvPr/>
        </p:nvSpPr>
        <p:spPr>
          <a:xfrm>
            <a:off x="4083061" y="3221834"/>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Less hate crime and other ASB </a:t>
            </a:r>
          </a:p>
        </p:txBody>
      </p:sp>
      <p:sp>
        <p:nvSpPr>
          <p:cNvPr id="47" name="Flowchart: Card 46"/>
          <p:cNvSpPr/>
          <p:nvPr/>
        </p:nvSpPr>
        <p:spPr>
          <a:xfrm>
            <a:off x="4074191" y="3694415"/>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smtClean="0">
                <a:solidFill>
                  <a:schemeClr val="tx1"/>
                </a:solidFill>
              </a:rPr>
              <a:t>More </a:t>
            </a:r>
            <a:r>
              <a:rPr lang="en-GB" sz="1200" dirty="0">
                <a:solidFill>
                  <a:schemeClr val="tx1"/>
                </a:solidFill>
              </a:rPr>
              <a:t>meaningful interactions between different </a:t>
            </a:r>
            <a:r>
              <a:rPr lang="en-GB" sz="1200" dirty="0" smtClean="0">
                <a:solidFill>
                  <a:schemeClr val="tx1"/>
                </a:solidFill>
              </a:rPr>
              <a:t>groups</a:t>
            </a:r>
            <a:endParaRPr lang="en-GB" sz="1200" dirty="0">
              <a:solidFill>
                <a:schemeClr val="tx1"/>
              </a:solidFill>
            </a:endParaRPr>
          </a:p>
        </p:txBody>
      </p:sp>
      <p:sp>
        <p:nvSpPr>
          <p:cNvPr id="48" name="Flowchart: Card 47"/>
          <p:cNvSpPr/>
          <p:nvPr/>
        </p:nvSpPr>
        <p:spPr>
          <a:xfrm>
            <a:off x="4067944" y="4185104"/>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Better landlord/tenants </a:t>
            </a:r>
            <a:r>
              <a:rPr lang="en-GB" sz="1200" dirty="0" smtClean="0">
                <a:solidFill>
                  <a:schemeClr val="tx1"/>
                </a:solidFill>
              </a:rPr>
              <a:t>relationships</a:t>
            </a:r>
            <a:endParaRPr lang="en-GB" sz="1200" dirty="0">
              <a:solidFill>
                <a:schemeClr val="tx1"/>
              </a:solidFill>
            </a:endParaRPr>
          </a:p>
        </p:txBody>
      </p:sp>
      <p:sp>
        <p:nvSpPr>
          <p:cNvPr id="49" name="Flowchart: Card 48"/>
          <p:cNvSpPr/>
          <p:nvPr/>
        </p:nvSpPr>
        <p:spPr>
          <a:xfrm>
            <a:off x="4074191" y="4655205"/>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Better neighbourhood </a:t>
            </a:r>
            <a:r>
              <a:rPr lang="en-GB" sz="1200" dirty="0" smtClean="0">
                <a:solidFill>
                  <a:schemeClr val="tx1"/>
                </a:solidFill>
              </a:rPr>
              <a:t>environment</a:t>
            </a:r>
            <a:endParaRPr lang="en-GB" sz="1200" dirty="0">
              <a:solidFill>
                <a:schemeClr val="tx1"/>
              </a:solidFill>
            </a:endParaRPr>
          </a:p>
        </p:txBody>
      </p:sp>
      <p:sp>
        <p:nvSpPr>
          <p:cNvPr id="50" name="Flowchart: Card 49"/>
          <p:cNvSpPr/>
          <p:nvPr/>
        </p:nvSpPr>
        <p:spPr>
          <a:xfrm>
            <a:off x="4067944" y="5075895"/>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Better housing (physical, security</a:t>
            </a:r>
            <a:r>
              <a:rPr lang="en-GB" sz="1200" dirty="0" smtClean="0">
                <a:solidFill>
                  <a:schemeClr val="tx1"/>
                </a:solidFill>
              </a:rPr>
              <a:t>)</a:t>
            </a:r>
            <a:endParaRPr lang="en-GB" sz="1200" dirty="0">
              <a:solidFill>
                <a:schemeClr val="tx1"/>
              </a:solidFill>
            </a:endParaRPr>
          </a:p>
        </p:txBody>
      </p:sp>
      <p:sp>
        <p:nvSpPr>
          <p:cNvPr id="51" name="Flowchart: Card 50"/>
          <p:cNvSpPr/>
          <p:nvPr/>
        </p:nvSpPr>
        <p:spPr>
          <a:xfrm>
            <a:off x="4074191" y="5491774"/>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Wealthier community </a:t>
            </a:r>
          </a:p>
        </p:txBody>
      </p:sp>
      <p:sp>
        <p:nvSpPr>
          <p:cNvPr id="52" name="Flowchart: Card 51"/>
          <p:cNvSpPr/>
          <p:nvPr/>
        </p:nvSpPr>
        <p:spPr>
          <a:xfrm>
            <a:off x="4083061" y="5949280"/>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Higher (</a:t>
            </a:r>
            <a:r>
              <a:rPr lang="en-GB" sz="1200" dirty="0" smtClean="0">
                <a:solidFill>
                  <a:schemeClr val="tx1"/>
                </a:solidFill>
              </a:rPr>
              <a:t>mental/physical/ emotional</a:t>
            </a:r>
            <a:r>
              <a:rPr lang="en-GB" sz="1200" dirty="0">
                <a:solidFill>
                  <a:schemeClr val="tx1"/>
                </a:solidFill>
              </a:rPr>
              <a:t>) </a:t>
            </a:r>
            <a:r>
              <a:rPr lang="en-GB" sz="1200" dirty="0" smtClean="0">
                <a:solidFill>
                  <a:schemeClr val="tx1"/>
                </a:solidFill>
              </a:rPr>
              <a:t>well-being</a:t>
            </a:r>
            <a:endParaRPr lang="en-GB" sz="1200" dirty="0">
              <a:solidFill>
                <a:schemeClr val="tx1"/>
              </a:solidFill>
            </a:endParaRPr>
          </a:p>
        </p:txBody>
      </p:sp>
      <p:sp>
        <p:nvSpPr>
          <p:cNvPr id="53" name="Right Brace 52"/>
          <p:cNvSpPr/>
          <p:nvPr/>
        </p:nvSpPr>
        <p:spPr>
          <a:xfrm>
            <a:off x="6444208" y="1898808"/>
            <a:ext cx="288032" cy="124212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54" name="Right Brace 53"/>
          <p:cNvSpPr/>
          <p:nvPr/>
        </p:nvSpPr>
        <p:spPr>
          <a:xfrm>
            <a:off x="6443465" y="3289423"/>
            <a:ext cx="288032" cy="124212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55" name="Right Brace 54"/>
          <p:cNvSpPr/>
          <p:nvPr/>
        </p:nvSpPr>
        <p:spPr>
          <a:xfrm>
            <a:off x="6444208" y="4635152"/>
            <a:ext cx="288032" cy="1674128"/>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56" name="Flowchart: Card 55"/>
          <p:cNvSpPr/>
          <p:nvPr/>
        </p:nvSpPr>
        <p:spPr>
          <a:xfrm>
            <a:off x="6921962" y="2138112"/>
            <a:ext cx="2042525" cy="78306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r>
              <a:rPr lang="en-GB" sz="1600" dirty="0">
                <a:solidFill>
                  <a:schemeClr val="tx1"/>
                </a:solidFill>
              </a:rPr>
              <a:t>Positive changes in state </a:t>
            </a:r>
            <a:r>
              <a:rPr lang="en-GB" sz="1600" dirty="0" smtClean="0">
                <a:solidFill>
                  <a:schemeClr val="tx1"/>
                </a:solidFill>
              </a:rPr>
              <a:t> (etc.)/</a:t>
            </a:r>
            <a:r>
              <a:rPr lang="en-GB" sz="1600" dirty="0">
                <a:solidFill>
                  <a:schemeClr val="tx1"/>
                </a:solidFill>
              </a:rPr>
              <a:t>resident behaviour </a:t>
            </a:r>
          </a:p>
        </p:txBody>
      </p:sp>
      <p:sp>
        <p:nvSpPr>
          <p:cNvPr id="57" name="Flowchart: Card 56"/>
          <p:cNvSpPr/>
          <p:nvPr/>
        </p:nvSpPr>
        <p:spPr>
          <a:xfrm>
            <a:off x="6952929" y="3362740"/>
            <a:ext cx="2011557" cy="1062136"/>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r>
              <a:rPr lang="en-GB" sz="1600" dirty="0">
                <a:solidFill>
                  <a:schemeClr val="tx1"/>
                </a:solidFill>
              </a:rPr>
              <a:t>Positive changes in resident/resident behaviour and relationships </a:t>
            </a:r>
          </a:p>
        </p:txBody>
      </p:sp>
      <p:sp>
        <p:nvSpPr>
          <p:cNvPr id="58" name="Flowchart: Card 57"/>
          <p:cNvSpPr/>
          <p:nvPr/>
        </p:nvSpPr>
        <p:spPr>
          <a:xfrm>
            <a:off x="6952930" y="5121264"/>
            <a:ext cx="2011556" cy="684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r>
              <a:rPr lang="en-GB" sz="1600" dirty="0">
                <a:solidFill>
                  <a:schemeClr val="tx1"/>
                </a:solidFill>
              </a:rPr>
              <a:t>Improved conditions for (deprived) </a:t>
            </a:r>
            <a:r>
              <a:rPr lang="en-GB" sz="1600" dirty="0" smtClean="0">
                <a:solidFill>
                  <a:schemeClr val="tx1"/>
                </a:solidFill>
              </a:rPr>
              <a:t>communities </a:t>
            </a:r>
            <a:endParaRPr lang="en-GB" sz="1600" dirty="0">
              <a:solidFill>
                <a:schemeClr val="tx1"/>
              </a:solidFill>
            </a:endParaRPr>
          </a:p>
        </p:txBody>
      </p:sp>
      <p:cxnSp>
        <p:nvCxnSpPr>
          <p:cNvPr id="60" name="Straight Arrow Connector 59"/>
          <p:cNvCxnSpPr>
            <a:stCxn id="37" idx="3"/>
            <a:endCxn id="51" idx="1"/>
          </p:cNvCxnSpPr>
          <p:nvPr/>
        </p:nvCxnSpPr>
        <p:spPr>
          <a:xfrm>
            <a:off x="3167784" y="5175216"/>
            <a:ext cx="906407" cy="49655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34" idx="3"/>
            <a:endCxn id="46" idx="1"/>
          </p:cNvCxnSpPr>
          <p:nvPr/>
        </p:nvCxnSpPr>
        <p:spPr>
          <a:xfrm>
            <a:off x="3167784" y="2906912"/>
            <a:ext cx="915277" cy="49492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stCxn id="34" idx="3"/>
            <a:endCxn id="52" idx="1"/>
          </p:cNvCxnSpPr>
          <p:nvPr/>
        </p:nvCxnSpPr>
        <p:spPr>
          <a:xfrm>
            <a:off x="3167784" y="2906912"/>
            <a:ext cx="915277" cy="322236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endCxn id="47" idx="1"/>
          </p:cNvCxnSpPr>
          <p:nvPr/>
        </p:nvCxnSpPr>
        <p:spPr>
          <a:xfrm>
            <a:off x="3187194" y="2929451"/>
            <a:ext cx="886997" cy="94496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a:stCxn id="39" idx="3"/>
            <a:endCxn id="48" idx="1"/>
          </p:cNvCxnSpPr>
          <p:nvPr/>
        </p:nvCxnSpPr>
        <p:spPr>
          <a:xfrm flipV="1">
            <a:off x="3167544" y="4365104"/>
            <a:ext cx="900400" cy="178217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39" idx="3"/>
            <a:endCxn id="50" idx="1"/>
          </p:cNvCxnSpPr>
          <p:nvPr/>
        </p:nvCxnSpPr>
        <p:spPr>
          <a:xfrm flipV="1">
            <a:off x="3167544" y="5255895"/>
            <a:ext cx="900400" cy="891385"/>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a:stCxn id="32" idx="3"/>
            <a:endCxn id="44" idx="1"/>
          </p:cNvCxnSpPr>
          <p:nvPr/>
        </p:nvCxnSpPr>
        <p:spPr>
          <a:xfrm>
            <a:off x="3178404" y="1898808"/>
            <a:ext cx="925415" cy="63876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stCxn id="32" idx="3"/>
          </p:cNvCxnSpPr>
          <p:nvPr/>
        </p:nvCxnSpPr>
        <p:spPr>
          <a:xfrm>
            <a:off x="3178404" y="1898808"/>
            <a:ext cx="892582" cy="19194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stCxn id="35" idx="3"/>
            <a:endCxn id="45" idx="1"/>
          </p:cNvCxnSpPr>
          <p:nvPr/>
        </p:nvCxnSpPr>
        <p:spPr>
          <a:xfrm flipV="1">
            <a:off x="3167544" y="2960928"/>
            <a:ext cx="900400" cy="120617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stCxn id="35" idx="3"/>
            <a:endCxn id="47" idx="1"/>
          </p:cNvCxnSpPr>
          <p:nvPr/>
        </p:nvCxnSpPr>
        <p:spPr>
          <a:xfrm flipV="1">
            <a:off x="3167544" y="3874415"/>
            <a:ext cx="906647" cy="292689"/>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51426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direct and wider benefits</a:t>
            </a:r>
            <a:endParaRPr lang="en-GB" dirty="0"/>
          </a:p>
        </p:txBody>
      </p:sp>
      <p:sp>
        <p:nvSpPr>
          <p:cNvPr id="16" name="Flowchart: Card 15"/>
          <p:cNvSpPr/>
          <p:nvPr/>
        </p:nvSpPr>
        <p:spPr>
          <a:xfrm>
            <a:off x="4096314" y="908840"/>
            <a:ext cx="4868171" cy="684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GB" sz="2400" dirty="0" smtClean="0">
                <a:solidFill>
                  <a:schemeClr val="tx1"/>
                </a:solidFill>
              </a:rPr>
              <a:t>Wider benefits</a:t>
            </a:r>
            <a:endParaRPr lang="en-GB" sz="2400" dirty="0">
              <a:solidFill>
                <a:schemeClr val="tx1"/>
              </a:solidFill>
            </a:endParaRPr>
          </a:p>
        </p:txBody>
      </p:sp>
      <p:sp>
        <p:nvSpPr>
          <p:cNvPr id="18" name="Right Arrow 17"/>
          <p:cNvSpPr/>
          <p:nvPr/>
        </p:nvSpPr>
        <p:spPr>
          <a:xfrm>
            <a:off x="3779912" y="980728"/>
            <a:ext cx="144016" cy="504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endParaRPr lang="en-GB" sz="1200" dirty="0">
              <a:solidFill>
                <a:schemeClr val="tx1"/>
              </a:solidFill>
            </a:endParaRPr>
          </a:p>
        </p:txBody>
      </p:sp>
      <p:grpSp>
        <p:nvGrpSpPr>
          <p:cNvPr id="144" name="Group 143"/>
          <p:cNvGrpSpPr/>
          <p:nvPr/>
        </p:nvGrpSpPr>
        <p:grpSpPr>
          <a:xfrm>
            <a:off x="467544" y="908840"/>
            <a:ext cx="2710860" cy="5436440"/>
            <a:chOff x="467544" y="908840"/>
            <a:chExt cx="2710860" cy="5436440"/>
          </a:xfrm>
        </p:grpSpPr>
        <p:sp>
          <p:nvSpPr>
            <p:cNvPr id="15" name="Flowchart: Card 14"/>
            <p:cNvSpPr/>
            <p:nvPr/>
          </p:nvSpPr>
          <p:spPr>
            <a:xfrm>
              <a:off x="467704" y="908840"/>
              <a:ext cx="1908000" cy="684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GB" sz="2400" dirty="0" smtClean="0">
                  <a:solidFill>
                    <a:schemeClr val="tx1"/>
                  </a:solidFill>
                </a:rPr>
                <a:t>Direct benefits</a:t>
              </a:r>
              <a:endParaRPr lang="en-GB" sz="2400" dirty="0">
                <a:solidFill>
                  <a:schemeClr val="tx1"/>
                </a:solidFill>
              </a:endParaRPr>
            </a:p>
          </p:txBody>
        </p:sp>
        <p:sp>
          <p:nvSpPr>
            <p:cNvPr id="32" name="Rectangle 31"/>
            <p:cNvSpPr/>
            <p:nvPr/>
          </p:nvSpPr>
          <p:spPr>
            <a:xfrm>
              <a:off x="478404" y="1700808"/>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Quicker settling in </a:t>
              </a:r>
            </a:p>
          </p:txBody>
        </p:sp>
        <p:sp>
          <p:nvSpPr>
            <p:cNvPr id="33" name="Rectangle 32"/>
            <p:cNvSpPr/>
            <p:nvPr/>
          </p:nvSpPr>
          <p:spPr>
            <a:xfrm>
              <a:off x="467544" y="21689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effective resolution of service problems</a:t>
              </a:r>
            </a:p>
          </p:txBody>
        </p:sp>
        <p:sp>
          <p:nvSpPr>
            <p:cNvPr id="34" name="Rectangle 33"/>
            <p:cNvSpPr/>
            <p:nvPr/>
          </p:nvSpPr>
          <p:spPr>
            <a:xfrm>
              <a:off x="467784" y="2636912"/>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a:t>
              </a:r>
              <a:r>
                <a:rPr lang="en-GB" sz="1200" dirty="0" smtClean="0">
                  <a:solidFill>
                    <a:schemeClr val="tx1"/>
                  </a:solidFill>
                </a:rPr>
                <a:t>community life </a:t>
              </a:r>
              <a:r>
                <a:rPr lang="en-GB" sz="1200" dirty="0">
                  <a:solidFill>
                    <a:schemeClr val="tx1"/>
                  </a:solidFill>
                </a:rPr>
                <a:t>(less involvement in racial abuse etc., disputes resolved) </a:t>
              </a:r>
            </a:p>
          </p:txBody>
        </p:sp>
        <p:sp>
          <p:nvSpPr>
            <p:cNvPr id="35" name="Rectangle 34"/>
            <p:cNvSpPr/>
            <p:nvPr/>
          </p:nvSpPr>
          <p:spPr>
            <a:xfrm>
              <a:off x="467544" y="396910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Satisfaction/wellbeing from social engagement/participation </a:t>
              </a:r>
            </a:p>
          </p:txBody>
        </p:sp>
        <p:sp>
          <p:nvSpPr>
            <p:cNvPr id="36" name="Rectangle 35"/>
            <p:cNvSpPr/>
            <p:nvPr/>
          </p:nvSpPr>
          <p:spPr>
            <a:xfrm>
              <a:off x="467784" y="447316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confident and able to exercise rights/responsibilities </a:t>
              </a:r>
            </a:p>
          </p:txBody>
        </p:sp>
        <p:sp>
          <p:nvSpPr>
            <p:cNvPr id="37" name="Rectangle 36"/>
            <p:cNvSpPr/>
            <p:nvPr/>
          </p:nvSpPr>
          <p:spPr>
            <a:xfrm>
              <a:off x="467784" y="4977216"/>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(Better) </a:t>
              </a:r>
              <a:r>
                <a:rPr lang="en-GB" sz="1200" dirty="0" smtClean="0">
                  <a:solidFill>
                    <a:schemeClr val="tx1"/>
                  </a:solidFill>
                </a:rPr>
                <a:t>employed/higher income </a:t>
              </a:r>
              <a:endParaRPr lang="en-GB" sz="1200" dirty="0">
                <a:solidFill>
                  <a:schemeClr val="tx1"/>
                </a:solidFill>
              </a:endParaRPr>
            </a:p>
          </p:txBody>
        </p:sp>
        <p:sp>
          <p:nvSpPr>
            <p:cNvPr id="38" name="Rectangle 37"/>
            <p:cNvSpPr/>
            <p:nvPr/>
          </p:nvSpPr>
          <p:spPr>
            <a:xfrm>
              <a:off x="467784" y="5445224"/>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Living in better physical environment (greenery, litter, fly tipping…) </a:t>
              </a:r>
            </a:p>
          </p:txBody>
        </p:sp>
        <p:sp>
          <p:nvSpPr>
            <p:cNvPr id="39" name="Rectangle 38"/>
            <p:cNvSpPr/>
            <p:nvPr/>
          </p:nvSpPr>
          <p:spPr>
            <a:xfrm>
              <a:off x="467544" y="5949280"/>
              <a:ext cx="2700000" cy="3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secure tenancy in better housing </a:t>
              </a:r>
            </a:p>
          </p:txBody>
        </p:sp>
        <p:sp>
          <p:nvSpPr>
            <p:cNvPr id="40" name="Rectangle 39"/>
            <p:cNvSpPr/>
            <p:nvPr/>
          </p:nvSpPr>
          <p:spPr>
            <a:xfrm>
              <a:off x="467544" y="3334415"/>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GB" sz="1200" dirty="0">
                  <a:solidFill>
                    <a:schemeClr val="tx1"/>
                  </a:solidFill>
                </a:rPr>
                <a:t>More harmonious personal lives (within families, at school, less friction with authorities)</a:t>
              </a:r>
            </a:p>
          </p:txBody>
        </p:sp>
      </p:grpSp>
      <p:sp>
        <p:nvSpPr>
          <p:cNvPr id="43" name="Flowchart: Card 42"/>
          <p:cNvSpPr/>
          <p:nvPr/>
        </p:nvSpPr>
        <p:spPr>
          <a:xfrm>
            <a:off x="4087524" y="1898808"/>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More appropriate service provision</a:t>
            </a:r>
          </a:p>
        </p:txBody>
      </p:sp>
      <p:sp>
        <p:nvSpPr>
          <p:cNvPr id="44" name="Flowchart: Card 43"/>
          <p:cNvSpPr/>
          <p:nvPr/>
        </p:nvSpPr>
        <p:spPr>
          <a:xfrm>
            <a:off x="4103819" y="2357575"/>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More appropriate calls on services</a:t>
            </a:r>
          </a:p>
        </p:txBody>
      </p:sp>
      <p:sp>
        <p:nvSpPr>
          <p:cNvPr id="45" name="Flowchart: Card 44"/>
          <p:cNvSpPr/>
          <p:nvPr/>
        </p:nvSpPr>
        <p:spPr>
          <a:xfrm>
            <a:off x="4067944" y="2780928"/>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More participation in ‘governance’ broadly </a:t>
            </a:r>
          </a:p>
        </p:txBody>
      </p:sp>
      <p:sp>
        <p:nvSpPr>
          <p:cNvPr id="46" name="Flowchart: Card 45"/>
          <p:cNvSpPr/>
          <p:nvPr/>
        </p:nvSpPr>
        <p:spPr>
          <a:xfrm>
            <a:off x="4083061" y="3221834"/>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Less hate crime and other ASB </a:t>
            </a:r>
          </a:p>
        </p:txBody>
      </p:sp>
      <p:sp>
        <p:nvSpPr>
          <p:cNvPr id="47" name="Flowchart: Card 46"/>
          <p:cNvSpPr/>
          <p:nvPr/>
        </p:nvSpPr>
        <p:spPr>
          <a:xfrm>
            <a:off x="4074191" y="3694415"/>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smtClean="0">
                <a:solidFill>
                  <a:schemeClr val="tx1"/>
                </a:solidFill>
              </a:rPr>
              <a:t>More </a:t>
            </a:r>
            <a:r>
              <a:rPr lang="en-GB" sz="1200" dirty="0">
                <a:solidFill>
                  <a:schemeClr val="tx1"/>
                </a:solidFill>
              </a:rPr>
              <a:t>meaningful interactions between different </a:t>
            </a:r>
            <a:r>
              <a:rPr lang="en-GB" sz="1200" dirty="0" smtClean="0">
                <a:solidFill>
                  <a:schemeClr val="tx1"/>
                </a:solidFill>
              </a:rPr>
              <a:t>groups</a:t>
            </a:r>
            <a:endParaRPr lang="en-GB" sz="1200" dirty="0">
              <a:solidFill>
                <a:schemeClr val="tx1"/>
              </a:solidFill>
            </a:endParaRPr>
          </a:p>
        </p:txBody>
      </p:sp>
      <p:sp>
        <p:nvSpPr>
          <p:cNvPr id="48" name="Flowchart: Card 47"/>
          <p:cNvSpPr/>
          <p:nvPr/>
        </p:nvSpPr>
        <p:spPr>
          <a:xfrm>
            <a:off x="4067944" y="4185104"/>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Better landlord/tenants </a:t>
            </a:r>
            <a:r>
              <a:rPr lang="en-GB" sz="1200" dirty="0" smtClean="0">
                <a:solidFill>
                  <a:schemeClr val="tx1"/>
                </a:solidFill>
              </a:rPr>
              <a:t>relationships</a:t>
            </a:r>
            <a:endParaRPr lang="en-GB" sz="1200" dirty="0">
              <a:solidFill>
                <a:schemeClr val="tx1"/>
              </a:solidFill>
            </a:endParaRPr>
          </a:p>
        </p:txBody>
      </p:sp>
      <p:sp>
        <p:nvSpPr>
          <p:cNvPr id="49" name="Flowchart: Card 48"/>
          <p:cNvSpPr/>
          <p:nvPr/>
        </p:nvSpPr>
        <p:spPr>
          <a:xfrm>
            <a:off x="4074191" y="4655205"/>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Better neighbourhood </a:t>
            </a:r>
            <a:r>
              <a:rPr lang="en-GB" sz="1200" dirty="0" smtClean="0">
                <a:solidFill>
                  <a:schemeClr val="tx1"/>
                </a:solidFill>
              </a:rPr>
              <a:t>environment</a:t>
            </a:r>
            <a:endParaRPr lang="en-GB" sz="1200" dirty="0">
              <a:solidFill>
                <a:schemeClr val="tx1"/>
              </a:solidFill>
            </a:endParaRPr>
          </a:p>
        </p:txBody>
      </p:sp>
      <p:sp>
        <p:nvSpPr>
          <p:cNvPr id="50" name="Flowchart: Card 49"/>
          <p:cNvSpPr/>
          <p:nvPr/>
        </p:nvSpPr>
        <p:spPr>
          <a:xfrm>
            <a:off x="4067944" y="5075895"/>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Better housing (physical, security</a:t>
            </a:r>
            <a:r>
              <a:rPr lang="en-GB" sz="1200" dirty="0" smtClean="0">
                <a:solidFill>
                  <a:schemeClr val="tx1"/>
                </a:solidFill>
              </a:rPr>
              <a:t>)</a:t>
            </a:r>
            <a:endParaRPr lang="en-GB" sz="1200" dirty="0">
              <a:solidFill>
                <a:schemeClr val="tx1"/>
              </a:solidFill>
            </a:endParaRPr>
          </a:p>
        </p:txBody>
      </p:sp>
      <p:sp>
        <p:nvSpPr>
          <p:cNvPr id="51" name="Flowchart: Card 50"/>
          <p:cNvSpPr/>
          <p:nvPr/>
        </p:nvSpPr>
        <p:spPr>
          <a:xfrm>
            <a:off x="4074191" y="5491774"/>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Wealthier community </a:t>
            </a:r>
          </a:p>
        </p:txBody>
      </p:sp>
      <p:sp>
        <p:nvSpPr>
          <p:cNvPr id="52" name="Flowchart: Card 51"/>
          <p:cNvSpPr/>
          <p:nvPr/>
        </p:nvSpPr>
        <p:spPr>
          <a:xfrm>
            <a:off x="4083061" y="5949280"/>
            <a:ext cx="2196000" cy="36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100"/>
              </a:lnSpc>
            </a:pPr>
            <a:r>
              <a:rPr lang="en-GB" sz="1200" dirty="0">
                <a:solidFill>
                  <a:schemeClr val="tx1"/>
                </a:solidFill>
              </a:rPr>
              <a:t>Higher (</a:t>
            </a:r>
            <a:r>
              <a:rPr lang="en-GB" sz="1200" dirty="0" smtClean="0">
                <a:solidFill>
                  <a:schemeClr val="tx1"/>
                </a:solidFill>
              </a:rPr>
              <a:t>mental/physical/ emotional</a:t>
            </a:r>
            <a:r>
              <a:rPr lang="en-GB" sz="1200" dirty="0">
                <a:solidFill>
                  <a:schemeClr val="tx1"/>
                </a:solidFill>
              </a:rPr>
              <a:t>) </a:t>
            </a:r>
            <a:r>
              <a:rPr lang="en-GB" sz="1200" dirty="0" smtClean="0">
                <a:solidFill>
                  <a:schemeClr val="tx1"/>
                </a:solidFill>
              </a:rPr>
              <a:t>well-being</a:t>
            </a:r>
            <a:endParaRPr lang="en-GB" sz="1200" dirty="0">
              <a:solidFill>
                <a:schemeClr val="tx1"/>
              </a:solidFill>
            </a:endParaRPr>
          </a:p>
        </p:txBody>
      </p:sp>
      <p:sp>
        <p:nvSpPr>
          <p:cNvPr id="53" name="Right Brace 52"/>
          <p:cNvSpPr/>
          <p:nvPr/>
        </p:nvSpPr>
        <p:spPr>
          <a:xfrm>
            <a:off x="6444208" y="1898808"/>
            <a:ext cx="288032" cy="124212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54" name="Right Brace 53"/>
          <p:cNvSpPr/>
          <p:nvPr/>
        </p:nvSpPr>
        <p:spPr>
          <a:xfrm>
            <a:off x="6443465" y="3289423"/>
            <a:ext cx="288032" cy="124212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55" name="Right Brace 54"/>
          <p:cNvSpPr/>
          <p:nvPr/>
        </p:nvSpPr>
        <p:spPr>
          <a:xfrm>
            <a:off x="6444208" y="4635152"/>
            <a:ext cx="288032" cy="1674128"/>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56" name="Flowchart: Card 55"/>
          <p:cNvSpPr/>
          <p:nvPr/>
        </p:nvSpPr>
        <p:spPr>
          <a:xfrm>
            <a:off x="6921962" y="2138112"/>
            <a:ext cx="2042525" cy="78306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r>
              <a:rPr lang="en-GB" sz="1600" dirty="0">
                <a:solidFill>
                  <a:schemeClr val="tx1"/>
                </a:solidFill>
              </a:rPr>
              <a:t>Positive changes in state </a:t>
            </a:r>
            <a:r>
              <a:rPr lang="en-GB" sz="1600" dirty="0" smtClean="0">
                <a:solidFill>
                  <a:schemeClr val="tx1"/>
                </a:solidFill>
              </a:rPr>
              <a:t> (etc.)/</a:t>
            </a:r>
            <a:r>
              <a:rPr lang="en-GB" sz="1600" dirty="0">
                <a:solidFill>
                  <a:schemeClr val="tx1"/>
                </a:solidFill>
              </a:rPr>
              <a:t>resident behaviour </a:t>
            </a:r>
          </a:p>
        </p:txBody>
      </p:sp>
      <p:sp>
        <p:nvSpPr>
          <p:cNvPr id="57" name="Flowchart: Card 56"/>
          <p:cNvSpPr/>
          <p:nvPr/>
        </p:nvSpPr>
        <p:spPr>
          <a:xfrm>
            <a:off x="6952929" y="3362740"/>
            <a:ext cx="2011557" cy="1062136"/>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r>
              <a:rPr lang="en-GB" sz="1600" dirty="0">
                <a:solidFill>
                  <a:schemeClr val="tx1"/>
                </a:solidFill>
              </a:rPr>
              <a:t>Positive changes in resident/resident behaviour and relationships </a:t>
            </a:r>
          </a:p>
        </p:txBody>
      </p:sp>
      <p:sp>
        <p:nvSpPr>
          <p:cNvPr id="58" name="Flowchart: Card 57"/>
          <p:cNvSpPr/>
          <p:nvPr/>
        </p:nvSpPr>
        <p:spPr>
          <a:xfrm>
            <a:off x="6952930" y="5121264"/>
            <a:ext cx="2011556" cy="684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r>
              <a:rPr lang="en-GB" sz="1600" dirty="0">
                <a:solidFill>
                  <a:schemeClr val="tx1"/>
                </a:solidFill>
              </a:rPr>
              <a:t>Improved conditions for (deprived) </a:t>
            </a:r>
            <a:r>
              <a:rPr lang="en-GB" sz="1600" dirty="0" smtClean="0">
                <a:solidFill>
                  <a:schemeClr val="tx1"/>
                </a:solidFill>
              </a:rPr>
              <a:t>communities </a:t>
            </a:r>
            <a:endParaRPr lang="en-GB" sz="1600" dirty="0">
              <a:solidFill>
                <a:schemeClr val="tx1"/>
              </a:solidFill>
            </a:endParaRPr>
          </a:p>
        </p:txBody>
      </p:sp>
      <p:cxnSp>
        <p:nvCxnSpPr>
          <p:cNvPr id="62" name="Straight Arrow Connector 61"/>
          <p:cNvCxnSpPr>
            <a:stCxn id="38" idx="3"/>
            <a:endCxn id="52" idx="1"/>
          </p:cNvCxnSpPr>
          <p:nvPr/>
        </p:nvCxnSpPr>
        <p:spPr>
          <a:xfrm>
            <a:off x="3167784" y="5643224"/>
            <a:ext cx="915277" cy="48605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38" idx="3"/>
            <a:endCxn id="49" idx="1"/>
          </p:cNvCxnSpPr>
          <p:nvPr/>
        </p:nvCxnSpPr>
        <p:spPr>
          <a:xfrm flipV="1">
            <a:off x="3167784" y="4835205"/>
            <a:ext cx="906407" cy="808019"/>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33" idx="3"/>
            <a:endCxn id="43" idx="1"/>
          </p:cNvCxnSpPr>
          <p:nvPr/>
        </p:nvCxnSpPr>
        <p:spPr>
          <a:xfrm flipV="1">
            <a:off x="3167544" y="2078808"/>
            <a:ext cx="919980" cy="28809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33" idx="3"/>
            <a:endCxn id="44" idx="1"/>
          </p:cNvCxnSpPr>
          <p:nvPr/>
        </p:nvCxnSpPr>
        <p:spPr>
          <a:xfrm>
            <a:off x="3167544" y="2366904"/>
            <a:ext cx="936275" cy="170671"/>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33" idx="3"/>
            <a:endCxn id="49" idx="1"/>
          </p:cNvCxnSpPr>
          <p:nvPr/>
        </p:nvCxnSpPr>
        <p:spPr>
          <a:xfrm>
            <a:off x="3167544" y="2366904"/>
            <a:ext cx="906647" cy="2468301"/>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endCxn id="50" idx="1"/>
          </p:cNvCxnSpPr>
          <p:nvPr/>
        </p:nvCxnSpPr>
        <p:spPr>
          <a:xfrm>
            <a:off x="3167544" y="2309889"/>
            <a:ext cx="900400" cy="294600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40" idx="3"/>
            <a:endCxn id="52" idx="1"/>
          </p:cNvCxnSpPr>
          <p:nvPr/>
        </p:nvCxnSpPr>
        <p:spPr>
          <a:xfrm>
            <a:off x="3167544" y="3604415"/>
            <a:ext cx="915517" cy="2524865"/>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a:stCxn id="36" idx="3"/>
            <a:endCxn id="44" idx="1"/>
          </p:cNvCxnSpPr>
          <p:nvPr/>
        </p:nvCxnSpPr>
        <p:spPr>
          <a:xfrm flipV="1">
            <a:off x="3167784" y="2537575"/>
            <a:ext cx="936035" cy="2133585"/>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a:stCxn id="36" idx="3"/>
            <a:endCxn id="45" idx="1"/>
          </p:cNvCxnSpPr>
          <p:nvPr/>
        </p:nvCxnSpPr>
        <p:spPr>
          <a:xfrm flipV="1">
            <a:off x="3167784" y="2960928"/>
            <a:ext cx="900160" cy="171023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stCxn id="36" idx="3"/>
          </p:cNvCxnSpPr>
          <p:nvPr/>
        </p:nvCxnSpPr>
        <p:spPr>
          <a:xfrm flipV="1">
            <a:off x="3167784" y="4365104"/>
            <a:ext cx="936035" cy="30605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a:stCxn id="36" idx="3"/>
            <a:endCxn id="49" idx="1"/>
          </p:cNvCxnSpPr>
          <p:nvPr/>
        </p:nvCxnSpPr>
        <p:spPr>
          <a:xfrm>
            <a:off x="3167784" y="4671160"/>
            <a:ext cx="906407" cy="164045"/>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5" name="Straight Arrow Connector 144"/>
          <p:cNvCxnSpPr/>
          <p:nvPr/>
        </p:nvCxnSpPr>
        <p:spPr>
          <a:xfrm>
            <a:off x="275617" y="6554330"/>
            <a:ext cx="5088471" cy="72906"/>
          </a:xfrm>
          <a:prstGeom prst="straightConnector1">
            <a:avLst/>
          </a:prstGeom>
          <a:ln w="22225">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a:endCxn id="43" idx="2"/>
          </p:cNvCxnSpPr>
          <p:nvPr/>
        </p:nvCxnSpPr>
        <p:spPr>
          <a:xfrm flipH="1" flipV="1">
            <a:off x="5185524" y="2258808"/>
            <a:ext cx="178564" cy="4368429"/>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484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theory of change for one mechanism</a:t>
            </a:r>
            <a:endParaRPr lang="en-GB" dirty="0"/>
          </a:p>
        </p:txBody>
      </p:sp>
      <p:sp>
        <p:nvSpPr>
          <p:cNvPr id="3" name="Content Placeholder 2"/>
          <p:cNvSpPr>
            <a:spLocks noGrp="1"/>
          </p:cNvSpPr>
          <p:nvPr>
            <p:ph idx="1"/>
          </p:nvPr>
        </p:nvSpPr>
        <p:spPr/>
        <p:txBody>
          <a:bodyPr/>
          <a:lstStyle/>
          <a:p>
            <a:r>
              <a:rPr lang="en-GB" i="1" dirty="0" smtClean="0"/>
              <a:t>Getting individuals together across communities </a:t>
            </a:r>
            <a:endParaRPr lang="en-GB" i="1" dirty="0"/>
          </a:p>
        </p:txBody>
      </p:sp>
      <p:sp>
        <p:nvSpPr>
          <p:cNvPr id="4" name="Rounded Rectangular Callout 3"/>
          <p:cNvSpPr/>
          <p:nvPr/>
        </p:nvSpPr>
        <p:spPr>
          <a:xfrm>
            <a:off x="323688" y="4263560"/>
            <a:ext cx="1440000" cy="2304256"/>
          </a:xfrm>
          <a:prstGeom prst="wedgeRoundRectCallout">
            <a:avLst>
              <a:gd name="adj1" fmla="val -12290"/>
              <a:gd name="adj2" fmla="val -62857"/>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Antagonism between communities, and towards the state for perceived biases/failings, comes from a lack of understanding of, and empathy with, different Others, and direct contact will address this (rather than worsen it)</a:t>
            </a:r>
          </a:p>
        </p:txBody>
      </p:sp>
      <p:sp>
        <p:nvSpPr>
          <p:cNvPr id="6" name="Rectangle 5"/>
          <p:cNvSpPr/>
          <p:nvPr/>
        </p:nvSpPr>
        <p:spPr>
          <a:xfrm>
            <a:off x="323528" y="2204864"/>
            <a:ext cx="1440160" cy="17391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chemeClr val="tx1"/>
                </a:solidFill>
              </a:rPr>
              <a:t>Activities</a:t>
            </a:r>
            <a:r>
              <a:rPr lang="en-GB" sz="1100" dirty="0" smtClean="0">
                <a:solidFill>
                  <a:schemeClr val="tx1"/>
                </a:solidFill>
              </a:rPr>
              <a:t>: ESOL</a:t>
            </a:r>
            <a:r>
              <a:rPr lang="en-GB" sz="1100" dirty="0">
                <a:solidFill>
                  <a:schemeClr val="tx1"/>
                </a:solidFill>
              </a:rPr>
              <a:t>, Citizenship Project, BSC Forum, festivals/events, sport, Love is Louder events</a:t>
            </a:r>
          </a:p>
        </p:txBody>
      </p:sp>
      <p:sp>
        <p:nvSpPr>
          <p:cNvPr id="7" name="Rounded Rectangle 6"/>
          <p:cNvSpPr/>
          <p:nvPr/>
        </p:nvSpPr>
        <p:spPr>
          <a:xfrm>
            <a:off x="2041864" y="2204864"/>
            <a:ext cx="1440000" cy="17390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smtClean="0">
                <a:solidFill>
                  <a:schemeClr val="tx1"/>
                </a:solidFill>
              </a:rPr>
              <a:t>Capacity changes</a:t>
            </a:r>
            <a:r>
              <a:rPr lang="en-GB" sz="1100" dirty="0" smtClean="0">
                <a:solidFill>
                  <a:schemeClr val="tx1"/>
                </a:solidFill>
              </a:rPr>
              <a:t>: Better </a:t>
            </a:r>
            <a:r>
              <a:rPr lang="en-GB" sz="1100" dirty="0">
                <a:solidFill>
                  <a:schemeClr val="tx1"/>
                </a:solidFill>
              </a:rPr>
              <a:t>understanding, trust, respect for different Others</a:t>
            </a:r>
          </a:p>
        </p:txBody>
      </p:sp>
      <p:sp>
        <p:nvSpPr>
          <p:cNvPr id="8" name="Rounded Rectangle 7"/>
          <p:cNvSpPr/>
          <p:nvPr/>
        </p:nvSpPr>
        <p:spPr>
          <a:xfrm>
            <a:off x="3723402" y="2204864"/>
            <a:ext cx="1712694" cy="173915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smtClean="0">
                <a:solidFill>
                  <a:schemeClr val="tx1"/>
                </a:solidFill>
              </a:rPr>
              <a:t>Behaviour changes</a:t>
            </a:r>
            <a:r>
              <a:rPr lang="en-GB" sz="1000" dirty="0" smtClean="0">
                <a:solidFill>
                  <a:schemeClr val="tx1"/>
                </a:solidFill>
              </a:rPr>
              <a:t>: Less </a:t>
            </a:r>
            <a:r>
              <a:rPr lang="en-GB" sz="1000" dirty="0">
                <a:solidFill>
                  <a:schemeClr val="tx1"/>
                </a:solidFill>
              </a:rPr>
              <a:t>antagonistic behaviours</a:t>
            </a:r>
          </a:p>
          <a:p>
            <a:r>
              <a:rPr lang="en-GB" sz="1000" dirty="0">
                <a:solidFill>
                  <a:schemeClr val="tx1"/>
                </a:solidFill>
              </a:rPr>
              <a:t>Enforcement of norms of tolerance within communities (e.g. stopping/reporting hate crime)</a:t>
            </a:r>
          </a:p>
          <a:p>
            <a:r>
              <a:rPr lang="en-GB" sz="1000" dirty="0">
                <a:solidFill>
                  <a:schemeClr val="tx1"/>
                </a:solidFill>
              </a:rPr>
              <a:t>Self-organised inter-community collaborative working </a:t>
            </a:r>
          </a:p>
          <a:p>
            <a:r>
              <a:rPr lang="en-GB" sz="1000" dirty="0">
                <a:solidFill>
                  <a:schemeClr val="tx1"/>
                </a:solidFill>
              </a:rPr>
              <a:t>Better school attendance</a:t>
            </a:r>
          </a:p>
        </p:txBody>
      </p:sp>
      <p:sp>
        <p:nvSpPr>
          <p:cNvPr id="9" name="Flowchart: Card 8"/>
          <p:cNvSpPr/>
          <p:nvPr/>
        </p:nvSpPr>
        <p:spPr>
          <a:xfrm>
            <a:off x="5699380" y="2863900"/>
            <a:ext cx="1440000" cy="108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Direct benefits</a:t>
            </a:r>
            <a:endParaRPr lang="en-GB" sz="2400" dirty="0">
              <a:solidFill>
                <a:schemeClr val="tx1"/>
              </a:solidFill>
            </a:endParaRPr>
          </a:p>
        </p:txBody>
      </p:sp>
      <p:sp>
        <p:nvSpPr>
          <p:cNvPr id="10" name="Flowchart: Card 9"/>
          <p:cNvSpPr/>
          <p:nvPr/>
        </p:nvSpPr>
        <p:spPr>
          <a:xfrm>
            <a:off x="7380472" y="2863900"/>
            <a:ext cx="1440000" cy="108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Wider benefits</a:t>
            </a:r>
            <a:endParaRPr lang="en-GB" sz="2400" dirty="0">
              <a:solidFill>
                <a:schemeClr val="tx1"/>
              </a:solidFill>
            </a:endParaRPr>
          </a:p>
        </p:txBody>
      </p:sp>
      <p:sp>
        <p:nvSpPr>
          <p:cNvPr id="11" name="Right Arrow 10"/>
          <p:cNvSpPr/>
          <p:nvPr/>
        </p:nvSpPr>
        <p:spPr>
          <a:xfrm>
            <a:off x="1830478" y="306184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 name="Right Arrow 11"/>
          <p:cNvSpPr/>
          <p:nvPr/>
        </p:nvSpPr>
        <p:spPr>
          <a:xfrm>
            <a:off x="3548390" y="305926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3" name="Right Arrow 12"/>
          <p:cNvSpPr/>
          <p:nvPr/>
        </p:nvSpPr>
        <p:spPr>
          <a:xfrm>
            <a:off x="5508104" y="305668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4" name="Right Arrow 13"/>
          <p:cNvSpPr/>
          <p:nvPr/>
        </p:nvSpPr>
        <p:spPr>
          <a:xfrm>
            <a:off x="7196540" y="3037964"/>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5" name="Rounded Rectangular Callout 14"/>
          <p:cNvSpPr/>
          <p:nvPr/>
        </p:nvSpPr>
        <p:spPr>
          <a:xfrm>
            <a:off x="2041864" y="4293096"/>
            <a:ext cx="2098088" cy="2304256"/>
          </a:xfrm>
          <a:prstGeom prst="wedgeRoundRectCallout">
            <a:avLst>
              <a:gd name="adj1" fmla="val -22416"/>
              <a:gd name="adj2" fmla="val -63432"/>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a:solidFill>
                  <a:schemeClr val="tx1"/>
                </a:solidFill>
              </a:rPr>
              <a:t>People who engage are those whose positions need changing </a:t>
            </a:r>
          </a:p>
          <a:p>
            <a:r>
              <a:rPr lang="en-GB" sz="1000" dirty="0">
                <a:solidFill>
                  <a:schemeClr val="tx1"/>
                </a:solidFill>
              </a:rPr>
              <a:t>Contact provides opportunities for effective, meaningful dialogue, and  learning about the Other – and not for increased antagonism/reinforcing of </a:t>
            </a:r>
            <a:r>
              <a:rPr lang="en-GB" sz="1000" dirty="0" smtClean="0">
                <a:solidFill>
                  <a:schemeClr val="tx1"/>
                </a:solidFill>
              </a:rPr>
              <a:t>prejudices.</a:t>
            </a:r>
            <a:endParaRPr lang="en-GB" sz="1000" dirty="0">
              <a:solidFill>
                <a:schemeClr val="tx1"/>
              </a:solidFill>
            </a:endParaRPr>
          </a:p>
          <a:p>
            <a:r>
              <a:rPr lang="en-GB" sz="1000" dirty="0">
                <a:solidFill>
                  <a:schemeClr val="tx1"/>
                </a:solidFill>
              </a:rPr>
              <a:t>Sufficient, competent staff are involved, who can (at minimum) effectively deal with tension/friction, and are able to facilitate effective (potentially very difficult) </a:t>
            </a:r>
            <a:r>
              <a:rPr lang="en-GB" sz="1000" dirty="0" smtClean="0">
                <a:solidFill>
                  <a:schemeClr val="tx1"/>
                </a:solidFill>
              </a:rPr>
              <a:t>interactions</a:t>
            </a:r>
            <a:endParaRPr lang="en-GB" sz="1000" dirty="0">
              <a:solidFill>
                <a:schemeClr val="tx1"/>
              </a:solidFill>
            </a:endParaRPr>
          </a:p>
        </p:txBody>
      </p:sp>
      <p:sp>
        <p:nvSpPr>
          <p:cNvPr id="16" name="Rounded Rectangular Callout 15"/>
          <p:cNvSpPr/>
          <p:nvPr/>
        </p:nvSpPr>
        <p:spPr>
          <a:xfrm>
            <a:off x="4283968" y="4293096"/>
            <a:ext cx="2022574" cy="2293100"/>
          </a:xfrm>
          <a:prstGeom prst="wedgeRoundRectCallout">
            <a:avLst>
              <a:gd name="adj1" fmla="val -36707"/>
              <a:gd name="adj2" fmla="val -63889"/>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a:solidFill>
                  <a:schemeClr val="tx1"/>
                </a:solidFill>
              </a:rPr>
              <a:t>Individuals are sufficiently confident to act on new understandings within their cultural context, and robust enough for this to be sustained </a:t>
            </a:r>
          </a:p>
          <a:p>
            <a:r>
              <a:rPr lang="en-GB" sz="1000" dirty="0">
                <a:solidFill>
                  <a:schemeClr val="tx1"/>
                </a:solidFill>
              </a:rPr>
              <a:t>Opportunities and support are available for further engagement </a:t>
            </a:r>
          </a:p>
          <a:p>
            <a:r>
              <a:rPr lang="en-GB" sz="1000" dirty="0">
                <a:solidFill>
                  <a:schemeClr val="tx1"/>
                </a:solidFill>
              </a:rPr>
              <a:t>Local and national policy, the media and wider societal discourses, do not provide overriding counter-messages</a:t>
            </a:r>
          </a:p>
        </p:txBody>
      </p:sp>
      <p:sp>
        <p:nvSpPr>
          <p:cNvPr id="17" name="Rounded Rectangular Callout 16"/>
          <p:cNvSpPr/>
          <p:nvPr/>
        </p:nvSpPr>
        <p:spPr>
          <a:xfrm>
            <a:off x="6372360" y="4653136"/>
            <a:ext cx="2232088" cy="1224136"/>
          </a:xfrm>
          <a:prstGeom prst="wedgeRoundRectCallout">
            <a:avLst>
              <a:gd name="adj1" fmla="val -45868"/>
              <a:gd name="adj2" fmla="val -99741"/>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50" dirty="0">
                <a:solidFill>
                  <a:schemeClr val="tx1"/>
                </a:solidFill>
              </a:rPr>
              <a:t>Behaviour changes are enduring</a:t>
            </a:r>
          </a:p>
          <a:p>
            <a:r>
              <a:rPr lang="en-GB" sz="1050" dirty="0">
                <a:solidFill>
                  <a:schemeClr val="tx1"/>
                </a:solidFill>
              </a:rPr>
              <a:t>Skills are successfully deployed (personal and mediation etc.) </a:t>
            </a:r>
          </a:p>
          <a:p>
            <a:r>
              <a:rPr lang="en-GB" sz="1050" dirty="0">
                <a:solidFill>
                  <a:schemeClr val="tx1"/>
                </a:solidFill>
              </a:rPr>
              <a:t>Communities respond positively to changed behaviours</a:t>
            </a:r>
          </a:p>
        </p:txBody>
      </p:sp>
    </p:spTree>
    <p:extLst>
      <p:ext uri="{BB962C8B-B14F-4D97-AF65-F5344CB8AC3E}">
        <p14:creationId xmlns:p14="http://schemas.microsoft.com/office/powerpoint/2010/main" val="3424821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54724846"/>
              </p:ext>
            </p:extLst>
          </p:nvPr>
        </p:nvGraphicFramePr>
        <p:xfrm>
          <a:off x="395536" y="620688"/>
          <a:ext cx="8157430" cy="6130163"/>
        </p:xfrm>
        <a:graphic>
          <a:graphicData uri="http://schemas.openxmlformats.org/drawingml/2006/table">
            <a:tbl>
              <a:tblPr firstRow="1" firstCol="1" bandRow="1">
                <a:tableStyleId>{5C22544A-7EE6-4342-B048-85BDC9FD1C3A}</a:tableStyleId>
              </a:tblPr>
              <a:tblGrid>
                <a:gridCol w="1277467">
                  <a:extLst>
                    <a:ext uri="{9D8B030D-6E8A-4147-A177-3AD203B41FA5}">
                      <a16:colId xmlns:a16="http://schemas.microsoft.com/office/drawing/2014/main" val="20000"/>
                    </a:ext>
                  </a:extLst>
                </a:gridCol>
                <a:gridCol w="1642214">
                  <a:extLst>
                    <a:ext uri="{9D8B030D-6E8A-4147-A177-3AD203B41FA5}">
                      <a16:colId xmlns:a16="http://schemas.microsoft.com/office/drawing/2014/main" val="20001"/>
                    </a:ext>
                  </a:extLst>
                </a:gridCol>
                <a:gridCol w="2372135">
                  <a:extLst>
                    <a:ext uri="{9D8B030D-6E8A-4147-A177-3AD203B41FA5}">
                      <a16:colId xmlns:a16="http://schemas.microsoft.com/office/drawing/2014/main" val="20002"/>
                    </a:ext>
                  </a:extLst>
                </a:gridCol>
                <a:gridCol w="2865614">
                  <a:extLst>
                    <a:ext uri="{9D8B030D-6E8A-4147-A177-3AD203B41FA5}">
                      <a16:colId xmlns:a16="http://schemas.microsoft.com/office/drawing/2014/main" val="20003"/>
                    </a:ext>
                  </a:extLst>
                </a:gridCol>
              </a:tblGrid>
              <a:tr h="65998">
                <a:tc>
                  <a:txBody>
                    <a:bodyPr/>
                    <a:lstStyle/>
                    <a:p>
                      <a:pPr>
                        <a:lnSpc>
                          <a:spcPct val="107000"/>
                        </a:lnSpc>
                        <a:spcAft>
                          <a:spcPts val="0"/>
                        </a:spcAft>
                      </a:pPr>
                      <a:r>
                        <a:rPr lang="en-GB" sz="800" dirty="0">
                          <a:effectLst/>
                        </a:rPr>
                        <a:t>Mechanisms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Activities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Capacity change</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Behaviour change</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0"/>
                  </a:ext>
                </a:extLst>
              </a:tr>
              <a:tr h="329992">
                <a:tc>
                  <a:txBody>
                    <a:bodyPr/>
                    <a:lstStyle/>
                    <a:p>
                      <a:pPr>
                        <a:lnSpc>
                          <a:spcPct val="107000"/>
                        </a:lnSpc>
                        <a:spcAft>
                          <a:spcPts val="0"/>
                        </a:spcAft>
                      </a:pPr>
                      <a:r>
                        <a:rPr lang="en-GB" sz="800" dirty="0">
                          <a:effectLst/>
                        </a:rPr>
                        <a:t>Working with key individuals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Street champions</a:t>
                      </a:r>
                    </a:p>
                    <a:p>
                      <a:pPr>
                        <a:lnSpc>
                          <a:spcPct val="107000"/>
                        </a:lnSpc>
                        <a:spcAft>
                          <a:spcPts val="0"/>
                        </a:spcAft>
                      </a:pPr>
                      <a:r>
                        <a:rPr lang="en-GB" sz="800" dirty="0">
                          <a:effectLst/>
                        </a:rPr>
                        <a:t>Community navigators</a:t>
                      </a:r>
                    </a:p>
                    <a:p>
                      <a:pPr>
                        <a:lnSpc>
                          <a:spcPct val="107000"/>
                        </a:lnSpc>
                        <a:spcAft>
                          <a:spcPts val="0"/>
                        </a:spcAft>
                      </a:pPr>
                      <a:r>
                        <a:rPr lang="en-GB" sz="800" dirty="0">
                          <a:effectLst/>
                        </a:rPr>
                        <a:t>Good neighbour project</a:t>
                      </a:r>
                    </a:p>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Increased engagement skills, confidence, knowledge to </a:t>
                      </a:r>
                    </a:p>
                    <a:p>
                      <a:pPr>
                        <a:lnSpc>
                          <a:spcPct val="107000"/>
                        </a:lnSpc>
                        <a:spcAft>
                          <a:spcPts val="0"/>
                        </a:spcAft>
                      </a:pPr>
                      <a:r>
                        <a:rPr lang="en-GB" sz="800" dirty="0">
                          <a:effectLst/>
                        </a:rPr>
                        <a:t>- provide help to others</a:t>
                      </a:r>
                    </a:p>
                    <a:p>
                      <a:pPr>
                        <a:lnSpc>
                          <a:spcPct val="107000"/>
                        </a:lnSpc>
                        <a:spcAft>
                          <a:spcPts val="0"/>
                        </a:spcAft>
                      </a:pPr>
                      <a:r>
                        <a:rPr lang="en-GB" sz="800" dirty="0">
                          <a:effectLst/>
                        </a:rPr>
                        <a:t>- engage with the state/VCF</a:t>
                      </a:r>
                    </a:p>
                    <a:p>
                      <a:pPr>
                        <a:lnSpc>
                          <a:spcPct val="107000"/>
                        </a:lnSpc>
                        <a:spcAft>
                          <a:spcPts val="0"/>
                        </a:spcAft>
                      </a:pPr>
                      <a:r>
                        <a:rPr lang="en-GB" sz="800" dirty="0">
                          <a:effectLst/>
                        </a:rPr>
                        <a:t>- mediate disputes</a:t>
                      </a:r>
                    </a:p>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Engagement with others in the community </a:t>
                      </a:r>
                    </a:p>
                    <a:p>
                      <a:pPr>
                        <a:lnSpc>
                          <a:spcPct val="107000"/>
                        </a:lnSpc>
                        <a:spcAft>
                          <a:spcPts val="0"/>
                        </a:spcAft>
                      </a:pPr>
                      <a:r>
                        <a:rPr lang="en-GB" sz="800" dirty="0">
                          <a:effectLst/>
                        </a:rPr>
                        <a:t>Reporting problems to relevant governance organisations </a:t>
                      </a:r>
                    </a:p>
                    <a:p>
                      <a:pPr>
                        <a:lnSpc>
                          <a:spcPct val="107000"/>
                        </a:lnSpc>
                        <a:spcAft>
                          <a:spcPts val="0"/>
                        </a:spcAft>
                      </a:pPr>
                      <a:r>
                        <a:rPr lang="en-GB" sz="800" dirty="0">
                          <a:effectLst/>
                        </a:rPr>
                        <a:t>Drawing up a ‘Residents’ Charter’</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1"/>
                  </a:ext>
                </a:extLst>
              </a:tr>
              <a:tr h="527988">
                <a:tc>
                  <a:txBody>
                    <a:bodyPr/>
                    <a:lstStyle/>
                    <a:p>
                      <a:pPr>
                        <a:lnSpc>
                          <a:spcPct val="107000"/>
                        </a:lnSpc>
                        <a:spcAft>
                          <a:spcPts val="0"/>
                        </a:spcAft>
                      </a:pPr>
                      <a:r>
                        <a:rPr lang="en-GB" sz="800" dirty="0">
                          <a:effectLst/>
                        </a:rPr>
                        <a:t>Assumptions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Tacking problems requires communication (at minimum) between state and residents, and key individuals can provide routes into the community which the state (and VCF?) cannot achieve themselves, due to problems of trust, legitimacy, language, resource capacity etc.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Suitable individuals can be identified, and will keep with the programme</a:t>
                      </a:r>
                    </a:p>
                    <a:p>
                      <a:pPr>
                        <a:lnSpc>
                          <a:spcPct val="107000"/>
                        </a:lnSpc>
                        <a:spcAft>
                          <a:spcPts val="0"/>
                        </a:spcAft>
                      </a:pPr>
                      <a:r>
                        <a:rPr lang="en-GB" sz="800" dirty="0">
                          <a:effectLst/>
                        </a:rPr>
                        <a:t>Provider organisations are trusted enough for relevant people to engage with them </a:t>
                      </a:r>
                    </a:p>
                    <a:p>
                      <a:pPr>
                        <a:lnSpc>
                          <a:spcPct val="107000"/>
                        </a:lnSpc>
                        <a:spcAft>
                          <a:spcPts val="0"/>
                        </a:spcAft>
                      </a:pPr>
                      <a:r>
                        <a:rPr lang="en-GB" sz="800" dirty="0">
                          <a:effectLst/>
                        </a:rPr>
                        <a:t>Programmes will deliver the required skills and knowledge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Participants will be willing and able to act</a:t>
                      </a:r>
                    </a:p>
                    <a:p>
                      <a:pPr>
                        <a:lnSpc>
                          <a:spcPct val="107000"/>
                        </a:lnSpc>
                        <a:spcAft>
                          <a:spcPts val="0"/>
                        </a:spcAft>
                      </a:pPr>
                      <a:r>
                        <a:rPr lang="en-GB" sz="800" dirty="0">
                          <a:effectLst/>
                        </a:rPr>
                        <a:t>Participants will share the programme goals and act appropriately </a:t>
                      </a:r>
                    </a:p>
                    <a:p>
                      <a:pPr>
                        <a:lnSpc>
                          <a:spcPct val="107000"/>
                        </a:lnSpc>
                        <a:spcAft>
                          <a:spcPts val="0"/>
                        </a:spcAft>
                      </a:pPr>
                      <a:r>
                        <a:rPr lang="en-GB" sz="800" dirty="0">
                          <a:effectLst/>
                        </a:rPr>
                        <a:t>Participants will have the networks and legitimacy to act</a:t>
                      </a:r>
                    </a:p>
                    <a:p>
                      <a:pPr>
                        <a:lnSpc>
                          <a:spcPct val="107000"/>
                        </a:lnSpc>
                        <a:spcAft>
                          <a:spcPts val="0"/>
                        </a:spcAft>
                      </a:pPr>
                      <a:r>
                        <a:rPr lang="en-GB" sz="800" dirty="0">
                          <a:effectLst/>
                        </a:rPr>
                        <a:t>Cultural norms support increasing engagement with the state </a:t>
                      </a:r>
                    </a:p>
                    <a:p>
                      <a:pPr>
                        <a:lnSpc>
                          <a:spcPct val="107000"/>
                        </a:lnSpc>
                        <a:spcAft>
                          <a:spcPts val="0"/>
                        </a:spcAft>
                      </a:pPr>
                      <a:r>
                        <a:rPr lang="en-GB" sz="800" dirty="0">
                          <a:effectLst/>
                        </a:rPr>
                        <a:t>Service providers will respond and reinforce behaviour </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2"/>
                  </a:ext>
                </a:extLst>
              </a:tr>
              <a:tr h="65998">
                <a:tc>
                  <a:txBody>
                    <a:bodyPr/>
                    <a:lstStyle/>
                    <a:p>
                      <a:pPr>
                        <a:lnSpc>
                          <a:spcPct val="107000"/>
                        </a:lnSpc>
                        <a:spcAft>
                          <a:spcPts val="0"/>
                        </a:spcAft>
                      </a:pPr>
                      <a:r>
                        <a:rPr lang="en-GB" sz="800" dirty="0">
                          <a:effectLst/>
                        </a:rPr>
                        <a:t>Providing advice</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Advice services (REMA and CLP)</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Increased knowledge of rights, services available</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More, faster, earlier, appropriate accessing of services</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3"/>
                  </a:ext>
                </a:extLst>
              </a:tr>
              <a:tr h="395991">
                <a:tc>
                  <a:txBody>
                    <a:bodyPr/>
                    <a:lstStyle/>
                    <a:p>
                      <a:pPr>
                        <a:lnSpc>
                          <a:spcPct val="107000"/>
                        </a:lnSpc>
                        <a:spcAft>
                          <a:spcPts val="0"/>
                        </a:spcAft>
                      </a:pPr>
                      <a:r>
                        <a:rPr lang="en-GB" sz="800" dirty="0">
                          <a:effectLst/>
                        </a:rPr>
                        <a:t>Assumptions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ignorance is a problem - people would value services/rights but fail to take them up or act on their rights because they don’ know what is available, how to access them etc. or what their rights are.</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Those in need will know about the services</a:t>
                      </a:r>
                    </a:p>
                    <a:p>
                      <a:pPr>
                        <a:lnSpc>
                          <a:spcPct val="107000"/>
                        </a:lnSpc>
                        <a:spcAft>
                          <a:spcPts val="0"/>
                        </a:spcAft>
                      </a:pPr>
                      <a:r>
                        <a:rPr lang="en-GB" sz="800" dirty="0">
                          <a:effectLst/>
                        </a:rPr>
                        <a:t>- and have the confidence and ability (mobility, language) to access the service</a:t>
                      </a:r>
                    </a:p>
                    <a:p>
                      <a:pPr>
                        <a:lnSpc>
                          <a:spcPct val="107000"/>
                        </a:lnSpc>
                        <a:spcAft>
                          <a:spcPts val="0"/>
                        </a:spcAft>
                      </a:pPr>
                      <a:r>
                        <a:rPr lang="en-GB" sz="800" dirty="0">
                          <a:effectLst/>
                        </a:rPr>
                        <a:t>Appropriate and accurate advice will be available, from people with the skills/attitudes/knowledge  to engage with the target population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People will have the confidence and resources to act on the knowledge</a:t>
                      </a:r>
                    </a:p>
                    <a:p>
                      <a:pPr>
                        <a:lnSpc>
                          <a:spcPct val="107000"/>
                        </a:lnSpc>
                        <a:spcAft>
                          <a:spcPts val="0"/>
                        </a:spcAft>
                      </a:pPr>
                      <a:r>
                        <a:rPr lang="en-GB" sz="800" dirty="0">
                          <a:effectLst/>
                        </a:rPr>
                        <a:t>Cultural norms support increasing engagement with the state </a:t>
                      </a:r>
                    </a:p>
                    <a:p>
                      <a:pPr>
                        <a:lnSpc>
                          <a:spcPct val="107000"/>
                        </a:lnSpc>
                        <a:spcAft>
                          <a:spcPts val="0"/>
                        </a:spcAft>
                      </a:pPr>
                      <a:r>
                        <a:rPr lang="en-GB" sz="800" dirty="0">
                          <a:effectLst/>
                        </a:rPr>
                        <a:t>Appropriate services will in fact be available and accessible and able to meet any increased demand</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4"/>
                  </a:ext>
                </a:extLst>
              </a:tr>
              <a:tr h="263994">
                <a:tc>
                  <a:txBody>
                    <a:bodyPr/>
                    <a:lstStyle/>
                    <a:p>
                      <a:pPr>
                        <a:lnSpc>
                          <a:spcPct val="107000"/>
                        </a:lnSpc>
                        <a:spcAft>
                          <a:spcPts val="0"/>
                        </a:spcAft>
                      </a:pPr>
                      <a:r>
                        <a:rPr lang="en-GB" sz="800" dirty="0">
                          <a:effectLst/>
                        </a:rPr>
                        <a:t>Training/education</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ESOL, and other skills/knowledge taught along with ESOL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Better knowledge of English</a:t>
                      </a:r>
                    </a:p>
                    <a:p>
                      <a:pPr>
                        <a:lnSpc>
                          <a:spcPct val="107000"/>
                        </a:lnSpc>
                        <a:spcAft>
                          <a:spcPts val="0"/>
                        </a:spcAft>
                      </a:pPr>
                      <a:r>
                        <a:rPr lang="en-GB" sz="800" dirty="0">
                          <a:effectLst/>
                        </a:rPr>
                        <a:t>Better understanding of rights/responsibilities </a:t>
                      </a:r>
                    </a:p>
                    <a:p>
                      <a:pPr>
                        <a:lnSpc>
                          <a:spcPct val="107000"/>
                        </a:lnSpc>
                        <a:spcAft>
                          <a:spcPts val="0"/>
                        </a:spcAft>
                      </a:pPr>
                      <a:r>
                        <a:rPr lang="en-GB" sz="800" dirty="0">
                          <a:effectLst/>
                        </a:rPr>
                        <a:t>Other knowledge/skills (with vocational etc. Relevance)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More engagement with service providers</a:t>
                      </a:r>
                    </a:p>
                    <a:p>
                      <a:pPr>
                        <a:lnSpc>
                          <a:spcPct val="107000"/>
                        </a:lnSpc>
                        <a:spcAft>
                          <a:spcPts val="0"/>
                        </a:spcAft>
                      </a:pPr>
                      <a:r>
                        <a:rPr lang="en-GB" sz="800" dirty="0">
                          <a:effectLst/>
                        </a:rPr>
                        <a:t>More exercising of democratic rights</a:t>
                      </a:r>
                    </a:p>
                    <a:p>
                      <a:pPr>
                        <a:lnSpc>
                          <a:spcPct val="107000"/>
                        </a:lnSpc>
                        <a:spcAft>
                          <a:spcPts val="0"/>
                        </a:spcAft>
                      </a:pPr>
                      <a:r>
                        <a:rPr lang="en-GB" sz="800" dirty="0">
                          <a:effectLst/>
                        </a:rPr>
                        <a:t>More socially responsible action within communities</a:t>
                      </a:r>
                    </a:p>
                    <a:p>
                      <a:pPr>
                        <a:lnSpc>
                          <a:spcPct val="107000"/>
                        </a:lnSpc>
                        <a:spcAft>
                          <a:spcPts val="0"/>
                        </a:spcAft>
                      </a:pPr>
                      <a:r>
                        <a:rPr lang="en-GB" sz="800" dirty="0">
                          <a:effectLst/>
                        </a:rPr>
                        <a:t>Move into employment </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5"/>
                  </a:ext>
                </a:extLst>
              </a:tr>
              <a:tr h="461989">
                <a:tc>
                  <a:txBody>
                    <a:bodyPr/>
                    <a:lstStyle/>
                    <a:p>
                      <a:pPr>
                        <a:lnSpc>
                          <a:spcPct val="107000"/>
                        </a:lnSpc>
                        <a:spcAft>
                          <a:spcPts val="0"/>
                        </a:spcAft>
                      </a:pPr>
                      <a:r>
                        <a:rPr lang="en-GB" sz="800" dirty="0">
                          <a:effectLst/>
                        </a:rPr>
                        <a:t>Assumptions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People lack knowledge and skills needed to play a full part in society - and they see education/training as a way of addressing this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Those in need will know about what is available</a:t>
                      </a:r>
                    </a:p>
                    <a:p>
                      <a:pPr>
                        <a:lnSpc>
                          <a:spcPct val="107000"/>
                        </a:lnSpc>
                        <a:spcAft>
                          <a:spcPts val="0"/>
                        </a:spcAft>
                      </a:pPr>
                      <a:r>
                        <a:rPr lang="en-GB" sz="800" dirty="0">
                          <a:effectLst/>
                        </a:rPr>
                        <a:t>- and have the confidence and ability (mobility, language) to access the service</a:t>
                      </a:r>
                    </a:p>
                    <a:p>
                      <a:pPr>
                        <a:lnSpc>
                          <a:spcPct val="107000"/>
                        </a:lnSpc>
                        <a:spcAft>
                          <a:spcPts val="0"/>
                        </a:spcAft>
                      </a:pPr>
                      <a:r>
                        <a:rPr lang="en-GB" sz="800" dirty="0">
                          <a:effectLst/>
                        </a:rPr>
                        <a:t>People will be able to attend regularly enough to learn</a:t>
                      </a:r>
                    </a:p>
                    <a:p>
                      <a:pPr>
                        <a:lnSpc>
                          <a:spcPct val="107000"/>
                        </a:lnSpc>
                        <a:spcAft>
                          <a:spcPts val="0"/>
                        </a:spcAft>
                      </a:pPr>
                      <a:r>
                        <a:rPr lang="en-GB" sz="800" dirty="0">
                          <a:effectLst/>
                        </a:rPr>
                        <a:t>Sufficient high quality training, appropriate to users’ needs, is available </a:t>
                      </a:r>
                    </a:p>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Education/knowledge will empower people</a:t>
                      </a:r>
                    </a:p>
                    <a:p>
                      <a:pPr>
                        <a:lnSpc>
                          <a:spcPct val="107000"/>
                        </a:lnSpc>
                        <a:spcAft>
                          <a:spcPts val="0"/>
                        </a:spcAft>
                      </a:pPr>
                      <a:r>
                        <a:rPr lang="en-GB" sz="800" dirty="0">
                          <a:effectLst/>
                        </a:rPr>
                        <a:t>Cultural norms support increasing engagement with the state </a:t>
                      </a:r>
                    </a:p>
                    <a:p>
                      <a:pPr>
                        <a:lnSpc>
                          <a:spcPct val="107000"/>
                        </a:lnSpc>
                        <a:spcAft>
                          <a:spcPts val="0"/>
                        </a:spcAft>
                      </a:pPr>
                      <a:r>
                        <a:rPr lang="en-GB" sz="800" dirty="0">
                          <a:effectLst/>
                        </a:rPr>
                        <a:t>Service providers are willing/able to engage and meet increased demand</a:t>
                      </a:r>
                    </a:p>
                    <a:p>
                      <a:pPr>
                        <a:lnSpc>
                          <a:spcPct val="107000"/>
                        </a:lnSpc>
                        <a:spcAft>
                          <a:spcPts val="0"/>
                        </a:spcAft>
                      </a:pPr>
                      <a:r>
                        <a:rPr lang="en-GB" sz="800" dirty="0">
                          <a:effectLst/>
                        </a:rPr>
                        <a:t>Governance organisations are willing/able to engage with democratic expression </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6"/>
                  </a:ext>
                </a:extLst>
              </a:tr>
              <a:tr h="329992">
                <a:tc>
                  <a:txBody>
                    <a:bodyPr/>
                    <a:lstStyle/>
                    <a:p>
                      <a:pPr>
                        <a:lnSpc>
                          <a:spcPct val="107000"/>
                        </a:lnSpc>
                        <a:spcAft>
                          <a:spcPts val="0"/>
                        </a:spcAft>
                      </a:pPr>
                      <a:r>
                        <a:rPr lang="en-GB" sz="800" dirty="0">
                          <a:effectLst/>
                        </a:rPr>
                        <a:t>Getting individuals together across communities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ESOL, Citizenship Project, BSC Forum, festivals/events, sport, Love is Louder events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Better understanding, trust, respect for different Others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Less antagonistic behaviours</a:t>
                      </a:r>
                    </a:p>
                    <a:p>
                      <a:pPr>
                        <a:lnSpc>
                          <a:spcPct val="107000"/>
                        </a:lnSpc>
                        <a:spcAft>
                          <a:spcPts val="0"/>
                        </a:spcAft>
                      </a:pPr>
                      <a:r>
                        <a:rPr lang="en-GB" sz="800" dirty="0">
                          <a:effectLst/>
                        </a:rPr>
                        <a:t>Enforcement of norms of tolerance within communities (e.g. stopping/reporting hate crime)</a:t>
                      </a:r>
                    </a:p>
                    <a:p>
                      <a:pPr>
                        <a:lnSpc>
                          <a:spcPct val="107000"/>
                        </a:lnSpc>
                        <a:spcAft>
                          <a:spcPts val="0"/>
                        </a:spcAft>
                      </a:pPr>
                      <a:r>
                        <a:rPr lang="en-GB" sz="800" dirty="0">
                          <a:effectLst/>
                        </a:rPr>
                        <a:t>Self-organised inter-community collaborative working </a:t>
                      </a:r>
                    </a:p>
                    <a:p>
                      <a:pPr>
                        <a:lnSpc>
                          <a:spcPct val="107000"/>
                        </a:lnSpc>
                        <a:spcAft>
                          <a:spcPts val="0"/>
                        </a:spcAft>
                      </a:pPr>
                      <a:r>
                        <a:rPr lang="en-GB" sz="800" dirty="0">
                          <a:effectLst/>
                        </a:rPr>
                        <a:t>Better school attendance</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7"/>
                  </a:ext>
                </a:extLst>
              </a:tr>
              <a:tr h="659984">
                <a:tc>
                  <a:txBody>
                    <a:bodyPr/>
                    <a:lstStyle/>
                    <a:p>
                      <a:pPr>
                        <a:lnSpc>
                          <a:spcPct val="107000"/>
                        </a:lnSpc>
                        <a:spcAft>
                          <a:spcPts val="0"/>
                        </a:spcAft>
                      </a:pPr>
                      <a:r>
                        <a:rPr lang="en-GB" sz="800" dirty="0">
                          <a:effectLst/>
                        </a:rPr>
                        <a:t>Assumptions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Antagonism between communities, and towards the state for perceived biases/failings, comes from a lack of understanding of, and empathy with, different Others, and direct contact will address this (rather than worsen it)</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People who engage are those whose positions need changing </a:t>
                      </a:r>
                    </a:p>
                    <a:p>
                      <a:pPr>
                        <a:lnSpc>
                          <a:spcPct val="107000"/>
                        </a:lnSpc>
                        <a:spcAft>
                          <a:spcPts val="0"/>
                        </a:spcAft>
                      </a:pPr>
                      <a:r>
                        <a:rPr lang="en-GB" sz="800" dirty="0">
                          <a:effectLst/>
                        </a:rPr>
                        <a:t>Contact provides opportunities for effective, meaningful dialogue, and  learning about the Other – and not for increased antagonism/reinforcing of prejudices</a:t>
                      </a:r>
                    </a:p>
                    <a:p>
                      <a:pPr>
                        <a:lnSpc>
                          <a:spcPct val="107000"/>
                        </a:lnSpc>
                        <a:spcAft>
                          <a:spcPts val="0"/>
                        </a:spcAft>
                      </a:pPr>
                      <a:r>
                        <a:rPr lang="en-GB" sz="800" dirty="0">
                          <a:effectLst/>
                        </a:rPr>
                        <a:t>Sufficient, competent staff are involved, who can (at minimum) effectively deal with tension/friction, and are able to facilitate effective (potentially very difficult) interactions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Individuals are sufficiently confident to act on new understandings within their cultural context, and robust enough for this to be sustained </a:t>
                      </a:r>
                    </a:p>
                    <a:p>
                      <a:pPr>
                        <a:lnSpc>
                          <a:spcPct val="107000"/>
                        </a:lnSpc>
                        <a:spcAft>
                          <a:spcPts val="0"/>
                        </a:spcAft>
                      </a:pPr>
                      <a:r>
                        <a:rPr lang="en-GB" sz="800" dirty="0">
                          <a:effectLst/>
                        </a:rPr>
                        <a:t>Opportunities and support are available for further engagement </a:t>
                      </a:r>
                    </a:p>
                    <a:p>
                      <a:pPr>
                        <a:lnSpc>
                          <a:spcPct val="107000"/>
                        </a:lnSpc>
                        <a:spcAft>
                          <a:spcPts val="0"/>
                        </a:spcAft>
                      </a:pPr>
                      <a:r>
                        <a:rPr lang="en-GB" sz="800" dirty="0">
                          <a:effectLst/>
                        </a:rPr>
                        <a:t>Local and national policy, the media and wider societal discourses, do not provide overriding counter-messages</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8"/>
                  </a:ext>
                </a:extLst>
              </a:tr>
            </a:tbl>
          </a:graphicData>
        </a:graphic>
      </p:graphicFrame>
      <p:sp>
        <p:nvSpPr>
          <p:cNvPr id="2" name="Title 1"/>
          <p:cNvSpPr>
            <a:spLocks noGrp="1"/>
          </p:cNvSpPr>
          <p:nvPr>
            <p:ph type="title"/>
          </p:nvPr>
        </p:nvSpPr>
        <p:spPr>
          <a:xfrm>
            <a:off x="457200" y="44624"/>
            <a:ext cx="8229600" cy="634082"/>
          </a:xfrm>
        </p:spPr>
        <p:txBody>
          <a:bodyPr>
            <a:normAutofit/>
          </a:bodyPr>
          <a:lstStyle/>
          <a:p>
            <a:r>
              <a:rPr lang="en-GB" dirty="0" smtClean="0"/>
              <a:t>the full ToC: mechanisms and assumptions</a:t>
            </a:r>
            <a:endParaRPr lang="en-GB" dirty="0"/>
          </a:p>
        </p:txBody>
      </p:sp>
      <p:sp>
        <p:nvSpPr>
          <p:cNvPr id="5" name="Rectangle 1"/>
          <p:cNvSpPr>
            <a:spLocks noChangeArrowheads="1"/>
          </p:cNvSpPr>
          <p:nvPr/>
        </p:nvSpPr>
        <p:spPr bwMode="auto">
          <a:xfrm>
            <a:off x="2619375" y="1052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Arial" pitchFamily="34" charset="0"/>
                <a:cs typeface="Arial" pitchFamily="34" charset="0"/>
              </a:rPr>
              <a:t/>
            </a:r>
            <a:br>
              <a:rPr kumimoji="0" lang="en-GB" altLang="en-US" sz="1800" b="0" i="0" u="none" strike="noStrike" cap="none" normalizeH="0" baseline="0" dirty="0" smtClean="0">
                <a:ln>
                  <a:noFill/>
                </a:ln>
                <a:solidFill>
                  <a:schemeClr val="tx1"/>
                </a:solidFill>
                <a:effectLst/>
                <a:latin typeface="Arial" pitchFamily="34" charset="0"/>
                <a:cs typeface="Arial" pitchFamily="34" charset="0"/>
              </a:rPr>
            </a:b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46486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Introduction</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This slide pack sets out a draft ‘theory of change’ for the CMF-funded projects within </a:t>
            </a:r>
            <a:r>
              <a:rPr lang="en-GB" dirty="0" err="1" smtClean="0"/>
              <a:t>RBSC</a:t>
            </a:r>
            <a:r>
              <a:rPr lang="en-GB" dirty="0" smtClean="0"/>
              <a:t>.  It is intended to </a:t>
            </a:r>
          </a:p>
          <a:p>
            <a:r>
              <a:rPr lang="en-GB" dirty="0" smtClean="0"/>
              <a:t>be the basis for a structured approach to the evaluation of the programme</a:t>
            </a:r>
          </a:p>
          <a:p>
            <a:r>
              <a:rPr lang="en-GB" dirty="0" smtClean="0"/>
              <a:t>prompt discussion about what can and should be evaluated, and how</a:t>
            </a:r>
          </a:p>
          <a:p>
            <a:r>
              <a:rPr lang="en-GB" dirty="0" smtClean="0"/>
              <a:t>lead to better understanding of how the projects might work, where there might be synergies and overlaps and potential conflicts, and identify previously unpredicted outcomes (good and bad)</a:t>
            </a:r>
          </a:p>
          <a:p>
            <a:r>
              <a:rPr lang="en-GB" dirty="0" smtClean="0"/>
              <a:t>identify areas of lack of clarity for further discussion and development</a:t>
            </a:r>
            <a:endParaRPr lang="en-GB" dirty="0"/>
          </a:p>
        </p:txBody>
      </p:sp>
    </p:spTree>
    <p:extLst>
      <p:ext uri="{BB962C8B-B14F-4D97-AF65-F5344CB8AC3E}">
        <p14:creationId xmlns:p14="http://schemas.microsoft.com/office/powerpoint/2010/main" val="13022119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5349766"/>
              </p:ext>
            </p:extLst>
          </p:nvPr>
        </p:nvGraphicFramePr>
        <p:xfrm>
          <a:off x="251520" y="476672"/>
          <a:ext cx="8157430" cy="6274875"/>
        </p:xfrm>
        <a:graphic>
          <a:graphicData uri="http://schemas.openxmlformats.org/drawingml/2006/table">
            <a:tbl>
              <a:tblPr firstRow="1" firstCol="1" bandRow="1">
                <a:tableStyleId>{5C22544A-7EE6-4342-B048-85BDC9FD1C3A}</a:tableStyleId>
              </a:tblPr>
              <a:tblGrid>
                <a:gridCol w="1277467">
                  <a:extLst>
                    <a:ext uri="{9D8B030D-6E8A-4147-A177-3AD203B41FA5}">
                      <a16:colId xmlns:a16="http://schemas.microsoft.com/office/drawing/2014/main" val="20000"/>
                    </a:ext>
                  </a:extLst>
                </a:gridCol>
                <a:gridCol w="2322932">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2756831">
                  <a:extLst>
                    <a:ext uri="{9D8B030D-6E8A-4147-A177-3AD203B41FA5}">
                      <a16:colId xmlns:a16="http://schemas.microsoft.com/office/drawing/2014/main" val="20003"/>
                    </a:ext>
                  </a:extLst>
                </a:gridCol>
              </a:tblGrid>
              <a:tr h="118626">
                <a:tc>
                  <a:txBody>
                    <a:bodyPr/>
                    <a:lstStyle/>
                    <a:p>
                      <a:pPr>
                        <a:lnSpc>
                          <a:spcPct val="107000"/>
                        </a:lnSpc>
                        <a:spcAft>
                          <a:spcPts val="0"/>
                        </a:spcAft>
                      </a:pPr>
                      <a:r>
                        <a:rPr lang="en-GB" sz="800" dirty="0">
                          <a:effectLst/>
                        </a:rPr>
                        <a:t>Mechanisms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Activities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Capacity change</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Behaviour change</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0"/>
                  </a:ext>
                </a:extLst>
              </a:tr>
              <a:tr h="490813">
                <a:tc>
                  <a:txBody>
                    <a:bodyPr/>
                    <a:lstStyle/>
                    <a:p>
                      <a:pPr>
                        <a:lnSpc>
                          <a:spcPct val="107000"/>
                        </a:lnSpc>
                        <a:spcAft>
                          <a:spcPts val="0"/>
                        </a:spcAft>
                      </a:pPr>
                      <a:r>
                        <a:rPr lang="en-GB" sz="800" dirty="0">
                          <a:effectLst/>
                        </a:rPr>
                        <a:t>Environmental projects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CLP environmental projects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Provided with skills and opportunity to deliver projects </a:t>
                      </a:r>
                    </a:p>
                    <a:p>
                      <a:pPr>
                        <a:lnSpc>
                          <a:spcPct val="107000"/>
                        </a:lnSpc>
                        <a:spcAft>
                          <a:spcPts val="0"/>
                        </a:spcAft>
                      </a:pPr>
                      <a:r>
                        <a:rPr lang="en-GB" sz="800" dirty="0">
                          <a:effectLst/>
                        </a:rPr>
                        <a:t>More respect amongst participants and others for the immediate environment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Direct improvements: litter cleared, allotments, planting</a:t>
                      </a:r>
                    </a:p>
                    <a:p>
                      <a:pPr>
                        <a:lnSpc>
                          <a:spcPct val="107000"/>
                        </a:lnSpc>
                        <a:spcAft>
                          <a:spcPts val="0"/>
                        </a:spcAft>
                      </a:pPr>
                      <a:r>
                        <a:rPr lang="en-GB" sz="800" dirty="0">
                          <a:effectLst/>
                        </a:rPr>
                        <a:t>Less littering in future</a:t>
                      </a:r>
                    </a:p>
                    <a:p>
                      <a:pPr>
                        <a:lnSpc>
                          <a:spcPct val="107000"/>
                        </a:lnSpc>
                        <a:spcAft>
                          <a:spcPts val="0"/>
                        </a:spcAft>
                      </a:pPr>
                      <a:r>
                        <a:rPr lang="en-GB" sz="800" dirty="0">
                          <a:effectLst/>
                        </a:rPr>
                        <a:t>More food growing  </a:t>
                      </a:r>
                    </a:p>
                    <a:p>
                      <a:pPr>
                        <a:lnSpc>
                          <a:spcPct val="107000"/>
                        </a:lnSpc>
                        <a:spcAft>
                          <a:spcPts val="0"/>
                        </a:spcAft>
                      </a:pPr>
                      <a:r>
                        <a:rPr lang="en-GB" sz="800" dirty="0">
                          <a:effectLst/>
                        </a:rPr>
                        <a:t>Better school attendance</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1"/>
                  </a:ext>
                </a:extLst>
              </a:tr>
              <a:tr h="656906">
                <a:tc>
                  <a:txBody>
                    <a:bodyPr/>
                    <a:lstStyle/>
                    <a:p>
                      <a:pPr>
                        <a:lnSpc>
                          <a:spcPct val="107000"/>
                        </a:lnSpc>
                        <a:spcAft>
                          <a:spcPts val="0"/>
                        </a:spcAft>
                      </a:pPr>
                      <a:r>
                        <a:rPr lang="en-GB" sz="800" dirty="0">
                          <a:effectLst/>
                        </a:rPr>
                        <a:t>Assumptions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Antagonism and dissatisfaction with neighbourhoods related to poor environmental condition, and social and physical improvements can be achieved if people improve the environment themselves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People with enthusiasm can be recruited and retained</a:t>
                      </a:r>
                    </a:p>
                    <a:p>
                      <a:pPr>
                        <a:lnSpc>
                          <a:spcPct val="107000"/>
                        </a:lnSpc>
                        <a:spcAft>
                          <a:spcPts val="0"/>
                        </a:spcAft>
                      </a:pPr>
                      <a:r>
                        <a:rPr lang="en-GB" sz="800" dirty="0">
                          <a:effectLst/>
                        </a:rPr>
                        <a:t> </a:t>
                      </a:r>
                    </a:p>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Project outputs can be maintained (and not vandalised) – either by the state or by the community </a:t>
                      </a:r>
                    </a:p>
                    <a:p>
                      <a:pPr>
                        <a:lnSpc>
                          <a:spcPct val="107000"/>
                        </a:lnSpc>
                        <a:spcAft>
                          <a:spcPts val="0"/>
                        </a:spcAft>
                      </a:pPr>
                      <a:r>
                        <a:rPr lang="en-GB" sz="800" dirty="0">
                          <a:effectLst/>
                        </a:rPr>
                        <a:t>Improved environment encourages more environment-friendly behaviours </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2"/>
                  </a:ext>
                </a:extLst>
              </a:tr>
              <a:tr h="614876">
                <a:tc>
                  <a:txBody>
                    <a:bodyPr/>
                    <a:lstStyle/>
                    <a:p>
                      <a:pPr>
                        <a:lnSpc>
                          <a:spcPct val="107000"/>
                        </a:lnSpc>
                        <a:spcAft>
                          <a:spcPts val="0"/>
                        </a:spcAft>
                      </a:pPr>
                      <a:r>
                        <a:rPr lang="en-GB" sz="800" dirty="0">
                          <a:effectLst/>
                        </a:rPr>
                        <a:t>Working with governance organisations (state and VCF)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BSC Forum?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Better understanding of communities</a:t>
                      </a:r>
                    </a:p>
                    <a:p>
                      <a:pPr>
                        <a:lnSpc>
                          <a:spcPct val="107000"/>
                        </a:lnSpc>
                        <a:spcAft>
                          <a:spcPts val="0"/>
                        </a:spcAft>
                      </a:pPr>
                      <a:r>
                        <a:rPr lang="en-GB" sz="800" dirty="0">
                          <a:effectLst/>
                        </a:rPr>
                        <a:t>Trust, understanding, skills to work in partnership </a:t>
                      </a:r>
                    </a:p>
                    <a:p>
                      <a:pPr>
                        <a:lnSpc>
                          <a:spcPct val="107000"/>
                        </a:lnSpc>
                        <a:spcAft>
                          <a:spcPts val="0"/>
                        </a:spcAft>
                      </a:pPr>
                      <a:r>
                        <a:rPr lang="en-GB" sz="800" dirty="0">
                          <a:effectLst/>
                        </a:rPr>
                        <a:t>Better knowledge of possible funding/resource streams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More appropriate service provisions</a:t>
                      </a:r>
                    </a:p>
                    <a:p>
                      <a:pPr>
                        <a:lnSpc>
                          <a:spcPct val="107000"/>
                        </a:lnSpc>
                        <a:spcAft>
                          <a:spcPts val="0"/>
                        </a:spcAft>
                      </a:pPr>
                      <a:r>
                        <a:rPr lang="en-GB" sz="800" dirty="0">
                          <a:effectLst/>
                        </a:rPr>
                        <a:t>More effective partnership working: reduced duplication, signposting between organisations, new joint actions</a:t>
                      </a:r>
                    </a:p>
                    <a:p>
                      <a:pPr>
                        <a:lnSpc>
                          <a:spcPct val="107000"/>
                        </a:lnSpc>
                        <a:spcAft>
                          <a:spcPts val="0"/>
                        </a:spcAft>
                      </a:pPr>
                      <a:r>
                        <a:rPr lang="en-GB" sz="800" dirty="0">
                          <a:effectLst/>
                        </a:rPr>
                        <a:t>More external resources successfully bid for </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3"/>
                  </a:ext>
                </a:extLst>
              </a:tr>
              <a:tr h="656906">
                <a:tc>
                  <a:txBody>
                    <a:bodyPr/>
                    <a:lstStyle/>
                    <a:p>
                      <a:pPr>
                        <a:lnSpc>
                          <a:spcPct val="107000"/>
                        </a:lnSpc>
                        <a:spcAft>
                          <a:spcPts val="0"/>
                        </a:spcAft>
                      </a:pPr>
                      <a:r>
                        <a:rPr lang="en-GB" sz="800" dirty="0">
                          <a:effectLst/>
                        </a:rPr>
                        <a:t>Assumptions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Service provision is currently weakened by governance issues, in particular around integrated/partnership working, and (lack of ) understanding of relevant communities (in particularly Roma)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Service providers – as organisations and individuals – are able and willing to learn</a:t>
                      </a:r>
                    </a:p>
                    <a:p>
                      <a:pPr>
                        <a:lnSpc>
                          <a:spcPct val="107000"/>
                        </a:lnSpc>
                        <a:spcAft>
                          <a:spcPts val="0"/>
                        </a:spcAft>
                      </a:pPr>
                      <a:r>
                        <a:rPr lang="en-GB" sz="800" dirty="0">
                          <a:effectLst/>
                        </a:rPr>
                        <a:t>Governance organisations are willing to work together</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Service providers are adequately resourced to act on new understanding Governance organisations are able to work together (adequate resources/support available)</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4"/>
                  </a:ext>
                </a:extLst>
              </a:tr>
              <a:tr h="614876">
                <a:tc>
                  <a:txBody>
                    <a:bodyPr/>
                    <a:lstStyle/>
                    <a:p>
                      <a:pPr>
                        <a:lnSpc>
                          <a:spcPct val="107000"/>
                        </a:lnSpc>
                        <a:spcAft>
                          <a:spcPts val="0"/>
                        </a:spcAft>
                      </a:pPr>
                      <a:r>
                        <a:rPr lang="en-GB" sz="800" dirty="0">
                          <a:effectLst/>
                        </a:rPr>
                        <a:t>Increasing enforcement activity</a:t>
                      </a:r>
                    </a:p>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Reducing CTax fraud</a:t>
                      </a:r>
                    </a:p>
                    <a:p>
                      <a:pPr>
                        <a:lnSpc>
                          <a:spcPct val="107000"/>
                        </a:lnSpc>
                        <a:spcAft>
                          <a:spcPts val="0"/>
                        </a:spcAft>
                      </a:pPr>
                      <a:r>
                        <a:rPr lang="en-GB" sz="800" dirty="0">
                          <a:effectLst/>
                        </a:rPr>
                        <a:t>Enforcing housing standards</a:t>
                      </a:r>
                    </a:p>
                    <a:p>
                      <a:pPr>
                        <a:lnSpc>
                          <a:spcPct val="107000"/>
                        </a:lnSpc>
                        <a:spcAft>
                          <a:spcPts val="0"/>
                        </a:spcAft>
                      </a:pPr>
                      <a:r>
                        <a:rPr lang="en-GB" sz="800" dirty="0">
                          <a:effectLst/>
                        </a:rPr>
                        <a:t>Enforcing environmental regulations - fly tipping</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Understanding of risks and  penalties for non-compliance/lawbreaking</a:t>
                      </a:r>
                    </a:p>
                    <a:p>
                      <a:pPr>
                        <a:lnSpc>
                          <a:spcPct val="107000"/>
                        </a:lnSpc>
                        <a:spcAft>
                          <a:spcPts val="0"/>
                        </a:spcAft>
                      </a:pPr>
                      <a:r>
                        <a:rPr lang="en-GB" sz="800" dirty="0">
                          <a:effectLst/>
                        </a:rPr>
                        <a:t>Staff and IT (surveillance, reporting) increased </a:t>
                      </a:r>
                    </a:p>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Cessation of illegal activity</a:t>
                      </a:r>
                    </a:p>
                    <a:p>
                      <a:pPr>
                        <a:lnSpc>
                          <a:spcPct val="107000"/>
                        </a:lnSpc>
                        <a:spcAft>
                          <a:spcPts val="0"/>
                        </a:spcAft>
                      </a:pPr>
                      <a:r>
                        <a:rPr lang="en-GB" sz="800" dirty="0">
                          <a:effectLst/>
                        </a:rPr>
                        <a:t>Compliance with rules</a:t>
                      </a:r>
                    </a:p>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5"/>
                  </a:ext>
                </a:extLst>
              </a:tr>
              <a:tr h="987063">
                <a:tc>
                  <a:txBody>
                    <a:bodyPr/>
                    <a:lstStyle/>
                    <a:p>
                      <a:pPr>
                        <a:lnSpc>
                          <a:spcPct val="107000"/>
                        </a:lnSpc>
                        <a:spcAft>
                          <a:spcPts val="0"/>
                        </a:spcAft>
                      </a:pPr>
                      <a:r>
                        <a:rPr lang="en-GB" sz="800" dirty="0">
                          <a:effectLst/>
                        </a:rPr>
                        <a:t>Assumptions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Violations of environment/housing regulations play a significant role in creating antagonism between communities, and stricter enforcement can be done effectively without antagonising communities/undermining trust in the state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People beyond those directly affected know about enforcement action and the risk of it</a:t>
                      </a:r>
                    </a:p>
                    <a:p>
                      <a:pPr>
                        <a:lnSpc>
                          <a:spcPct val="107000"/>
                        </a:lnSpc>
                        <a:spcAft>
                          <a:spcPts val="0"/>
                        </a:spcAft>
                      </a:pPr>
                      <a:r>
                        <a:rPr lang="en-GB" sz="800" dirty="0">
                          <a:effectLst/>
                        </a:rPr>
                        <a:t>People ‘read’ enforcement in terms of upholding law, not as oppression </a:t>
                      </a:r>
                    </a:p>
                    <a:p>
                      <a:pPr>
                        <a:lnSpc>
                          <a:spcPct val="107000"/>
                        </a:lnSpc>
                        <a:spcAft>
                          <a:spcPts val="0"/>
                        </a:spcAft>
                      </a:pPr>
                      <a:r>
                        <a:rPr lang="en-GB" sz="800" dirty="0">
                          <a:effectLst/>
                        </a:rPr>
                        <a:t>Intelligence – from IT and staff/community reporting – can be effectively and swiftly acted upon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Calculations of costs/benefits of illegal/no-compliant activity favour cessation and compliance (may be affected by perceptions of risks</a:t>
                      </a:r>
                    </a:p>
                    <a:p>
                      <a:pPr>
                        <a:lnSpc>
                          <a:spcPct val="107000"/>
                        </a:lnSpc>
                        <a:spcAft>
                          <a:spcPts val="0"/>
                        </a:spcAft>
                      </a:pPr>
                      <a:r>
                        <a:rPr lang="en-GB" sz="800" dirty="0">
                          <a:effectLst/>
                        </a:rPr>
                        <a:t>Provision of services to enable compliance (e.g. of waste disposal, support for housing repairs)</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6"/>
                  </a:ext>
                </a:extLst>
              </a:tr>
              <a:tr h="738938">
                <a:tc>
                  <a:txBody>
                    <a:bodyPr/>
                    <a:lstStyle/>
                    <a:p>
                      <a:pPr>
                        <a:lnSpc>
                          <a:spcPct val="107000"/>
                        </a:lnSpc>
                        <a:spcAft>
                          <a:spcPts val="0"/>
                        </a:spcAft>
                      </a:pPr>
                      <a:r>
                        <a:rPr lang="en-GB" sz="800" dirty="0">
                          <a:effectLst/>
                        </a:rPr>
                        <a:t>Targeted state support to families and young people</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Outreach/street working with young people</a:t>
                      </a:r>
                    </a:p>
                    <a:p>
                      <a:pPr>
                        <a:lnSpc>
                          <a:spcPct val="107000"/>
                        </a:lnSpc>
                        <a:spcAft>
                          <a:spcPts val="0"/>
                        </a:spcAft>
                      </a:pPr>
                      <a:r>
                        <a:rPr lang="en-GB" sz="800" dirty="0">
                          <a:effectLst/>
                        </a:rPr>
                        <a:t>Targeted bespoke family support</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Better (state) understanding of YPs’ issues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Reduced ASB</a:t>
                      </a:r>
                    </a:p>
                    <a:p>
                      <a:pPr>
                        <a:lnSpc>
                          <a:spcPct val="107000"/>
                        </a:lnSpc>
                        <a:spcAft>
                          <a:spcPts val="0"/>
                        </a:spcAft>
                      </a:pPr>
                      <a:r>
                        <a:rPr lang="en-GB" sz="800" dirty="0">
                          <a:effectLst/>
                        </a:rPr>
                        <a:t>Collective activities </a:t>
                      </a:r>
                    </a:p>
                    <a:p>
                      <a:pPr>
                        <a:lnSpc>
                          <a:spcPct val="107000"/>
                        </a:lnSpc>
                        <a:spcAft>
                          <a:spcPts val="0"/>
                        </a:spcAft>
                      </a:pPr>
                      <a:r>
                        <a:rPr lang="en-GB" sz="800" dirty="0">
                          <a:effectLst/>
                        </a:rPr>
                        <a:t>Participation in youth forum</a:t>
                      </a:r>
                    </a:p>
                    <a:p>
                      <a:pPr>
                        <a:lnSpc>
                          <a:spcPct val="107000"/>
                        </a:lnSpc>
                        <a:spcAft>
                          <a:spcPts val="0"/>
                        </a:spcAft>
                      </a:pPr>
                      <a:r>
                        <a:rPr lang="en-GB" sz="800" dirty="0">
                          <a:effectLst/>
                        </a:rPr>
                        <a:t>Increase in education participation rates</a:t>
                      </a:r>
                    </a:p>
                    <a:p>
                      <a:pPr>
                        <a:lnSpc>
                          <a:spcPct val="107000"/>
                        </a:lnSpc>
                        <a:spcAft>
                          <a:spcPts val="0"/>
                        </a:spcAft>
                      </a:pPr>
                      <a:r>
                        <a:rPr lang="en-GB" sz="800" dirty="0">
                          <a:effectLst/>
                        </a:rPr>
                        <a:t>Reduction in family abuse</a:t>
                      </a:r>
                    </a:p>
                    <a:p>
                      <a:pPr>
                        <a:lnSpc>
                          <a:spcPct val="107000"/>
                        </a:lnSpc>
                        <a:spcAft>
                          <a:spcPts val="0"/>
                        </a:spcAft>
                      </a:pPr>
                      <a:r>
                        <a:rPr lang="en-GB" sz="800" dirty="0">
                          <a:effectLst/>
                        </a:rPr>
                        <a:t>(Reduction in drug use?)</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7"/>
                  </a:ext>
                </a:extLst>
              </a:tr>
              <a:tr h="118626">
                <a:tc>
                  <a:txBody>
                    <a:bodyPr/>
                    <a:lstStyle/>
                    <a:p>
                      <a:pPr>
                        <a:lnSpc>
                          <a:spcPct val="107000"/>
                        </a:lnSpc>
                        <a:spcAft>
                          <a:spcPts val="0"/>
                        </a:spcAft>
                      </a:pPr>
                      <a:r>
                        <a:rPr lang="en-GB" sz="800" dirty="0">
                          <a:effectLst/>
                        </a:rPr>
                        <a:t>Assumptions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8"/>
                  </a:ext>
                </a:extLst>
              </a:tr>
              <a:tr h="366751">
                <a:tc>
                  <a:txBody>
                    <a:bodyPr/>
                    <a:lstStyle/>
                    <a:p>
                      <a:pPr>
                        <a:lnSpc>
                          <a:spcPct val="107000"/>
                        </a:lnSpc>
                        <a:spcAft>
                          <a:spcPts val="0"/>
                        </a:spcAft>
                      </a:pPr>
                      <a:r>
                        <a:rPr lang="en-GB" sz="800" dirty="0">
                          <a:effectLst/>
                        </a:rPr>
                        <a:t>Financial support for community organisations/groups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Giving small grants to community groups/organisations </a:t>
                      </a:r>
                    </a:p>
                    <a:p>
                      <a:pPr>
                        <a:lnSpc>
                          <a:spcPct val="107000"/>
                        </a:lnSpc>
                        <a:spcAft>
                          <a:spcPts val="0"/>
                        </a:spcAft>
                      </a:pPr>
                      <a:r>
                        <a:rPr lang="en-GB" sz="800" dirty="0">
                          <a:effectLst/>
                        </a:rPr>
                        <a:t>Providing support to groups to bid</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09"/>
                  </a:ext>
                </a:extLst>
              </a:tr>
              <a:tr h="656906">
                <a:tc>
                  <a:txBody>
                    <a:bodyPr/>
                    <a:lstStyle/>
                    <a:p>
                      <a:pPr>
                        <a:lnSpc>
                          <a:spcPct val="107000"/>
                        </a:lnSpc>
                        <a:spcAft>
                          <a:spcPts val="0"/>
                        </a:spcAft>
                      </a:pPr>
                      <a:r>
                        <a:rPr lang="en-GB" sz="800" dirty="0">
                          <a:effectLst/>
                        </a:rPr>
                        <a:t>Assumptions</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Appropriate groups can be reached</a:t>
                      </a:r>
                    </a:p>
                    <a:p>
                      <a:pPr>
                        <a:lnSpc>
                          <a:spcPct val="107000"/>
                        </a:lnSpc>
                        <a:spcAft>
                          <a:spcPts val="0"/>
                        </a:spcAft>
                      </a:pPr>
                      <a:r>
                        <a:rPr lang="en-GB" sz="800" dirty="0">
                          <a:effectLst/>
                        </a:rPr>
                        <a:t>Small financial barriers are important in preventing groups achieving aims</a:t>
                      </a:r>
                    </a:p>
                    <a:p>
                      <a:pPr>
                        <a:lnSpc>
                          <a:spcPct val="107000"/>
                        </a:lnSpc>
                        <a:spcAft>
                          <a:spcPts val="0"/>
                        </a:spcAft>
                      </a:pPr>
                      <a:r>
                        <a:rPr lang="en-GB" sz="800" dirty="0">
                          <a:effectLst/>
                        </a:rPr>
                        <a:t>Lack of capacity/knowledge/confidence in bidding is a significant barrier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tc>
                  <a:txBody>
                    <a:bodyPr/>
                    <a:lstStyle/>
                    <a:p>
                      <a:pPr>
                        <a:lnSpc>
                          <a:spcPct val="107000"/>
                        </a:lnSpc>
                        <a:spcAft>
                          <a:spcPts val="0"/>
                        </a:spcAft>
                      </a:pPr>
                      <a:r>
                        <a:rPr lang="en-GB" sz="800" dirty="0">
                          <a:effectLst/>
                        </a:rPr>
                        <a:t> </a:t>
                      </a:r>
                      <a:endParaRPr lang="en-GB" sz="800" dirty="0">
                        <a:effectLst/>
                        <a:latin typeface="Calibri"/>
                        <a:ea typeface="Calibri"/>
                        <a:cs typeface="Times New Roman"/>
                      </a:endParaRPr>
                    </a:p>
                  </a:txBody>
                  <a:tcPr marL="21127" marR="21127" marT="0" marB="0"/>
                </a:tc>
                <a:extLst>
                  <a:ext uri="{0D108BD9-81ED-4DB2-BD59-A6C34878D82A}">
                    <a16:rowId xmlns:a16="http://schemas.microsoft.com/office/drawing/2014/main" val="10010"/>
                  </a:ext>
                </a:extLst>
              </a:tr>
            </a:tbl>
          </a:graphicData>
        </a:graphic>
      </p:graphicFrame>
      <p:sp>
        <p:nvSpPr>
          <p:cNvPr id="5" name="Rectangle 1"/>
          <p:cNvSpPr>
            <a:spLocks noChangeArrowheads="1"/>
          </p:cNvSpPr>
          <p:nvPr/>
        </p:nvSpPr>
        <p:spPr bwMode="auto">
          <a:xfrm>
            <a:off x="2619375" y="1052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Arial" pitchFamily="34" charset="0"/>
                <a:cs typeface="Arial" pitchFamily="34" charset="0"/>
              </a:rPr>
              <a:t/>
            </a:r>
            <a:br>
              <a:rPr kumimoji="0" lang="en-GB" altLang="en-US" sz="1800" b="0" i="0" u="none" strike="noStrike" cap="none" normalizeH="0" baseline="0" dirty="0" smtClean="0">
                <a:ln>
                  <a:noFill/>
                </a:ln>
                <a:solidFill>
                  <a:schemeClr val="tx1"/>
                </a:solidFill>
                <a:effectLst/>
                <a:latin typeface="Arial" pitchFamily="34" charset="0"/>
                <a:cs typeface="Arial" pitchFamily="34" charset="0"/>
              </a:rPr>
            </a:b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2405789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full ToC: outcomes and assumptions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1294387"/>
              </p:ext>
            </p:extLst>
          </p:nvPr>
        </p:nvGraphicFramePr>
        <p:xfrm>
          <a:off x="457200" y="980730"/>
          <a:ext cx="8229600" cy="5559897"/>
        </p:xfrm>
        <a:graphic>
          <a:graphicData uri="http://schemas.openxmlformats.org/drawingml/2006/table">
            <a:tbl>
              <a:tblPr firstRow="1" firstCol="1" bandRow="1">
                <a:tableStyleId>{69012ECD-51FC-41F1-AA8D-1B2483CD663E}</a:tableStyleId>
              </a:tblPr>
              <a:tblGrid>
                <a:gridCol w="8229600">
                  <a:extLst>
                    <a:ext uri="{9D8B030D-6E8A-4147-A177-3AD203B41FA5}">
                      <a16:colId xmlns:a16="http://schemas.microsoft.com/office/drawing/2014/main" val="20000"/>
                    </a:ext>
                  </a:extLst>
                </a:gridCol>
              </a:tblGrid>
              <a:tr h="182226">
                <a:tc>
                  <a:txBody>
                    <a:bodyPr/>
                    <a:lstStyle/>
                    <a:p>
                      <a:pPr>
                        <a:lnSpc>
                          <a:spcPct val="107000"/>
                        </a:lnSpc>
                        <a:spcAft>
                          <a:spcPts val="0"/>
                        </a:spcAft>
                      </a:pPr>
                      <a:r>
                        <a:rPr lang="en-GB" sz="1000" dirty="0">
                          <a:effectLst/>
                        </a:rPr>
                        <a:t>Direct benefits</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0"/>
                  </a:ext>
                </a:extLst>
              </a:tr>
              <a:tr h="182226">
                <a:tc>
                  <a:txBody>
                    <a:bodyPr/>
                    <a:lstStyle/>
                    <a:p>
                      <a:pPr>
                        <a:lnSpc>
                          <a:spcPct val="107000"/>
                        </a:lnSpc>
                        <a:spcAft>
                          <a:spcPts val="0"/>
                        </a:spcAft>
                      </a:pPr>
                      <a:r>
                        <a:rPr lang="en-GB" sz="1000" dirty="0">
                          <a:effectLst/>
                        </a:rPr>
                        <a:t>(Better) employed/higher income</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1"/>
                  </a:ext>
                </a:extLst>
              </a:tr>
              <a:tr h="372917">
                <a:tc>
                  <a:txBody>
                    <a:bodyPr/>
                    <a:lstStyle/>
                    <a:p>
                      <a:pPr algn="r">
                        <a:lnSpc>
                          <a:spcPct val="107000"/>
                        </a:lnSpc>
                        <a:spcAft>
                          <a:spcPts val="0"/>
                        </a:spcAft>
                      </a:pPr>
                      <a:r>
                        <a:rPr lang="en-GB" sz="1000" dirty="0">
                          <a:effectLst/>
                        </a:rPr>
                        <a:t>Assumptions: Language skills and confidence are barriers to employment</a:t>
                      </a:r>
                    </a:p>
                    <a:p>
                      <a:pPr algn="r">
                        <a:lnSpc>
                          <a:spcPct val="107000"/>
                        </a:lnSpc>
                        <a:spcAft>
                          <a:spcPts val="0"/>
                        </a:spcAft>
                      </a:pPr>
                      <a:r>
                        <a:rPr lang="en-GB" sz="1000" dirty="0">
                          <a:effectLst/>
                        </a:rPr>
                        <a:t>Relevant and accessible jobs exist</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2"/>
                  </a:ext>
                </a:extLst>
              </a:tr>
              <a:tr h="182226">
                <a:tc>
                  <a:txBody>
                    <a:bodyPr/>
                    <a:lstStyle/>
                    <a:p>
                      <a:pPr>
                        <a:lnSpc>
                          <a:spcPct val="107000"/>
                        </a:lnSpc>
                        <a:spcAft>
                          <a:spcPts val="0"/>
                        </a:spcAft>
                      </a:pPr>
                      <a:r>
                        <a:rPr lang="en-GB" sz="1000" dirty="0">
                          <a:effectLst/>
                        </a:rPr>
                        <a:t>Better physical environment (greenery, litter, fly tipping…)</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3"/>
                  </a:ext>
                </a:extLst>
              </a:tr>
              <a:tr h="372917">
                <a:tc>
                  <a:txBody>
                    <a:bodyPr/>
                    <a:lstStyle/>
                    <a:p>
                      <a:pPr algn="r">
                        <a:lnSpc>
                          <a:spcPct val="107000"/>
                        </a:lnSpc>
                        <a:spcAft>
                          <a:spcPts val="0"/>
                        </a:spcAft>
                      </a:pPr>
                      <a:r>
                        <a:rPr lang="en-GB" sz="1000" dirty="0">
                          <a:effectLst/>
                        </a:rPr>
                        <a:t>Assumptions: Sufficient numbers of people participate, and continue to participate/act</a:t>
                      </a:r>
                    </a:p>
                    <a:p>
                      <a:pPr algn="r">
                        <a:lnSpc>
                          <a:spcPct val="107000"/>
                        </a:lnSpc>
                        <a:spcAft>
                          <a:spcPts val="0"/>
                        </a:spcAft>
                      </a:pPr>
                      <a:r>
                        <a:rPr lang="en-GB" sz="1000" dirty="0">
                          <a:effectLst/>
                        </a:rPr>
                        <a:t>Other members of community and service providers support actions</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4"/>
                  </a:ext>
                </a:extLst>
              </a:tr>
              <a:tr h="372917">
                <a:tc>
                  <a:txBody>
                    <a:bodyPr/>
                    <a:lstStyle/>
                    <a:p>
                      <a:pPr>
                        <a:lnSpc>
                          <a:spcPct val="107000"/>
                        </a:lnSpc>
                        <a:spcAft>
                          <a:spcPts val="0"/>
                        </a:spcAft>
                      </a:pPr>
                      <a:r>
                        <a:rPr lang="en-GB" sz="1000" dirty="0">
                          <a:effectLst/>
                        </a:rPr>
                        <a:t>More effective resolution of service problems</a:t>
                      </a:r>
                    </a:p>
                    <a:p>
                      <a:pPr>
                        <a:lnSpc>
                          <a:spcPct val="107000"/>
                        </a:lnSpc>
                        <a:spcAft>
                          <a:spcPts val="0"/>
                        </a:spcAft>
                      </a:pPr>
                      <a:r>
                        <a:rPr lang="en-GB" sz="1000" dirty="0">
                          <a:effectLst/>
                        </a:rPr>
                        <a:t> </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5"/>
                  </a:ext>
                </a:extLst>
              </a:tr>
              <a:tr h="182226">
                <a:tc>
                  <a:txBody>
                    <a:bodyPr/>
                    <a:lstStyle/>
                    <a:p>
                      <a:pPr algn="r">
                        <a:lnSpc>
                          <a:spcPct val="107000"/>
                        </a:lnSpc>
                        <a:spcAft>
                          <a:spcPts val="0"/>
                        </a:spcAft>
                      </a:pPr>
                      <a:r>
                        <a:rPr lang="en-GB" sz="1000" dirty="0">
                          <a:effectLst/>
                        </a:rPr>
                        <a:t>Assumptions: Service providers are willing/able to respond to demand</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6"/>
                  </a:ext>
                </a:extLst>
              </a:tr>
              <a:tr h="182226">
                <a:tc>
                  <a:txBody>
                    <a:bodyPr/>
                    <a:lstStyle/>
                    <a:p>
                      <a:pPr>
                        <a:lnSpc>
                          <a:spcPct val="107000"/>
                        </a:lnSpc>
                        <a:spcAft>
                          <a:spcPts val="0"/>
                        </a:spcAft>
                      </a:pPr>
                      <a:r>
                        <a:rPr lang="en-GB" sz="1000" dirty="0">
                          <a:effectLst/>
                        </a:rPr>
                        <a:t>More harmonious community life (less involvement in racial abuse etc., disputes resolved) </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7"/>
                  </a:ext>
                </a:extLst>
              </a:tr>
              <a:tr h="563609">
                <a:tc>
                  <a:txBody>
                    <a:bodyPr/>
                    <a:lstStyle/>
                    <a:p>
                      <a:pPr algn="r">
                        <a:lnSpc>
                          <a:spcPct val="107000"/>
                        </a:lnSpc>
                        <a:spcAft>
                          <a:spcPts val="0"/>
                        </a:spcAft>
                      </a:pPr>
                      <a:r>
                        <a:rPr lang="en-GB" sz="1000" dirty="0">
                          <a:effectLst/>
                        </a:rPr>
                        <a:t>Assumptions: Behaviour changes are enduring</a:t>
                      </a:r>
                    </a:p>
                    <a:p>
                      <a:pPr algn="r">
                        <a:lnSpc>
                          <a:spcPct val="107000"/>
                        </a:lnSpc>
                        <a:spcAft>
                          <a:spcPts val="0"/>
                        </a:spcAft>
                      </a:pPr>
                      <a:r>
                        <a:rPr lang="en-GB" sz="1000" dirty="0">
                          <a:effectLst/>
                        </a:rPr>
                        <a:t>Skills are successfully deployed (personal and mediation etc.) </a:t>
                      </a:r>
                    </a:p>
                    <a:p>
                      <a:pPr algn="r">
                        <a:lnSpc>
                          <a:spcPct val="107000"/>
                        </a:lnSpc>
                        <a:spcAft>
                          <a:spcPts val="0"/>
                        </a:spcAft>
                      </a:pPr>
                      <a:r>
                        <a:rPr lang="en-GB" sz="1000" dirty="0">
                          <a:effectLst/>
                        </a:rPr>
                        <a:t>Communities respond positively to changed behaviours</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8"/>
                  </a:ext>
                </a:extLst>
              </a:tr>
              <a:tr h="182226">
                <a:tc>
                  <a:txBody>
                    <a:bodyPr/>
                    <a:lstStyle/>
                    <a:p>
                      <a:pPr>
                        <a:lnSpc>
                          <a:spcPct val="107000"/>
                        </a:lnSpc>
                        <a:spcAft>
                          <a:spcPts val="0"/>
                        </a:spcAft>
                      </a:pPr>
                      <a:r>
                        <a:rPr lang="en-GB" sz="1000" dirty="0">
                          <a:effectLst/>
                        </a:rPr>
                        <a:t>More secure tenancy in better housing</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09"/>
                  </a:ext>
                </a:extLst>
              </a:tr>
              <a:tr h="372917">
                <a:tc>
                  <a:txBody>
                    <a:bodyPr/>
                    <a:lstStyle/>
                    <a:p>
                      <a:pPr algn="r">
                        <a:lnSpc>
                          <a:spcPct val="107000"/>
                        </a:lnSpc>
                        <a:spcAft>
                          <a:spcPts val="0"/>
                        </a:spcAft>
                      </a:pPr>
                      <a:r>
                        <a:rPr lang="en-GB" sz="1000" dirty="0">
                          <a:effectLst/>
                        </a:rPr>
                        <a:t>Assumptions: Landlords are able/willing to make investments</a:t>
                      </a:r>
                    </a:p>
                    <a:p>
                      <a:pPr algn="r">
                        <a:lnSpc>
                          <a:spcPct val="107000"/>
                        </a:lnSpc>
                        <a:spcAft>
                          <a:spcPts val="0"/>
                        </a:spcAft>
                      </a:pPr>
                      <a:r>
                        <a:rPr lang="en-GB" sz="1000" dirty="0">
                          <a:effectLst/>
                        </a:rPr>
                        <a:t>Tenants are able/willing to be ‘good tenants’ – longer lets, less damage etc. </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10"/>
                  </a:ext>
                </a:extLst>
              </a:tr>
              <a:tr h="182226">
                <a:tc>
                  <a:txBody>
                    <a:bodyPr/>
                    <a:lstStyle/>
                    <a:p>
                      <a:pPr>
                        <a:lnSpc>
                          <a:spcPct val="107000"/>
                        </a:lnSpc>
                        <a:spcAft>
                          <a:spcPts val="0"/>
                        </a:spcAft>
                      </a:pPr>
                      <a:r>
                        <a:rPr lang="en-GB" sz="1000" dirty="0">
                          <a:effectLst/>
                        </a:rPr>
                        <a:t>Quicker settling in</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11"/>
                  </a:ext>
                </a:extLst>
              </a:tr>
              <a:tr h="372917">
                <a:tc>
                  <a:txBody>
                    <a:bodyPr/>
                    <a:lstStyle/>
                    <a:p>
                      <a:pPr algn="r">
                        <a:lnSpc>
                          <a:spcPct val="107000"/>
                        </a:lnSpc>
                        <a:spcAft>
                          <a:spcPts val="0"/>
                        </a:spcAft>
                      </a:pPr>
                      <a:r>
                        <a:rPr lang="en-GB" sz="1000" dirty="0">
                          <a:effectLst/>
                        </a:rPr>
                        <a:t>Assumptions: New arrivals are reached, and are willing/able to respond  </a:t>
                      </a:r>
                    </a:p>
                    <a:p>
                      <a:pPr algn="r">
                        <a:lnSpc>
                          <a:spcPct val="107000"/>
                        </a:lnSpc>
                        <a:spcAft>
                          <a:spcPts val="0"/>
                        </a:spcAft>
                      </a:pPr>
                      <a:r>
                        <a:rPr lang="en-GB" sz="1000" dirty="0">
                          <a:effectLst/>
                        </a:rPr>
                        <a:t>Service providers are willing/able to respond to demand</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12"/>
                  </a:ext>
                </a:extLst>
              </a:tr>
              <a:tr h="182226">
                <a:tc>
                  <a:txBody>
                    <a:bodyPr/>
                    <a:lstStyle/>
                    <a:p>
                      <a:pPr>
                        <a:lnSpc>
                          <a:spcPct val="107000"/>
                        </a:lnSpc>
                        <a:spcAft>
                          <a:spcPts val="0"/>
                        </a:spcAft>
                      </a:pPr>
                      <a:r>
                        <a:rPr lang="en-GB" sz="1000" dirty="0">
                          <a:effectLst/>
                        </a:rPr>
                        <a:t>Satisfaction/wellbeing from social engagement/participation</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13"/>
                  </a:ext>
                </a:extLst>
              </a:tr>
              <a:tr h="372917">
                <a:tc>
                  <a:txBody>
                    <a:bodyPr/>
                    <a:lstStyle/>
                    <a:p>
                      <a:pPr algn="r">
                        <a:lnSpc>
                          <a:spcPct val="107000"/>
                        </a:lnSpc>
                        <a:spcAft>
                          <a:spcPts val="0"/>
                        </a:spcAft>
                      </a:pPr>
                      <a:r>
                        <a:rPr lang="en-GB" sz="1000" dirty="0">
                          <a:effectLst/>
                        </a:rPr>
                        <a:t>Assumptions: Engagement is in fact positive (and not stressful etc.)</a:t>
                      </a:r>
                    </a:p>
                    <a:p>
                      <a:pPr algn="r">
                        <a:lnSpc>
                          <a:spcPct val="107000"/>
                        </a:lnSpc>
                        <a:spcAft>
                          <a:spcPts val="0"/>
                        </a:spcAft>
                      </a:pPr>
                      <a:r>
                        <a:rPr lang="en-GB" sz="1000" dirty="0">
                          <a:effectLst/>
                        </a:rPr>
                        <a:t>Benefits are significant in relation to other causes of ill-being</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14"/>
                  </a:ext>
                </a:extLst>
              </a:tr>
              <a:tr h="182226">
                <a:tc>
                  <a:txBody>
                    <a:bodyPr/>
                    <a:lstStyle/>
                    <a:p>
                      <a:pPr>
                        <a:lnSpc>
                          <a:spcPct val="107000"/>
                        </a:lnSpc>
                        <a:spcAft>
                          <a:spcPts val="0"/>
                        </a:spcAft>
                      </a:pPr>
                      <a:r>
                        <a:rPr lang="en-GB" sz="1000" dirty="0">
                          <a:effectLst/>
                        </a:rPr>
                        <a:t>More confident and able to exercise rights/responsibilities</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15"/>
                  </a:ext>
                </a:extLst>
              </a:tr>
              <a:tr h="563609">
                <a:tc>
                  <a:txBody>
                    <a:bodyPr/>
                    <a:lstStyle/>
                    <a:p>
                      <a:pPr algn="r">
                        <a:lnSpc>
                          <a:spcPct val="107000"/>
                        </a:lnSpc>
                        <a:spcAft>
                          <a:spcPts val="0"/>
                        </a:spcAft>
                      </a:pPr>
                      <a:r>
                        <a:rPr lang="en-GB" sz="1000" dirty="0">
                          <a:effectLst/>
                        </a:rPr>
                        <a:t>Assumptions: Participation and learning are sufficient to enable active engagement</a:t>
                      </a:r>
                    </a:p>
                    <a:p>
                      <a:pPr algn="r">
                        <a:lnSpc>
                          <a:spcPct val="107000"/>
                        </a:lnSpc>
                        <a:spcAft>
                          <a:spcPts val="0"/>
                        </a:spcAft>
                      </a:pPr>
                      <a:r>
                        <a:rPr lang="en-GB" sz="1000" dirty="0">
                          <a:effectLst/>
                        </a:rPr>
                        <a:t>Service providers, governance organisations, other members of community are receptive</a:t>
                      </a:r>
                    </a:p>
                    <a:p>
                      <a:pPr algn="r">
                        <a:lnSpc>
                          <a:spcPct val="107000"/>
                        </a:lnSpc>
                        <a:spcAft>
                          <a:spcPts val="0"/>
                        </a:spcAft>
                      </a:pPr>
                      <a:r>
                        <a:rPr lang="en-GB" sz="1000" dirty="0">
                          <a:effectLst/>
                        </a:rPr>
                        <a:t>Opportunities for engagement exist and are accessible</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16"/>
                  </a:ext>
                </a:extLst>
              </a:tr>
              <a:tr h="182226">
                <a:tc>
                  <a:txBody>
                    <a:bodyPr/>
                    <a:lstStyle/>
                    <a:p>
                      <a:pPr>
                        <a:lnSpc>
                          <a:spcPct val="107000"/>
                        </a:lnSpc>
                        <a:spcAft>
                          <a:spcPts val="0"/>
                        </a:spcAft>
                      </a:pPr>
                      <a:r>
                        <a:rPr lang="en-GB" sz="1000" dirty="0">
                          <a:effectLst/>
                        </a:rPr>
                        <a:t>More harmonious personal lives (within families, at school, less friction with authorities)</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17"/>
                  </a:ext>
                </a:extLst>
              </a:tr>
              <a:tr h="372917">
                <a:tc>
                  <a:txBody>
                    <a:bodyPr/>
                    <a:lstStyle/>
                    <a:p>
                      <a:pPr algn="r">
                        <a:lnSpc>
                          <a:spcPct val="107000"/>
                        </a:lnSpc>
                        <a:spcAft>
                          <a:spcPts val="0"/>
                        </a:spcAft>
                      </a:pPr>
                      <a:r>
                        <a:rPr lang="en-GB" sz="1000" dirty="0">
                          <a:effectLst/>
                        </a:rPr>
                        <a:t>Assumptions: Service providers, governance organisations, other members of community are receptive</a:t>
                      </a:r>
                    </a:p>
                    <a:p>
                      <a:pPr algn="r">
                        <a:lnSpc>
                          <a:spcPct val="107000"/>
                        </a:lnSpc>
                        <a:spcAft>
                          <a:spcPts val="0"/>
                        </a:spcAft>
                      </a:pPr>
                      <a:r>
                        <a:rPr lang="en-GB" sz="1000" dirty="0">
                          <a:effectLst/>
                        </a:rPr>
                        <a:t>and supportive.</a:t>
                      </a:r>
                      <a:endParaRPr lang="en-GB" sz="1000" dirty="0">
                        <a:effectLst/>
                        <a:latin typeface="Calibri"/>
                        <a:ea typeface="Calibri"/>
                        <a:cs typeface="Times New Roman"/>
                      </a:endParaRPr>
                    </a:p>
                  </a:txBody>
                  <a:tcPr marL="50557" marR="50557" marT="0" marB="0"/>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3889247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p:txBody>
          <a:bodyPr>
            <a:normAutofit lnSpcReduction="10000"/>
          </a:bodyPr>
          <a:lstStyle/>
          <a:p>
            <a:r>
              <a:rPr lang="en-GB" dirty="0" smtClean="0"/>
              <a:t>key points and </a:t>
            </a:r>
            <a:r>
              <a:rPr lang="en-GB" dirty="0"/>
              <a:t>outstanding questions and issues </a:t>
            </a:r>
            <a:endParaRPr lang="en-GB" dirty="0" smtClean="0"/>
          </a:p>
          <a:p>
            <a:r>
              <a:rPr lang="en-GB" dirty="0" smtClean="0"/>
              <a:t>logic models (LM), theories of change (ToC), and the context/mechanism/outcome approach</a:t>
            </a:r>
          </a:p>
          <a:p>
            <a:r>
              <a:rPr lang="en-GB" dirty="0" smtClean="0"/>
              <a:t>BSC’s 9 types of mechanism, and relationship to projects and outcomes</a:t>
            </a:r>
          </a:p>
          <a:p>
            <a:r>
              <a:rPr lang="en-GB" dirty="0" smtClean="0"/>
              <a:t>an example of a ToC for one mechanism</a:t>
            </a:r>
          </a:p>
          <a:p>
            <a:r>
              <a:rPr lang="en-GB" dirty="0" smtClean="0"/>
              <a:t>the full ToC</a:t>
            </a:r>
          </a:p>
          <a:p>
            <a:r>
              <a:rPr lang="en-GB" dirty="0" smtClean="0"/>
              <a:t>an example of individual project logic</a:t>
            </a:r>
            <a:r>
              <a:rPr lang="en-GB" baseline="0" dirty="0" smtClean="0"/>
              <a:t> models</a:t>
            </a:r>
          </a:p>
        </p:txBody>
      </p:sp>
    </p:spTree>
    <p:extLst>
      <p:ext uri="{BB962C8B-B14F-4D97-AF65-F5344CB8AC3E}">
        <p14:creationId xmlns:p14="http://schemas.microsoft.com/office/powerpoint/2010/main" val="1548088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points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it’s very complex – even ‘simplified’ down to 9 linear ways of having effects (‘mechanisms’)</a:t>
            </a:r>
          </a:p>
          <a:p>
            <a:r>
              <a:rPr lang="en-GB" dirty="0" smtClean="0"/>
              <a:t>most mechanisms have multiple outcomes, so we have an ‘attribution problem’ – which projects caused what?</a:t>
            </a:r>
          </a:p>
          <a:p>
            <a:r>
              <a:rPr lang="en-GB" dirty="0" smtClean="0"/>
              <a:t>the project deliverables are focused very much on activities, less on the processes by which they will have effects (capacity change (8), behaviour change (10), direct benefits (7))</a:t>
            </a:r>
          </a:p>
          <a:p>
            <a:r>
              <a:rPr lang="en-GB" dirty="0" smtClean="0"/>
              <a:t>of the 16 deliverables related to wider benefits, only 5 are attributed to projects</a:t>
            </a:r>
          </a:p>
          <a:p>
            <a:r>
              <a:rPr lang="en-GB" dirty="0" smtClean="0"/>
              <a:t>the (understandable) project focus on ‘doing stuff’ with communities leaves out tackling contextual factors in both communities and state/3</a:t>
            </a:r>
            <a:r>
              <a:rPr lang="en-GB" baseline="30000" dirty="0" smtClean="0"/>
              <a:t>rd</a:t>
            </a:r>
            <a:r>
              <a:rPr lang="en-GB" dirty="0" smtClean="0"/>
              <a:t> sector bodies: how do we ensure support for enduring change both ‘culturally’ and in material terms?</a:t>
            </a:r>
          </a:p>
        </p:txBody>
      </p:sp>
    </p:spTree>
    <p:extLst>
      <p:ext uri="{BB962C8B-B14F-4D97-AF65-F5344CB8AC3E}">
        <p14:creationId xmlns:p14="http://schemas.microsoft.com/office/powerpoint/2010/main" val="3165970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outstanding questions/issues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how can the complexity of the project be presented in ways which enable informed partner input?</a:t>
            </a:r>
          </a:p>
          <a:p>
            <a:r>
              <a:rPr lang="en-GB" dirty="0" smtClean="0"/>
              <a:t>we need more measures of if/how activities are having effects, and how these lead to benefits</a:t>
            </a:r>
          </a:p>
          <a:p>
            <a:r>
              <a:rPr lang="en-GB" dirty="0" smtClean="0"/>
              <a:t>what (if any) evidence do we currently have to support the causal links and assumptions?  </a:t>
            </a:r>
          </a:p>
          <a:p>
            <a:r>
              <a:rPr lang="en-GB" dirty="0" smtClean="0"/>
              <a:t>what differences might there be between groups in terms of how relevant/accurate the assumptions are? and so of how effective the intervention is? </a:t>
            </a:r>
          </a:p>
          <a:p>
            <a:r>
              <a:rPr lang="en-GB" dirty="0" smtClean="0"/>
              <a:t>what risks are associated with the assumptions?  what measures can be taken to mitigate them?</a:t>
            </a:r>
          </a:p>
          <a:p>
            <a:r>
              <a:rPr lang="en-GB" dirty="0" smtClean="0"/>
              <a:t>how do we examine each activity for its sustainability? </a:t>
            </a:r>
          </a:p>
          <a:p>
            <a:endParaRPr lang="en-GB" dirty="0"/>
          </a:p>
        </p:txBody>
      </p:sp>
    </p:spTree>
    <p:extLst>
      <p:ext uri="{BB962C8B-B14F-4D97-AF65-F5344CB8AC3E}">
        <p14:creationId xmlns:p14="http://schemas.microsoft.com/office/powerpoint/2010/main" val="2644804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Logic models</a:t>
            </a:r>
            <a:endParaRPr lang="en-GB" dirty="0"/>
          </a:p>
        </p:txBody>
      </p:sp>
      <p:sp>
        <p:nvSpPr>
          <p:cNvPr id="3" name="Content Placeholder 2"/>
          <p:cNvSpPr>
            <a:spLocks noGrp="1"/>
          </p:cNvSpPr>
          <p:nvPr>
            <p:ph idx="1"/>
          </p:nvPr>
        </p:nvSpPr>
        <p:spPr/>
        <p:txBody>
          <a:bodyPr/>
          <a:lstStyle/>
          <a:p>
            <a:pPr marL="0" indent="0">
              <a:buNone/>
            </a:pPr>
            <a:r>
              <a:rPr lang="en-GB" dirty="0" smtClean="0"/>
              <a:t>logic models set out the logic of an intervention: how it is supposed to have effects</a:t>
            </a:r>
            <a:endParaRPr lang="en-GB" sz="1400" dirty="0" smtClean="0"/>
          </a:p>
        </p:txBody>
      </p:sp>
      <p:sp>
        <p:nvSpPr>
          <p:cNvPr id="4" name="TextBox 3"/>
          <p:cNvSpPr txBox="1"/>
          <p:nvPr/>
        </p:nvSpPr>
        <p:spPr>
          <a:xfrm>
            <a:off x="6084168" y="5661248"/>
            <a:ext cx="2664296" cy="507831"/>
          </a:xfrm>
          <a:prstGeom prst="rect">
            <a:avLst/>
          </a:prstGeom>
          <a:noFill/>
        </p:spPr>
        <p:txBody>
          <a:bodyPr wrap="square" rtlCol="0">
            <a:spAutoFit/>
          </a:bodyPr>
          <a:lstStyle/>
          <a:p>
            <a:pPr marL="0" lvl="2"/>
            <a:r>
              <a:rPr lang="en-GB" sz="900" dirty="0" smtClean="0"/>
              <a:t>Adapted from Mayne, J (2015) ‘Useful Theory of Change Models’, </a:t>
            </a:r>
            <a:r>
              <a:rPr lang="en-GB" sz="900" i="1" dirty="0" smtClean="0"/>
              <a:t>Canadian Journal of Program Evaluation</a:t>
            </a:r>
            <a:r>
              <a:rPr lang="en-GB" sz="900" i="0" dirty="0" smtClean="0"/>
              <a:t>, 30 (2) 119-142</a:t>
            </a:r>
            <a:r>
              <a:rPr lang="en-GB" sz="900" i="1" dirty="0" smtClean="0"/>
              <a:t> </a:t>
            </a:r>
            <a:endParaRPr lang="en-GB" sz="900" dirty="0" smtClean="0"/>
          </a:p>
        </p:txBody>
      </p:sp>
      <p:grpSp>
        <p:nvGrpSpPr>
          <p:cNvPr id="16" name="Group 15"/>
          <p:cNvGrpSpPr/>
          <p:nvPr/>
        </p:nvGrpSpPr>
        <p:grpSpPr>
          <a:xfrm>
            <a:off x="323528" y="2863900"/>
            <a:ext cx="8496944" cy="1080120"/>
            <a:chOff x="323528" y="2863900"/>
            <a:chExt cx="8496944" cy="1080120"/>
          </a:xfrm>
        </p:grpSpPr>
        <p:sp>
          <p:nvSpPr>
            <p:cNvPr id="17" name="Rectangle 16"/>
            <p:cNvSpPr/>
            <p:nvPr/>
          </p:nvSpPr>
          <p:spPr>
            <a:xfrm>
              <a:off x="323528" y="2863900"/>
              <a:ext cx="144016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Activities/ outputs</a:t>
              </a:r>
              <a:endParaRPr lang="en-GB" sz="2400" dirty="0">
                <a:solidFill>
                  <a:schemeClr val="tx1"/>
                </a:solidFill>
              </a:endParaRPr>
            </a:p>
          </p:txBody>
        </p:sp>
        <p:sp>
          <p:nvSpPr>
            <p:cNvPr id="18" name="Rounded Rectangle 17"/>
            <p:cNvSpPr/>
            <p:nvPr/>
          </p:nvSpPr>
          <p:spPr>
            <a:xfrm>
              <a:off x="2041864" y="2863900"/>
              <a:ext cx="1440000"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Capacity change</a:t>
              </a:r>
              <a:endParaRPr lang="en-GB" sz="2400" dirty="0">
                <a:solidFill>
                  <a:schemeClr val="tx1"/>
                </a:solidFill>
              </a:endParaRPr>
            </a:p>
          </p:txBody>
        </p:sp>
        <p:sp>
          <p:nvSpPr>
            <p:cNvPr id="19" name="Rounded Rectangle 18"/>
            <p:cNvSpPr/>
            <p:nvPr/>
          </p:nvSpPr>
          <p:spPr>
            <a:xfrm>
              <a:off x="3723402" y="2864020"/>
              <a:ext cx="1575268"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Behaviour change</a:t>
              </a:r>
              <a:endParaRPr lang="en-GB" sz="2400" dirty="0">
                <a:solidFill>
                  <a:schemeClr val="tx1"/>
                </a:solidFill>
              </a:endParaRPr>
            </a:p>
          </p:txBody>
        </p:sp>
        <p:sp>
          <p:nvSpPr>
            <p:cNvPr id="20" name="Flowchart: Card 19"/>
            <p:cNvSpPr/>
            <p:nvPr/>
          </p:nvSpPr>
          <p:spPr>
            <a:xfrm>
              <a:off x="5586542" y="2863900"/>
              <a:ext cx="1440000" cy="108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Direct benefits</a:t>
              </a:r>
              <a:endParaRPr lang="en-GB" sz="2400" dirty="0">
                <a:solidFill>
                  <a:schemeClr val="tx1"/>
                </a:solidFill>
              </a:endParaRPr>
            </a:p>
          </p:txBody>
        </p:sp>
        <p:sp>
          <p:nvSpPr>
            <p:cNvPr id="21" name="Flowchart: Card 20"/>
            <p:cNvSpPr/>
            <p:nvPr/>
          </p:nvSpPr>
          <p:spPr>
            <a:xfrm>
              <a:off x="7380472" y="2863900"/>
              <a:ext cx="1440000" cy="108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Wider benefits</a:t>
              </a:r>
              <a:endParaRPr lang="en-GB" sz="2400" dirty="0">
                <a:solidFill>
                  <a:schemeClr val="tx1"/>
                </a:solidFill>
              </a:endParaRPr>
            </a:p>
          </p:txBody>
        </p:sp>
        <p:sp>
          <p:nvSpPr>
            <p:cNvPr id="22" name="Right Arrow 21"/>
            <p:cNvSpPr/>
            <p:nvPr/>
          </p:nvSpPr>
          <p:spPr>
            <a:xfrm>
              <a:off x="1830478" y="306184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3" name="Right Arrow 22"/>
            <p:cNvSpPr/>
            <p:nvPr/>
          </p:nvSpPr>
          <p:spPr>
            <a:xfrm>
              <a:off x="3548390" y="305926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4" name="Right Arrow 23"/>
            <p:cNvSpPr/>
            <p:nvPr/>
          </p:nvSpPr>
          <p:spPr>
            <a:xfrm>
              <a:off x="5364088" y="305668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5" name="Right Arrow 24"/>
            <p:cNvSpPr/>
            <p:nvPr/>
          </p:nvSpPr>
          <p:spPr>
            <a:xfrm>
              <a:off x="7123276" y="3037964"/>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spTree>
    <p:extLst>
      <p:ext uri="{BB962C8B-B14F-4D97-AF65-F5344CB8AC3E}">
        <p14:creationId xmlns:p14="http://schemas.microsoft.com/office/powerpoint/2010/main" val="3056119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Logic models + assumptions become theories of change</a:t>
            </a:r>
            <a:endParaRPr lang="en-GB" dirty="0"/>
          </a:p>
        </p:txBody>
      </p:sp>
      <p:sp>
        <p:nvSpPr>
          <p:cNvPr id="3" name="Content Placeholder 2"/>
          <p:cNvSpPr>
            <a:spLocks noGrp="1"/>
          </p:cNvSpPr>
          <p:nvPr>
            <p:ph idx="1"/>
          </p:nvPr>
        </p:nvSpPr>
        <p:spPr>
          <a:xfrm>
            <a:off x="457200" y="1052737"/>
            <a:ext cx="8229600" cy="1728192"/>
          </a:xfrm>
        </p:spPr>
        <p:txBody>
          <a:bodyPr>
            <a:normAutofit fontScale="77500" lnSpcReduction="20000"/>
          </a:bodyPr>
          <a:lstStyle/>
          <a:p>
            <a:r>
              <a:rPr lang="en-GB" dirty="0" smtClean="0"/>
              <a:t>a full ‘theory of change’ (ToC) includes the ways in which the logic model stages are assumed to connect.</a:t>
            </a:r>
          </a:p>
          <a:p>
            <a:r>
              <a:rPr lang="en-GB" dirty="0"/>
              <a:t>t</a:t>
            </a:r>
            <a:r>
              <a:rPr lang="en-GB" dirty="0" smtClean="0"/>
              <a:t>hese assumptions also point to conditions which have to be present if the LM is to be made real </a:t>
            </a:r>
            <a:r>
              <a:rPr lang="en-GB" dirty="0"/>
              <a:t>(</a:t>
            </a:r>
            <a:r>
              <a:rPr lang="en-GB" dirty="0" smtClean="0"/>
              <a:t>i.e. if the intervention is to work) and suggest alternative outcomes</a:t>
            </a:r>
            <a:endParaRPr lang="en-GB" dirty="0"/>
          </a:p>
        </p:txBody>
      </p:sp>
      <p:sp>
        <p:nvSpPr>
          <p:cNvPr id="5" name="Rounded Rectangular Callout 4"/>
          <p:cNvSpPr/>
          <p:nvPr/>
        </p:nvSpPr>
        <p:spPr>
          <a:xfrm>
            <a:off x="1691520" y="4628255"/>
            <a:ext cx="1440000" cy="1656184"/>
          </a:xfrm>
          <a:prstGeom prst="wedgeRoundRectCallout">
            <a:avLst>
              <a:gd name="adj1" fmla="val -31616"/>
              <a:gd name="adj2" fmla="val -8976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Assumptions about reach, how capacity is changed, and conditions required</a:t>
            </a:r>
            <a:endParaRPr lang="en-GB" sz="1600" dirty="0"/>
          </a:p>
        </p:txBody>
      </p:sp>
      <p:grpSp>
        <p:nvGrpSpPr>
          <p:cNvPr id="18" name="Group 17"/>
          <p:cNvGrpSpPr/>
          <p:nvPr/>
        </p:nvGrpSpPr>
        <p:grpSpPr>
          <a:xfrm>
            <a:off x="323528" y="2863900"/>
            <a:ext cx="8496944" cy="1080120"/>
            <a:chOff x="323528" y="2863900"/>
            <a:chExt cx="8496944" cy="1080120"/>
          </a:xfrm>
        </p:grpSpPr>
        <p:sp>
          <p:nvSpPr>
            <p:cNvPr id="6" name="Rectangle 5"/>
            <p:cNvSpPr/>
            <p:nvPr/>
          </p:nvSpPr>
          <p:spPr>
            <a:xfrm>
              <a:off x="323528" y="2863900"/>
              <a:ext cx="144016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Activities/ outputs</a:t>
              </a:r>
              <a:endParaRPr lang="en-GB" sz="2400" dirty="0">
                <a:solidFill>
                  <a:schemeClr val="tx1"/>
                </a:solidFill>
              </a:endParaRPr>
            </a:p>
          </p:txBody>
        </p:sp>
        <p:sp>
          <p:nvSpPr>
            <p:cNvPr id="7" name="Rounded Rectangle 6"/>
            <p:cNvSpPr/>
            <p:nvPr/>
          </p:nvSpPr>
          <p:spPr>
            <a:xfrm>
              <a:off x="2041864" y="2863900"/>
              <a:ext cx="1440000"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Capacity change</a:t>
              </a:r>
              <a:endParaRPr lang="en-GB" sz="2400" dirty="0">
                <a:solidFill>
                  <a:schemeClr val="tx1"/>
                </a:solidFill>
              </a:endParaRPr>
            </a:p>
          </p:txBody>
        </p:sp>
        <p:sp>
          <p:nvSpPr>
            <p:cNvPr id="8" name="Rounded Rectangle 7"/>
            <p:cNvSpPr/>
            <p:nvPr/>
          </p:nvSpPr>
          <p:spPr>
            <a:xfrm>
              <a:off x="3723402" y="2864020"/>
              <a:ext cx="1575268"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Behaviour change</a:t>
              </a:r>
              <a:endParaRPr lang="en-GB" sz="2400" dirty="0">
                <a:solidFill>
                  <a:schemeClr val="tx1"/>
                </a:solidFill>
              </a:endParaRPr>
            </a:p>
          </p:txBody>
        </p:sp>
        <p:sp>
          <p:nvSpPr>
            <p:cNvPr id="9" name="Flowchart: Card 8"/>
            <p:cNvSpPr/>
            <p:nvPr/>
          </p:nvSpPr>
          <p:spPr>
            <a:xfrm>
              <a:off x="5586542" y="2863900"/>
              <a:ext cx="1440000" cy="108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Direct benefits</a:t>
              </a:r>
              <a:endParaRPr lang="en-GB" sz="2400" dirty="0">
                <a:solidFill>
                  <a:schemeClr val="tx1"/>
                </a:solidFill>
              </a:endParaRPr>
            </a:p>
          </p:txBody>
        </p:sp>
        <p:sp>
          <p:nvSpPr>
            <p:cNvPr id="10" name="Flowchart: Card 9"/>
            <p:cNvSpPr/>
            <p:nvPr/>
          </p:nvSpPr>
          <p:spPr>
            <a:xfrm>
              <a:off x="7380472" y="2863900"/>
              <a:ext cx="1440000" cy="108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Wider benefits</a:t>
              </a:r>
              <a:endParaRPr lang="en-GB" sz="2400" dirty="0">
                <a:solidFill>
                  <a:schemeClr val="tx1"/>
                </a:solidFill>
              </a:endParaRPr>
            </a:p>
          </p:txBody>
        </p:sp>
        <p:sp>
          <p:nvSpPr>
            <p:cNvPr id="11" name="Right Arrow 10"/>
            <p:cNvSpPr/>
            <p:nvPr/>
          </p:nvSpPr>
          <p:spPr>
            <a:xfrm>
              <a:off x="1830478" y="306184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 name="Right Arrow 11"/>
            <p:cNvSpPr/>
            <p:nvPr/>
          </p:nvSpPr>
          <p:spPr>
            <a:xfrm>
              <a:off x="3548390" y="305926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3" name="Right Arrow 12"/>
            <p:cNvSpPr/>
            <p:nvPr/>
          </p:nvSpPr>
          <p:spPr>
            <a:xfrm>
              <a:off x="5364088" y="305668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4" name="Right Arrow 13"/>
            <p:cNvSpPr/>
            <p:nvPr/>
          </p:nvSpPr>
          <p:spPr>
            <a:xfrm>
              <a:off x="7123276" y="3037964"/>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sp>
        <p:nvSpPr>
          <p:cNvPr id="15" name="Rounded Rectangular Callout 14"/>
          <p:cNvSpPr/>
          <p:nvPr/>
        </p:nvSpPr>
        <p:spPr>
          <a:xfrm>
            <a:off x="3131840" y="4653136"/>
            <a:ext cx="1440000" cy="1656184"/>
          </a:xfrm>
          <a:prstGeom prst="wedgeRoundRectCallout">
            <a:avLst>
              <a:gd name="adj1" fmla="val -16891"/>
              <a:gd name="adj2" fmla="val -9296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Assumptions about how capacities lead to behaviour change, and conditions required</a:t>
            </a:r>
            <a:endParaRPr lang="en-GB" sz="1400" dirty="0"/>
          </a:p>
        </p:txBody>
      </p:sp>
      <p:sp>
        <p:nvSpPr>
          <p:cNvPr id="16" name="Rounded Rectangular Callout 15"/>
          <p:cNvSpPr/>
          <p:nvPr/>
        </p:nvSpPr>
        <p:spPr>
          <a:xfrm>
            <a:off x="4833528" y="4653136"/>
            <a:ext cx="1440000" cy="1656184"/>
          </a:xfrm>
          <a:prstGeom prst="wedgeRoundRectCallout">
            <a:avLst>
              <a:gd name="adj1" fmla="val -4007"/>
              <a:gd name="adj2" fmla="val -8816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Assumptions about how behaviour change benefits the individual</a:t>
            </a:r>
            <a:endParaRPr lang="en-GB" sz="1600" dirty="0"/>
          </a:p>
        </p:txBody>
      </p:sp>
      <p:sp>
        <p:nvSpPr>
          <p:cNvPr id="17" name="Rounded Rectangular Callout 16"/>
          <p:cNvSpPr/>
          <p:nvPr/>
        </p:nvSpPr>
        <p:spPr>
          <a:xfrm>
            <a:off x="6372360" y="4653136"/>
            <a:ext cx="1440000" cy="1656184"/>
          </a:xfrm>
          <a:prstGeom prst="wedgeRoundRectCallout">
            <a:avLst>
              <a:gd name="adj1" fmla="val 9797"/>
              <a:gd name="adj2" fmla="val -8816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Assumptions about how direct benefits lead to wider social benefits</a:t>
            </a:r>
            <a:endParaRPr lang="en-GB" sz="1600" dirty="0"/>
          </a:p>
        </p:txBody>
      </p:sp>
      <p:sp>
        <p:nvSpPr>
          <p:cNvPr id="19" name="Rounded Rectangular Callout 18"/>
          <p:cNvSpPr/>
          <p:nvPr/>
        </p:nvSpPr>
        <p:spPr>
          <a:xfrm>
            <a:off x="251520" y="4653136"/>
            <a:ext cx="1440000" cy="1656184"/>
          </a:xfrm>
          <a:prstGeom prst="wedgeRoundRectCallout">
            <a:avLst>
              <a:gd name="adj1" fmla="val -16892"/>
              <a:gd name="adj2" fmla="val -8576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Assumptions about the basic purpose and function of the activity</a:t>
            </a:r>
            <a:endParaRPr lang="en-GB" sz="1600" dirty="0"/>
          </a:p>
        </p:txBody>
      </p:sp>
    </p:spTree>
    <p:extLst>
      <p:ext uri="{BB962C8B-B14F-4D97-AF65-F5344CB8AC3E}">
        <p14:creationId xmlns:p14="http://schemas.microsoft.com/office/powerpoint/2010/main" val="3960829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mechanism + context </a:t>
            </a:r>
            <a:r>
              <a:rPr lang="en-GB" dirty="0" smtClean="0">
                <a:latin typeface="Arial"/>
                <a:cs typeface="Arial"/>
              </a:rPr>
              <a:t>→ </a:t>
            </a:r>
            <a:r>
              <a:rPr lang="en-GB" dirty="0" smtClean="0">
                <a:sym typeface="Wingdings" panose="05000000000000000000" pitchFamily="2" charset="2"/>
              </a:rPr>
              <a:t>outcome</a:t>
            </a:r>
            <a:endParaRPr lang="en-GB" dirty="0"/>
          </a:p>
        </p:txBody>
      </p:sp>
      <p:sp>
        <p:nvSpPr>
          <p:cNvPr id="3" name="Content Placeholder 2"/>
          <p:cNvSpPr>
            <a:spLocks noGrp="1"/>
          </p:cNvSpPr>
          <p:nvPr>
            <p:ph idx="1"/>
          </p:nvPr>
        </p:nvSpPr>
        <p:spPr>
          <a:xfrm>
            <a:off x="457200" y="1052737"/>
            <a:ext cx="8229600" cy="3888463"/>
          </a:xfrm>
        </p:spPr>
        <p:txBody>
          <a:bodyPr>
            <a:noAutofit/>
          </a:bodyPr>
          <a:lstStyle/>
          <a:p>
            <a:r>
              <a:rPr lang="en-GB" sz="2600" dirty="0" smtClean="0"/>
              <a:t>evaluation theorists also use  a language of ‘mechanism’ for the process which leads from activity to benefits, and the idea that mechanisms act in contexts to lead to outcomes: the same mechanism in a different context might  lead to different outcomes</a:t>
            </a:r>
          </a:p>
          <a:p>
            <a:r>
              <a:rPr lang="en-GB" sz="2600" dirty="0" smtClean="0"/>
              <a:t>here ‘mechanism’ means the first three stages of the LM... </a:t>
            </a:r>
            <a:endParaRPr lang="en-GB" sz="2600" dirty="0"/>
          </a:p>
          <a:p>
            <a:pPr marL="0" indent="0" algn="r">
              <a:buNone/>
            </a:pPr>
            <a:r>
              <a:rPr lang="en-GB" sz="2600" dirty="0" smtClean="0"/>
              <a:t>...and ‘outcomes’ are the benefits</a:t>
            </a:r>
            <a:endParaRPr lang="en-GB" sz="2600" dirty="0"/>
          </a:p>
        </p:txBody>
      </p:sp>
      <p:grpSp>
        <p:nvGrpSpPr>
          <p:cNvPr id="4" name="Group 3"/>
          <p:cNvGrpSpPr/>
          <p:nvPr/>
        </p:nvGrpSpPr>
        <p:grpSpPr>
          <a:xfrm>
            <a:off x="323528" y="5445224"/>
            <a:ext cx="8496944" cy="1080120"/>
            <a:chOff x="323528" y="2863900"/>
            <a:chExt cx="8496944" cy="1080120"/>
          </a:xfrm>
        </p:grpSpPr>
        <p:sp>
          <p:nvSpPr>
            <p:cNvPr id="5" name="Rectangle 4"/>
            <p:cNvSpPr/>
            <p:nvPr/>
          </p:nvSpPr>
          <p:spPr>
            <a:xfrm>
              <a:off x="323528" y="2863900"/>
              <a:ext cx="144016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Activities/ outputs</a:t>
              </a:r>
              <a:endParaRPr lang="en-GB" sz="2400" dirty="0">
                <a:solidFill>
                  <a:schemeClr val="tx1"/>
                </a:solidFill>
              </a:endParaRPr>
            </a:p>
          </p:txBody>
        </p:sp>
        <p:sp>
          <p:nvSpPr>
            <p:cNvPr id="6" name="Rounded Rectangle 5"/>
            <p:cNvSpPr/>
            <p:nvPr/>
          </p:nvSpPr>
          <p:spPr>
            <a:xfrm>
              <a:off x="2041864" y="2863900"/>
              <a:ext cx="1440000"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Capacity change</a:t>
              </a:r>
              <a:endParaRPr lang="en-GB" sz="2400" dirty="0">
                <a:solidFill>
                  <a:schemeClr val="tx1"/>
                </a:solidFill>
              </a:endParaRPr>
            </a:p>
          </p:txBody>
        </p:sp>
        <p:sp>
          <p:nvSpPr>
            <p:cNvPr id="7" name="Rounded Rectangle 6"/>
            <p:cNvSpPr/>
            <p:nvPr/>
          </p:nvSpPr>
          <p:spPr>
            <a:xfrm>
              <a:off x="3723402" y="2864020"/>
              <a:ext cx="1575268" cy="10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Behaviour change</a:t>
              </a:r>
              <a:endParaRPr lang="en-GB" sz="2400" dirty="0">
                <a:solidFill>
                  <a:schemeClr val="tx1"/>
                </a:solidFill>
              </a:endParaRPr>
            </a:p>
          </p:txBody>
        </p:sp>
        <p:sp>
          <p:nvSpPr>
            <p:cNvPr id="8" name="Flowchart: Card 7"/>
            <p:cNvSpPr/>
            <p:nvPr/>
          </p:nvSpPr>
          <p:spPr>
            <a:xfrm>
              <a:off x="5586542" y="2863900"/>
              <a:ext cx="1440000" cy="108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Direct benefits</a:t>
              </a:r>
              <a:endParaRPr lang="en-GB" sz="2400" dirty="0">
                <a:solidFill>
                  <a:schemeClr val="tx1"/>
                </a:solidFill>
              </a:endParaRPr>
            </a:p>
          </p:txBody>
        </p:sp>
        <p:sp>
          <p:nvSpPr>
            <p:cNvPr id="9" name="Flowchart: Card 8"/>
            <p:cNvSpPr/>
            <p:nvPr/>
          </p:nvSpPr>
          <p:spPr>
            <a:xfrm>
              <a:off x="7380472" y="2863900"/>
              <a:ext cx="1440000" cy="1080000"/>
            </a:xfrm>
            <a:prstGeom prst="flowChartPunchedCar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Wider benefits</a:t>
              </a:r>
              <a:endParaRPr lang="en-GB" sz="2400" dirty="0">
                <a:solidFill>
                  <a:schemeClr val="tx1"/>
                </a:solidFill>
              </a:endParaRPr>
            </a:p>
          </p:txBody>
        </p:sp>
        <p:sp>
          <p:nvSpPr>
            <p:cNvPr id="10" name="Right Arrow 9"/>
            <p:cNvSpPr/>
            <p:nvPr/>
          </p:nvSpPr>
          <p:spPr>
            <a:xfrm>
              <a:off x="1830478" y="306184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1" name="Right Arrow 10"/>
            <p:cNvSpPr/>
            <p:nvPr/>
          </p:nvSpPr>
          <p:spPr>
            <a:xfrm>
              <a:off x="3548390" y="305926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 name="Right Arrow 11"/>
            <p:cNvSpPr/>
            <p:nvPr/>
          </p:nvSpPr>
          <p:spPr>
            <a:xfrm>
              <a:off x="5364088" y="3056686"/>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3" name="Right Arrow 12"/>
            <p:cNvSpPr/>
            <p:nvPr/>
          </p:nvSpPr>
          <p:spPr>
            <a:xfrm>
              <a:off x="7123276" y="3037964"/>
              <a:ext cx="14401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sp>
        <p:nvSpPr>
          <p:cNvPr id="14" name="Left Brace 13"/>
          <p:cNvSpPr/>
          <p:nvPr/>
        </p:nvSpPr>
        <p:spPr>
          <a:xfrm rot="5400000" flipV="1">
            <a:off x="2556088" y="2421200"/>
            <a:ext cx="576000" cy="504000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5" name="Left Brace 14"/>
          <p:cNvSpPr/>
          <p:nvPr/>
        </p:nvSpPr>
        <p:spPr>
          <a:xfrm rot="5400000" flipV="1">
            <a:off x="6894104" y="3267136"/>
            <a:ext cx="576000" cy="334800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Tree>
    <p:extLst>
      <p:ext uri="{BB962C8B-B14F-4D97-AF65-F5344CB8AC3E}">
        <p14:creationId xmlns:p14="http://schemas.microsoft.com/office/powerpoint/2010/main" val="274628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9 types of mechanism identifiable across the projects</a:t>
            </a:r>
            <a:endParaRPr lang="en-GB" dirty="0"/>
          </a:p>
        </p:txBody>
      </p:sp>
      <p:grpSp>
        <p:nvGrpSpPr>
          <p:cNvPr id="17" name="Group 16"/>
          <p:cNvGrpSpPr/>
          <p:nvPr/>
        </p:nvGrpSpPr>
        <p:grpSpPr>
          <a:xfrm>
            <a:off x="3013268" y="1030044"/>
            <a:ext cx="2710860" cy="5711324"/>
            <a:chOff x="7693788" y="1030044"/>
            <a:chExt cx="2710860" cy="5711324"/>
          </a:xfrm>
        </p:grpSpPr>
        <p:sp>
          <p:nvSpPr>
            <p:cNvPr id="18" name="Rectangle 17"/>
            <p:cNvSpPr/>
            <p:nvPr/>
          </p:nvSpPr>
          <p:spPr>
            <a:xfrm>
              <a:off x="7693788" y="1030044"/>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with key individuals</a:t>
              </a:r>
            </a:p>
          </p:txBody>
        </p:sp>
        <p:sp>
          <p:nvSpPr>
            <p:cNvPr id="19" name="Rectangle 18"/>
            <p:cNvSpPr/>
            <p:nvPr/>
          </p:nvSpPr>
          <p:spPr>
            <a:xfrm>
              <a:off x="7704648" y="1700808"/>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Providing advice</a:t>
              </a:r>
            </a:p>
          </p:txBody>
        </p:sp>
        <p:sp>
          <p:nvSpPr>
            <p:cNvPr id="20" name="Rectangle 19"/>
            <p:cNvSpPr/>
            <p:nvPr/>
          </p:nvSpPr>
          <p:spPr>
            <a:xfrm>
              <a:off x="7693788" y="2339440"/>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Training/education</a:t>
              </a:r>
            </a:p>
          </p:txBody>
        </p:sp>
        <p:sp>
          <p:nvSpPr>
            <p:cNvPr id="21" name="Rectangle 20"/>
            <p:cNvSpPr/>
            <p:nvPr/>
          </p:nvSpPr>
          <p:spPr>
            <a:xfrm>
              <a:off x="7694028" y="2970448"/>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Getting individuals together across communities </a:t>
              </a:r>
            </a:p>
          </p:txBody>
        </p:sp>
        <p:sp>
          <p:nvSpPr>
            <p:cNvPr id="22" name="Rectangle 21"/>
            <p:cNvSpPr/>
            <p:nvPr/>
          </p:nvSpPr>
          <p:spPr>
            <a:xfrm>
              <a:off x="7693788" y="3609080"/>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Environmental projects</a:t>
              </a:r>
            </a:p>
          </p:txBody>
        </p:sp>
        <p:sp>
          <p:nvSpPr>
            <p:cNvPr id="23" name="Rectangle 22"/>
            <p:cNvSpPr/>
            <p:nvPr/>
          </p:nvSpPr>
          <p:spPr>
            <a:xfrm>
              <a:off x="7694028" y="4257152"/>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Financial support for community groups</a:t>
              </a:r>
              <a:endParaRPr lang="en-GB" sz="1600" dirty="0">
                <a:solidFill>
                  <a:schemeClr val="tx1"/>
                </a:solidFill>
              </a:endParaRPr>
            </a:p>
          </p:txBody>
        </p:sp>
        <p:sp>
          <p:nvSpPr>
            <p:cNvPr id="24" name="Rectangle 23"/>
            <p:cNvSpPr/>
            <p:nvPr/>
          </p:nvSpPr>
          <p:spPr>
            <a:xfrm>
              <a:off x="7694028" y="4905224"/>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Targeted state support to families and young people</a:t>
              </a:r>
            </a:p>
          </p:txBody>
        </p:sp>
        <p:sp>
          <p:nvSpPr>
            <p:cNvPr id="25" name="Rectangle 24"/>
            <p:cNvSpPr/>
            <p:nvPr/>
          </p:nvSpPr>
          <p:spPr>
            <a:xfrm>
              <a:off x="7694028" y="5553296"/>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Increasing enforcement activity</a:t>
              </a:r>
              <a:endParaRPr lang="en-GB" sz="1600" dirty="0">
                <a:solidFill>
                  <a:schemeClr val="tx1"/>
                </a:solidFill>
              </a:endParaRPr>
            </a:p>
          </p:txBody>
        </p:sp>
        <p:sp>
          <p:nvSpPr>
            <p:cNvPr id="26" name="Rectangle 25"/>
            <p:cNvSpPr/>
            <p:nvPr/>
          </p:nvSpPr>
          <p:spPr>
            <a:xfrm>
              <a:off x="7693788" y="6201368"/>
              <a:ext cx="2700000" cy="54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Working </a:t>
              </a:r>
              <a:r>
                <a:rPr lang="en-GB" sz="1600" dirty="0" smtClean="0">
                  <a:solidFill>
                    <a:schemeClr val="tx1"/>
                  </a:solidFill>
                </a:rPr>
                <a:t>with governance organisations (state and VCF)</a:t>
              </a:r>
              <a:endParaRPr lang="en-GB" sz="1600" dirty="0">
                <a:solidFill>
                  <a:schemeClr val="tx1"/>
                </a:solidFill>
              </a:endParaRPr>
            </a:p>
          </p:txBody>
        </p:sp>
      </p:grpSp>
    </p:spTree>
    <p:extLst>
      <p:ext uri="{BB962C8B-B14F-4D97-AF65-F5344CB8AC3E}">
        <p14:creationId xmlns:p14="http://schemas.microsoft.com/office/powerpoint/2010/main" val="3407457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TotalTime>
  <Words>3558</Words>
  <Application>Microsoft Office PowerPoint</Application>
  <PresentationFormat>On-screen Show (4:3)</PresentationFormat>
  <Paragraphs>514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Office Theme</vt:lpstr>
      <vt:lpstr>Rotherham Building Stronger Communities </vt:lpstr>
      <vt:lpstr>Introduction</vt:lpstr>
      <vt:lpstr>Structure</vt:lpstr>
      <vt:lpstr>key points</vt:lpstr>
      <vt:lpstr>outstanding questions/issues</vt:lpstr>
      <vt:lpstr>Logic models</vt:lpstr>
      <vt:lpstr>Logic models + assumptions become theories of change</vt:lpstr>
      <vt:lpstr>mechanism + context → outcome</vt:lpstr>
      <vt:lpstr>9 types of mechanism identifiable across the projects</vt:lpstr>
      <vt:lpstr>9 types of mechanism, 8 partners, 24 projects</vt:lpstr>
      <vt:lpstr>mechanisms in detail (1)</vt:lpstr>
      <vt:lpstr>mechanisms in detail (2)</vt:lpstr>
      <vt:lpstr>mechanisms and outcomes</vt:lpstr>
      <vt:lpstr>mechanisms and outcomes</vt:lpstr>
      <vt:lpstr>mechanisms and outcomes</vt:lpstr>
      <vt:lpstr>direct and wider benefits</vt:lpstr>
      <vt:lpstr>direct and wider benefits</vt:lpstr>
      <vt:lpstr>theory of change for one mechanism</vt:lpstr>
      <vt:lpstr>the full ToC: mechanisms and assumptions</vt:lpstr>
      <vt:lpstr>PowerPoint Presentation</vt:lpstr>
      <vt:lpstr>the full ToC: outcomes and assumptions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dc:creator>
  <cp:lastModifiedBy>tr1sc</cp:lastModifiedBy>
  <cp:revision>50</cp:revision>
  <dcterms:created xsi:type="dcterms:W3CDTF">2018-01-31T10:46:23Z</dcterms:created>
  <dcterms:modified xsi:type="dcterms:W3CDTF">2020-01-07T14:28:58Z</dcterms:modified>
</cp:coreProperties>
</file>