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9" r:id="rId4"/>
    <p:sldId id="260" r:id="rId5"/>
    <p:sldId id="258" r:id="rId6"/>
    <p:sldId id="262" r:id="rId7"/>
    <p:sldId id="263" r:id="rId8"/>
    <p:sldId id="264" r:id="rId9"/>
    <p:sldId id="265" r:id="rId10"/>
    <p:sldId id="266" r:id="rId11"/>
    <p:sldId id="268" r:id="rId12"/>
    <p:sldId id="267" r:id="rId13"/>
    <p:sldId id="274" r:id="rId14"/>
    <p:sldId id="273" r:id="rId15"/>
    <p:sldId id="269" r:id="rId16"/>
    <p:sldId id="270" r:id="rId17"/>
    <p:sldId id="271" r:id="rId18"/>
    <p:sldId id="275" r:id="rId19"/>
    <p:sldId id="276" r:id="rId20"/>
    <p:sldId id="27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63"/>
  </p:normalViewPr>
  <p:slideViewPr>
    <p:cSldViewPr snapToGrid="0" snapToObjects="1">
      <p:cViewPr varScale="1">
        <p:scale>
          <a:sx n="120" d="100"/>
          <a:sy n="120" d="100"/>
        </p:scale>
        <p:origin x="13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99885-4444-4690-B3E1-6D4903680D8B}" type="doc">
      <dgm:prSet loTypeId="urn:microsoft.com/office/officeart/2005/8/layout/process5" loCatId="process" qsTypeId="urn:microsoft.com/office/officeart/2005/8/quickstyle/simple1" qsCatId="simple" csTypeId="urn:microsoft.com/office/officeart/2005/8/colors/accent2_3" csCatId="accent2" phldr="1"/>
      <dgm:spPr/>
      <dgm:t>
        <a:bodyPr/>
        <a:lstStyle/>
        <a:p>
          <a:endParaRPr lang="en-GB"/>
        </a:p>
      </dgm:t>
    </dgm:pt>
    <dgm:pt modelId="{930D4758-3D25-43CF-8F91-712C7C0E2D06}">
      <dgm:prSet phldrT="[Text]" custT="1">
        <dgm:style>
          <a:lnRef idx="2">
            <a:schemeClr val="accent6">
              <a:shade val="50000"/>
            </a:schemeClr>
          </a:lnRef>
          <a:fillRef idx="1">
            <a:schemeClr val="accent6"/>
          </a:fillRef>
          <a:effectRef idx="0">
            <a:schemeClr val="accent6"/>
          </a:effectRef>
          <a:fontRef idx="minor">
            <a:schemeClr val="lt1"/>
          </a:fontRef>
        </dgm:style>
      </dgm:prSet>
      <dgm:spPr>
        <a:solidFill>
          <a:srgbClr val="BE1402"/>
        </a:solidFill>
        <a:ln>
          <a:solidFill>
            <a:schemeClr val="bg1"/>
          </a:solidFill>
        </a:ln>
      </dgm:spPr>
      <dgm:t>
        <a:bodyPr/>
        <a:lstStyle/>
        <a:p>
          <a:r>
            <a:rPr lang="en-GB" sz="2000" dirty="0">
              <a:latin typeface="Arial" panose="020B0604020202020204" pitchFamily="34" charset="0"/>
              <a:cs typeface="Arial" panose="020B0604020202020204" pitchFamily="34" charset="0"/>
            </a:rPr>
            <a:t>Conceptual Equivalence</a:t>
          </a:r>
        </a:p>
      </dgm:t>
    </dgm:pt>
    <dgm:pt modelId="{52A5BF53-93B6-4811-8D2C-99CC40C23861}" type="parTrans" cxnId="{EFAACA1B-CF7B-4F0C-84AA-B680B8D38691}">
      <dgm:prSet/>
      <dgm:spPr/>
      <dgm:t>
        <a:bodyPr/>
        <a:lstStyle/>
        <a:p>
          <a:endParaRPr lang="en-GB" sz="2000"/>
        </a:p>
      </dgm:t>
    </dgm:pt>
    <dgm:pt modelId="{4B0990E1-5AC5-4B99-B8A7-A83544C6333D}" type="sibTrans" cxnId="{EFAACA1B-CF7B-4F0C-84AA-B680B8D38691}">
      <dgm:prSet custT="1"/>
      <dgm:spPr>
        <a:solidFill>
          <a:srgbClr val="FF99CC"/>
        </a:solidFill>
      </dgm:spPr>
      <dgm:t>
        <a:bodyPr/>
        <a:lstStyle/>
        <a:p>
          <a:endParaRPr lang="en-GB" sz="2000"/>
        </a:p>
      </dgm:t>
    </dgm:pt>
    <dgm:pt modelId="{850522C8-C1FE-443D-AB39-CE70AE144AFA}">
      <dgm:prSet phldrT="[Text]" custT="1"/>
      <dgm:spPr>
        <a:solidFill>
          <a:srgbClr val="BE1402"/>
        </a:solidFill>
      </dgm:spPr>
      <dgm:t>
        <a:bodyPr/>
        <a:lstStyle/>
        <a:p>
          <a:r>
            <a:rPr lang="en-GB" sz="2000" dirty="0">
              <a:latin typeface="Arial" panose="020B0604020202020204" pitchFamily="34" charset="0"/>
              <a:cs typeface="Arial" panose="020B0604020202020204" pitchFamily="34" charset="0"/>
            </a:rPr>
            <a:t>Item Equivalence</a:t>
          </a:r>
        </a:p>
      </dgm:t>
    </dgm:pt>
    <dgm:pt modelId="{7472C84F-1E93-43BE-8FEC-21C301543956}" type="parTrans" cxnId="{F64A72E1-52CF-4B14-A8F6-E05BE6B25150}">
      <dgm:prSet/>
      <dgm:spPr/>
      <dgm:t>
        <a:bodyPr/>
        <a:lstStyle/>
        <a:p>
          <a:endParaRPr lang="en-GB" sz="2000"/>
        </a:p>
      </dgm:t>
    </dgm:pt>
    <dgm:pt modelId="{B817DFB4-ED37-4B8F-95CE-1F9848A017C0}" type="sibTrans" cxnId="{F64A72E1-52CF-4B14-A8F6-E05BE6B25150}">
      <dgm:prSet custT="1"/>
      <dgm:spPr>
        <a:solidFill>
          <a:srgbClr val="FF99CC"/>
        </a:solidFill>
      </dgm:spPr>
      <dgm:t>
        <a:bodyPr/>
        <a:lstStyle/>
        <a:p>
          <a:endParaRPr lang="en-GB" sz="2000"/>
        </a:p>
      </dgm:t>
    </dgm:pt>
    <dgm:pt modelId="{0DB39F05-F6F2-4269-A62A-4EB1A40F7544}">
      <dgm:prSet phldrT="[Text]" custT="1"/>
      <dgm:spPr>
        <a:solidFill>
          <a:srgbClr val="FA4C4C"/>
        </a:solidFill>
      </dgm:spPr>
      <dgm:t>
        <a:bodyPr/>
        <a:lstStyle/>
        <a:p>
          <a:r>
            <a:rPr lang="en-GB" sz="2000" dirty="0">
              <a:latin typeface="Arial" panose="020B0604020202020204" pitchFamily="34" charset="0"/>
              <a:cs typeface="Arial" panose="020B0604020202020204" pitchFamily="34" charset="0"/>
            </a:rPr>
            <a:t>Semantic Equivalence</a:t>
          </a:r>
        </a:p>
      </dgm:t>
    </dgm:pt>
    <dgm:pt modelId="{19FEDDDD-FDCB-410E-8E3C-467CE6D1E3E7}" type="parTrans" cxnId="{44BA9261-8FFF-488D-A132-0E3BB9FF57E6}">
      <dgm:prSet/>
      <dgm:spPr/>
      <dgm:t>
        <a:bodyPr/>
        <a:lstStyle/>
        <a:p>
          <a:endParaRPr lang="en-GB" sz="2000"/>
        </a:p>
      </dgm:t>
    </dgm:pt>
    <dgm:pt modelId="{727CFE2E-569B-4FA8-8426-E51965832F45}" type="sibTrans" cxnId="{44BA9261-8FFF-488D-A132-0E3BB9FF57E6}">
      <dgm:prSet custT="1"/>
      <dgm:spPr>
        <a:solidFill>
          <a:srgbClr val="FF99CC"/>
        </a:solidFill>
      </dgm:spPr>
      <dgm:t>
        <a:bodyPr/>
        <a:lstStyle/>
        <a:p>
          <a:endParaRPr lang="en-GB" sz="2000"/>
        </a:p>
      </dgm:t>
    </dgm:pt>
    <dgm:pt modelId="{F5F75865-C513-442E-B11F-0ACDBEC66F66}">
      <dgm:prSet phldrT="[Text]" custT="1">
        <dgm:style>
          <a:lnRef idx="1">
            <a:schemeClr val="accent1"/>
          </a:lnRef>
          <a:fillRef idx="2">
            <a:schemeClr val="accent1"/>
          </a:fillRef>
          <a:effectRef idx="1">
            <a:schemeClr val="accent1"/>
          </a:effectRef>
          <a:fontRef idx="minor">
            <a:schemeClr val="dk1"/>
          </a:fontRef>
        </dgm:style>
      </dgm:prSet>
      <dgm:spPr>
        <a:solidFill>
          <a:srgbClr val="FF9999"/>
        </a:solidFill>
        <a:ln>
          <a:noFill/>
        </a:ln>
        <a:effectLst/>
      </dgm:spPr>
      <dgm:t>
        <a:bodyPr/>
        <a:lstStyle/>
        <a:p>
          <a:r>
            <a:rPr lang="en-GB" sz="2000" dirty="0">
              <a:latin typeface="Arial" panose="020B0604020202020204" pitchFamily="34" charset="0"/>
              <a:cs typeface="Arial" panose="020B0604020202020204" pitchFamily="34" charset="0"/>
            </a:rPr>
            <a:t>Operational Equivalence</a:t>
          </a:r>
        </a:p>
      </dgm:t>
    </dgm:pt>
    <dgm:pt modelId="{3E92B474-D4D0-4C49-B2D3-B132F914B05B}" type="parTrans" cxnId="{00774905-9A3D-4947-B15E-B35B3ED54072}">
      <dgm:prSet/>
      <dgm:spPr/>
      <dgm:t>
        <a:bodyPr/>
        <a:lstStyle/>
        <a:p>
          <a:endParaRPr lang="en-GB" sz="2000"/>
        </a:p>
      </dgm:t>
    </dgm:pt>
    <dgm:pt modelId="{FB126E67-0655-4AE8-B48C-140875A5309C}" type="sibTrans" cxnId="{00774905-9A3D-4947-B15E-B35B3ED54072}">
      <dgm:prSet custT="1"/>
      <dgm:spPr>
        <a:solidFill>
          <a:srgbClr val="FF99CC"/>
        </a:solidFill>
      </dgm:spPr>
      <dgm:t>
        <a:bodyPr/>
        <a:lstStyle/>
        <a:p>
          <a:endParaRPr lang="en-GB" sz="2000"/>
        </a:p>
      </dgm:t>
    </dgm:pt>
    <dgm:pt modelId="{0A75DA8D-FA53-4F65-874D-8D40A958B057}">
      <dgm:prSet phldrT="[Text]" custT="1">
        <dgm:style>
          <a:lnRef idx="1">
            <a:schemeClr val="accent1"/>
          </a:lnRef>
          <a:fillRef idx="2">
            <a:schemeClr val="accent1"/>
          </a:fillRef>
          <a:effectRef idx="1">
            <a:schemeClr val="accent1"/>
          </a:effectRef>
          <a:fontRef idx="minor">
            <a:schemeClr val="dk1"/>
          </a:fontRef>
        </dgm:style>
      </dgm:prSet>
      <dgm:spPr>
        <a:solidFill>
          <a:srgbClr val="FF9999"/>
        </a:solidFill>
        <a:ln>
          <a:noFill/>
        </a:ln>
        <a:effectLst/>
      </dgm:spPr>
      <dgm:t>
        <a:bodyPr/>
        <a:lstStyle/>
        <a:p>
          <a:r>
            <a:rPr lang="en-GB" sz="1800" dirty="0">
              <a:latin typeface="Arial" panose="020B0604020202020204" pitchFamily="34" charset="0"/>
              <a:cs typeface="Arial" panose="020B0604020202020204" pitchFamily="34" charset="0"/>
            </a:rPr>
            <a:t>Measurement</a:t>
          </a:r>
          <a:r>
            <a:rPr lang="en-GB" sz="2000" dirty="0">
              <a:latin typeface="Arial" panose="020B0604020202020204" pitchFamily="34" charset="0"/>
              <a:cs typeface="Arial" panose="020B0604020202020204" pitchFamily="34" charset="0"/>
            </a:rPr>
            <a:t> Equivalence</a:t>
          </a:r>
        </a:p>
      </dgm:t>
    </dgm:pt>
    <dgm:pt modelId="{C7FB6B21-30C8-4A19-B93D-8C9B5FE75F81}" type="parTrans" cxnId="{CCD165A6-5ECA-42C7-867C-54EB118B0C3C}">
      <dgm:prSet/>
      <dgm:spPr/>
      <dgm:t>
        <a:bodyPr/>
        <a:lstStyle/>
        <a:p>
          <a:endParaRPr lang="en-GB" sz="2000"/>
        </a:p>
      </dgm:t>
    </dgm:pt>
    <dgm:pt modelId="{0E0362C5-E9B0-47D6-9A2B-C19CAB5E3205}" type="sibTrans" cxnId="{CCD165A6-5ECA-42C7-867C-54EB118B0C3C}">
      <dgm:prSet/>
      <dgm:spPr/>
      <dgm:t>
        <a:bodyPr/>
        <a:lstStyle/>
        <a:p>
          <a:endParaRPr lang="en-GB" sz="2000"/>
        </a:p>
      </dgm:t>
    </dgm:pt>
    <dgm:pt modelId="{9D7A7587-D347-46E5-A25C-EE21EEFB2B30}" type="pres">
      <dgm:prSet presAssocID="{6F899885-4444-4690-B3E1-6D4903680D8B}" presName="diagram" presStyleCnt="0">
        <dgm:presLayoutVars>
          <dgm:dir/>
          <dgm:resizeHandles val="exact"/>
        </dgm:presLayoutVars>
      </dgm:prSet>
      <dgm:spPr/>
    </dgm:pt>
    <dgm:pt modelId="{49507E74-5064-44F1-8549-54C9F0E658B7}" type="pres">
      <dgm:prSet presAssocID="{930D4758-3D25-43CF-8F91-712C7C0E2D06}" presName="node" presStyleLbl="node1" presStyleIdx="0" presStyleCnt="5">
        <dgm:presLayoutVars>
          <dgm:bulletEnabled val="1"/>
        </dgm:presLayoutVars>
      </dgm:prSet>
      <dgm:spPr/>
    </dgm:pt>
    <dgm:pt modelId="{B41480C9-FB53-4915-9DF3-B0E2D10C6706}" type="pres">
      <dgm:prSet presAssocID="{4B0990E1-5AC5-4B99-B8A7-A83544C6333D}" presName="sibTrans" presStyleLbl="sibTrans2D1" presStyleIdx="0" presStyleCnt="4"/>
      <dgm:spPr/>
    </dgm:pt>
    <dgm:pt modelId="{3DB592E2-BF2B-455F-922E-DC4073E44B01}" type="pres">
      <dgm:prSet presAssocID="{4B0990E1-5AC5-4B99-B8A7-A83544C6333D}" presName="connectorText" presStyleLbl="sibTrans2D1" presStyleIdx="0" presStyleCnt="4"/>
      <dgm:spPr/>
    </dgm:pt>
    <dgm:pt modelId="{96A14482-81A6-4FD5-9885-268F818BF2DA}" type="pres">
      <dgm:prSet presAssocID="{850522C8-C1FE-443D-AB39-CE70AE144AFA}" presName="node" presStyleLbl="node1" presStyleIdx="1" presStyleCnt="5">
        <dgm:presLayoutVars>
          <dgm:bulletEnabled val="1"/>
        </dgm:presLayoutVars>
      </dgm:prSet>
      <dgm:spPr/>
    </dgm:pt>
    <dgm:pt modelId="{2BF6FE5B-03C0-46CC-8EDA-633F9B80A2AC}" type="pres">
      <dgm:prSet presAssocID="{B817DFB4-ED37-4B8F-95CE-1F9848A017C0}" presName="sibTrans" presStyleLbl="sibTrans2D1" presStyleIdx="1" presStyleCnt="4"/>
      <dgm:spPr/>
    </dgm:pt>
    <dgm:pt modelId="{1104C553-DFFC-4ACD-B2B3-E9E4F5C44649}" type="pres">
      <dgm:prSet presAssocID="{B817DFB4-ED37-4B8F-95CE-1F9848A017C0}" presName="connectorText" presStyleLbl="sibTrans2D1" presStyleIdx="1" presStyleCnt="4"/>
      <dgm:spPr/>
    </dgm:pt>
    <dgm:pt modelId="{BB06F6D0-C369-4846-B12D-4B00C9D5710D}" type="pres">
      <dgm:prSet presAssocID="{0DB39F05-F6F2-4269-A62A-4EB1A40F7544}" presName="node" presStyleLbl="node1" presStyleIdx="2" presStyleCnt="5">
        <dgm:presLayoutVars>
          <dgm:bulletEnabled val="1"/>
        </dgm:presLayoutVars>
      </dgm:prSet>
      <dgm:spPr/>
    </dgm:pt>
    <dgm:pt modelId="{22244599-8F60-4EDB-8112-D3C6F6F92FD6}" type="pres">
      <dgm:prSet presAssocID="{727CFE2E-569B-4FA8-8426-E51965832F45}" presName="sibTrans" presStyleLbl="sibTrans2D1" presStyleIdx="2" presStyleCnt="4"/>
      <dgm:spPr/>
    </dgm:pt>
    <dgm:pt modelId="{10E07207-CBAF-4B8D-B586-4E0A3AF27B00}" type="pres">
      <dgm:prSet presAssocID="{727CFE2E-569B-4FA8-8426-E51965832F45}" presName="connectorText" presStyleLbl="sibTrans2D1" presStyleIdx="2" presStyleCnt="4"/>
      <dgm:spPr/>
    </dgm:pt>
    <dgm:pt modelId="{D49F3D16-DB47-4CC7-A6CE-743C2D44CD63}" type="pres">
      <dgm:prSet presAssocID="{F5F75865-C513-442E-B11F-0ACDBEC66F66}" presName="node" presStyleLbl="node1" presStyleIdx="3" presStyleCnt="5">
        <dgm:presLayoutVars>
          <dgm:bulletEnabled val="1"/>
        </dgm:presLayoutVars>
      </dgm:prSet>
      <dgm:spPr/>
    </dgm:pt>
    <dgm:pt modelId="{5A95BB38-D39B-4DA4-863A-004202FDE5AB}" type="pres">
      <dgm:prSet presAssocID="{FB126E67-0655-4AE8-B48C-140875A5309C}" presName="sibTrans" presStyleLbl="sibTrans2D1" presStyleIdx="3" presStyleCnt="4"/>
      <dgm:spPr/>
    </dgm:pt>
    <dgm:pt modelId="{183C2BA9-F778-4880-AF8C-B39B6664C298}" type="pres">
      <dgm:prSet presAssocID="{FB126E67-0655-4AE8-B48C-140875A5309C}" presName="connectorText" presStyleLbl="sibTrans2D1" presStyleIdx="3" presStyleCnt="4"/>
      <dgm:spPr/>
    </dgm:pt>
    <dgm:pt modelId="{085CBD0F-24B3-4292-8EAF-C7C993D595CE}" type="pres">
      <dgm:prSet presAssocID="{0A75DA8D-FA53-4F65-874D-8D40A958B057}" presName="node" presStyleLbl="node1" presStyleIdx="4" presStyleCnt="5">
        <dgm:presLayoutVars>
          <dgm:bulletEnabled val="1"/>
        </dgm:presLayoutVars>
      </dgm:prSet>
      <dgm:spPr/>
    </dgm:pt>
  </dgm:ptLst>
  <dgm:cxnLst>
    <dgm:cxn modelId="{3E590600-9120-D742-8F1E-3644B6FE8C81}" type="presOf" srcId="{F5F75865-C513-442E-B11F-0ACDBEC66F66}" destId="{D49F3D16-DB47-4CC7-A6CE-743C2D44CD63}" srcOrd="0" destOrd="0" presId="urn:microsoft.com/office/officeart/2005/8/layout/process5"/>
    <dgm:cxn modelId="{17CDE303-6941-C745-8FC9-37FFD6DA184B}" type="presOf" srcId="{4B0990E1-5AC5-4B99-B8A7-A83544C6333D}" destId="{3DB592E2-BF2B-455F-922E-DC4073E44B01}" srcOrd="1" destOrd="0" presId="urn:microsoft.com/office/officeart/2005/8/layout/process5"/>
    <dgm:cxn modelId="{00774905-9A3D-4947-B15E-B35B3ED54072}" srcId="{6F899885-4444-4690-B3E1-6D4903680D8B}" destId="{F5F75865-C513-442E-B11F-0ACDBEC66F66}" srcOrd="3" destOrd="0" parTransId="{3E92B474-D4D0-4C49-B2D3-B132F914B05B}" sibTransId="{FB126E67-0655-4AE8-B48C-140875A5309C}"/>
    <dgm:cxn modelId="{20D59106-265E-8B4A-B441-2B22D3ADDB2D}" type="presOf" srcId="{4B0990E1-5AC5-4B99-B8A7-A83544C6333D}" destId="{B41480C9-FB53-4915-9DF3-B0E2D10C6706}" srcOrd="0" destOrd="0" presId="urn:microsoft.com/office/officeart/2005/8/layout/process5"/>
    <dgm:cxn modelId="{EFAACA1B-CF7B-4F0C-84AA-B680B8D38691}" srcId="{6F899885-4444-4690-B3E1-6D4903680D8B}" destId="{930D4758-3D25-43CF-8F91-712C7C0E2D06}" srcOrd="0" destOrd="0" parTransId="{52A5BF53-93B6-4811-8D2C-99CC40C23861}" sibTransId="{4B0990E1-5AC5-4B99-B8A7-A83544C6333D}"/>
    <dgm:cxn modelId="{B070FE3B-F244-E040-8E04-6119411D439B}" type="presOf" srcId="{727CFE2E-569B-4FA8-8426-E51965832F45}" destId="{22244599-8F60-4EDB-8112-D3C6F6F92FD6}" srcOrd="0" destOrd="0" presId="urn:microsoft.com/office/officeart/2005/8/layout/process5"/>
    <dgm:cxn modelId="{C255833F-CC91-CB46-9795-EC4DFE19EFC5}" type="presOf" srcId="{0DB39F05-F6F2-4269-A62A-4EB1A40F7544}" destId="{BB06F6D0-C369-4846-B12D-4B00C9D5710D}" srcOrd="0" destOrd="0" presId="urn:microsoft.com/office/officeart/2005/8/layout/process5"/>
    <dgm:cxn modelId="{2A9AD942-352D-3349-81ED-C6CAF439E57B}" type="presOf" srcId="{850522C8-C1FE-443D-AB39-CE70AE144AFA}" destId="{96A14482-81A6-4FD5-9885-268F818BF2DA}" srcOrd="0" destOrd="0" presId="urn:microsoft.com/office/officeart/2005/8/layout/process5"/>
    <dgm:cxn modelId="{44BA9261-8FFF-488D-A132-0E3BB9FF57E6}" srcId="{6F899885-4444-4690-B3E1-6D4903680D8B}" destId="{0DB39F05-F6F2-4269-A62A-4EB1A40F7544}" srcOrd="2" destOrd="0" parTransId="{19FEDDDD-FDCB-410E-8E3C-467CE6D1E3E7}" sibTransId="{727CFE2E-569B-4FA8-8426-E51965832F45}"/>
    <dgm:cxn modelId="{D127AA66-50A0-4C41-8F69-C14A09D3C60E}" type="presOf" srcId="{930D4758-3D25-43CF-8F91-712C7C0E2D06}" destId="{49507E74-5064-44F1-8549-54C9F0E658B7}" srcOrd="0" destOrd="0" presId="urn:microsoft.com/office/officeart/2005/8/layout/process5"/>
    <dgm:cxn modelId="{F921BD9C-97C6-654C-9EDF-D15B3EA8A867}" type="presOf" srcId="{B817DFB4-ED37-4B8F-95CE-1F9848A017C0}" destId="{2BF6FE5B-03C0-46CC-8EDA-633F9B80A2AC}" srcOrd="0" destOrd="0" presId="urn:microsoft.com/office/officeart/2005/8/layout/process5"/>
    <dgm:cxn modelId="{CCD165A6-5ECA-42C7-867C-54EB118B0C3C}" srcId="{6F899885-4444-4690-B3E1-6D4903680D8B}" destId="{0A75DA8D-FA53-4F65-874D-8D40A958B057}" srcOrd="4" destOrd="0" parTransId="{C7FB6B21-30C8-4A19-B93D-8C9B5FE75F81}" sibTransId="{0E0362C5-E9B0-47D6-9A2B-C19CAB5E3205}"/>
    <dgm:cxn modelId="{79E647A9-AE1C-094D-85A2-1D14037D4D94}" type="presOf" srcId="{FB126E67-0655-4AE8-B48C-140875A5309C}" destId="{5A95BB38-D39B-4DA4-863A-004202FDE5AB}" srcOrd="0" destOrd="0" presId="urn:microsoft.com/office/officeart/2005/8/layout/process5"/>
    <dgm:cxn modelId="{75910AB8-7A1C-FB4B-922F-93BA7D8EE8A7}" type="presOf" srcId="{FB126E67-0655-4AE8-B48C-140875A5309C}" destId="{183C2BA9-F778-4880-AF8C-B39B6664C298}" srcOrd="1" destOrd="0" presId="urn:microsoft.com/office/officeart/2005/8/layout/process5"/>
    <dgm:cxn modelId="{0D8DCBD5-9D4D-4B4B-8742-1C6228BA956B}" type="presOf" srcId="{0A75DA8D-FA53-4F65-874D-8D40A958B057}" destId="{085CBD0F-24B3-4292-8EAF-C7C993D595CE}" srcOrd="0" destOrd="0" presId="urn:microsoft.com/office/officeart/2005/8/layout/process5"/>
    <dgm:cxn modelId="{3A743CDC-85FA-E04C-A13A-E6D49FFFFD29}" type="presOf" srcId="{6F899885-4444-4690-B3E1-6D4903680D8B}" destId="{9D7A7587-D347-46E5-A25C-EE21EEFB2B30}" srcOrd="0" destOrd="0" presId="urn:microsoft.com/office/officeart/2005/8/layout/process5"/>
    <dgm:cxn modelId="{F64A72E1-52CF-4B14-A8F6-E05BE6B25150}" srcId="{6F899885-4444-4690-B3E1-6D4903680D8B}" destId="{850522C8-C1FE-443D-AB39-CE70AE144AFA}" srcOrd="1" destOrd="0" parTransId="{7472C84F-1E93-43BE-8FEC-21C301543956}" sibTransId="{B817DFB4-ED37-4B8F-95CE-1F9848A017C0}"/>
    <dgm:cxn modelId="{DB9A32F1-5ECE-FA46-9B9A-EC1A60ACF2FE}" type="presOf" srcId="{727CFE2E-569B-4FA8-8426-E51965832F45}" destId="{10E07207-CBAF-4B8D-B586-4E0A3AF27B00}" srcOrd="1" destOrd="0" presId="urn:microsoft.com/office/officeart/2005/8/layout/process5"/>
    <dgm:cxn modelId="{CC8EE5F7-8D64-5B49-90B0-0E61558C34E0}" type="presOf" srcId="{B817DFB4-ED37-4B8F-95CE-1F9848A017C0}" destId="{1104C553-DFFC-4ACD-B2B3-E9E4F5C44649}" srcOrd="1" destOrd="0" presId="urn:microsoft.com/office/officeart/2005/8/layout/process5"/>
    <dgm:cxn modelId="{7897D158-E8EC-9C48-905C-55F4B4947165}" type="presParOf" srcId="{9D7A7587-D347-46E5-A25C-EE21EEFB2B30}" destId="{49507E74-5064-44F1-8549-54C9F0E658B7}" srcOrd="0" destOrd="0" presId="urn:microsoft.com/office/officeart/2005/8/layout/process5"/>
    <dgm:cxn modelId="{D29318A7-1914-2441-A50A-52120A8A43B0}" type="presParOf" srcId="{9D7A7587-D347-46E5-A25C-EE21EEFB2B30}" destId="{B41480C9-FB53-4915-9DF3-B0E2D10C6706}" srcOrd="1" destOrd="0" presId="urn:microsoft.com/office/officeart/2005/8/layout/process5"/>
    <dgm:cxn modelId="{4167CD17-E68E-AC45-BCF7-8DC7F525517E}" type="presParOf" srcId="{B41480C9-FB53-4915-9DF3-B0E2D10C6706}" destId="{3DB592E2-BF2B-455F-922E-DC4073E44B01}" srcOrd="0" destOrd="0" presId="urn:microsoft.com/office/officeart/2005/8/layout/process5"/>
    <dgm:cxn modelId="{05B65D37-A6A3-A541-B621-989A425A8B3D}" type="presParOf" srcId="{9D7A7587-D347-46E5-A25C-EE21EEFB2B30}" destId="{96A14482-81A6-4FD5-9885-268F818BF2DA}" srcOrd="2" destOrd="0" presId="urn:microsoft.com/office/officeart/2005/8/layout/process5"/>
    <dgm:cxn modelId="{D73EB47B-CA0D-7049-A630-654E117C513A}" type="presParOf" srcId="{9D7A7587-D347-46E5-A25C-EE21EEFB2B30}" destId="{2BF6FE5B-03C0-46CC-8EDA-633F9B80A2AC}" srcOrd="3" destOrd="0" presId="urn:microsoft.com/office/officeart/2005/8/layout/process5"/>
    <dgm:cxn modelId="{BB3C24D5-3ACE-8047-B302-3A4E792017F6}" type="presParOf" srcId="{2BF6FE5B-03C0-46CC-8EDA-633F9B80A2AC}" destId="{1104C553-DFFC-4ACD-B2B3-E9E4F5C44649}" srcOrd="0" destOrd="0" presId="urn:microsoft.com/office/officeart/2005/8/layout/process5"/>
    <dgm:cxn modelId="{9E14C1FE-0CB8-174B-A5A9-F2496007F826}" type="presParOf" srcId="{9D7A7587-D347-46E5-A25C-EE21EEFB2B30}" destId="{BB06F6D0-C369-4846-B12D-4B00C9D5710D}" srcOrd="4" destOrd="0" presId="urn:microsoft.com/office/officeart/2005/8/layout/process5"/>
    <dgm:cxn modelId="{995361A7-9D3B-244A-8E67-A97137E7F91B}" type="presParOf" srcId="{9D7A7587-D347-46E5-A25C-EE21EEFB2B30}" destId="{22244599-8F60-4EDB-8112-D3C6F6F92FD6}" srcOrd="5" destOrd="0" presId="urn:microsoft.com/office/officeart/2005/8/layout/process5"/>
    <dgm:cxn modelId="{0E1357DF-A004-0948-9BCC-C27C8E9C0AB2}" type="presParOf" srcId="{22244599-8F60-4EDB-8112-D3C6F6F92FD6}" destId="{10E07207-CBAF-4B8D-B586-4E0A3AF27B00}" srcOrd="0" destOrd="0" presId="urn:microsoft.com/office/officeart/2005/8/layout/process5"/>
    <dgm:cxn modelId="{FAFB927D-D372-1640-95A9-BCD1492EF56C}" type="presParOf" srcId="{9D7A7587-D347-46E5-A25C-EE21EEFB2B30}" destId="{D49F3D16-DB47-4CC7-A6CE-743C2D44CD63}" srcOrd="6" destOrd="0" presId="urn:microsoft.com/office/officeart/2005/8/layout/process5"/>
    <dgm:cxn modelId="{7331E271-2C02-C740-9992-35A631A502F0}" type="presParOf" srcId="{9D7A7587-D347-46E5-A25C-EE21EEFB2B30}" destId="{5A95BB38-D39B-4DA4-863A-004202FDE5AB}" srcOrd="7" destOrd="0" presId="urn:microsoft.com/office/officeart/2005/8/layout/process5"/>
    <dgm:cxn modelId="{A44F03CE-BCC8-6C46-BB15-5833A12AB2AB}" type="presParOf" srcId="{5A95BB38-D39B-4DA4-863A-004202FDE5AB}" destId="{183C2BA9-F778-4880-AF8C-B39B6664C298}" srcOrd="0" destOrd="0" presId="urn:microsoft.com/office/officeart/2005/8/layout/process5"/>
    <dgm:cxn modelId="{15570DFC-96D1-BC48-A2B9-5A14D0410474}" type="presParOf" srcId="{9D7A7587-D347-46E5-A25C-EE21EEFB2B30}" destId="{085CBD0F-24B3-4292-8EAF-C7C993D595CE}"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C04B59B-3777-244D-A724-D527D9734FE8}" type="doc">
      <dgm:prSet loTypeId="urn:microsoft.com/office/officeart/2005/8/layout/balance1" loCatId="" qsTypeId="urn:microsoft.com/office/officeart/2005/8/quickstyle/simple4" qsCatId="simple" csTypeId="urn:microsoft.com/office/officeart/2005/8/colors/accent2_5" csCatId="accent2" phldr="1"/>
      <dgm:spPr/>
      <dgm:t>
        <a:bodyPr/>
        <a:lstStyle/>
        <a:p>
          <a:endParaRPr lang="zh-CN" altLang="en-US"/>
        </a:p>
      </dgm:t>
    </dgm:pt>
    <dgm:pt modelId="{DDD03FA4-B9ED-6B4E-AED0-D657171F0993}">
      <dgm:prSet phldrT="[文本]" custT="1"/>
      <dgm:spPr>
        <a:xfrm>
          <a:off x="240384" y="93437"/>
          <a:ext cx="1384251" cy="769028"/>
        </a:xfrm>
        <a:prstGeom prst="roundRect">
          <a:avLst>
            <a:gd name="adj" fmla="val 10000"/>
          </a:avLst>
        </a:prstGeom>
        <a:solidFill>
          <a:srgbClr val="333399">
            <a:alpha val="90000"/>
            <a:tint val="40000"/>
            <a:hueOff val="0"/>
            <a:satOff val="0"/>
            <a:lumOff val="0"/>
            <a:alphaOff val="0"/>
          </a:srgbClr>
        </a:solidFill>
        <a:ln w="9525" cap="flat" cmpd="sng" algn="ctr">
          <a:solidFill>
            <a:srgbClr val="333399">
              <a:alpha val="90000"/>
              <a:tint val="40000"/>
              <a:hueOff val="0"/>
              <a:satOff val="0"/>
              <a:lumOff val="0"/>
              <a:alphaOff val="0"/>
            </a:srgbClr>
          </a:solidFill>
          <a:prstDash val="solid"/>
        </a:ln>
        <a:effectLst/>
      </dgm:spPr>
      <dgm:t>
        <a:bodyPr/>
        <a:lstStyle/>
        <a:p>
          <a:pPr>
            <a:buNone/>
          </a:pPr>
          <a:r>
            <a:rPr lang="en-GB" altLang="zh-CN" sz="1600" dirty="0">
              <a:solidFill>
                <a:srgbClr val="000000">
                  <a:hueOff val="0"/>
                  <a:satOff val="0"/>
                  <a:lumOff val="0"/>
                  <a:alphaOff val="0"/>
                </a:srgbClr>
              </a:solidFill>
              <a:latin typeface="Arial"/>
              <a:ea typeface="+mn-ea"/>
              <a:cs typeface="+mn-cs"/>
            </a:rPr>
            <a:t>Health Concept</a:t>
          </a:r>
          <a:endParaRPr lang="zh-CN" altLang="en-US" sz="1600" dirty="0">
            <a:solidFill>
              <a:srgbClr val="000000">
                <a:hueOff val="0"/>
                <a:satOff val="0"/>
                <a:lumOff val="0"/>
                <a:alphaOff val="0"/>
              </a:srgbClr>
            </a:solidFill>
            <a:latin typeface="Arial"/>
            <a:ea typeface="+mn-ea"/>
            <a:cs typeface="+mn-cs"/>
          </a:endParaRPr>
        </a:p>
      </dgm:t>
    </dgm:pt>
    <dgm:pt modelId="{A32EAD30-9246-F146-8117-4C780F23A6F9}" type="parTrans" cxnId="{C27F17AA-62F6-ED40-A1BE-8361B749F745}">
      <dgm:prSet/>
      <dgm:spPr/>
      <dgm:t>
        <a:bodyPr/>
        <a:lstStyle/>
        <a:p>
          <a:endParaRPr lang="zh-CN" altLang="en-US"/>
        </a:p>
      </dgm:t>
    </dgm:pt>
    <dgm:pt modelId="{6F4D1109-5798-474E-A222-D9A875D6E925}" type="sibTrans" cxnId="{C27F17AA-62F6-ED40-A1BE-8361B749F745}">
      <dgm:prSet/>
      <dgm:spPr/>
      <dgm:t>
        <a:bodyPr/>
        <a:lstStyle/>
        <a:p>
          <a:endParaRPr lang="zh-CN" altLang="en-US"/>
        </a:p>
      </dgm:t>
    </dgm:pt>
    <dgm:pt modelId="{E190C0B7-BEF3-8341-A913-9116FDA83EE2}">
      <dgm:prSet phldrT="[文本]"/>
      <dgm:spPr>
        <a:xfrm rot="240000">
          <a:off x="339908" y="1663049"/>
          <a:ext cx="1381180" cy="643488"/>
        </a:xfrm>
        <a:prstGeom prst="roundRect">
          <a:avLst/>
        </a:prstGeom>
        <a:solidFill>
          <a:srgbClr val="FA4C4C"/>
        </a:solidFill>
        <a:ln>
          <a:noFill/>
        </a:ln>
        <a:effectLst>
          <a:outerShdw blurRad="40000" dist="23000" dir="5400000" rotWithShape="0">
            <a:srgbClr val="000000">
              <a:alpha val="35000"/>
            </a:srgbClr>
          </a:outerShdw>
        </a:effectLst>
      </dgm:spPr>
      <dgm:t>
        <a:bodyPr/>
        <a:lstStyle/>
        <a:p>
          <a:pPr>
            <a:buNone/>
          </a:pPr>
          <a:r>
            <a:rPr lang="en-GB" altLang="zh-CN" dirty="0">
              <a:solidFill>
                <a:srgbClr val="FFFFFF"/>
              </a:solidFill>
              <a:latin typeface="Arial"/>
              <a:ea typeface="+mn-ea"/>
              <a:cs typeface="+mn-cs"/>
            </a:rPr>
            <a:t>Content validity, construct validity</a:t>
          </a:r>
          <a:endParaRPr lang="zh-CN" altLang="en-US" dirty="0">
            <a:solidFill>
              <a:srgbClr val="FFFFFF"/>
            </a:solidFill>
            <a:latin typeface="Arial"/>
            <a:ea typeface="+mn-ea"/>
            <a:cs typeface="+mn-cs"/>
          </a:endParaRPr>
        </a:p>
      </dgm:t>
    </dgm:pt>
    <dgm:pt modelId="{B89A0360-3327-EC45-B917-4B2C8E438E7D}" type="parTrans" cxnId="{9E5CEA8B-84C2-9C49-8069-0E777A66D7A7}">
      <dgm:prSet/>
      <dgm:spPr/>
      <dgm:t>
        <a:bodyPr/>
        <a:lstStyle/>
        <a:p>
          <a:endParaRPr lang="zh-CN" altLang="en-US"/>
        </a:p>
      </dgm:t>
    </dgm:pt>
    <dgm:pt modelId="{D8C081CF-E832-D64B-838C-44A71AD9FF5C}" type="sibTrans" cxnId="{9E5CEA8B-84C2-9C49-8069-0E777A66D7A7}">
      <dgm:prSet/>
      <dgm:spPr/>
      <dgm:t>
        <a:bodyPr/>
        <a:lstStyle/>
        <a:p>
          <a:endParaRPr lang="zh-CN" altLang="en-US"/>
        </a:p>
      </dgm:t>
    </dgm:pt>
    <dgm:pt modelId="{5CD3BB82-98F1-AE4D-9663-1FC897C1D8F7}">
      <dgm:prSet phldrT="[文本]" custT="1"/>
      <dgm:spPr>
        <a:xfrm>
          <a:off x="2409319" y="93437"/>
          <a:ext cx="1384251" cy="769028"/>
        </a:xfrm>
        <a:prstGeom prst="roundRect">
          <a:avLst>
            <a:gd name="adj" fmla="val 10000"/>
          </a:avLst>
        </a:prstGeom>
        <a:solidFill>
          <a:srgbClr val="333399">
            <a:alpha val="90000"/>
            <a:tint val="40000"/>
            <a:hueOff val="0"/>
            <a:satOff val="0"/>
            <a:lumOff val="0"/>
            <a:alphaOff val="0"/>
          </a:srgbClr>
        </a:solidFill>
        <a:ln w="9525" cap="flat" cmpd="sng" algn="ctr">
          <a:solidFill>
            <a:srgbClr val="333399">
              <a:alpha val="90000"/>
              <a:tint val="40000"/>
              <a:hueOff val="0"/>
              <a:satOff val="0"/>
              <a:lumOff val="0"/>
              <a:alphaOff val="0"/>
            </a:srgbClr>
          </a:solidFill>
          <a:prstDash val="solid"/>
        </a:ln>
        <a:effectLst/>
      </dgm:spPr>
      <dgm:t>
        <a:bodyPr/>
        <a:lstStyle/>
        <a:p>
          <a:pPr>
            <a:buNone/>
          </a:pPr>
          <a:r>
            <a:rPr lang="zh-CN" altLang="en-US" sz="1600" dirty="0">
              <a:solidFill>
                <a:srgbClr val="FF0000"/>
              </a:solidFill>
              <a:latin typeface="Microsoft YaHei" panose="020B0503020204020204" pitchFamily="34" charset="-122"/>
              <a:ea typeface="Microsoft YaHei" panose="020B0503020204020204" pitchFamily="34" charset="-122"/>
              <a:cs typeface="+mn-cs"/>
            </a:rPr>
            <a:t>健康的定义</a:t>
          </a:r>
        </a:p>
      </dgm:t>
    </dgm:pt>
    <dgm:pt modelId="{CBBDF6EE-F3C6-9546-802A-7C7CD589C14A}" type="parTrans" cxnId="{CE3E065E-1A09-B44C-A43A-0508E00CA132}">
      <dgm:prSet/>
      <dgm:spPr/>
      <dgm:t>
        <a:bodyPr/>
        <a:lstStyle/>
        <a:p>
          <a:endParaRPr lang="zh-CN" altLang="en-US"/>
        </a:p>
      </dgm:t>
    </dgm:pt>
    <dgm:pt modelId="{D1A2FAD5-3A5D-9544-9E52-3D5862C0FF51}" type="sibTrans" cxnId="{CE3E065E-1A09-B44C-A43A-0508E00CA132}">
      <dgm:prSet/>
      <dgm:spPr/>
      <dgm:t>
        <a:bodyPr/>
        <a:lstStyle/>
        <a:p>
          <a:endParaRPr lang="zh-CN" altLang="en-US"/>
        </a:p>
      </dgm:t>
    </dgm:pt>
    <dgm:pt modelId="{0AD1B25A-39E5-3548-B157-78FC8AE41C10}">
      <dgm:prSet phldrT="[文本]"/>
      <dgm:spPr>
        <a:xfrm rot="240000">
          <a:off x="2270170" y="2493601"/>
          <a:ext cx="1381180" cy="643488"/>
        </a:xfrm>
        <a:prstGeom prst="roundRect">
          <a:avLst/>
        </a:prstGeom>
        <a:solidFill>
          <a:srgbClr val="BE1402"/>
        </a:solidFill>
        <a:ln>
          <a:noFill/>
        </a:ln>
        <a:effectLst>
          <a:outerShdw blurRad="40000" dist="23000" dir="5400000" rotWithShape="0">
            <a:srgbClr val="000000">
              <a:alpha val="35000"/>
            </a:srgbClr>
          </a:outerShdw>
        </a:effectLst>
      </dgm:spPr>
      <dgm:t>
        <a:bodyPr/>
        <a:lstStyle/>
        <a:p>
          <a:pPr>
            <a:buNone/>
          </a:pPr>
          <a:r>
            <a:rPr lang="en-GB" altLang="zh-CN" dirty="0">
              <a:solidFill>
                <a:srgbClr val="FFFFFF"/>
              </a:solidFill>
              <a:latin typeface="Arial"/>
              <a:ea typeface="+mn-ea"/>
              <a:cs typeface="+mn-cs"/>
            </a:rPr>
            <a:t>Responsiveness; reliability….</a:t>
          </a:r>
          <a:endParaRPr lang="zh-CN" altLang="en-US" dirty="0">
            <a:solidFill>
              <a:srgbClr val="FFFFFF"/>
            </a:solidFill>
            <a:latin typeface="Arial"/>
            <a:ea typeface="+mn-ea"/>
            <a:cs typeface="+mn-cs"/>
          </a:endParaRPr>
        </a:p>
      </dgm:t>
    </dgm:pt>
    <dgm:pt modelId="{340725D4-E22F-8F43-A0DC-02F835092459}" type="parTrans" cxnId="{26C27C3B-2EF9-5945-B75E-D956BB910807}">
      <dgm:prSet/>
      <dgm:spPr/>
      <dgm:t>
        <a:bodyPr/>
        <a:lstStyle/>
        <a:p>
          <a:endParaRPr lang="zh-CN" altLang="en-US"/>
        </a:p>
      </dgm:t>
    </dgm:pt>
    <dgm:pt modelId="{A6C2649B-F434-0748-B440-E5A40EDA6A66}" type="sibTrans" cxnId="{26C27C3B-2EF9-5945-B75E-D956BB910807}">
      <dgm:prSet/>
      <dgm:spPr/>
      <dgm:t>
        <a:bodyPr/>
        <a:lstStyle/>
        <a:p>
          <a:endParaRPr lang="zh-CN" altLang="en-US"/>
        </a:p>
      </dgm:t>
    </dgm:pt>
    <dgm:pt modelId="{D7CB0A3D-5208-2D4D-AB4B-97826CA16C78}">
      <dgm:prSet phldrT="[文本]"/>
      <dgm:spPr>
        <a:xfrm rot="240000">
          <a:off x="2320157" y="1801475"/>
          <a:ext cx="1381180" cy="643488"/>
        </a:xfrm>
        <a:prstGeom prst="roundRect">
          <a:avLst/>
        </a:prstGeom>
        <a:solidFill>
          <a:srgbClr val="FA4C4C"/>
        </a:solidFill>
        <a:ln>
          <a:noFill/>
        </a:ln>
        <a:effectLst>
          <a:outerShdw blurRad="40000" dist="23000" dir="5400000" rotWithShape="0">
            <a:srgbClr val="000000">
              <a:alpha val="35000"/>
            </a:srgbClr>
          </a:outerShdw>
        </a:effectLst>
      </dgm:spPr>
      <dgm:t>
        <a:bodyPr/>
        <a:lstStyle/>
        <a:p>
          <a:pPr>
            <a:buNone/>
          </a:pPr>
          <a:r>
            <a:rPr lang="en-GB" altLang="zh-CN" dirty="0">
              <a:solidFill>
                <a:srgbClr val="FFFFFF"/>
              </a:solidFill>
              <a:latin typeface="Arial"/>
              <a:ea typeface="+mn-ea"/>
              <a:cs typeface="+mn-cs"/>
            </a:rPr>
            <a:t>Content validity, construct validity</a:t>
          </a:r>
          <a:endParaRPr lang="zh-CN" altLang="en-US" dirty="0">
            <a:solidFill>
              <a:srgbClr val="FFFFFF"/>
            </a:solidFill>
            <a:latin typeface="Arial"/>
            <a:ea typeface="+mn-ea"/>
            <a:cs typeface="+mn-cs"/>
          </a:endParaRPr>
        </a:p>
      </dgm:t>
    </dgm:pt>
    <dgm:pt modelId="{404F7908-708E-0143-824E-0D1A794517F4}" type="parTrans" cxnId="{8CDA55F7-598B-5242-8534-EF457927530F}">
      <dgm:prSet/>
      <dgm:spPr/>
      <dgm:t>
        <a:bodyPr/>
        <a:lstStyle/>
        <a:p>
          <a:endParaRPr lang="zh-CN" altLang="en-US"/>
        </a:p>
      </dgm:t>
    </dgm:pt>
    <dgm:pt modelId="{37438B58-52C3-554E-B789-53364D002C96}" type="sibTrans" cxnId="{8CDA55F7-598B-5242-8534-EF457927530F}">
      <dgm:prSet/>
      <dgm:spPr/>
      <dgm:t>
        <a:bodyPr/>
        <a:lstStyle/>
        <a:p>
          <a:endParaRPr lang="zh-CN" altLang="en-US"/>
        </a:p>
      </dgm:t>
    </dgm:pt>
    <dgm:pt modelId="{CD5D2956-47AD-5A42-8A61-EBB275D8B2E8}">
      <dgm:prSet phldrT="[文本]"/>
      <dgm:spPr>
        <a:xfrm rot="240000">
          <a:off x="2370144" y="1124729"/>
          <a:ext cx="1381180" cy="643488"/>
        </a:xfrm>
        <a:prstGeom prst="roundRect">
          <a:avLst/>
        </a:prstGeom>
        <a:solidFill>
          <a:srgbClr val="FF9999"/>
        </a:solidFill>
        <a:ln>
          <a:noFill/>
        </a:ln>
        <a:effectLst>
          <a:outerShdw blurRad="40000" dist="23000" dir="5400000" rotWithShape="0">
            <a:srgbClr val="000000">
              <a:alpha val="35000"/>
            </a:srgbClr>
          </a:outerShdw>
        </a:effectLst>
      </dgm:spPr>
      <dgm:t>
        <a:bodyPr/>
        <a:lstStyle/>
        <a:p>
          <a:pPr>
            <a:buNone/>
          </a:pPr>
          <a:r>
            <a:rPr lang="en-GB" altLang="zh-CN" dirty="0">
              <a:solidFill>
                <a:srgbClr val="FFFFFF"/>
              </a:solidFill>
              <a:latin typeface="Arial"/>
              <a:ea typeface="+mn-ea"/>
              <a:cs typeface="+mn-cs"/>
            </a:rPr>
            <a:t>Translation Quality</a:t>
          </a:r>
          <a:endParaRPr lang="zh-CN" altLang="en-US" dirty="0">
            <a:solidFill>
              <a:srgbClr val="FFFFFF"/>
            </a:solidFill>
            <a:latin typeface="Arial"/>
            <a:ea typeface="+mn-ea"/>
            <a:cs typeface="+mn-cs"/>
          </a:endParaRPr>
        </a:p>
      </dgm:t>
    </dgm:pt>
    <dgm:pt modelId="{4D2420FD-ED0C-D442-8F92-7D8B46A311DA}" type="parTrans" cxnId="{71330B63-1C98-0543-A461-EB7C61822CCB}">
      <dgm:prSet/>
      <dgm:spPr/>
      <dgm:t>
        <a:bodyPr/>
        <a:lstStyle/>
        <a:p>
          <a:endParaRPr lang="zh-CN" altLang="en-US"/>
        </a:p>
      </dgm:t>
    </dgm:pt>
    <dgm:pt modelId="{4884C98B-3396-5A44-8AE3-2C9B3C63B973}" type="sibTrans" cxnId="{71330B63-1C98-0543-A461-EB7C61822CCB}">
      <dgm:prSet/>
      <dgm:spPr/>
      <dgm:t>
        <a:bodyPr/>
        <a:lstStyle/>
        <a:p>
          <a:endParaRPr lang="zh-CN" altLang="en-US"/>
        </a:p>
      </dgm:t>
    </dgm:pt>
    <dgm:pt modelId="{9B4D28AB-1899-2B48-AAE4-A91E4157E01A}">
      <dgm:prSet phldrT="[文本]"/>
      <dgm:spPr>
        <a:xfrm rot="240000">
          <a:off x="289921" y="2355175"/>
          <a:ext cx="1381180" cy="643488"/>
        </a:xfrm>
        <a:prstGeom prst="roundRect">
          <a:avLst/>
        </a:prstGeom>
        <a:solidFill>
          <a:srgbClr val="BE1402"/>
        </a:solidFill>
        <a:ln>
          <a:noFill/>
        </a:ln>
        <a:effectLst>
          <a:outerShdw blurRad="40000" dist="23000" dir="5400000" rotWithShape="0">
            <a:srgbClr val="000000">
              <a:alpha val="35000"/>
            </a:srgbClr>
          </a:outerShdw>
        </a:effectLst>
      </dgm:spPr>
      <dgm:t>
        <a:bodyPr/>
        <a:lstStyle/>
        <a:p>
          <a:pPr>
            <a:buNone/>
          </a:pPr>
          <a:r>
            <a:rPr lang="en-GB" altLang="zh-CN" dirty="0">
              <a:solidFill>
                <a:srgbClr val="FFFFFF"/>
              </a:solidFill>
              <a:latin typeface="Arial"/>
              <a:ea typeface="+mn-ea"/>
              <a:cs typeface="+mn-cs"/>
            </a:rPr>
            <a:t>Responsiveness; reliability….</a:t>
          </a:r>
          <a:endParaRPr lang="zh-CN" altLang="en-US" dirty="0">
            <a:solidFill>
              <a:srgbClr val="FFFFFF"/>
            </a:solidFill>
            <a:latin typeface="Arial"/>
            <a:ea typeface="+mn-ea"/>
            <a:cs typeface="+mn-cs"/>
          </a:endParaRPr>
        </a:p>
      </dgm:t>
    </dgm:pt>
    <dgm:pt modelId="{917E9A45-6A0B-A04B-8117-05943DE61D9D}" type="sibTrans" cxnId="{1B9B52FF-B1EB-8E4A-8AD4-73C0B80DCD17}">
      <dgm:prSet/>
      <dgm:spPr/>
      <dgm:t>
        <a:bodyPr/>
        <a:lstStyle/>
        <a:p>
          <a:endParaRPr lang="zh-CN" altLang="en-US"/>
        </a:p>
      </dgm:t>
    </dgm:pt>
    <dgm:pt modelId="{4D7E3593-1FF9-8C44-B36B-A5E4DC403574}" type="parTrans" cxnId="{1B9B52FF-B1EB-8E4A-8AD4-73C0B80DCD17}">
      <dgm:prSet/>
      <dgm:spPr/>
      <dgm:t>
        <a:bodyPr/>
        <a:lstStyle/>
        <a:p>
          <a:endParaRPr lang="zh-CN" altLang="en-US"/>
        </a:p>
      </dgm:t>
    </dgm:pt>
    <dgm:pt modelId="{F991ED0F-8120-D54C-ADB3-AF13FE9F4000}" type="pres">
      <dgm:prSet presAssocID="{1C04B59B-3777-244D-A724-D527D9734FE8}" presName="outerComposite" presStyleCnt="0">
        <dgm:presLayoutVars>
          <dgm:chMax val="2"/>
          <dgm:animLvl val="lvl"/>
          <dgm:resizeHandles val="exact"/>
        </dgm:presLayoutVars>
      </dgm:prSet>
      <dgm:spPr/>
    </dgm:pt>
    <dgm:pt modelId="{77687FB5-C6D2-AC49-9BCE-C792A36AF757}" type="pres">
      <dgm:prSet presAssocID="{1C04B59B-3777-244D-A724-D527D9734FE8}" presName="dummyMaxCanvas" presStyleCnt="0"/>
      <dgm:spPr/>
    </dgm:pt>
    <dgm:pt modelId="{C6A37054-E875-BF45-96CE-2096918AABB7}" type="pres">
      <dgm:prSet presAssocID="{1C04B59B-3777-244D-A724-D527D9734FE8}" presName="parentComposite" presStyleCnt="0"/>
      <dgm:spPr/>
    </dgm:pt>
    <dgm:pt modelId="{7CE7169D-60CF-8843-8210-B80DD61D91D8}" type="pres">
      <dgm:prSet presAssocID="{1C04B59B-3777-244D-A724-D527D9734FE8}" presName="parent1" presStyleLbl="alignAccFollowNode1" presStyleIdx="0" presStyleCnt="4" custLinFactNeighborX="699" custLinFactNeighborY="2059">
        <dgm:presLayoutVars>
          <dgm:chMax val="4"/>
        </dgm:presLayoutVars>
      </dgm:prSet>
      <dgm:spPr/>
    </dgm:pt>
    <dgm:pt modelId="{25257C25-3C28-714C-B6C7-90F81C6E3371}" type="pres">
      <dgm:prSet presAssocID="{1C04B59B-3777-244D-A724-D527D9734FE8}" presName="parent2" presStyleLbl="alignAccFollowNode1" presStyleIdx="1" presStyleCnt="4" custLinFactNeighborX="12941" custLinFactNeighborY="2059">
        <dgm:presLayoutVars>
          <dgm:chMax val="4"/>
        </dgm:presLayoutVars>
      </dgm:prSet>
      <dgm:spPr/>
    </dgm:pt>
    <dgm:pt modelId="{9093E6D0-7B6B-0B4E-9BB7-E4BEA0EE3F06}" type="pres">
      <dgm:prSet presAssocID="{1C04B59B-3777-244D-A724-D527D9734FE8}" presName="childrenComposite" presStyleCnt="0"/>
      <dgm:spPr/>
    </dgm:pt>
    <dgm:pt modelId="{0B736C25-995C-4342-9C5F-411DAA3B3D6A}" type="pres">
      <dgm:prSet presAssocID="{1C04B59B-3777-244D-A724-D527D9734FE8}" presName="dummyMaxCanvas_ChildArea" presStyleCnt="0"/>
      <dgm:spPr/>
    </dgm:pt>
    <dgm:pt modelId="{8751D65A-085E-D149-8A73-656B3F2EF1BF}" type="pres">
      <dgm:prSet presAssocID="{1C04B59B-3777-244D-A724-D527D9734FE8}" presName="fulcrum" presStyleLbl="alignAccFollowNode1" presStyleIdx="2" presStyleCnt="4" custScaleX="167189"/>
      <dgm:spPr>
        <a:xfrm>
          <a:off x="1440422" y="3345975"/>
          <a:ext cx="964298" cy="576771"/>
        </a:xfrm>
        <a:prstGeom prst="triangle">
          <a:avLst/>
        </a:prstGeom>
        <a:solidFill>
          <a:srgbClr val="BE1402">
            <a:alpha val="90000"/>
          </a:srgbClr>
        </a:solidFill>
        <a:ln w="9525" cap="flat" cmpd="sng" algn="ctr">
          <a:solidFill>
            <a:srgbClr val="333399">
              <a:alpha val="90000"/>
              <a:tint val="40000"/>
              <a:hueOff val="0"/>
              <a:satOff val="0"/>
              <a:lumOff val="0"/>
              <a:alphaOff val="0"/>
            </a:srgbClr>
          </a:solidFill>
          <a:prstDash val="solid"/>
        </a:ln>
        <a:effectLst/>
      </dgm:spPr>
    </dgm:pt>
    <dgm:pt modelId="{6348ABEC-604B-8744-B582-746E6711CA2F}" type="pres">
      <dgm:prSet presAssocID="{1C04B59B-3777-244D-A724-D527D9734FE8}" presName="balance_23" presStyleLbl="alignAccFollowNode1" presStyleIdx="3" presStyleCnt="4">
        <dgm:presLayoutVars>
          <dgm:bulletEnabled val="1"/>
        </dgm:presLayoutVars>
      </dgm:prSet>
      <dgm:spPr>
        <a:xfrm rot="240000">
          <a:off x="191728" y="3098822"/>
          <a:ext cx="3461686" cy="242064"/>
        </a:xfrm>
        <a:prstGeom prst="rect">
          <a:avLst/>
        </a:prstGeom>
        <a:solidFill>
          <a:srgbClr val="BE1402">
            <a:alpha val="90000"/>
          </a:srgbClr>
        </a:solidFill>
        <a:ln w="9525" cap="flat" cmpd="sng" algn="ctr">
          <a:solidFill>
            <a:srgbClr val="333399">
              <a:alpha val="90000"/>
              <a:tint val="40000"/>
              <a:hueOff val="0"/>
              <a:satOff val="0"/>
              <a:lumOff val="0"/>
              <a:alphaOff val="0"/>
            </a:srgbClr>
          </a:solidFill>
          <a:prstDash val="solid"/>
        </a:ln>
        <a:effectLst/>
      </dgm:spPr>
    </dgm:pt>
    <dgm:pt modelId="{0F70A834-83E4-7542-923B-B3ACF9A27103}" type="pres">
      <dgm:prSet presAssocID="{1C04B59B-3777-244D-A724-D527D9734FE8}" presName="right_23_1" presStyleLbl="node1" presStyleIdx="0" presStyleCnt="5">
        <dgm:presLayoutVars>
          <dgm:bulletEnabled val="1"/>
        </dgm:presLayoutVars>
      </dgm:prSet>
      <dgm:spPr/>
    </dgm:pt>
    <dgm:pt modelId="{6EE114A4-5504-F34B-AD0C-7D2CC63EFAB9}" type="pres">
      <dgm:prSet presAssocID="{1C04B59B-3777-244D-A724-D527D9734FE8}" presName="right_23_2" presStyleLbl="node1" presStyleIdx="1" presStyleCnt="5">
        <dgm:presLayoutVars>
          <dgm:bulletEnabled val="1"/>
        </dgm:presLayoutVars>
      </dgm:prSet>
      <dgm:spPr/>
    </dgm:pt>
    <dgm:pt modelId="{22CAF28C-FE06-934C-B396-7EC7970E7A30}" type="pres">
      <dgm:prSet presAssocID="{1C04B59B-3777-244D-A724-D527D9734FE8}" presName="right_23_3" presStyleLbl="node1" presStyleIdx="2" presStyleCnt="5">
        <dgm:presLayoutVars>
          <dgm:bulletEnabled val="1"/>
        </dgm:presLayoutVars>
      </dgm:prSet>
      <dgm:spPr/>
    </dgm:pt>
    <dgm:pt modelId="{5DC42591-CC01-0540-93A2-938FC63DBB31}" type="pres">
      <dgm:prSet presAssocID="{1C04B59B-3777-244D-A724-D527D9734FE8}" presName="left_23_1" presStyleLbl="node1" presStyleIdx="3" presStyleCnt="5">
        <dgm:presLayoutVars>
          <dgm:bulletEnabled val="1"/>
        </dgm:presLayoutVars>
      </dgm:prSet>
      <dgm:spPr/>
    </dgm:pt>
    <dgm:pt modelId="{BC69DD10-599E-8445-93A6-3C202ED11F12}" type="pres">
      <dgm:prSet presAssocID="{1C04B59B-3777-244D-A724-D527D9734FE8}" presName="left_23_2" presStyleLbl="node1" presStyleIdx="4" presStyleCnt="5">
        <dgm:presLayoutVars>
          <dgm:bulletEnabled val="1"/>
        </dgm:presLayoutVars>
      </dgm:prSet>
      <dgm:spPr/>
    </dgm:pt>
  </dgm:ptLst>
  <dgm:cxnLst>
    <dgm:cxn modelId="{861E7903-6A85-5C4E-AEF4-C453966A4662}" type="presOf" srcId="{D7CB0A3D-5208-2D4D-AB4B-97826CA16C78}" destId="{6EE114A4-5504-F34B-AD0C-7D2CC63EFAB9}" srcOrd="0" destOrd="0" presId="urn:microsoft.com/office/officeart/2005/8/layout/balance1"/>
    <dgm:cxn modelId="{0CD6B310-09F5-9040-8128-DDCC8535B85D}" type="presOf" srcId="{CD5D2956-47AD-5A42-8A61-EBB275D8B2E8}" destId="{22CAF28C-FE06-934C-B396-7EC7970E7A30}" srcOrd="0" destOrd="0" presId="urn:microsoft.com/office/officeart/2005/8/layout/balance1"/>
    <dgm:cxn modelId="{2470EB2F-CAE6-1C42-BF63-7D005B331FA6}" type="presOf" srcId="{5CD3BB82-98F1-AE4D-9663-1FC897C1D8F7}" destId="{25257C25-3C28-714C-B6C7-90F81C6E3371}" srcOrd="0" destOrd="0" presId="urn:microsoft.com/office/officeart/2005/8/layout/balance1"/>
    <dgm:cxn modelId="{26C27C3B-2EF9-5945-B75E-D956BB910807}" srcId="{5CD3BB82-98F1-AE4D-9663-1FC897C1D8F7}" destId="{0AD1B25A-39E5-3548-B157-78FC8AE41C10}" srcOrd="0" destOrd="0" parTransId="{340725D4-E22F-8F43-A0DC-02F835092459}" sibTransId="{A6C2649B-F434-0748-B440-E5A40EDA6A66}"/>
    <dgm:cxn modelId="{4CE51346-DAF6-C840-8775-490735C62BB5}" type="presOf" srcId="{9B4D28AB-1899-2B48-AAE4-A91E4157E01A}" destId="{5DC42591-CC01-0540-93A2-938FC63DBB31}" srcOrd="0" destOrd="0" presId="urn:microsoft.com/office/officeart/2005/8/layout/balance1"/>
    <dgm:cxn modelId="{CE3E065E-1A09-B44C-A43A-0508E00CA132}" srcId="{1C04B59B-3777-244D-A724-D527D9734FE8}" destId="{5CD3BB82-98F1-AE4D-9663-1FC897C1D8F7}" srcOrd="1" destOrd="0" parTransId="{CBBDF6EE-F3C6-9546-802A-7C7CD589C14A}" sibTransId="{D1A2FAD5-3A5D-9544-9E52-3D5862C0FF51}"/>
    <dgm:cxn modelId="{4C76A75E-A56C-E04F-857A-A4D541FED3D8}" type="presOf" srcId="{1C04B59B-3777-244D-A724-D527D9734FE8}" destId="{F991ED0F-8120-D54C-ADB3-AF13FE9F4000}" srcOrd="0" destOrd="0" presId="urn:microsoft.com/office/officeart/2005/8/layout/balance1"/>
    <dgm:cxn modelId="{71330B63-1C98-0543-A461-EB7C61822CCB}" srcId="{5CD3BB82-98F1-AE4D-9663-1FC897C1D8F7}" destId="{CD5D2956-47AD-5A42-8A61-EBB275D8B2E8}" srcOrd="2" destOrd="0" parTransId="{4D2420FD-ED0C-D442-8F92-7D8B46A311DA}" sibTransId="{4884C98B-3396-5A44-8AE3-2C9B3C63B973}"/>
    <dgm:cxn modelId="{B7C2C071-808A-054C-AD65-B3785E09FA71}" type="presOf" srcId="{E190C0B7-BEF3-8341-A913-9116FDA83EE2}" destId="{BC69DD10-599E-8445-93A6-3C202ED11F12}" srcOrd="0" destOrd="0" presId="urn:microsoft.com/office/officeart/2005/8/layout/balance1"/>
    <dgm:cxn modelId="{9E5CEA8B-84C2-9C49-8069-0E777A66D7A7}" srcId="{DDD03FA4-B9ED-6B4E-AED0-D657171F0993}" destId="{E190C0B7-BEF3-8341-A913-9116FDA83EE2}" srcOrd="1" destOrd="0" parTransId="{B89A0360-3327-EC45-B917-4B2C8E438E7D}" sibTransId="{D8C081CF-E832-D64B-838C-44A71AD9FF5C}"/>
    <dgm:cxn modelId="{C27F17AA-62F6-ED40-A1BE-8361B749F745}" srcId="{1C04B59B-3777-244D-A724-D527D9734FE8}" destId="{DDD03FA4-B9ED-6B4E-AED0-D657171F0993}" srcOrd="0" destOrd="0" parTransId="{A32EAD30-9246-F146-8117-4C780F23A6F9}" sibTransId="{6F4D1109-5798-474E-A222-D9A875D6E925}"/>
    <dgm:cxn modelId="{90EE6ADA-0304-4941-8915-028A1959283D}" type="presOf" srcId="{0AD1B25A-39E5-3548-B157-78FC8AE41C10}" destId="{0F70A834-83E4-7542-923B-B3ACF9A27103}" srcOrd="0" destOrd="0" presId="urn:microsoft.com/office/officeart/2005/8/layout/balance1"/>
    <dgm:cxn modelId="{C6BFBCE8-6FE7-E942-B4E0-B852178C7C81}" type="presOf" srcId="{DDD03FA4-B9ED-6B4E-AED0-D657171F0993}" destId="{7CE7169D-60CF-8843-8210-B80DD61D91D8}" srcOrd="0" destOrd="0" presId="urn:microsoft.com/office/officeart/2005/8/layout/balance1"/>
    <dgm:cxn modelId="{8CDA55F7-598B-5242-8534-EF457927530F}" srcId="{5CD3BB82-98F1-AE4D-9663-1FC897C1D8F7}" destId="{D7CB0A3D-5208-2D4D-AB4B-97826CA16C78}" srcOrd="1" destOrd="0" parTransId="{404F7908-708E-0143-824E-0D1A794517F4}" sibTransId="{37438B58-52C3-554E-B789-53364D002C96}"/>
    <dgm:cxn modelId="{1B9B52FF-B1EB-8E4A-8AD4-73C0B80DCD17}" srcId="{DDD03FA4-B9ED-6B4E-AED0-D657171F0993}" destId="{9B4D28AB-1899-2B48-AAE4-A91E4157E01A}" srcOrd="0" destOrd="0" parTransId="{4D7E3593-1FF9-8C44-B36B-A5E4DC403574}" sibTransId="{917E9A45-6A0B-A04B-8117-05943DE61D9D}"/>
    <dgm:cxn modelId="{FD90E019-0FFD-F946-B2B7-9B933E1AF498}" type="presParOf" srcId="{F991ED0F-8120-D54C-ADB3-AF13FE9F4000}" destId="{77687FB5-C6D2-AC49-9BCE-C792A36AF757}" srcOrd="0" destOrd="0" presId="urn:microsoft.com/office/officeart/2005/8/layout/balance1"/>
    <dgm:cxn modelId="{2CC51CB1-B519-2247-8950-3477217C295B}" type="presParOf" srcId="{F991ED0F-8120-D54C-ADB3-AF13FE9F4000}" destId="{C6A37054-E875-BF45-96CE-2096918AABB7}" srcOrd="1" destOrd="0" presId="urn:microsoft.com/office/officeart/2005/8/layout/balance1"/>
    <dgm:cxn modelId="{8FFBEB40-8685-F843-88AF-15966C88F0F4}" type="presParOf" srcId="{C6A37054-E875-BF45-96CE-2096918AABB7}" destId="{7CE7169D-60CF-8843-8210-B80DD61D91D8}" srcOrd="0" destOrd="0" presId="urn:microsoft.com/office/officeart/2005/8/layout/balance1"/>
    <dgm:cxn modelId="{22549E98-2238-B149-939C-8442F4B8977F}" type="presParOf" srcId="{C6A37054-E875-BF45-96CE-2096918AABB7}" destId="{25257C25-3C28-714C-B6C7-90F81C6E3371}" srcOrd="1" destOrd="0" presId="urn:microsoft.com/office/officeart/2005/8/layout/balance1"/>
    <dgm:cxn modelId="{78EA7B29-6AD5-7F4A-AE5C-03F021AA9B95}" type="presParOf" srcId="{F991ED0F-8120-D54C-ADB3-AF13FE9F4000}" destId="{9093E6D0-7B6B-0B4E-9BB7-E4BEA0EE3F06}" srcOrd="2" destOrd="0" presId="urn:microsoft.com/office/officeart/2005/8/layout/balance1"/>
    <dgm:cxn modelId="{D6AFCD2E-F1A5-9947-A167-2CF6101E4480}" type="presParOf" srcId="{9093E6D0-7B6B-0B4E-9BB7-E4BEA0EE3F06}" destId="{0B736C25-995C-4342-9C5F-411DAA3B3D6A}" srcOrd="0" destOrd="0" presId="urn:microsoft.com/office/officeart/2005/8/layout/balance1"/>
    <dgm:cxn modelId="{E95A0CF4-337E-254A-8979-A463BB2E03E3}" type="presParOf" srcId="{9093E6D0-7B6B-0B4E-9BB7-E4BEA0EE3F06}" destId="{8751D65A-085E-D149-8A73-656B3F2EF1BF}" srcOrd="1" destOrd="0" presId="urn:microsoft.com/office/officeart/2005/8/layout/balance1"/>
    <dgm:cxn modelId="{B9B39536-7573-C247-A23F-4AFDDE228CE4}" type="presParOf" srcId="{9093E6D0-7B6B-0B4E-9BB7-E4BEA0EE3F06}" destId="{6348ABEC-604B-8744-B582-746E6711CA2F}" srcOrd="2" destOrd="0" presId="urn:microsoft.com/office/officeart/2005/8/layout/balance1"/>
    <dgm:cxn modelId="{4C3D16D2-3F6A-1548-859F-D7CBE73144DF}" type="presParOf" srcId="{9093E6D0-7B6B-0B4E-9BB7-E4BEA0EE3F06}" destId="{0F70A834-83E4-7542-923B-B3ACF9A27103}" srcOrd="3" destOrd="0" presId="urn:microsoft.com/office/officeart/2005/8/layout/balance1"/>
    <dgm:cxn modelId="{216D2BBC-134D-DD4E-BFB2-5604E96D6D2E}" type="presParOf" srcId="{9093E6D0-7B6B-0B4E-9BB7-E4BEA0EE3F06}" destId="{6EE114A4-5504-F34B-AD0C-7D2CC63EFAB9}" srcOrd="4" destOrd="0" presId="urn:microsoft.com/office/officeart/2005/8/layout/balance1"/>
    <dgm:cxn modelId="{94876726-7399-7246-9A43-4363DEE27D92}" type="presParOf" srcId="{9093E6D0-7B6B-0B4E-9BB7-E4BEA0EE3F06}" destId="{22CAF28C-FE06-934C-B396-7EC7970E7A30}" srcOrd="5" destOrd="0" presId="urn:microsoft.com/office/officeart/2005/8/layout/balance1"/>
    <dgm:cxn modelId="{51C8E5F7-6C39-C847-A5F9-3137DD5213E4}" type="presParOf" srcId="{9093E6D0-7B6B-0B4E-9BB7-E4BEA0EE3F06}" destId="{5DC42591-CC01-0540-93A2-938FC63DBB31}" srcOrd="6" destOrd="0" presId="urn:microsoft.com/office/officeart/2005/8/layout/balance1"/>
    <dgm:cxn modelId="{D2C9C519-BDC3-FF44-B973-4295135FED58}" type="presParOf" srcId="{9093E6D0-7B6B-0B4E-9BB7-E4BEA0EE3F06}" destId="{BC69DD10-599E-8445-93A6-3C202ED11F12}" srcOrd="7" destOrd="0" presId="urn:microsoft.com/office/officeart/2005/8/layout/balance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07E74-5064-44F1-8549-54C9F0E658B7}">
      <dsp:nvSpPr>
        <dsp:cNvPr id="0" name=""/>
        <dsp:cNvSpPr/>
      </dsp:nvSpPr>
      <dsp:spPr>
        <a:xfrm>
          <a:off x="157092" y="639"/>
          <a:ext cx="1605519" cy="963311"/>
        </a:xfrm>
        <a:prstGeom prst="roundRect">
          <a:avLst>
            <a:gd name="adj" fmla="val 10000"/>
          </a:avLst>
        </a:prstGeom>
        <a:solidFill>
          <a:srgbClr val="BE1402"/>
        </a:solidFill>
        <a:ln w="12700" cap="flat" cmpd="sng" algn="ctr">
          <a:solidFill>
            <a:schemeClr val="bg1"/>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Conceptual Equivalence</a:t>
          </a:r>
        </a:p>
      </dsp:txBody>
      <dsp:txXfrm>
        <a:off x="185306" y="28853"/>
        <a:ext cx="1549091" cy="906883"/>
      </dsp:txXfrm>
    </dsp:sp>
    <dsp:sp modelId="{B41480C9-FB53-4915-9DF3-B0E2D10C6706}">
      <dsp:nvSpPr>
        <dsp:cNvPr id="0" name=""/>
        <dsp:cNvSpPr/>
      </dsp:nvSpPr>
      <dsp:spPr>
        <a:xfrm>
          <a:off x="1903898" y="283211"/>
          <a:ext cx="340370" cy="398168"/>
        </a:xfrm>
        <a:prstGeom prst="rightArrow">
          <a:avLst>
            <a:gd name="adj1" fmla="val 60000"/>
            <a:gd name="adj2" fmla="val 50000"/>
          </a:avLst>
        </a:prstGeom>
        <a:solidFill>
          <a:srgbClr val="FF99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1903898" y="362845"/>
        <a:ext cx="238259" cy="238900"/>
      </dsp:txXfrm>
    </dsp:sp>
    <dsp:sp modelId="{96A14482-81A6-4FD5-9885-268F818BF2DA}">
      <dsp:nvSpPr>
        <dsp:cNvPr id="0" name=""/>
        <dsp:cNvSpPr/>
      </dsp:nvSpPr>
      <dsp:spPr>
        <a:xfrm>
          <a:off x="2404820" y="639"/>
          <a:ext cx="1605519" cy="963311"/>
        </a:xfrm>
        <a:prstGeom prst="roundRect">
          <a:avLst>
            <a:gd name="adj" fmla="val 10000"/>
          </a:avLst>
        </a:prstGeom>
        <a:solidFill>
          <a:srgbClr val="BE140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Item Equivalence</a:t>
          </a:r>
        </a:p>
      </dsp:txBody>
      <dsp:txXfrm>
        <a:off x="2433034" y="28853"/>
        <a:ext cx="1549091" cy="906883"/>
      </dsp:txXfrm>
    </dsp:sp>
    <dsp:sp modelId="{2BF6FE5B-03C0-46CC-8EDA-633F9B80A2AC}">
      <dsp:nvSpPr>
        <dsp:cNvPr id="0" name=""/>
        <dsp:cNvSpPr/>
      </dsp:nvSpPr>
      <dsp:spPr>
        <a:xfrm rot="5400000">
          <a:off x="3037395" y="1076337"/>
          <a:ext cx="340370" cy="398168"/>
        </a:xfrm>
        <a:prstGeom prst="rightArrow">
          <a:avLst>
            <a:gd name="adj1" fmla="val 60000"/>
            <a:gd name="adj2" fmla="val 50000"/>
          </a:avLst>
        </a:prstGeom>
        <a:solidFill>
          <a:srgbClr val="FF99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5400000">
        <a:off x="3088131" y="1105236"/>
        <a:ext cx="238900" cy="238259"/>
      </dsp:txXfrm>
    </dsp:sp>
    <dsp:sp modelId="{BB06F6D0-C369-4846-B12D-4B00C9D5710D}">
      <dsp:nvSpPr>
        <dsp:cNvPr id="0" name=""/>
        <dsp:cNvSpPr/>
      </dsp:nvSpPr>
      <dsp:spPr>
        <a:xfrm>
          <a:off x="2404820" y="1606159"/>
          <a:ext cx="1605519" cy="963311"/>
        </a:xfrm>
        <a:prstGeom prst="roundRect">
          <a:avLst>
            <a:gd name="adj" fmla="val 10000"/>
          </a:avLst>
        </a:prstGeom>
        <a:solidFill>
          <a:srgbClr val="FA4C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Semantic Equivalence</a:t>
          </a:r>
        </a:p>
      </dsp:txBody>
      <dsp:txXfrm>
        <a:off x="2433034" y="1634373"/>
        <a:ext cx="1549091" cy="906883"/>
      </dsp:txXfrm>
    </dsp:sp>
    <dsp:sp modelId="{22244599-8F60-4EDB-8112-D3C6F6F92FD6}">
      <dsp:nvSpPr>
        <dsp:cNvPr id="0" name=""/>
        <dsp:cNvSpPr/>
      </dsp:nvSpPr>
      <dsp:spPr>
        <a:xfrm rot="10800000">
          <a:off x="1923164" y="1888731"/>
          <a:ext cx="340370" cy="398168"/>
        </a:xfrm>
        <a:prstGeom prst="rightArrow">
          <a:avLst>
            <a:gd name="adj1" fmla="val 60000"/>
            <a:gd name="adj2" fmla="val 50000"/>
          </a:avLst>
        </a:prstGeom>
        <a:solidFill>
          <a:srgbClr val="FF99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2025275" y="1968365"/>
        <a:ext cx="238259" cy="238900"/>
      </dsp:txXfrm>
    </dsp:sp>
    <dsp:sp modelId="{D49F3D16-DB47-4CC7-A6CE-743C2D44CD63}">
      <dsp:nvSpPr>
        <dsp:cNvPr id="0" name=""/>
        <dsp:cNvSpPr/>
      </dsp:nvSpPr>
      <dsp:spPr>
        <a:xfrm>
          <a:off x="157092" y="1606159"/>
          <a:ext cx="1605519" cy="963311"/>
        </a:xfrm>
        <a:prstGeom prst="roundRect">
          <a:avLst>
            <a:gd name="adj" fmla="val 10000"/>
          </a:avLst>
        </a:prstGeom>
        <a:solidFill>
          <a:srgbClr val="FF9999"/>
        </a:solidFill>
        <a:ln w="6350" cap="flat" cmpd="sng" algn="ctr">
          <a:no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Operational Equivalence</a:t>
          </a:r>
        </a:p>
      </dsp:txBody>
      <dsp:txXfrm>
        <a:off x="185306" y="1634373"/>
        <a:ext cx="1549091" cy="906883"/>
      </dsp:txXfrm>
    </dsp:sp>
    <dsp:sp modelId="{5A95BB38-D39B-4DA4-863A-004202FDE5AB}">
      <dsp:nvSpPr>
        <dsp:cNvPr id="0" name=""/>
        <dsp:cNvSpPr/>
      </dsp:nvSpPr>
      <dsp:spPr>
        <a:xfrm rot="5400000">
          <a:off x="789667" y="2681857"/>
          <a:ext cx="340370" cy="398168"/>
        </a:xfrm>
        <a:prstGeom prst="rightArrow">
          <a:avLst>
            <a:gd name="adj1" fmla="val 60000"/>
            <a:gd name="adj2" fmla="val 50000"/>
          </a:avLst>
        </a:prstGeom>
        <a:solidFill>
          <a:srgbClr val="FF99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5400000">
        <a:off x="840403" y="2710756"/>
        <a:ext cx="238900" cy="238259"/>
      </dsp:txXfrm>
    </dsp:sp>
    <dsp:sp modelId="{085CBD0F-24B3-4292-8EAF-C7C993D595CE}">
      <dsp:nvSpPr>
        <dsp:cNvPr id="0" name=""/>
        <dsp:cNvSpPr/>
      </dsp:nvSpPr>
      <dsp:spPr>
        <a:xfrm>
          <a:off x="157092" y="3211679"/>
          <a:ext cx="1605519" cy="963311"/>
        </a:xfrm>
        <a:prstGeom prst="roundRect">
          <a:avLst>
            <a:gd name="adj" fmla="val 10000"/>
          </a:avLst>
        </a:prstGeom>
        <a:solidFill>
          <a:srgbClr val="FF9999"/>
        </a:solidFill>
        <a:ln w="6350" cap="flat" cmpd="sng" algn="ctr">
          <a:no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Measurement</a:t>
          </a:r>
          <a:r>
            <a:rPr lang="en-GB" sz="2000" kern="1200" dirty="0">
              <a:latin typeface="Arial" panose="020B0604020202020204" pitchFamily="34" charset="0"/>
              <a:cs typeface="Arial" panose="020B0604020202020204" pitchFamily="34" charset="0"/>
            </a:rPr>
            <a:t> Equivalence</a:t>
          </a:r>
        </a:p>
      </dsp:txBody>
      <dsp:txXfrm>
        <a:off x="185306" y="3239893"/>
        <a:ext cx="1549091" cy="9068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7169D-60CF-8843-8210-B80DD61D91D8}">
      <dsp:nvSpPr>
        <dsp:cNvPr id="0" name=""/>
        <dsp:cNvSpPr/>
      </dsp:nvSpPr>
      <dsp:spPr>
        <a:xfrm>
          <a:off x="240384" y="93437"/>
          <a:ext cx="1384251" cy="769028"/>
        </a:xfrm>
        <a:prstGeom prst="roundRect">
          <a:avLst>
            <a:gd name="adj" fmla="val 10000"/>
          </a:avLst>
        </a:prstGeom>
        <a:solidFill>
          <a:srgbClr val="333399">
            <a:alpha val="90000"/>
            <a:tint val="40000"/>
            <a:hueOff val="0"/>
            <a:satOff val="0"/>
            <a:lumOff val="0"/>
            <a:alphaOff val="0"/>
          </a:srgbClr>
        </a:solidFill>
        <a:ln w="9525" cap="flat" cmpd="sng" algn="ctr">
          <a:solidFill>
            <a:srgbClr val="333399">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altLang="zh-CN" sz="1600" kern="1200" dirty="0">
              <a:solidFill>
                <a:srgbClr val="000000">
                  <a:hueOff val="0"/>
                  <a:satOff val="0"/>
                  <a:lumOff val="0"/>
                  <a:alphaOff val="0"/>
                </a:srgbClr>
              </a:solidFill>
              <a:latin typeface="Arial"/>
              <a:ea typeface="+mn-ea"/>
              <a:cs typeface="+mn-cs"/>
            </a:rPr>
            <a:t>Health Concept</a:t>
          </a:r>
          <a:endParaRPr lang="zh-CN" altLang="en-US" sz="1600" kern="1200" dirty="0">
            <a:solidFill>
              <a:srgbClr val="000000">
                <a:hueOff val="0"/>
                <a:satOff val="0"/>
                <a:lumOff val="0"/>
                <a:alphaOff val="0"/>
              </a:srgbClr>
            </a:solidFill>
            <a:latin typeface="Arial"/>
            <a:ea typeface="+mn-ea"/>
            <a:cs typeface="+mn-cs"/>
          </a:endParaRPr>
        </a:p>
      </dsp:txBody>
      <dsp:txXfrm>
        <a:off x="262908" y="115961"/>
        <a:ext cx="1339203" cy="723980"/>
      </dsp:txXfrm>
    </dsp:sp>
    <dsp:sp modelId="{25257C25-3C28-714C-B6C7-90F81C6E3371}">
      <dsp:nvSpPr>
        <dsp:cNvPr id="0" name=""/>
        <dsp:cNvSpPr/>
      </dsp:nvSpPr>
      <dsp:spPr>
        <a:xfrm>
          <a:off x="2409319" y="93437"/>
          <a:ext cx="1384251" cy="769028"/>
        </a:xfrm>
        <a:prstGeom prst="roundRect">
          <a:avLst>
            <a:gd name="adj" fmla="val 10000"/>
          </a:avLst>
        </a:prstGeom>
        <a:solidFill>
          <a:srgbClr val="333399">
            <a:alpha val="90000"/>
            <a:tint val="40000"/>
            <a:hueOff val="0"/>
            <a:satOff val="0"/>
            <a:lumOff val="0"/>
            <a:alphaOff val="0"/>
          </a:srgbClr>
        </a:solidFill>
        <a:ln w="9525" cap="flat" cmpd="sng" algn="ctr">
          <a:solidFill>
            <a:srgbClr val="333399">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rgbClr val="FF0000"/>
              </a:solidFill>
              <a:latin typeface="Microsoft YaHei" panose="020B0503020204020204" pitchFamily="34" charset="-122"/>
              <a:ea typeface="Microsoft YaHei" panose="020B0503020204020204" pitchFamily="34" charset="-122"/>
              <a:cs typeface="+mn-cs"/>
            </a:rPr>
            <a:t>健康的定义</a:t>
          </a:r>
        </a:p>
      </dsp:txBody>
      <dsp:txXfrm>
        <a:off x="2431843" y="115961"/>
        <a:ext cx="1339203" cy="723980"/>
      </dsp:txXfrm>
    </dsp:sp>
    <dsp:sp modelId="{8751D65A-085E-D149-8A73-656B3F2EF1BF}">
      <dsp:nvSpPr>
        <dsp:cNvPr id="0" name=""/>
        <dsp:cNvSpPr/>
      </dsp:nvSpPr>
      <dsp:spPr>
        <a:xfrm>
          <a:off x="1440422" y="3345975"/>
          <a:ext cx="964298" cy="576771"/>
        </a:xfrm>
        <a:prstGeom prst="triangle">
          <a:avLst/>
        </a:prstGeom>
        <a:solidFill>
          <a:srgbClr val="BE1402">
            <a:alpha val="90000"/>
          </a:srgbClr>
        </a:solidFill>
        <a:ln w="9525" cap="flat" cmpd="sng" algn="ctr">
          <a:solidFill>
            <a:srgbClr val="333399">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6348ABEC-604B-8744-B582-746E6711CA2F}">
      <dsp:nvSpPr>
        <dsp:cNvPr id="0" name=""/>
        <dsp:cNvSpPr/>
      </dsp:nvSpPr>
      <dsp:spPr>
        <a:xfrm rot="240000">
          <a:off x="191728" y="3098822"/>
          <a:ext cx="3461686" cy="242064"/>
        </a:xfrm>
        <a:prstGeom prst="rect">
          <a:avLst/>
        </a:prstGeom>
        <a:solidFill>
          <a:srgbClr val="BE1402">
            <a:alpha val="90000"/>
          </a:srgbClr>
        </a:solidFill>
        <a:ln w="9525" cap="flat" cmpd="sng" algn="ctr">
          <a:solidFill>
            <a:srgbClr val="333399">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0F70A834-83E4-7542-923B-B3ACF9A27103}">
      <dsp:nvSpPr>
        <dsp:cNvPr id="0" name=""/>
        <dsp:cNvSpPr/>
      </dsp:nvSpPr>
      <dsp:spPr>
        <a:xfrm rot="240000">
          <a:off x="2270170" y="2493601"/>
          <a:ext cx="1381180" cy="643488"/>
        </a:xfrm>
        <a:prstGeom prst="roundRect">
          <a:avLst/>
        </a:prstGeom>
        <a:solidFill>
          <a:srgbClr val="BE140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altLang="zh-CN" sz="1200" kern="1200" dirty="0">
              <a:solidFill>
                <a:srgbClr val="FFFFFF"/>
              </a:solidFill>
              <a:latin typeface="Arial"/>
              <a:ea typeface="+mn-ea"/>
              <a:cs typeface="+mn-cs"/>
            </a:rPr>
            <a:t>Responsiveness; reliability….</a:t>
          </a:r>
          <a:endParaRPr lang="zh-CN" altLang="en-US" sz="1200" kern="1200" dirty="0">
            <a:solidFill>
              <a:srgbClr val="FFFFFF"/>
            </a:solidFill>
            <a:latin typeface="Arial"/>
            <a:ea typeface="+mn-ea"/>
            <a:cs typeface="+mn-cs"/>
          </a:endParaRPr>
        </a:p>
      </dsp:txBody>
      <dsp:txXfrm>
        <a:off x="2301582" y="2525013"/>
        <a:ext cx="1318356" cy="580664"/>
      </dsp:txXfrm>
    </dsp:sp>
    <dsp:sp modelId="{6EE114A4-5504-F34B-AD0C-7D2CC63EFAB9}">
      <dsp:nvSpPr>
        <dsp:cNvPr id="0" name=""/>
        <dsp:cNvSpPr/>
      </dsp:nvSpPr>
      <dsp:spPr>
        <a:xfrm rot="240000">
          <a:off x="2320157" y="1801475"/>
          <a:ext cx="1381180" cy="643488"/>
        </a:xfrm>
        <a:prstGeom prst="roundRect">
          <a:avLst/>
        </a:prstGeom>
        <a:solidFill>
          <a:srgbClr val="FA4C4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altLang="zh-CN" sz="1200" kern="1200" dirty="0">
              <a:solidFill>
                <a:srgbClr val="FFFFFF"/>
              </a:solidFill>
              <a:latin typeface="Arial"/>
              <a:ea typeface="+mn-ea"/>
              <a:cs typeface="+mn-cs"/>
            </a:rPr>
            <a:t>Content validity, construct validity</a:t>
          </a:r>
          <a:endParaRPr lang="zh-CN" altLang="en-US" sz="1200" kern="1200" dirty="0">
            <a:solidFill>
              <a:srgbClr val="FFFFFF"/>
            </a:solidFill>
            <a:latin typeface="Arial"/>
            <a:ea typeface="+mn-ea"/>
            <a:cs typeface="+mn-cs"/>
          </a:endParaRPr>
        </a:p>
      </dsp:txBody>
      <dsp:txXfrm>
        <a:off x="2351569" y="1832887"/>
        <a:ext cx="1318356" cy="580664"/>
      </dsp:txXfrm>
    </dsp:sp>
    <dsp:sp modelId="{22CAF28C-FE06-934C-B396-7EC7970E7A30}">
      <dsp:nvSpPr>
        <dsp:cNvPr id="0" name=""/>
        <dsp:cNvSpPr/>
      </dsp:nvSpPr>
      <dsp:spPr>
        <a:xfrm rot="240000">
          <a:off x="2370144" y="1124729"/>
          <a:ext cx="1381180" cy="643488"/>
        </a:xfrm>
        <a:prstGeom prst="roundRect">
          <a:avLst/>
        </a:prstGeom>
        <a:solidFill>
          <a:srgbClr val="FF99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altLang="zh-CN" sz="1200" kern="1200" dirty="0">
              <a:solidFill>
                <a:srgbClr val="FFFFFF"/>
              </a:solidFill>
              <a:latin typeface="Arial"/>
              <a:ea typeface="+mn-ea"/>
              <a:cs typeface="+mn-cs"/>
            </a:rPr>
            <a:t>Translation Quality</a:t>
          </a:r>
          <a:endParaRPr lang="zh-CN" altLang="en-US" sz="1200" kern="1200" dirty="0">
            <a:solidFill>
              <a:srgbClr val="FFFFFF"/>
            </a:solidFill>
            <a:latin typeface="Arial"/>
            <a:ea typeface="+mn-ea"/>
            <a:cs typeface="+mn-cs"/>
          </a:endParaRPr>
        </a:p>
      </dsp:txBody>
      <dsp:txXfrm>
        <a:off x="2401556" y="1156141"/>
        <a:ext cx="1318356" cy="580664"/>
      </dsp:txXfrm>
    </dsp:sp>
    <dsp:sp modelId="{5DC42591-CC01-0540-93A2-938FC63DBB31}">
      <dsp:nvSpPr>
        <dsp:cNvPr id="0" name=""/>
        <dsp:cNvSpPr/>
      </dsp:nvSpPr>
      <dsp:spPr>
        <a:xfrm rot="240000">
          <a:off x="289921" y="2355175"/>
          <a:ext cx="1381180" cy="643488"/>
        </a:xfrm>
        <a:prstGeom prst="roundRect">
          <a:avLst/>
        </a:prstGeom>
        <a:solidFill>
          <a:srgbClr val="BE140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altLang="zh-CN" sz="1200" kern="1200" dirty="0">
              <a:solidFill>
                <a:srgbClr val="FFFFFF"/>
              </a:solidFill>
              <a:latin typeface="Arial"/>
              <a:ea typeface="+mn-ea"/>
              <a:cs typeface="+mn-cs"/>
            </a:rPr>
            <a:t>Responsiveness; reliability….</a:t>
          </a:r>
          <a:endParaRPr lang="zh-CN" altLang="en-US" sz="1200" kern="1200" dirty="0">
            <a:solidFill>
              <a:srgbClr val="FFFFFF"/>
            </a:solidFill>
            <a:latin typeface="Arial"/>
            <a:ea typeface="+mn-ea"/>
            <a:cs typeface="+mn-cs"/>
          </a:endParaRPr>
        </a:p>
      </dsp:txBody>
      <dsp:txXfrm>
        <a:off x="321333" y="2386587"/>
        <a:ext cx="1318356" cy="580664"/>
      </dsp:txXfrm>
    </dsp:sp>
    <dsp:sp modelId="{BC69DD10-599E-8445-93A6-3C202ED11F12}">
      <dsp:nvSpPr>
        <dsp:cNvPr id="0" name=""/>
        <dsp:cNvSpPr/>
      </dsp:nvSpPr>
      <dsp:spPr>
        <a:xfrm rot="240000">
          <a:off x="339908" y="1663049"/>
          <a:ext cx="1381180" cy="643488"/>
        </a:xfrm>
        <a:prstGeom prst="roundRect">
          <a:avLst/>
        </a:prstGeom>
        <a:solidFill>
          <a:srgbClr val="FA4C4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altLang="zh-CN" sz="1200" kern="1200" dirty="0">
              <a:solidFill>
                <a:srgbClr val="FFFFFF"/>
              </a:solidFill>
              <a:latin typeface="Arial"/>
              <a:ea typeface="+mn-ea"/>
              <a:cs typeface="+mn-cs"/>
            </a:rPr>
            <a:t>Content validity, construct validity</a:t>
          </a:r>
          <a:endParaRPr lang="zh-CN" altLang="en-US" sz="1200" kern="1200" dirty="0">
            <a:solidFill>
              <a:srgbClr val="FFFFFF"/>
            </a:solidFill>
            <a:latin typeface="Arial"/>
            <a:ea typeface="+mn-ea"/>
            <a:cs typeface="+mn-cs"/>
          </a:endParaRPr>
        </a:p>
      </dsp:txBody>
      <dsp:txXfrm>
        <a:off x="371320" y="1694461"/>
        <a:ext cx="1318356" cy="5806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31"/>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11/13/20</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98234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11/13/20</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70497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11/13/20</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8402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11/13/20</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76846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11/13/20</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14678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11/13/20</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73148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9"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9"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11/13/20</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30619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11/13/20</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346139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11/13/20</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53997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11/13/20</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17581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11/13/20</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70573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2"/>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2" y="5791202"/>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7"/>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9" y="-4762"/>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3" y="6398880"/>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11/13/20</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30" y="6398880"/>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8" y="6398880"/>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3532642692"/>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EA3B6404-C37D-4FE3-8124-9FC5ECE5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8AE05272-D7B6-EC4D-8688-FA2D52DCB07F}"/>
              </a:ext>
            </a:extLst>
          </p:cNvPr>
          <p:cNvSpPr>
            <a:spLocks noGrp="1"/>
          </p:cNvSpPr>
          <p:nvPr>
            <p:ph type="ctrTitle"/>
          </p:nvPr>
        </p:nvSpPr>
        <p:spPr>
          <a:xfrm>
            <a:off x="-224" y="533400"/>
            <a:ext cx="4412736" cy="3614271"/>
          </a:xfrm>
        </p:spPr>
        <p:txBody>
          <a:bodyPr vert="horz" lIns="91440" tIns="45720" rIns="91440" bIns="45720" rtlCol="0" anchor="ctr">
            <a:normAutofit/>
          </a:bodyPr>
          <a:lstStyle/>
          <a:p>
            <a:r>
              <a:rPr lang="en-US" altLang="zh-CN" sz="3200" b="1" i="0" cap="none" dirty="0">
                <a:latin typeface="Arial" panose="020B0604020202020204" pitchFamily="34" charset="0"/>
                <a:cs typeface="Arial" panose="020B0604020202020204" pitchFamily="34" charset="0"/>
              </a:rPr>
              <a:t>Similarities and Differences in Measuring Health between China and the West</a:t>
            </a:r>
            <a:br>
              <a:rPr lang="en-US" altLang="zh-CN" sz="3200" b="1" i="0" cap="none" dirty="0">
                <a:latin typeface="Arial" panose="020B0604020202020204" pitchFamily="34" charset="0"/>
                <a:cs typeface="Arial" panose="020B0604020202020204" pitchFamily="34" charset="0"/>
              </a:rPr>
            </a:br>
            <a:r>
              <a:rPr lang="zh-CN" altLang="en-US" sz="2400" b="1" i="0" cap="none" dirty="0">
                <a:latin typeface="SimSun" panose="02010600030101010101" pitchFamily="2" charset="-122"/>
                <a:ea typeface="SimSun" panose="02010600030101010101" pitchFamily="2" charset="-122"/>
                <a:cs typeface="Arial" panose="020B0604020202020204" pitchFamily="34" charset="0"/>
              </a:rPr>
              <a:t>中西方健康测量的异同</a:t>
            </a:r>
            <a:endParaRPr kumimoji="1" lang="en-US" altLang="zh-CN" sz="3200" b="1" i="0" cap="none" dirty="0">
              <a:latin typeface="SimSun" panose="02010600030101010101" pitchFamily="2" charset="-122"/>
              <a:ea typeface="SimSun" panose="02010600030101010101" pitchFamily="2" charset="-122"/>
              <a:cs typeface="Arial" panose="020B0604020202020204" pitchFamily="34" charset="0"/>
            </a:endParaRPr>
          </a:p>
        </p:txBody>
      </p:sp>
      <p:sp>
        <p:nvSpPr>
          <p:cNvPr id="3" name="副标题 2">
            <a:extLst>
              <a:ext uri="{FF2B5EF4-FFF2-40B4-BE49-F238E27FC236}">
                <a16:creationId xmlns:a16="http://schemas.microsoft.com/office/drawing/2014/main" id="{F7B84EF4-BC5E-BF46-864F-250686BF2CFD}"/>
              </a:ext>
            </a:extLst>
          </p:cNvPr>
          <p:cNvSpPr>
            <a:spLocks noGrp="1"/>
          </p:cNvSpPr>
          <p:nvPr>
            <p:ph type="subTitle" idx="1"/>
          </p:nvPr>
        </p:nvSpPr>
        <p:spPr>
          <a:xfrm>
            <a:off x="0" y="4386729"/>
            <a:ext cx="4108782" cy="1937871"/>
          </a:xfrm>
        </p:spPr>
        <p:txBody>
          <a:bodyPr vert="horz" lIns="91440" tIns="45720" rIns="91440" bIns="45720" rtlCol="0" anchor="ctr">
            <a:normAutofit/>
          </a:bodyPr>
          <a:lstStyle/>
          <a:p>
            <a:pPr>
              <a:lnSpc>
                <a:spcPct val="110000"/>
              </a:lnSpc>
              <a:spcBef>
                <a:spcPts val="750"/>
              </a:spcBef>
            </a:pPr>
            <a:r>
              <a:rPr lang="en-US" altLang="zh-CN" sz="1600" cap="none" spc="0" dirty="0" err="1">
                <a:latin typeface="Arial" panose="020B0604020202020204" pitchFamily="34" charset="0"/>
                <a:cs typeface="Arial" panose="020B0604020202020204" pitchFamily="34" charset="0"/>
              </a:rPr>
              <a:t>Zhuxin</a:t>
            </a:r>
            <a:r>
              <a:rPr lang="en-US" altLang="zh-CN" sz="1600" cap="none" spc="0" dirty="0">
                <a:latin typeface="Arial" panose="020B0604020202020204" pitchFamily="34" charset="0"/>
                <a:cs typeface="Arial" panose="020B0604020202020204" pitchFamily="34" charset="0"/>
              </a:rPr>
              <a:t> Mao</a:t>
            </a:r>
            <a:endParaRPr lang="en-US" altLang="zh-CN" sz="1600" b="0" cap="none" spc="0" dirty="0">
              <a:latin typeface="Arial" panose="020B0604020202020204" pitchFamily="34" charset="0"/>
              <a:cs typeface="Arial" panose="020B0604020202020204" pitchFamily="34" charset="0"/>
            </a:endParaRPr>
          </a:p>
          <a:p>
            <a:pPr>
              <a:lnSpc>
                <a:spcPct val="110000"/>
              </a:lnSpc>
              <a:spcBef>
                <a:spcPts val="750"/>
              </a:spcBef>
            </a:pPr>
            <a:r>
              <a:rPr lang="en-US" altLang="zh-CN" sz="1600" b="0" cap="none" spc="0" dirty="0">
                <a:latin typeface="Arial" panose="020B0604020202020204" pitchFamily="34" charset="0"/>
                <a:cs typeface="Arial" panose="020B0604020202020204" pitchFamily="34" charset="0"/>
              </a:rPr>
              <a:t>Measuring </a:t>
            </a:r>
            <a:r>
              <a:rPr lang="en-GB" altLang="zh-CN" sz="1600" b="0" cap="none" spc="0" dirty="0">
                <a:latin typeface="Arial" panose="020B0604020202020204" pitchFamily="34" charset="0"/>
                <a:cs typeface="Arial" panose="020B0604020202020204" pitchFamily="34" charset="0"/>
              </a:rPr>
              <a:t>and</a:t>
            </a:r>
            <a:r>
              <a:rPr lang="en-US" altLang="zh-CN" sz="1600" b="0" cap="none" spc="0" dirty="0">
                <a:latin typeface="Arial" panose="020B0604020202020204" pitchFamily="34" charset="0"/>
                <a:cs typeface="Arial" panose="020B0604020202020204" pitchFamily="34" charset="0"/>
              </a:rPr>
              <a:t> Valuing Health Outcomes for Health Technology Assessment Workshop </a:t>
            </a:r>
          </a:p>
          <a:p>
            <a:pPr>
              <a:lnSpc>
                <a:spcPct val="110000"/>
              </a:lnSpc>
              <a:spcBef>
                <a:spcPts val="750"/>
              </a:spcBef>
            </a:pPr>
            <a:r>
              <a:rPr lang="en-US" altLang="zh-CN" sz="1600" b="0" cap="none" spc="0" dirty="0">
                <a:latin typeface="Arial" panose="020B0604020202020204" pitchFamily="34" charset="0"/>
                <a:cs typeface="Arial" panose="020B0604020202020204" pitchFamily="34" charset="0"/>
              </a:rPr>
              <a:t>November</a:t>
            </a:r>
            <a:r>
              <a:rPr lang="zh-CN" altLang="en-US" sz="1600" b="0" cap="none" spc="0" dirty="0">
                <a:latin typeface="Arial" panose="020B0604020202020204" pitchFamily="34" charset="0"/>
                <a:cs typeface="Arial" panose="020B0604020202020204" pitchFamily="34" charset="0"/>
              </a:rPr>
              <a:t> </a:t>
            </a:r>
            <a:r>
              <a:rPr lang="en-US" altLang="zh-CN" sz="1600" b="0" cap="none" spc="0" dirty="0">
                <a:latin typeface="Arial" panose="020B0604020202020204" pitchFamily="34" charset="0"/>
                <a:cs typeface="Arial" panose="020B0604020202020204" pitchFamily="34" charset="0"/>
              </a:rPr>
              <a:t>2020, Shandong</a:t>
            </a:r>
            <a:endParaRPr kumimoji="1" lang="en-US" altLang="zh-CN" sz="1500" dirty="0">
              <a:latin typeface="Arial" panose="020B0604020202020204" pitchFamily="34" charset="0"/>
              <a:cs typeface="Arial" panose="020B0604020202020204" pitchFamily="34" charset="0"/>
            </a:endParaRPr>
          </a:p>
        </p:txBody>
      </p:sp>
      <p:cxnSp>
        <p:nvCxnSpPr>
          <p:cNvPr id="63" name="Straight Connector 62">
            <a:extLst>
              <a:ext uri="{FF2B5EF4-FFF2-40B4-BE49-F238E27FC236}">
                <a16:creationId xmlns:a16="http://schemas.microsoft.com/office/drawing/2014/main" id="{B42E889C-BF1F-40B2-86C2-92153DB7E6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28525" y="0"/>
            <a:ext cx="4915475" cy="354261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57940A-71CE-48E1-BD71-2BEF15613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138331" y="4783369"/>
            <a:ext cx="4005669" cy="207463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777C915-01E5-4C85-B3BF-7BF7CC3FE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516230" y="0"/>
            <a:ext cx="951131"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65490D9-B732-4661-9556-14A0254F79FD}"/>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rcRect l="32515" r="21517" b="2"/>
          <a:stretch/>
        </p:blipFill>
        <p:spPr>
          <a:xfrm>
            <a:off x="4184982" y="0"/>
            <a:ext cx="4959018" cy="6858000"/>
          </a:xfrm>
          <a:prstGeom prst="rect">
            <a:avLst/>
          </a:prstGeom>
        </p:spPr>
      </p:pic>
    </p:spTree>
    <p:extLst>
      <p:ext uri="{BB962C8B-B14F-4D97-AF65-F5344CB8AC3E}">
        <p14:creationId xmlns:p14="http://schemas.microsoft.com/office/powerpoint/2010/main" val="2783340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16906386-33D5-CE49-8D5F-411ADED0095E}"/>
              </a:ext>
            </a:extLst>
          </p:cNvPr>
          <p:cNvSpPr>
            <a:spLocks noGrp="1"/>
          </p:cNvSpPr>
          <p:nvPr>
            <p:ph type="title"/>
          </p:nvPr>
        </p:nvSpPr>
        <p:spPr>
          <a:xfrm>
            <a:off x="1143002" y="533400"/>
            <a:ext cx="7387683" cy="964993"/>
          </a:xfrm>
        </p:spPr>
        <p:txBody>
          <a:bodyPr anchor="ctr"/>
          <a:lstStyle/>
          <a:p>
            <a:pPr>
              <a:lnSpc>
                <a:spcPts val="1200"/>
              </a:lnSpc>
            </a:pPr>
            <a:r>
              <a:rPr lang="en-GB" altLang="zh-CN" sz="3300" b="1" i="0" cap="none" dirty="0">
                <a:solidFill>
                  <a:prstClr val="black"/>
                </a:solidFill>
                <a:latin typeface="Arial" panose="020B0604020202020204" pitchFamily="34" charset="0"/>
                <a:cs typeface="Arial" panose="020B0604020202020204" pitchFamily="34" charset="0"/>
              </a:rPr>
              <a:t>A Conceptual Framework</a:t>
            </a:r>
            <a:endParaRPr kumimoji="1" lang="zh-CN" altLang="en-US" dirty="0">
              <a:latin typeface="Arial" panose="020B0604020202020204" pitchFamily="34" charset="0"/>
              <a:cs typeface="Arial" panose="020B0604020202020204" pitchFamily="34" charset="0"/>
            </a:endParaRPr>
          </a:p>
        </p:txBody>
      </p:sp>
      <p:grpSp>
        <p:nvGrpSpPr>
          <p:cNvPr id="45" name="Group 65">
            <a:extLst>
              <a:ext uri="{FF2B5EF4-FFF2-40B4-BE49-F238E27FC236}">
                <a16:creationId xmlns:a16="http://schemas.microsoft.com/office/drawing/2014/main" id="{75654EA6-4791-8A40-83C0-608ED5D435CE}"/>
              </a:ext>
            </a:extLst>
          </p:cNvPr>
          <p:cNvGrpSpPr/>
          <p:nvPr/>
        </p:nvGrpSpPr>
        <p:grpSpPr>
          <a:xfrm>
            <a:off x="309635" y="986694"/>
            <a:ext cx="8834365" cy="5890204"/>
            <a:chOff x="1276096" y="20613988"/>
            <a:chExt cx="28036933" cy="14962915"/>
          </a:xfrm>
        </p:grpSpPr>
        <p:sp>
          <p:nvSpPr>
            <p:cNvPr id="50" name="Rounded Rectangle 9">
              <a:extLst>
                <a:ext uri="{FF2B5EF4-FFF2-40B4-BE49-F238E27FC236}">
                  <a16:creationId xmlns:a16="http://schemas.microsoft.com/office/drawing/2014/main" id="{B83D6CB6-8EB7-FC4D-8DF5-FF792CF44CAC}"/>
                </a:ext>
              </a:extLst>
            </p:cNvPr>
            <p:cNvSpPr/>
            <p:nvPr/>
          </p:nvSpPr>
          <p:spPr>
            <a:xfrm>
              <a:off x="6158823" y="22805962"/>
              <a:ext cx="22732588" cy="5782827"/>
            </a:xfrm>
            <a:prstGeom prst="round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ts val="1040"/>
                </a:lnSpc>
                <a:spcBef>
                  <a:spcPct val="0"/>
                </a:spcBef>
                <a:spcAft>
                  <a:spcPct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Arial"/>
                <a:ea typeface="+mn-ea"/>
                <a:cs typeface="+mn-cs"/>
              </a:endParaRPr>
            </a:p>
          </p:txBody>
        </p:sp>
        <p:sp>
          <p:nvSpPr>
            <p:cNvPr id="51" name="Rounded Rectangle 2">
              <a:extLst>
                <a:ext uri="{FF2B5EF4-FFF2-40B4-BE49-F238E27FC236}">
                  <a16:creationId xmlns:a16="http://schemas.microsoft.com/office/drawing/2014/main" id="{8D0FD969-5917-DC4F-B3AB-0DCB4392D26B}"/>
                </a:ext>
              </a:extLst>
            </p:cNvPr>
            <p:cNvSpPr/>
            <p:nvPr/>
          </p:nvSpPr>
          <p:spPr>
            <a:xfrm>
              <a:off x="5959801" y="28469293"/>
              <a:ext cx="22732588" cy="5926842"/>
            </a:xfrm>
            <a:prstGeom prst="round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ts val="1040"/>
                </a:lnSpc>
                <a:spcBef>
                  <a:spcPct val="0"/>
                </a:spcBef>
                <a:spcAft>
                  <a:spcPct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Arial"/>
                <a:ea typeface="+mn-ea"/>
                <a:cs typeface="+mn-cs"/>
              </a:endParaRPr>
            </a:p>
          </p:txBody>
        </p:sp>
        <p:sp>
          <p:nvSpPr>
            <p:cNvPr id="52" name="Rounded Rectangle 29">
              <a:extLst>
                <a:ext uri="{FF2B5EF4-FFF2-40B4-BE49-F238E27FC236}">
                  <a16:creationId xmlns:a16="http://schemas.microsoft.com/office/drawing/2014/main" id="{027FAEDF-30C5-264B-B247-0F11006B10C3}"/>
                </a:ext>
              </a:extLst>
            </p:cNvPr>
            <p:cNvSpPr/>
            <p:nvPr/>
          </p:nvSpPr>
          <p:spPr>
            <a:xfrm>
              <a:off x="2228808" y="29061198"/>
              <a:ext cx="3450291" cy="5027096"/>
            </a:xfrm>
            <a:prstGeom prst="roundRect">
              <a:avLst/>
            </a:prstGeom>
            <a:solidFill>
              <a:srgbClr val="FFFFFF"/>
            </a:solidFill>
            <a:ln w="25400" cap="flat" cmpd="sng" algn="ctr">
              <a:solidFill>
                <a:srgbClr val="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Symptom</a:t>
              </a:r>
            </a:p>
          </p:txBody>
        </p:sp>
        <p:sp>
          <p:nvSpPr>
            <p:cNvPr id="53" name="Rounded Rectangle 30">
              <a:extLst>
                <a:ext uri="{FF2B5EF4-FFF2-40B4-BE49-F238E27FC236}">
                  <a16:creationId xmlns:a16="http://schemas.microsoft.com/office/drawing/2014/main" id="{90A128B4-A7BB-174F-86F8-7428B62FFEBA}"/>
                </a:ext>
              </a:extLst>
            </p:cNvPr>
            <p:cNvSpPr/>
            <p:nvPr/>
          </p:nvSpPr>
          <p:spPr>
            <a:xfrm>
              <a:off x="2069359" y="23837212"/>
              <a:ext cx="3472089" cy="4185141"/>
            </a:xfrm>
            <a:prstGeom prst="roundRect">
              <a:avLst/>
            </a:prstGeom>
            <a:solidFill>
              <a:srgbClr val="FFFFFF"/>
            </a:solidFill>
            <a:ln w="25400" cap="flat" cmpd="sng" algn="ctr">
              <a:solidFill>
                <a:srgbClr val="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Function</a:t>
              </a:r>
            </a:p>
          </p:txBody>
        </p:sp>
        <p:sp>
          <p:nvSpPr>
            <p:cNvPr id="54" name="Rounded Rectangle 31">
              <a:extLst>
                <a:ext uri="{FF2B5EF4-FFF2-40B4-BE49-F238E27FC236}">
                  <a16:creationId xmlns:a16="http://schemas.microsoft.com/office/drawing/2014/main" id="{30190ADB-D8AE-D84F-8336-1185EED2EB1B}"/>
                </a:ext>
              </a:extLst>
            </p:cNvPr>
            <p:cNvSpPr/>
            <p:nvPr/>
          </p:nvSpPr>
          <p:spPr>
            <a:xfrm>
              <a:off x="1846278" y="21271231"/>
              <a:ext cx="4113523" cy="1814457"/>
            </a:xfrm>
            <a:prstGeom prst="roundRect">
              <a:avLst/>
            </a:prstGeom>
            <a:solidFill>
              <a:srgbClr val="FFFFFF"/>
            </a:solidFill>
            <a:ln w="25400" cap="flat" cmpd="sng" algn="ctr">
              <a:solidFill>
                <a:srgbClr val="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General perceptions of health</a:t>
              </a:r>
            </a:p>
          </p:txBody>
        </p:sp>
        <p:sp>
          <p:nvSpPr>
            <p:cNvPr id="55" name="上箭头 10">
              <a:extLst>
                <a:ext uri="{FF2B5EF4-FFF2-40B4-BE49-F238E27FC236}">
                  <a16:creationId xmlns:a16="http://schemas.microsoft.com/office/drawing/2014/main" id="{024E6FA0-92D5-5B47-978B-6B39359F9C23}"/>
                </a:ext>
              </a:extLst>
            </p:cNvPr>
            <p:cNvSpPr/>
            <p:nvPr/>
          </p:nvSpPr>
          <p:spPr>
            <a:xfrm>
              <a:off x="1276096" y="21170339"/>
              <a:ext cx="363714" cy="13889690"/>
            </a:xfrm>
            <a:prstGeom prst="upArrow">
              <a:avLst/>
            </a:prstGeom>
            <a:solidFill>
              <a:srgbClr val="FFFFFF"/>
            </a:solidFill>
            <a:ln w="25400" cap="flat" cmpd="sng" algn="ctr">
              <a:solidFill>
                <a:srgbClr val="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ts val="104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56" name="文本框 11">
              <a:extLst>
                <a:ext uri="{FF2B5EF4-FFF2-40B4-BE49-F238E27FC236}">
                  <a16:creationId xmlns:a16="http://schemas.microsoft.com/office/drawing/2014/main" id="{3EC48ECB-D1E8-F74E-8766-F01F498D7C59}"/>
                </a:ext>
              </a:extLst>
            </p:cNvPr>
            <p:cNvSpPr txBox="1"/>
            <p:nvPr/>
          </p:nvSpPr>
          <p:spPr>
            <a:xfrm>
              <a:off x="1349940" y="20613988"/>
              <a:ext cx="5156729" cy="1007327"/>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040"/>
                </a:lnSpc>
                <a:spcBef>
                  <a:spcPts val="0"/>
                </a:spcBef>
                <a:spcAft>
                  <a:spcPts val="60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Effect/General </a:t>
              </a:r>
              <a:endParaRPr kumimoji="0" lang="en-GB" sz="14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57" name="文本框 25">
              <a:extLst>
                <a:ext uri="{FF2B5EF4-FFF2-40B4-BE49-F238E27FC236}">
                  <a16:creationId xmlns:a16="http://schemas.microsoft.com/office/drawing/2014/main" id="{18286982-6B6B-1C4D-8D84-E6CE20FD3866}"/>
                </a:ext>
              </a:extLst>
            </p:cNvPr>
            <p:cNvSpPr txBox="1"/>
            <p:nvPr/>
          </p:nvSpPr>
          <p:spPr>
            <a:xfrm>
              <a:off x="1473431" y="34569575"/>
              <a:ext cx="4049570" cy="1007328"/>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040"/>
                </a:lnSpc>
                <a:spcBef>
                  <a:spcPts val="0"/>
                </a:spcBef>
                <a:spcAft>
                  <a:spcPts val="60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Cause</a:t>
              </a:r>
              <a:r>
                <a:rPr kumimoji="0" lang="en-GB" sz="12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/Specific  </a:t>
              </a:r>
              <a:endPar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58" name="上箭头 36">
              <a:extLst>
                <a:ext uri="{FF2B5EF4-FFF2-40B4-BE49-F238E27FC236}">
                  <a16:creationId xmlns:a16="http://schemas.microsoft.com/office/drawing/2014/main" id="{399D6853-E000-FD4D-91A7-56F5488B8690}"/>
                </a:ext>
              </a:extLst>
            </p:cNvPr>
            <p:cNvSpPr/>
            <p:nvPr/>
          </p:nvSpPr>
          <p:spPr>
            <a:xfrm>
              <a:off x="3188748" y="23193246"/>
              <a:ext cx="988868" cy="460896"/>
            </a:xfrm>
            <a:prstGeom prst="up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ts val="104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59" name="上箭头 37">
              <a:extLst>
                <a:ext uri="{FF2B5EF4-FFF2-40B4-BE49-F238E27FC236}">
                  <a16:creationId xmlns:a16="http://schemas.microsoft.com/office/drawing/2014/main" id="{06F90B7F-AFF0-B747-A0EF-9C67375E0FD1}"/>
                </a:ext>
              </a:extLst>
            </p:cNvPr>
            <p:cNvSpPr/>
            <p:nvPr/>
          </p:nvSpPr>
          <p:spPr>
            <a:xfrm>
              <a:off x="3188748" y="28285508"/>
              <a:ext cx="988868" cy="512535"/>
            </a:xfrm>
            <a:prstGeom prst="up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ts val="104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60" name="文本框 33">
              <a:extLst>
                <a:ext uri="{FF2B5EF4-FFF2-40B4-BE49-F238E27FC236}">
                  <a16:creationId xmlns:a16="http://schemas.microsoft.com/office/drawing/2014/main" id="{C4ED9D46-A6F5-5646-BEA4-DCADF81943CE}"/>
                </a:ext>
              </a:extLst>
            </p:cNvPr>
            <p:cNvSpPr txBox="1"/>
            <p:nvPr/>
          </p:nvSpPr>
          <p:spPr>
            <a:xfrm>
              <a:off x="14709084" y="25693917"/>
              <a:ext cx="5717549" cy="2075757"/>
            </a:xfrm>
            <a:prstGeom prst="rect">
              <a:avLst/>
            </a:prstGeom>
            <a:solidFill>
              <a:srgbClr val="FA4C4C"/>
            </a:solidFill>
            <a:ln w="25400" cap="flat" cmpd="sng" algn="ctr">
              <a:noFill/>
              <a:prstDash val="solid"/>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04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Physical function:</a:t>
              </a:r>
              <a:r>
                <a:rPr kumimoji="0" lang="en-GB"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sleep, mobility, usual activities, self-care, organ function, communication, sexual function </a:t>
              </a:r>
            </a:p>
          </p:txBody>
        </p:sp>
        <p:sp>
          <p:nvSpPr>
            <p:cNvPr id="61" name="文本框 34">
              <a:extLst>
                <a:ext uri="{FF2B5EF4-FFF2-40B4-BE49-F238E27FC236}">
                  <a16:creationId xmlns:a16="http://schemas.microsoft.com/office/drawing/2014/main" id="{CDDD9C7D-2B20-D34C-B48F-4ED368D107A8}"/>
                </a:ext>
              </a:extLst>
            </p:cNvPr>
            <p:cNvSpPr txBox="1"/>
            <p:nvPr/>
          </p:nvSpPr>
          <p:spPr>
            <a:xfrm>
              <a:off x="6268098" y="25317918"/>
              <a:ext cx="7869858" cy="1125542"/>
            </a:xfrm>
            <a:prstGeom prst="rect">
              <a:avLst/>
            </a:prstGeom>
            <a:solidFill>
              <a:srgbClr val="FA4C4C"/>
            </a:solidFill>
            <a:ln w="25400" cap="flat" cmpd="sng" algn="ctr">
              <a:noFill/>
              <a:prstDash val="solid"/>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04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Cognitive function:</a:t>
              </a:r>
              <a:r>
                <a:rPr kumimoji="0" lang="en-GB"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memory, reaction, thinking, concentration, decision making</a:t>
              </a:r>
            </a:p>
          </p:txBody>
        </p:sp>
        <p:sp>
          <p:nvSpPr>
            <p:cNvPr id="62" name="文本框 40">
              <a:extLst>
                <a:ext uri="{FF2B5EF4-FFF2-40B4-BE49-F238E27FC236}">
                  <a16:creationId xmlns:a16="http://schemas.microsoft.com/office/drawing/2014/main" id="{BB365E79-D8C6-1D45-B52F-4A701D48AF94}"/>
                </a:ext>
              </a:extLst>
            </p:cNvPr>
            <p:cNvSpPr txBox="1"/>
            <p:nvPr/>
          </p:nvSpPr>
          <p:spPr>
            <a:xfrm>
              <a:off x="9857534" y="29974545"/>
              <a:ext cx="4234493" cy="2880259"/>
            </a:xfrm>
            <a:prstGeom prst="rect">
              <a:avLst/>
            </a:prstGeom>
            <a:solidFill>
              <a:srgbClr val="FA4C4C"/>
            </a:solidFill>
            <a:ln w="25400" cap="flat" cmpd="sng" algn="ctr">
              <a:noFill/>
              <a:prstDash val="solid"/>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04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Emotions (positive): </a:t>
              </a:r>
              <a:r>
                <a:rPr kumimoji="0" lang="en-GB"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happiness, sense of security, confidence, satisfaction, optimism  </a:t>
              </a:r>
            </a:p>
            <a:p>
              <a:pPr marL="0" marR="0" lvl="0" indent="0" algn="ctr" defTabSz="914400" eaLnBrk="1" fontAlgn="auto" latinLnBrk="0" hangingPunct="1">
                <a:lnSpc>
                  <a:spcPts val="104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63" name="文本框 43">
              <a:extLst>
                <a:ext uri="{FF2B5EF4-FFF2-40B4-BE49-F238E27FC236}">
                  <a16:creationId xmlns:a16="http://schemas.microsoft.com/office/drawing/2014/main" id="{85921F77-4AF7-4B4A-AAF6-95B62E2A46A4}"/>
                </a:ext>
              </a:extLst>
            </p:cNvPr>
            <p:cNvSpPr txBox="1"/>
            <p:nvPr/>
          </p:nvSpPr>
          <p:spPr>
            <a:xfrm>
              <a:off x="21536020" y="24638751"/>
              <a:ext cx="5746105" cy="1792058"/>
            </a:xfrm>
            <a:prstGeom prst="rect">
              <a:avLst/>
            </a:prstGeom>
            <a:solidFill>
              <a:srgbClr val="FA4C4C"/>
            </a:solidFill>
            <a:ln w="25400" cap="flat" cmpd="sng" algn="ctr">
              <a:noFill/>
              <a:prstDash val="solid"/>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ts val="104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Adaptability: </a:t>
              </a:r>
              <a:r>
                <a:rPr kumimoji="0" lang="en-GB"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weather adaption,</a:t>
              </a:r>
              <a:r>
                <a:rPr kumimoji="0" lang="zh-CN" altLang="en-US"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body constitution,</a:t>
              </a:r>
              <a:r>
                <a:rPr kumimoji="0" lang="en-GB"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emotional stability, social adaption</a:t>
              </a:r>
            </a:p>
          </p:txBody>
        </p:sp>
        <p:grpSp>
          <p:nvGrpSpPr>
            <p:cNvPr id="64" name="组 49">
              <a:extLst>
                <a:ext uri="{FF2B5EF4-FFF2-40B4-BE49-F238E27FC236}">
                  <a16:creationId xmlns:a16="http://schemas.microsoft.com/office/drawing/2014/main" id="{9F985A74-5FA8-AE4B-AD0D-BD96DED944FE}"/>
                </a:ext>
              </a:extLst>
            </p:cNvPr>
            <p:cNvGrpSpPr/>
            <p:nvPr/>
          </p:nvGrpSpPr>
          <p:grpSpPr>
            <a:xfrm>
              <a:off x="5011368" y="33725964"/>
              <a:ext cx="24301661" cy="1802933"/>
              <a:chOff x="-143642" y="-507473"/>
              <a:chExt cx="6693027" cy="614522"/>
            </a:xfrm>
          </p:grpSpPr>
          <p:sp>
            <p:nvSpPr>
              <p:cNvPr id="72" name="Text Box 117">
                <a:extLst>
                  <a:ext uri="{FF2B5EF4-FFF2-40B4-BE49-F238E27FC236}">
                    <a16:creationId xmlns:a16="http://schemas.microsoft.com/office/drawing/2014/main" id="{498D8D81-ED72-B64D-A244-ABFB63A96A78}"/>
                  </a:ext>
                </a:extLst>
              </p:cNvPr>
              <p:cNvSpPr txBox="1"/>
              <p:nvPr/>
            </p:nvSpPr>
            <p:spPr>
              <a:xfrm>
                <a:off x="2456451" y="-243453"/>
                <a:ext cx="1476375" cy="20693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ts val="104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outerShdw blurRad="38100" dist="19050" dir="2700000" algn="tl">
                        <a:srgbClr val="000000">
                          <a:alpha val="40000"/>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Physical</a:t>
                </a:r>
                <a:endParaRPr kumimoji="0" lang="en-GB"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73" name="Text Box 119">
                <a:extLst>
                  <a:ext uri="{FF2B5EF4-FFF2-40B4-BE49-F238E27FC236}">
                    <a16:creationId xmlns:a16="http://schemas.microsoft.com/office/drawing/2014/main" id="{3E2D3204-D8AC-1747-8FBC-3A31635A05F6}"/>
                  </a:ext>
                </a:extLst>
              </p:cNvPr>
              <p:cNvSpPr txBox="1"/>
              <p:nvPr/>
            </p:nvSpPr>
            <p:spPr>
              <a:xfrm>
                <a:off x="4237457" y="-507473"/>
                <a:ext cx="1714500" cy="426944"/>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outerShdw blurRad="38100" dist="19050" dir="2700000" algn="tl">
                        <a:srgbClr val="000000">
                          <a:alpha val="40000"/>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Social &amp; environmental  </a:t>
                </a:r>
                <a:endParaRPr kumimoji="0" lang="en-GB"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74" name="Text Box 120">
                <a:extLst>
                  <a:ext uri="{FF2B5EF4-FFF2-40B4-BE49-F238E27FC236}">
                    <a16:creationId xmlns:a16="http://schemas.microsoft.com/office/drawing/2014/main" id="{C45CF696-D292-4149-9E8B-6A195CF802F3}"/>
                  </a:ext>
                </a:extLst>
              </p:cNvPr>
              <p:cNvSpPr txBox="1"/>
              <p:nvPr/>
            </p:nvSpPr>
            <p:spPr>
              <a:xfrm>
                <a:off x="626135" y="-240539"/>
                <a:ext cx="1480450" cy="171468"/>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ts val="104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outerShdw blurRad="38100" dist="19050" dir="2700000" algn="tl">
                        <a:srgbClr val="000000">
                          <a:alpha val="40000"/>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Psychological     </a:t>
                </a:r>
                <a:endParaRPr kumimoji="0" lang="en-GB"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75" name="左右箭头 45">
                <a:extLst>
                  <a:ext uri="{FF2B5EF4-FFF2-40B4-BE49-F238E27FC236}">
                    <a16:creationId xmlns:a16="http://schemas.microsoft.com/office/drawing/2014/main" id="{93E6EDB1-CF09-7F40-A147-864E64D4554B}"/>
                  </a:ext>
                </a:extLst>
              </p:cNvPr>
              <p:cNvSpPr/>
              <p:nvPr/>
            </p:nvSpPr>
            <p:spPr>
              <a:xfrm>
                <a:off x="361357" y="-59354"/>
                <a:ext cx="5550940" cy="114300"/>
              </a:xfrm>
              <a:prstGeom prst="leftRightArrow">
                <a:avLst/>
              </a:prstGeom>
              <a:solidFill>
                <a:srgbClr val="FFFFFF"/>
              </a:solidFill>
              <a:ln w="25400" cap="flat" cmpd="sng" algn="ctr">
                <a:solidFill>
                  <a:srgbClr val="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ts val="104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76" name="文本框 46">
                <a:extLst>
                  <a:ext uri="{FF2B5EF4-FFF2-40B4-BE49-F238E27FC236}">
                    <a16:creationId xmlns:a16="http://schemas.microsoft.com/office/drawing/2014/main" id="{2AE0D67B-1351-E346-9667-B04CFFB99F84}"/>
                  </a:ext>
                </a:extLst>
              </p:cNvPr>
              <p:cNvSpPr txBox="1"/>
              <p:nvPr/>
            </p:nvSpPr>
            <p:spPr>
              <a:xfrm>
                <a:off x="-143642" y="-294278"/>
                <a:ext cx="847294" cy="382388"/>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040"/>
                  </a:lnSpc>
                  <a:spcBef>
                    <a:spcPts val="0"/>
                  </a:spcBef>
                  <a:spcAft>
                    <a:spcPts val="60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Internally</a:t>
                </a:r>
                <a:r>
                  <a:rPr kumimoji="0" lang="en-US" sz="12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endPar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77" name="文本框 47">
                <a:extLst>
                  <a:ext uri="{FF2B5EF4-FFF2-40B4-BE49-F238E27FC236}">
                    <a16:creationId xmlns:a16="http://schemas.microsoft.com/office/drawing/2014/main" id="{BD6F7115-CE1D-8F4E-9586-470EA51C4351}"/>
                  </a:ext>
                </a:extLst>
              </p:cNvPr>
              <p:cNvSpPr txBox="1"/>
              <p:nvPr/>
            </p:nvSpPr>
            <p:spPr>
              <a:xfrm>
                <a:off x="5661485" y="-273952"/>
                <a:ext cx="887900" cy="381001"/>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ts val="1040"/>
                  </a:lnSpc>
                  <a:spcBef>
                    <a:spcPts val="0"/>
                  </a:spcBef>
                  <a:spcAft>
                    <a:spcPts val="60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Externally</a:t>
                </a:r>
                <a:endPar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sp>
          <p:nvSpPr>
            <p:cNvPr id="65" name="Rectangle 5">
              <a:extLst>
                <a:ext uri="{FF2B5EF4-FFF2-40B4-BE49-F238E27FC236}">
                  <a16:creationId xmlns:a16="http://schemas.microsoft.com/office/drawing/2014/main" id="{7B1CD65F-2893-DC46-BC9F-BDD49D618EA6}"/>
                </a:ext>
              </a:extLst>
            </p:cNvPr>
            <p:cNvSpPr/>
            <p:nvPr/>
          </p:nvSpPr>
          <p:spPr>
            <a:xfrm rot="10800000" flipV="1">
              <a:off x="6088925" y="30375534"/>
              <a:ext cx="3768609" cy="2189169"/>
            </a:xfrm>
            <a:prstGeom prst="rect">
              <a:avLst/>
            </a:prstGeom>
            <a:solidFill>
              <a:srgbClr val="FA4C4C"/>
            </a:solidFill>
            <a:ln w="25400" cap="flat" cmpd="sng" algn="ctr">
              <a:noFill/>
              <a:prstDash val="solid"/>
            </a:ln>
            <a:effectLst/>
          </p:spPr>
          <p:txBody>
            <a:bodyPr wrap="square">
              <a:spAutoFit/>
            </a:bodyPr>
            <a:lstStyle/>
            <a:p>
              <a:pPr marL="0" marR="0" lvl="0" indent="0" defTabSz="914400" eaLnBrk="1" fontAlgn="base" latinLnBrk="0" hangingPunct="1">
                <a:lnSpc>
                  <a:spcPts val="104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Emotions (negative)</a:t>
              </a:r>
              <a:r>
                <a:rPr kumimoji="0" lang="en-GB"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anxiety, stress, depression, fear, anger, loneliness</a:t>
              </a:r>
            </a:p>
          </p:txBody>
        </p:sp>
        <p:sp>
          <p:nvSpPr>
            <p:cNvPr id="66" name="Rectangle 37">
              <a:extLst>
                <a:ext uri="{FF2B5EF4-FFF2-40B4-BE49-F238E27FC236}">
                  <a16:creationId xmlns:a16="http://schemas.microsoft.com/office/drawing/2014/main" id="{43F2C7D0-4219-DD49-A179-C5F49D5B8592}"/>
                </a:ext>
              </a:extLst>
            </p:cNvPr>
            <p:cNvSpPr/>
            <p:nvPr/>
          </p:nvSpPr>
          <p:spPr>
            <a:xfrm>
              <a:off x="14708884" y="32854801"/>
              <a:ext cx="5733452" cy="1272673"/>
            </a:xfrm>
            <a:prstGeom prst="rect">
              <a:avLst/>
            </a:prstGeom>
            <a:solidFill>
              <a:srgbClr val="FA4C4C"/>
            </a:solidFill>
            <a:ln w="25400" cap="flat" cmpd="sng" algn="ctr">
              <a:noFill/>
              <a:prstDash val="solid"/>
            </a:ln>
            <a:effectLst/>
          </p:spPr>
          <p:txBody>
            <a:bodyPr wrap="square">
              <a:spAutoFit/>
            </a:bodyPr>
            <a:lstStyle/>
            <a:p>
              <a:pPr marL="0" marR="0" lvl="0" indent="0" defTabSz="914400" eaLnBrk="1" fontAlgn="base" latinLnBrk="0" hangingPunct="1">
                <a:lnSpc>
                  <a:spcPts val="104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TCM-specific signs</a:t>
              </a:r>
              <a:r>
                <a:rPr kumimoji="0" lang="en-GB"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(sweat, stool, urination, voice, skin…</a:t>
              </a:r>
            </a:p>
          </p:txBody>
        </p:sp>
        <p:sp>
          <p:nvSpPr>
            <p:cNvPr id="67" name="Rectangle 38">
              <a:extLst>
                <a:ext uri="{FF2B5EF4-FFF2-40B4-BE49-F238E27FC236}">
                  <a16:creationId xmlns:a16="http://schemas.microsoft.com/office/drawing/2014/main" id="{4D931BCE-37D7-9947-AF07-937B987FC88E}"/>
                </a:ext>
              </a:extLst>
            </p:cNvPr>
            <p:cNvSpPr/>
            <p:nvPr/>
          </p:nvSpPr>
          <p:spPr>
            <a:xfrm>
              <a:off x="14708884" y="30265046"/>
              <a:ext cx="5746635" cy="1537631"/>
            </a:xfrm>
            <a:prstGeom prst="rect">
              <a:avLst/>
            </a:prstGeom>
            <a:solidFill>
              <a:srgbClr val="FA4C4C"/>
            </a:solidFill>
            <a:ln w="25400" cap="flat" cmpd="sng" algn="ctr">
              <a:noFill/>
              <a:prstDash val="solid"/>
            </a:ln>
            <a:effectLst/>
          </p:spPr>
          <p:txBody>
            <a:bodyPr wrap="square">
              <a:spAutoFit/>
            </a:bodyPr>
            <a:lstStyle/>
            <a:p>
              <a:pPr marL="0" marR="0" lvl="0" indent="0" defTabSz="914400" eaLnBrk="1" fontAlgn="base" latinLnBrk="0" hangingPunct="1">
                <a:lnSpc>
                  <a:spcPts val="104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Appearance: </a:t>
              </a:r>
              <a:r>
                <a:rPr kumimoji="0" lang="en-GB"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body weight, body shape, body image, complexion, “spiritual appearance</a:t>
              </a:r>
            </a:p>
          </p:txBody>
        </p:sp>
        <p:sp>
          <p:nvSpPr>
            <p:cNvPr id="68" name="Rectangle 39">
              <a:extLst>
                <a:ext uri="{FF2B5EF4-FFF2-40B4-BE49-F238E27FC236}">
                  <a16:creationId xmlns:a16="http://schemas.microsoft.com/office/drawing/2014/main" id="{B2759300-8A8E-D346-A3DC-D1CEA65ACF25}"/>
                </a:ext>
              </a:extLst>
            </p:cNvPr>
            <p:cNvSpPr/>
            <p:nvPr/>
          </p:nvSpPr>
          <p:spPr>
            <a:xfrm>
              <a:off x="14682054" y="28796610"/>
              <a:ext cx="5771602" cy="1221473"/>
            </a:xfrm>
            <a:prstGeom prst="rect">
              <a:avLst/>
            </a:prstGeom>
            <a:solidFill>
              <a:srgbClr val="FA4C4C"/>
            </a:solidFill>
            <a:ln w="25400" cap="flat" cmpd="sng" algn="ctr">
              <a:noFill/>
              <a:prstDash val="solid"/>
            </a:ln>
            <a:effectLst/>
          </p:spPr>
          <p:txBody>
            <a:bodyPr wrap="square">
              <a:spAutoFit/>
            </a:bodyPr>
            <a:lstStyle/>
            <a:p>
              <a:pPr marL="0" marR="0" lvl="0" indent="0" defTabSz="914400" eaLnBrk="1" fontAlgn="base" latinLnBrk="0" hangingPunct="1">
                <a:lnSpc>
                  <a:spcPts val="104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Physical senses</a:t>
              </a:r>
              <a:r>
                <a:rPr kumimoji="0" lang="en-GB"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pain, discomfort, fatigue, appetite, body strength</a:t>
              </a: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69" name="Rectangle 42">
              <a:extLst>
                <a:ext uri="{FF2B5EF4-FFF2-40B4-BE49-F238E27FC236}">
                  <a16:creationId xmlns:a16="http://schemas.microsoft.com/office/drawing/2014/main" id="{0B7736CF-55CB-4048-964D-1FDC3C1E799B}"/>
                </a:ext>
              </a:extLst>
            </p:cNvPr>
            <p:cNvSpPr/>
            <p:nvPr/>
          </p:nvSpPr>
          <p:spPr>
            <a:xfrm>
              <a:off x="21536020" y="30821731"/>
              <a:ext cx="5822516" cy="1221960"/>
            </a:xfrm>
            <a:prstGeom prst="rect">
              <a:avLst/>
            </a:prstGeom>
            <a:solidFill>
              <a:srgbClr val="FA4C4C"/>
            </a:solidFill>
            <a:ln w="25400" cap="flat" cmpd="sng" algn="ctr">
              <a:noFill/>
              <a:prstDash val="solid"/>
            </a:ln>
            <a:effectLst/>
          </p:spPr>
          <p:txBody>
            <a:bodyPr wrap="square">
              <a:spAutoFit/>
            </a:bodyPr>
            <a:lstStyle/>
            <a:p>
              <a:pPr marL="0" marR="0" lvl="0" indent="0" defTabSz="914400" eaLnBrk="1" fontAlgn="base" latinLnBrk="0" hangingPunct="1">
                <a:lnSpc>
                  <a:spcPts val="104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Social wellbeing: </a:t>
              </a:r>
              <a:r>
                <a:rPr kumimoji="0" lang="en-GB"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social relations, social contact, social support, morality </a:t>
              </a:r>
            </a:p>
          </p:txBody>
        </p:sp>
        <p:sp>
          <p:nvSpPr>
            <p:cNvPr id="70" name="Rectangle 47">
              <a:extLst>
                <a:ext uri="{FF2B5EF4-FFF2-40B4-BE49-F238E27FC236}">
                  <a16:creationId xmlns:a16="http://schemas.microsoft.com/office/drawing/2014/main" id="{3E85DE21-BBB6-9C4F-9675-7D8B13A75C89}"/>
                </a:ext>
              </a:extLst>
            </p:cNvPr>
            <p:cNvSpPr/>
            <p:nvPr/>
          </p:nvSpPr>
          <p:spPr>
            <a:xfrm>
              <a:off x="14708884" y="23654141"/>
              <a:ext cx="5717749" cy="1211863"/>
            </a:xfrm>
            <a:prstGeom prst="rect">
              <a:avLst/>
            </a:prstGeom>
            <a:solidFill>
              <a:srgbClr val="FA4C4C"/>
            </a:solidFill>
            <a:ln w="25400" cap="flat" cmpd="sng" algn="ctr">
              <a:noFill/>
              <a:prstDash val="solid"/>
            </a:ln>
            <a:effectLst/>
          </p:spPr>
          <p:txBody>
            <a:bodyPr wrap="square">
              <a:spAutoFit/>
            </a:bodyPr>
            <a:lstStyle/>
            <a:p>
              <a:pPr marL="0" marR="0" lvl="0" indent="0" defTabSz="914400" eaLnBrk="1" fontAlgn="base" latinLnBrk="0" hangingPunct="1">
                <a:lnSpc>
                  <a:spcPts val="104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Daily life</a:t>
              </a:r>
              <a:r>
                <a:rPr kumimoji="0" lang="en-GB"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dependence on medicine, eating habits, rest-and-work regularity</a:t>
              </a:r>
            </a:p>
          </p:txBody>
        </p:sp>
        <p:sp>
          <p:nvSpPr>
            <p:cNvPr id="71" name="文本框 33">
              <a:extLst>
                <a:ext uri="{FF2B5EF4-FFF2-40B4-BE49-F238E27FC236}">
                  <a16:creationId xmlns:a16="http://schemas.microsoft.com/office/drawing/2014/main" id="{03435F2E-CFC3-B649-84CA-A6C2A5CE034B}"/>
                </a:ext>
              </a:extLst>
            </p:cNvPr>
            <p:cNvSpPr txBox="1"/>
            <p:nvPr/>
          </p:nvSpPr>
          <p:spPr>
            <a:xfrm>
              <a:off x="6811658" y="21615285"/>
              <a:ext cx="20635896" cy="807372"/>
            </a:xfrm>
            <a:prstGeom prst="rect">
              <a:avLst/>
            </a:prstGeom>
            <a:solidFill>
              <a:srgbClr val="FFFFFF"/>
            </a:solidFill>
            <a:ln w="25400" cap="flat" cmpd="sng" algn="ctr">
              <a:solidFill>
                <a:srgbClr val="000000"/>
              </a:solidFill>
              <a:prstDash val="solid"/>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ts val="1040"/>
                </a:lnSpc>
                <a:spcBef>
                  <a:spcPct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Overall health status</a:t>
              </a:r>
              <a:r>
                <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 </a:t>
              </a:r>
              <a:r>
                <a:rPr kumimoji="0" lang="en-GB" sz="1200" b="1" i="0" u="none" strike="noStrike" kern="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Overall Quality of Life</a:t>
              </a: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grpSp>
    </p:spTree>
    <p:extLst>
      <p:ext uri="{BB962C8B-B14F-4D97-AF65-F5344CB8AC3E}">
        <p14:creationId xmlns:p14="http://schemas.microsoft.com/office/powerpoint/2010/main" val="2156889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16906386-33D5-CE49-8D5F-411ADED0095E}"/>
              </a:ext>
            </a:extLst>
          </p:cNvPr>
          <p:cNvSpPr>
            <a:spLocks noGrp="1"/>
          </p:cNvSpPr>
          <p:nvPr>
            <p:ph type="title"/>
          </p:nvPr>
        </p:nvSpPr>
        <p:spPr>
          <a:xfrm>
            <a:off x="1143002" y="533400"/>
            <a:ext cx="7387683" cy="964993"/>
          </a:xfrm>
        </p:spPr>
        <p:txBody>
          <a:bodyPr anchor="ctr"/>
          <a:lstStyle/>
          <a:p>
            <a:pPr>
              <a:lnSpc>
                <a:spcPts val="1200"/>
              </a:lnSpc>
            </a:pPr>
            <a:r>
              <a:rPr lang="en-GB" altLang="zh-CN" sz="3300" b="1" i="0" cap="none" dirty="0">
                <a:solidFill>
                  <a:prstClr val="black"/>
                </a:solidFill>
                <a:latin typeface="Arial" panose="020B0604020202020204" pitchFamily="34" charset="0"/>
                <a:cs typeface="Arial" panose="020B0604020202020204" pitchFamily="34" charset="0"/>
              </a:rPr>
              <a:t>A Conceptual Framework</a:t>
            </a:r>
            <a:endParaRPr kumimoji="1" lang="zh-CN" altLang="en-US" dirty="0">
              <a:latin typeface="Arial" panose="020B0604020202020204" pitchFamily="34" charset="0"/>
              <a:cs typeface="Arial" panose="020B0604020202020204" pitchFamily="34" charset="0"/>
            </a:endParaRPr>
          </a:p>
        </p:txBody>
      </p:sp>
      <p:grpSp>
        <p:nvGrpSpPr>
          <p:cNvPr id="42" name="Group 65">
            <a:extLst>
              <a:ext uri="{FF2B5EF4-FFF2-40B4-BE49-F238E27FC236}">
                <a16:creationId xmlns:a16="http://schemas.microsoft.com/office/drawing/2014/main" id="{A128B2EB-E2C5-BF4B-990D-2AA243E0D9C6}"/>
              </a:ext>
            </a:extLst>
          </p:cNvPr>
          <p:cNvGrpSpPr/>
          <p:nvPr/>
        </p:nvGrpSpPr>
        <p:grpSpPr>
          <a:xfrm>
            <a:off x="309635" y="986694"/>
            <a:ext cx="9124073" cy="5890204"/>
            <a:chOff x="1276096" y="20613988"/>
            <a:chExt cx="28956354" cy="14962915"/>
          </a:xfrm>
        </p:grpSpPr>
        <p:sp>
          <p:nvSpPr>
            <p:cNvPr id="43" name="Rounded Rectangle 9">
              <a:extLst>
                <a:ext uri="{FF2B5EF4-FFF2-40B4-BE49-F238E27FC236}">
                  <a16:creationId xmlns:a16="http://schemas.microsoft.com/office/drawing/2014/main" id="{30989A58-26F8-104D-9F86-A81A5B62948F}"/>
                </a:ext>
              </a:extLst>
            </p:cNvPr>
            <p:cNvSpPr/>
            <p:nvPr/>
          </p:nvSpPr>
          <p:spPr>
            <a:xfrm>
              <a:off x="6158824" y="22805961"/>
              <a:ext cx="22732587" cy="5249413"/>
            </a:xfrm>
            <a:prstGeom prst="round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ts val="1040"/>
                </a:lnSpc>
                <a:spcBef>
                  <a:spcPct val="0"/>
                </a:spcBef>
                <a:spcAft>
                  <a:spcPct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Arial"/>
                <a:ea typeface="+mn-ea"/>
                <a:cs typeface="+mn-cs"/>
              </a:endParaRPr>
            </a:p>
          </p:txBody>
        </p:sp>
        <p:sp>
          <p:nvSpPr>
            <p:cNvPr id="44" name="Rounded Rectangle 2">
              <a:extLst>
                <a:ext uri="{FF2B5EF4-FFF2-40B4-BE49-F238E27FC236}">
                  <a16:creationId xmlns:a16="http://schemas.microsoft.com/office/drawing/2014/main" id="{E1F9465D-63B0-984D-9D0D-B9BA64B213AC}"/>
                </a:ext>
              </a:extLst>
            </p:cNvPr>
            <p:cNvSpPr/>
            <p:nvPr/>
          </p:nvSpPr>
          <p:spPr>
            <a:xfrm>
              <a:off x="5959800" y="28223413"/>
              <a:ext cx="22732587" cy="6172720"/>
            </a:xfrm>
            <a:prstGeom prst="round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ts val="1040"/>
                </a:lnSpc>
                <a:spcBef>
                  <a:spcPct val="0"/>
                </a:spcBef>
                <a:spcAft>
                  <a:spcPct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Arial"/>
                <a:ea typeface="+mn-ea"/>
                <a:cs typeface="+mn-cs"/>
              </a:endParaRPr>
            </a:p>
          </p:txBody>
        </p:sp>
        <p:sp>
          <p:nvSpPr>
            <p:cNvPr id="45" name="Rounded Rectangle 29">
              <a:extLst>
                <a:ext uri="{FF2B5EF4-FFF2-40B4-BE49-F238E27FC236}">
                  <a16:creationId xmlns:a16="http://schemas.microsoft.com/office/drawing/2014/main" id="{A5C0E46A-A835-3444-81B5-A5F251AF38A3}"/>
                </a:ext>
              </a:extLst>
            </p:cNvPr>
            <p:cNvSpPr/>
            <p:nvPr/>
          </p:nvSpPr>
          <p:spPr>
            <a:xfrm>
              <a:off x="2228808" y="29061198"/>
              <a:ext cx="3450291" cy="5027096"/>
            </a:xfrm>
            <a:prstGeom prst="roundRect">
              <a:avLst/>
            </a:prstGeom>
            <a:solidFill>
              <a:srgbClr val="FFFFFF"/>
            </a:solidFill>
            <a:ln w="25400" cap="flat" cmpd="sng" algn="ctr">
              <a:solidFill>
                <a:srgbClr val="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04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Symptom</a:t>
              </a:r>
            </a:p>
          </p:txBody>
        </p:sp>
        <p:sp>
          <p:nvSpPr>
            <p:cNvPr id="46" name="Rounded Rectangle 30">
              <a:extLst>
                <a:ext uri="{FF2B5EF4-FFF2-40B4-BE49-F238E27FC236}">
                  <a16:creationId xmlns:a16="http://schemas.microsoft.com/office/drawing/2014/main" id="{5D746746-8EBF-FE49-A87A-541D1C384DE1}"/>
                </a:ext>
              </a:extLst>
            </p:cNvPr>
            <p:cNvSpPr/>
            <p:nvPr/>
          </p:nvSpPr>
          <p:spPr>
            <a:xfrm>
              <a:off x="2069359" y="23837212"/>
              <a:ext cx="3472089" cy="4185141"/>
            </a:xfrm>
            <a:prstGeom prst="roundRect">
              <a:avLst/>
            </a:prstGeom>
            <a:solidFill>
              <a:srgbClr val="FFFFFF"/>
            </a:solidFill>
            <a:ln w="25400" cap="flat" cmpd="sng" algn="ctr">
              <a:solidFill>
                <a:srgbClr val="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040"/>
                </a:lnSpc>
                <a:spcBef>
                  <a:spcPts val="0"/>
                </a:spcBef>
                <a:spcAft>
                  <a:spcPts val="0"/>
                </a:spcAft>
                <a:buClrTx/>
                <a:buSzTx/>
                <a:buFontTx/>
                <a:buNone/>
                <a:tabLst/>
                <a:defRPr/>
              </a:pPr>
              <a:r>
                <a:rPr kumimoji="0" lang="en-GB" sz="1600" b="0" i="0" u="none" strike="noStrike" kern="0" cap="none" spc="0" normalizeH="0" baseline="0" noProof="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Function</a:t>
              </a:r>
            </a:p>
          </p:txBody>
        </p:sp>
        <p:sp>
          <p:nvSpPr>
            <p:cNvPr id="47" name="Rounded Rectangle 31">
              <a:extLst>
                <a:ext uri="{FF2B5EF4-FFF2-40B4-BE49-F238E27FC236}">
                  <a16:creationId xmlns:a16="http://schemas.microsoft.com/office/drawing/2014/main" id="{B80FBA93-8825-AB4A-8051-39005476D959}"/>
                </a:ext>
              </a:extLst>
            </p:cNvPr>
            <p:cNvSpPr/>
            <p:nvPr/>
          </p:nvSpPr>
          <p:spPr>
            <a:xfrm>
              <a:off x="1846278" y="21271231"/>
              <a:ext cx="4113523" cy="1814457"/>
            </a:xfrm>
            <a:prstGeom prst="roundRect">
              <a:avLst/>
            </a:prstGeom>
            <a:solidFill>
              <a:srgbClr val="FFFFFF"/>
            </a:solidFill>
            <a:ln w="25400" cap="flat" cmpd="sng" algn="ctr">
              <a:solidFill>
                <a:srgbClr val="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General perceptions of health</a:t>
              </a:r>
            </a:p>
          </p:txBody>
        </p:sp>
        <p:sp>
          <p:nvSpPr>
            <p:cNvPr id="48" name="上箭头 10">
              <a:extLst>
                <a:ext uri="{FF2B5EF4-FFF2-40B4-BE49-F238E27FC236}">
                  <a16:creationId xmlns:a16="http://schemas.microsoft.com/office/drawing/2014/main" id="{84707D4B-218C-474C-87E1-204881B4821D}"/>
                </a:ext>
              </a:extLst>
            </p:cNvPr>
            <p:cNvSpPr/>
            <p:nvPr/>
          </p:nvSpPr>
          <p:spPr>
            <a:xfrm>
              <a:off x="1276096" y="21170339"/>
              <a:ext cx="363714" cy="13889690"/>
            </a:xfrm>
            <a:prstGeom prst="upArrow">
              <a:avLst/>
            </a:prstGeom>
            <a:solidFill>
              <a:srgbClr val="FFFFFF"/>
            </a:solidFill>
            <a:ln w="25400" cap="flat" cmpd="sng" algn="ctr">
              <a:solidFill>
                <a:srgbClr val="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ts val="104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49" name="文本框 11">
              <a:extLst>
                <a:ext uri="{FF2B5EF4-FFF2-40B4-BE49-F238E27FC236}">
                  <a16:creationId xmlns:a16="http://schemas.microsoft.com/office/drawing/2014/main" id="{B8914600-1108-384F-AAF6-9857F844B3D6}"/>
                </a:ext>
              </a:extLst>
            </p:cNvPr>
            <p:cNvSpPr txBox="1"/>
            <p:nvPr/>
          </p:nvSpPr>
          <p:spPr>
            <a:xfrm>
              <a:off x="1349940" y="20613988"/>
              <a:ext cx="5492580" cy="1007327"/>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040"/>
                </a:lnSpc>
                <a:spcBef>
                  <a:spcPts val="0"/>
                </a:spcBef>
                <a:spcAft>
                  <a:spcPts val="60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Effect/General </a:t>
              </a:r>
              <a:endParaRPr kumimoji="0" lang="en-GB" sz="14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50" name="文本框 25">
              <a:extLst>
                <a:ext uri="{FF2B5EF4-FFF2-40B4-BE49-F238E27FC236}">
                  <a16:creationId xmlns:a16="http://schemas.microsoft.com/office/drawing/2014/main" id="{E138CFDB-ECAC-2445-8DD9-72716D4ED503}"/>
                </a:ext>
              </a:extLst>
            </p:cNvPr>
            <p:cNvSpPr txBox="1"/>
            <p:nvPr/>
          </p:nvSpPr>
          <p:spPr>
            <a:xfrm>
              <a:off x="1473432" y="34569576"/>
              <a:ext cx="5864913" cy="1007327"/>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040"/>
                </a:lnSpc>
                <a:spcBef>
                  <a:spcPts val="0"/>
                </a:spcBef>
                <a:spcAft>
                  <a:spcPts val="60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Cause/Specific  </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51" name="上箭头 36">
              <a:extLst>
                <a:ext uri="{FF2B5EF4-FFF2-40B4-BE49-F238E27FC236}">
                  <a16:creationId xmlns:a16="http://schemas.microsoft.com/office/drawing/2014/main" id="{00BD29CD-0777-EF40-BBBD-89CFC9DA82B5}"/>
                </a:ext>
              </a:extLst>
            </p:cNvPr>
            <p:cNvSpPr/>
            <p:nvPr/>
          </p:nvSpPr>
          <p:spPr>
            <a:xfrm>
              <a:off x="3188748" y="23193246"/>
              <a:ext cx="988868" cy="460896"/>
            </a:xfrm>
            <a:prstGeom prst="up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ts val="104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52" name="上箭头 37">
              <a:extLst>
                <a:ext uri="{FF2B5EF4-FFF2-40B4-BE49-F238E27FC236}">
                  <a16:creationId xmlns:a16="http://schemas.microsoft.com/office/drawing/2014/main" id="{001E87CD-09B0-164E-B7F0-41E4658096C5}"/>
                </a:ext>
              </a:extLst>
            </p:cNvPr>
            <p:cNvSpPr/>
            <p:nvPr/>
          </p:nvSpPr>
          <p:spPr>
            <a:xfrm>
              <a:off x="3188748" y="28285508"/>
              <a:ext cx="988868" cy="512535"/>
            </a:xfrm>
            <a:prstGeom prst="up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ts val="104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53" name="文本框 33">
              <a:extLst>
                <a:ext uri="{FF2B5EF4-FFF2-40B4-BE49-F238E27FC236}">
                  <a16:creationId xmlns:a16="http://schemas.microsoft.com/office/drawing/2014/main" id="{3FA4E01F-E528-B843-87D9-BE2CD3B740D1}"/>
                </a:ext>
              </a:extLst>
            </p:cNvPr>
            <p:cNvSpPr txBox="1"/>
            <p:nvPr/>
          </p:nvSpPr>
          <p:spPr>
            <a:xfrm>
              <a:off x="14709915" y="26100094"/>
              <a:ext cx="6993995" cy="1720030"/>
            </a:xfrm>
            <a:prstGeom prst="rect">
              <a:avLst/>
            </a:prstGeom>
            <a:solidFill>
              <a:srgbClr val="808080">
                <a:lumMod val="20000"/>
                <a:lumOff val="80000"/>
              </a:srgbClr>
            </a:solidFill>
            <a:ln w="25400" cap="flat" cmpd="sng" algn="ctr">
              <a:noFill/>
              <a:prstDash val="solid"/>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04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Physical function:</a:t>
              </a:r>
              <a:r>
                <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sleep, mobility, usual activities, self-care, organ function, communication, sexual function </a:t>
              </a:r>
            </a:p>
          </p:txBody>
        </p:sp>
        <p:sp>
          <p:nvSpPr>
            <p:cNvPr id="54" name="文本框 34">
              <a:extLst>
                <a:ext uri="{FF2B5EF4-FFF2-40B4-BE49-F238E27FC236}">
                  <a16:creationId xmlns:a16="http://schemas.microsoft.com/office/drawing/2014/main" id="{3F00DDE1-ADC9-7C42-A8CA-CFB0FB6D13B2}"/>
                </a:ext>
              </a:extLst>
            </p:cNvPr>
            <p:cNvSpPr txBox="1"/>
            <p:nvPr/>
          </p:nvSpPr>
          <p:spPr>
            <a:xfrm>
              <a:off x="6268098" y="25317918"/>
              <a:ext cx="7869858" cy="1125542"/>
            </a:xfrm>
            <a:prstGeom prst="rect">
              <a:avLst/>
            </a:prstGeom>
            <a:solidFill>
              <a:srgbClr val="808080">
                <a:lumMod val="20000"/>
                <a:lumOff val="80000"/>
              </a:srgbClr>
            </a:solidFill>
            <a:ln w="25400" cap="flat" cmpd="sng" algn="ctr">
              <a:noFill/>
              <a:prstDash val="solid"/>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04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Cognitive function:</a:t>
              </a:r>
              <a:r>
                <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memory, reaction, thinking, concentration, decision making</a:t>
              </a:r>
            </a:p>
          </p:txBody>
        </p:sp>
        <p:sp>
          <p:nvSpPr>
            <p:cNvPr id="55" name="文本框 40">
              <a:extLst>
                <a:ext uri="{FF2B5EF4-FFF2-40B4-BE49-F238E27FC236}">
                  <a16:creationId xmlns:a16="http://schemas.microsoft.com/office/drawing/2014/main" id="{16255D22-A556-B940-8F46-F95BC54A32DC}"/>
                </a:ext>
              </a:extLst>
            </p:cNvPr>
            <p:cNvSpPr txBox="1"/>
            <p:nvPr/>
          </p:nvSpPr>
          <p:spPr>
            <a:xfrm>
              <a:off x="9857534" y="29974542"/>
              <a:ext cx="4234493" cy="3332857"/>
            </a:xfrm>
            <a:prstGeom prst="rect">
              <a:avLst/>
            </a:prstGeom>
            <a:solidFill>
              <a:srgbClr val="808080">
                <a:lumMod val="20000"/>
                <a:lumOff val="80000"/>
              </a:srgbClr>
            </a:solidFill>
            <a:ln w="25400" cap="flat" cmpd="sng" algn="ctr">
              <a:noFill/>
              <a:prstDash val="solid"/>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04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Emotions (positive): </a:t>
              </a:r>
              <a:r>
                <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happiness, sense of security, confidence, satisfaction, optimism  </a:t>
              </a:r>
            </a:p>
            <a:p>
              <a:pPr marL="0" marR="0" lvl="0" indent="0" algn="ctr" defTabSz="914400" eaLnBrk="1" fontAlgn="auto" latinLnBrk="0" hangingPunct="1">
                <a:lnSpc>
                  <a:spcPts val="1040"/>
                </a:lnSpc>
                <a:spcBef>
                  <a:spcPts val="0"/>
                </a:spcBef>
                <a:spcAft>
                  <a:spcPts val="0"/>
                </a:spcAft>
                <a:buClrTx/>
                <a:buSzTx/>
                <a:buFontTx/>
                <a:buNone/>
                <a:tabLst/>
                <a:defRPr/>
              </a:pPr>
              <a:r>
                <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56" name="文本框 43">
              <a:extLst>
                <a:ext uri="{FF2B5EF4-FFF2-40B4-BE49-F238E27FC236}">
                  <a16:creationId xmlns:a16="http://schemas.microsoft.com/office/drawing/2014/main" id="{06CAD9DB-AFB9-A146-8627-F4B800E8F5BB}"/>
                </a:ext>
              </a:extLst>
            </p:cNvPr>
            <p:cNvSpPr txBox="1"/>
            <p:nvPr/>
          </p:nvSpPr>
          <p:spPr>
            <a:xfrm>
              <a:off x="22338717" y="25012033"/>
              <a:ext cx="5746105" cy="1611816"/>
            </a:xfrm>
            <a:prstGeom prst="rect">
              <a:avLst/>
            </a:prstGeom>
            <a:solidFill>
              <a:srgbClr val="FA4C4C"/>
            </a:solidFill>
            <a:ln w="25400" cap="flat" cmpd="sng" algn="ctr">
              <a:noFill/>
              <a:prstDash val="solid"/>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ts val="104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Adaptability: </a:t>
              </a:r>
              <a:r>
                <a:rPr kumimoji="0" lang="en-GB"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weather adaption, body </a:t>
              </a:r>
              <a:r>
                <a:rPr lang="en-GB" sz="1200" kern="0" dirty="0">
                  <a:solidFill>
                    <a:srgbClr val="FFFFFF"/>
                  </a:solidFill>
                  <a:latin typeface="Times New Roman" panose="02020603050405020304" pitchFamily="18" charset="0"/>
                  <a:ea typeface="SimSun" panose="02010600030101010101" pitchFamily="2" charset="-122"/>
                  <a:cs typeface="Times New Roman" panose="02020603050405020304" pitchFamily="18" charset="0"/>
                </a:rPr>
                <a:t>constitution</a:t>
              </a:r>
              <a:r>
                <a:rPr kumimoji="0" lang="en-GB"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life attitude, “breadth of mind”</a:t>
              </a:r>
            </a:p>
          </p:txBody>
        </p:sp>
        <p:grpSp>
          <p:nvGrpSpPr>
            <p:cNvPr id="57" name="组 49">
              <a:extLst>
                <a:ext uri="{FF2B5EF4-FFF2-40B4-BE49-F238E27FC236}">
                  <a16:creationId xmlns:a16="http://schemas.microsoft.com/office/drawing/2014/main" id="{2784D1A7-4EAE-2748-8877-916BF5F63F9D}"/>
                </a:ext>
              </a:extLst>
            </p:cNvPr>
            <p:cNvGrpSpPr/>
            <p:nvPr/>
          </p:nvGrpSpPr>
          <p:grpSpPr>
            <a:xfrm>
              <a:off x="5011371" y="33725961"/>
              <a:ext cx="25221079" cy="1802936"/>
              <a:chOff x="-143641" y="-507474"/>
              <a:chExt cx="6946248" cy="614523"/>
            </a:xfrm>
          </p:grpSpPr>
          <p:sp>
            <p:nvSpPr>
              <p:cNvPr id="72" name="Text Box 117">
                <a:extLst>
                  <a:ext uri="{FF2B5EF4-FFF2-40B4-BE49-F238E27FC236}">
                    <a16:creationId xmlns:a16="http://schemas.microsoft.com/office/drawing/2014/main" id="{2DFEA8A6-71C2-124F-B4B7-2594BAC6DDF4}"/>
                  </a:ext>
                </a:extLst>
              </p:cNvPr>
              <p:cNvSpPr txBox="1"/>
              <p:nvPr/>
            </p:nvSpPr>
            <p:spPr>
              <a:xfrm>
                <a:off x="2664572" y="-220543"/>
                <a:ext cx="1476375" cy="20693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ts val="104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outerShdw blurRad="38100" dist="19050" dir="2700000" algn="tl">
                        <a:srgbClr val="000000">
                          <a:alpha val="40000"/>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Physical</a:t>
                </a:r>
                <a:endParaRPr kumimoji="0" lang="en-GB"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73" name="Text Box 119">
                <a:extLst>
                  <a:ext uri="{FF2B5EF4-FFF2-40B4-BE49-F238E27FC236}">
                    <a16:creationId xmlns:a16="http://schemas.microsoft.com/office/drawing/2014/main" id="{2DEF14E8-9A32-F24F-9797-A64174602B7A}"/>
                  </a:ext>
                </a:extLst>
              </p:cNvPr>
              <p:cNvSpPr txBox="1"/>
              <p:nvPr/>
            </p:nvSpPr>
            <p:spPr>
              <a:xfrm>
                <a:off x="4353079" y="-507474"/>
                <a:ext cx="1714500" cy="175103"/>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outerShdw blurRad="38100" dist="19050" dir="2700000" algn="tl">
                        <a:srgbClr val="000000">
                          <a:alpha val="40000"/>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Social &amp; environmental  </a:t>
                </a:r>
                <a:endParaRPr kumimoji="0" lang="en-GB"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74" name="Text Box 120">
                <a:extLst>
                  <a:ext uri="{FF2B5EF4-FFF2-40B4-BE49-F238E27FC236}">
                    <a16:creationId xmlns:a16="http://schemas.microsoft.com/office/drawing/2014/main" id="{245B31DD-0459-6C4A-9863-CCDA590C7083}"/>
                  </a:ext>
                </a:extLst>
              </p:cNvPr>
              <p:cNvSpPr txBox="1"/>
              <p:nvPr/>
            </p:nvSpPr>
            <p:spPr>
              <a:xfrm>
                <a:off x="626134" y="-240540"/>
                <a:ext cx="1376390" cy="18292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ts val="104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outerShdw blurRad="38100" dist="19050" dir="2700000" algn="tl">
                        <a:srgbClr val="000000">
                          <a:alpha val="40000"/>
                        </a:srgbClr>
                      </a:outerShdw>
                    </a:effectLst>
                    <a:uLnTx/>
                    <a:uFillTx/>
                    <a:latin typeface="Times New Roman" panose="02020603050405020304" pitchFamily="18" charset="0"/>
                    <a:ea typeface="SimSun" panose="02010600030101010101" pitchFamily="2" charset="-122"/>
                    <a:cs typeface="Times New Roman" panose="02020603050405020304" pitchFamily="18" charset="0"/>
                  </a:rPr>
                  <a:t>Psychological     </a:t>
                </a:r>
                <a:endParaRPr kumimoji="0" lang="en-GB"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75" name="左右箭头 45">
                <a:extLst>
                  <a:ext uri="{FF2B5EF4-FFF2-40B4-BE49-F238E27FC236}">
                    <a16:creationId xmlns:a16="http://schemas.microsoft.com/office/drawing/2014/main" id="{9E56916B-B03B-BF44-90E7-1F0A77A11D61}"/>
                  </a:ext>
                </a:extLst>
              </p:cNvPr>
              <p:cNvSpPr/>
              <p:nvPr/>
            </p:nvSpPr>
            <p:spPr>
              <a:xfrm>
                <a:off x="361357" y="-59354"/>
                <a:ext cx="5550940" cy="114300"/>
              </a:xfrm>
              <a:prstGeom prst="leftRightArrow">
                <a:avLst/>
              </a:prstGeom>
              <a:solidFill>
                <a:srgbClr val="FFFFFF"/>
              </a:solidFill>
              <a:ln w="25400" cap="flat" cmpd="sng" algn="ctr">
                <a:solidFill>
                  <a:srgbClr val="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ts val="1040"/>
                  </a:lnSpc>
                  <a:spcBef>
                    <a:spcPts val="0"/>
                  </a:spcBef>
                  <a:spcAft>
                    <a:spcPts val="0"/>
                  </a:spcAft>
                  <a:buClrTx/>
                  <a:buSzTx/>
                  <a:buFontTx/>
                  <a:buNone/>
                  <a:tabLst/>
                  <a:defRPr/>
                </a:pPr>
                <a:endParaRPr kumimoji="0" lang="en-GB" sz="1200" b="0"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76" name="文本框 46">
                <a:extLst>
                  <a:ext uri="{FF2B5EF4-FFF2-40B4-BE49-F238E27FC236}">
                    <a16:creationId xmlns:a16="http://schemas.microsoft.com/office/drawing/2014/main" id="{B4900436-1C05-AB4B-B0AF-90CAABCB4222}"/>
                  </a:ext>
                </a:extLst>
              </p:cNvPr>
              <p:cNvSpPr txBox="1"/>
              <p:nvPr/>
            </p:nvSpPr>
            <p:spPr>
              <a:xfrm>
                <a:off x="-143641" y="-294278"/>
                <a:ext cx="966815" cy="382388"/>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ts val="1040"/>
                  </a:lnSpc>
                  <a:spcBef>
                    <a:spcPts val="0"/>
                  </a:spcBef>
                  <a:spcAft>
                    <a:spcPts val="60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Internally  </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77" name="文本框 47">
                <a:extLst>
                  <a:ext uri="{FF2B5EF4-FFF2-40B4-BE49-F238E27FC236}">
                    <a16:creationId xmlns:a16="http://schemas.microsoft.com/office/drawing/2014/main" id="{92C02C7D-30FA-3E47-B61E-62431B2EF60C}"/>
                  </a:ext>
                </a:extLst>
              </p:cNvPr>
              <p:cNvSpPr txBox="1"/>
              <p:nvPr/>
            </p:nvSpPr>
            <p:spPr>
              <a:xfrm>
                <a:off x="5516679" y="-273952"/>
                <a:ext cx="1285928" cy="381001"/>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ts val="1040"/>
                  </a:lnSpc>
                  <a:spcBef>
                    <a:spcPts val="0"/>
                  </a:spcBef>
                  <a:spcAft>
                    <a:spcPts val="60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Externally</a:t>
                </a:r>
                <a:endParaRPr kumimoji="0" lang="en-GB"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sp>
          <p:nvSpPr>
            <p:cNvPr id="58" name="Rectangle 5">
              <a:extLst>
                <a:ext uri="{FF2B5EF4-FFF2-40B4-BE49-F238E27FC236}">
                  <a16:creationId xmlns:a16="http://schemas.microsoft.com/office/drawing/2014/main" id="{4CBC774F-42B6-4A4D-A533-5CD35AD9FA99}"/>
                </a:ext>
              </a:extLst>
            </p:cNvPr>
            <p:cNvSpPr/>
            <p:nvPr/>
          </p:nvSpPr>
          <p:spPr>
            <a:xfrm rot="10800000" flipV="1">
              <a:off x="6088925" y="30325584"/>
              <a:ext cx="3768609" cy="2289071"/>
            </a:xfrm>
            <a:prstGeom prst="rect">
              <a:avLst/>
            </a:prstGeom>
            <a:solidFill>
              <a:srgbClr val="808080">
                <a:lumMod val="20000"/>
                <a:lumOff val="80000"/>
              </a:srgbClr>
            </a:solidFill>
            <a:ln w="25400" cap="flat" cmpd="sng" algn="ctr">
              <a:noFill/>
              <a:prstDash val="solid"/>
            </a:ln>
            <a:effectLst/>
          </p:spPr>
          <p:txBody>
            <a:bodyPr wrap="square">
              <a:spAutoFit/>
            </a:bodyPr>
            <a:lstStyle/>
            <a:p>
              <a:pPr marL="0" marR="0" lvl="0" indent="0" defTabSz="914400" eaLnBrk="1" fontAlgn="base" latinLnBrk="0" hangingPunct="1">
                <a:lnSpc>
                  <a:spcPts val="1040"/>
                </a:lnSpc>
                <a:spcBef>
                  <a:spcPct val="0"/>
                </a:spcBef>
                <a:spcAft>
                  <a:spcPct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Emotions (negative)</a:t>
              </a:r>
              <a:r>
                <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anxiety, stress, depression, fear, anger, loneliness</a:t>
              </a:r>
            </a:p>
          </p:txBody>
        </p:sp>
        <p:sp>
          <p:nvSpPr>
            <p:cNvPr id="59" name="Rectangle 37">
              <a:extLst>
                <a:ext uri="{FF2B5EF4-FFF2-40B4-BE49-F238E27FC236}">
                  <a16:creationId xmlns:a16="http://schemas.microsoft.com/office/drawing/2014/main" id="{2E4294A9-6692-2F4E-ABF3-2F895CC86E16}"/>
                </a:ext>
              </a:extLst>
            </p:cNvPr>
            <p:cNvSpPr/>
            <p:nvPr/>
          </p:nvSpPr>
          <p:spPr>
            <a:xfrm>
              <a:off x="14709918" y="33362882"/>
              <a:ext cx="7013450" cy="933872"/>
            </a:xfrm>
            <a:prstGeom prst="rect">
              <a:avLst/>
            </a:prstGeom>
            <a:solidFill>
              <a:srgbClr val="FA4C4C"/>
            </a:solidFill>
            <a:ln w="25400" cap="flat" cmpd="sng" algn="ctr">
              <a:noFill/>
              <a:prstDash val="solid"/>
            </a:ln>
            <a:effectLst/>
          </p:spPr>
          <p:txBody>
            <a:bodyPr wrap="square">
              <a:spAutoFit/>
            </a:bodyPr>
            <a:lstStyle/>
            <a:p>
              <a:pPr marL="0" marR="0" lvl="0" indent="0" defTabSz="914400" eaLnBrk="1" fontAlgn="base" latinLnBrk="0" hangingPunct="1">
                <a:lnSpc>
                  <a:spcPts val="104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TCM-specific signs</a:t>
              </a:r>
              <a:r>
                <a:rPr kumimoji="0" lang="en-GB"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(sweat, stool, urination, voice, skin…</a:t>
              </a:r>
            </a:p>
          </p:txBody>
        </p:sp>
        <p:sp>
          <p:nvSpPr>
            <p:cNvPr id="60" name="Rectangle 38">
              <a:extLst>
                <a:ext uri="{FF2B5EF4-FFF2-40B4-BE49-F238E27FC236}">
                  <a16:creationId xmlns:a16="http://schemas.microsoft.com/office/drawing/2014/main" id="{EB202498-5F6F-514D-A9F6-8D8FFCFC105A}"/>
                </a:ext>
              </a:extLst>
            </p:cNvPr>
            <p:cNvSpPr/>
            <p:nvPr/>
          </p:nvSpPr>
          <p:spPr>
            <a:xfrm>
              <a:off x="14750861" y="30399482"/>
              <a:ext cx="7029575" cy="933872"/>
            </a:xfrm>
            <a:prstGeom prst="rect">
              <a:avLst/>
            </a:prstGeom>
            <a:solidFill>
              <a:srgbClr val="808080">
                <a:lumMod val="20000"/>
                <a:lumOff val="80000"/>
              </a:srgbClr>
            </a:solidFill>
            <a:ln w="25400" cap="flat" cmpd="sng" algn="ctr">
              <a:noFill/>
              <a:prstDash val="solid"/>
            </a:ln>
            <a:effectLst/>
          </p:spPr>
          <p:txBody>
            <a:bodyPr wrap="square">
              <a:spAutoFit/>
            </a:bodyPr>
            <a:lstStyle/>
            <a:p>
              <a:pPr marL="0" marR="0" lvl="0" indent="0" defTabSz="914400" eaLnBrk="1" fontAlgn="base" latinLnBrk="0" hangingPunct="1">
                <a:lnSpc>
                  <a:spcPts val="1040"/>
                </a:lnSpc>
                <a:spcBef>
                  <a:spcPct val="0"/>
                </a:spcBef>
                <a:spcAft>
                  <a:spcPct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Appearance: </a:t>
              </a:r>
              <a:r>
                <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body weight, body shape, body image</a:t>
              </a:r>
            </a:p>
          </p:txBody>
        </p:sp>
        <p:sp>
          <p:nvSpPr>
            <p:cNvPr id="61" name="Rectangle 39">
              <a:extLst>
                <a:ext uri="{FF2B5EF4-FFF2-40B4-BE49-F238E27FC236}">
                  <a16:creationId xmlns:a16="http://schemas.microsoft.com/office/drawing/2014/main" id="{B03884F0-F168-9741-AD45-8F6E06D192BB}"/>
                </a:ext>
              </a:extLst>
            </p:cNvPr>
            <p:cNvSpPr/>
            <p:nvPr/>
          </p:nvSpPr>
          <p:spPr>
            <a:xfrm>
              <a:off x="14682060" y="28321533"/>
              <a:ext cx="7060115" cy="933872"/>
            </a:xfrm>
            <a:prstGeom prst="rect">
              <a:avLst/>
            </a:prstGeom>
            <a:solidFill>
              <a:srgbClr val="808080">
                <a:lumMod val="20000"/>
                <a:lumOff val="80000"/>
              </a:srgbClr>
            </a:solidFill>
            <a:ln w="25400" cap="flat" cmpd="sng" algn="ctr">
              <a:noFill/>
              <a:prstDash val="solid"/>
            </a:ln>
            <a:effectLst/>
          </p:spPr>
          <p:txBody>
            <a:bodyPr wrap="square">
              <a:spAutoFit/>
            </a:bodyPr>
            <a:lstStyle/>
            <a:p>
              <a:pPr marL="0" marR="0" lvl="0" indent="0" defTabSz="914400" eaLnBrk="1" fontAlgn="base" latinLnBrk="0" hangingPunct="1">
                <a:lnSpc>
                  <a:spcPts val="1040"/>
                </a:lnSpc>
                <a:spcBef>
                  <a:spcPct val="0"/>
                </a:spcBef>
                <a:spcAft>
                  <a:spcPct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Physical senses</a:t>
              </a:r>
              <a:r>
                <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pain, discomfort, fatigue</a:t>
              </a:r>
            </a:p>
          </p:txBody>
        </p:sp>
        <p:sp>
          <p:nvSpPr>
            <p:cNvPr id="62" name="Rectangle 40">
              <a:extLst>
                <a:ext uri="{FF2B5EF4-FFF2-40B4-BE49-F238E27FC236}">
                  <a16:creationId xmlns:a16="http://schemas.microsoft.com/office/drawing/2014/main" id="{E94DD502-4E02-D84F-B69E-383F4A250004}"/>
                </a:ext>
              </a:extLst>
            </p:cNvPr>
            <p:cNvSpPr/>
            <p:nvPr/>
          </p:nvSpPr>
          <p:spPr>
            <a:xfrm>
              <a:off x="14750861" y="31319387"/>
              <a:ext cx="7029575" cy="933872"/>
            </a:xfrm>
            <a:prstGeom prst="rect">
              <a:avLst/>
            </a:prstGeom>
            <a:solidFill>
              <a:srgbClr val="FA4C4C"/>
            </a:solidFill>
            <a:ln w="25400" cap="flat" cmpd="sng" algn="ctr">
              <a:noFill/>
              <a:prstDash val="solid"/>
            </a:ln>
            <a:effectLst/>
          </p:spPr>
          <p:txBody>
            <a:bodyPr wrap="square">
              <a:spAutoFit/>
            </a:bodyPr>
            <a:lstStyle/>
            <a:p>
              <a:pPr marL="0" marR="0" lvl="0" indent="0" defTabSz="914400" eaLnBrk="1" fontAlgn="base" latinLnBrk="0" hangingPunct="1">
                <a:lnSpc>
                  <a:spcPts val="104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Appearance: </a:t>
              </a:r>
              <a:r>
                <a:rPr kumimoji="0" lang="en-GB"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complexion, “spiritual appearance”</a:t>
              </a: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63" name="Rectangle 41">
              <a:extLst>
                <a:ext uri="{FF2B5EF4-FFF2-40B4-BE49-F238E27FC236}">
                  <a16:creationId xmlns:a16="http://schemas.microsoft.com/office/drawing/2014/main" id="{50B04EA5-D62C-2343-95DB-030AE619835F}"/>
                </a:ext>
              </a:extLst>
            </p:cNvPr>
            <p:cNvSpPr/>
            <p:nvPr/>
          </p:nvSpPr>
          <p:spPr>
            <a:xfrm>
              <a:off x="14682057" y="29294955"/>
              <a:ext cx="7084491" cy="933872"/>
            </a:xfrm>
            <a:prstGeom prst="rect">
              <a:avLst/>
            </a:prstGeom>
            <a:solidFill>
              <a:srgbClr val="FA4C4C"/>
            </a:solidFill>
            <a:ln w="25400" cap="flat" cmpd="sng" algn="ctr">
              <a:noFill/>
              <a:prstDash val="solid"/>
            </a:ln>
            <a:effectLst/>
          </p:spPr>
          <p:txBody>
            <a:bodyPr wrap="square">
              <a:spAutoFit/>
            </a:bodyPr>
            <a:lstStyle/>
            <a:p>
              <a:pPr marL="0" marR="0" lvl="0" indent="0" defTabSz="914400" eaLnBrk="1" fontAlgn="base" latinLnBrk="0" hangingPunct="1">
                <a:lnSpc>
                  <a:spcPts val="104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Physical senses</a:t>
              </a:r>
              <a:r>
                <a:rPr kumimoji="0" lang="en-GB"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appetite, body strength</a:t>
              </a: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64" name="Rectangle 42">
              <a:extLst>
                <a:ext uri="{FF2B5EF4-FFF2-40B4-BE49-F238E27FC236}">
                  <a16:creationId xmlns:a16="http://schemas.microsoft.com/office/drawing/2014/main" id="{1E9B6B3E-F110-2145-B3EA-F111C7E19C3F}"/>
                </a:ext>
              </a:extLst>
            </p:cNvPr>
            <p:cNvSpPr/>
            <p:nvPr/>
          </p:nvSpPr>
          <p:spPr>
            <a:xfrm>
              <a:off x="22338711" y="31738327"/>
              <a:ext cx="5822516" cy="1272673"/>
            </a:xfrm>
            <a:prstGeom prst="rect">
              <a:avLst/>
            </a:prstGeom>
            <a:solidFill>
              <a:srgbClr val="808080">
                <a:lumMod val="20000"/>
                <a:lumOff val="80000"/>
              </a:srgbClr>
            </a:solidFill>
            <a:ln w="25400" cap="flat" cmpd="sng" algn="ctr">
              <a:noFill/>
              <a:prstDash val="solid"/>
            </a:ln>
            <a:effectLst/>
          </p:spPr>
          <p:txBody>
            <a:bodyPr wrap="square">
              <a:spAutoFit/>
            </a:bodyPr>
            <a:lstStyle/>
            <a:p>
              <a:pPr marL="0" marR="0" lvl="0" indent="0" defTabSz="914400" eaLnBrk="1" fontAlgn="base" latinLnBrk="0" hangingPunct="1">
                <a:lnSpc>
                  <a:spcPts val="1040"/>
                </a:lnSpc>
                <a:spcBef>
                  <a:spcPct val="0"/>
                </a:spcBef>
                <a:spcAft>
                  <a:spcPct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Social wellbeing: </a:t>
              </a:r>
              <a:r>
                <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social relations, social contact, social support </a:t>
              </a:r>
            </a:p>
          </p:txBody>
        </p:sp>
        <p:sp>
          <p:nvSpPr>
            <p:cNvPr id="65" name="Rectangle 43">
              <a:extLst>
                <a:ext uri="{FF2B5EF4-FFF2-40B4-BE49-F238E27FC236}">
                  <a16:creationId xmlns:a16="http://schemas.microsoft.com/office/drawing/2014/main" id="{5A308B8A-DB9A-7A47-92D5-00D08D84FD2C}"/>
                </a:ext>
              </a:extLst>
            </p:cNvPr>
            <p:cNvSpPr/>
            <p:nvPr/>
          </p:nvSpPr>
          <p:spPr>
            <a:xfrm>
              <a:off x="22338711" y="31164167"/>
              <a:ext cx="5822516" cy="595072"/>
            </a:xfrm>
            <a:prstGeom prst="rect">
              <a:avLst/>
            </a:prstGeom>
            <a:solidFill>
              <a:srgbClr val="FA4C4C"/>
            </a:solidFill>
            <a:ln w="25400" cap="flat" cmpd="sng" algn="ctr">
              <a:noFill/>
              <a:prstDash val="solid"/>
            </a:ln>
            <a:effectLst/>
          </p:spPr>
          <p:txBody>
            <a:bodyPr wrap="square">
              <a:spAutoFit/>
            </a:bodyPr>
            <a:lstStyle/>
            <a:p>
              <a:pPr marL="0" marR="0" lvl="0" indent="0" defTabSz="914400" eaLnBrk="1" fontAlgn="base" latinLnBrk="0" hangingPunct="1">
                <a:lnSpc>
                  <a:spcPts val="104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Social wellbeing</a:t>
              </a:r>
              <a:r>
                <a:rPr kumimoji="0" lang="en-GB"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morality</a:t>
              </a:r>
            </a:p>
          </p:txBody>
        </p:sp>
        <p:sp>
          <p:nvSpPr>
            <p:cNvPr id="66" name="Rectangle 44">
              <a:extLst>
                <a:ext uri="{FF2B5EF4-FFF2-40B4-BE49-F238E27FC236}">
                  <a16:creationId xmlns:a16="http://schemas.microsoft.com/office/drawing/2014/main" id="{5A14E7FC-E9BC-FA46-8F96-CA2FC7BFFDB3}"/>
                </a:ext>
              </a:extLst>
            </p:cNvPr>
            <p:cNvSpPr/>
            <p:nvPr/>
          </p:nvSpPr>
          <p:spPr>
            <a:xfrm>
              <a:off x="22338711" y="29938640"/>
              <a:ext cx="5822516" cy="1211863"/>
            </a:xfrm>
            <a:prstGeom prst="rect">
              <a:avLst/>
            </a:prstGeom>
            <a:solidFill>
              <a:srgbClr val="2D2D8A">
                <a:lumMod val="60000"/>
                <a:lumOff val="40000"/>
              </a:srgbClr>
            </a:solidFill>
            <a:ln w="9525" cap="flat" cmpd="sng" algn="ctr">
              <a:noFill/>
              <a:prstDash val="solid"/>
            </a:ln>
            <a:effectLst/>
          </p:spPr>
          <p:txBody>
            <a:bodyPr wrap="square">
              <a:spAutoFit/>
            </a:bodyPr>
            <a:lstStyle/>
            <a:p>
              <a:pPr marL="0" marR="0" lvl="0" indent="0" defTabSz="914400" eaLnBrk="1" fontAlgn="base" latinLnBrk="0" hangingPunct="1">
                <a:lnSpc>
                  <a:spcPts val="104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Social wellbeing: </a:t>
              </a:r>
              <a:r>
                <a:rPr kumimoji="0" lang="en-GB"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stigma, belonging, treated with dignity</a:t>
              </a:r>
            </a:p>
          </p:txBody>
        </p:sp>
        <p:sp>
          <p:nvSpPr>
            <p:cNvPr id="67" name="Rectangle 45">
              <a:extLst>
                <a:ext uri="{FF2B5EF4-FFF2-40B4-BE49-F238E27FC236}">
                  <a16:creationId xmlns:a16="http://schemas.microsoft.com/office/drawing/2014/main" id="{B442985E-5B72-CF49-B653-9D5FDD02822C}"/>
                </a:ext>
              </a:extLst>
            </p:cNvPr>
            <p:cNvSpPr/>
            <p:nvPr/>
          </p:nvSpPr>
          <p:spPr>
            <a:xfrm>
              <a:off x="14715891" y="23795753"/>
              <a:ext cx="7073053" cy="933872"/>
            </a:xfrm>
            <a:prstGeom prst="rect">
              <a:avLst/>
            </a:prstGeom>
            <a:solidFill>
              <a:srgbClr val="FA4C4C"/>
            </a:solidFill>
            <a:ln w="25400" cap="flat" cmpd="sng" algn="ctr">
              <a:noFill/>
              <a:prstDash val="solid"/>
            </a:ln>
            <a:effectLst/>
          </p:spPr>
          <p:txBody>
            <a:bodyPr wrap="square">
              <a:spAutoFit/>
            </a:bodyPr>
            <a:lstStyle/>
            <a:p>
              <a:pPr marL="0" marR="0" lvl="0" indent="0" defTabSz="914400" eaLnBrk="1" fontAlgn="base" latinLnBrk="0" hangingPunct="1">
                <a:lnSpc>
                  <a:spcPts val="104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Daily life</a:t>
              </a:r>
              <a:r>
                <a:rPr kumimoji="0" lang="en-GB"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eating habits, rest-and-work regularity</a:t>
              </a:r>
            </a:p>
          </p:txBody>
        </p:sp>
        <p:sp>
          <p:nvSpPr>
            <p:cNvPr id="68" name="Rectangle 46">
              <a:extLst>
                <a:ext uri="{FF2B5EF4-FFF2-40B4-BE49-F238E27FC236}">
                  <a16:creationId xmlns:a16="http://schemas.microsoft.com/office/drawing/2014/main" id="{A3E4AF4C-28DB-CA46-B9AC-339F8F0BB1CF}"/>
                </a:ext>
              </a:extLst>
            </p:cNvPr>
            <p:cNvSpPr/>
            <p:nvPr/>
          </p:nvSpPr>
          <p:spPr>
            <a:xfrm>
              <a:off x="14711216" y="24688678"/>
              <a:ext cx="7084491" cy="595072"/>
            </a:xfrm>
            <a:prstGeom prst="rect">
              <a:avLst/>
            </a:prstGeom>
            <a:solidFill>
              <a:srgbClr val="2D2D8A">
                <a:lumMod val="60000"/>
                <a:lumOff val="40000"/>
              </a:srgbClr>
            </a:solidFill>
            <a:ln w="9525"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1" fontAlgn="base" latinLnBrk="0" hangingPunct="1">
                <a:lnSpc>
                  <a:spcPts val="104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Daily life</a:t>
              </a:r>
              <a:r>
                <a:rPr kumimoji="0" lang="en-GB" sz="1200" b="0" i="0" u="none" strike="noStrike" kern="0" cap="none" spc="0" normalizeH="0" baseline="0" noProof="0" dirty="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Alcohol use, smoking </a:t>
              </a:r>
            </a:p>
          </p:txBody>
        </p:sp>
        <p:sp>
          <p:nvSpPr>
            <p:cNvPr id="69" name="Rectangle 47">
              <a:extLst>
                <a:ext uri="{FF2B5EF4-FFF2-40B4-BE49-F238E27FC236}">
                  <a16:creationId xmlns:a16="http://schemas.microsoft.com/office/drawing/2014/main" id="{1567FD78-2BDC-A946-A0EE-ADD50A2E0056}"/>
                </a:ext>
              </a:extLst>
            </p:cNvPr>
            <p:cNvSpPr/>
            <p:nvPr/>
          </p:nvSpPr>
          <p:spPr>
            <a:xfrm>
              <a:off x="14708881" y="22847160"/>
              <a:ext cx="7084491" cy="933872"/>
            </a:xfrm>
            <a:prstGeom prst="rect">
              <a:avLst/>
            </a:prstGeom>
            <a:solidFill>
              <a:srgbClr val="808080">
                <a:lumMod val="20000"/>
                <a:lumOff val="80000"/>
              </a:srgbClr>
            </a:solidFill>
            <a:ln w="25400" cap="flat" cmpd="sng" algn="ctr">
              <a:noFill/>
              <a:prstDash val="solid"/>
            </a:ln>
            <a:effectLst/>
          </p:spPr>
          <p:txBody>
            <a:bodyPr wrap="square">
              <a:spAutoFit/>
            </a:bodyPr>
            <a:lstStyle/>
            <a:p>
              <a:pPr marL="0" marR="0" lvl="0" indent="0" defTabSz="914400" eaLnBrk="1" fontAlgn="base" latinLnBrk="0" hangingPunct="1">
                <a:lnSpc>
                  <a:spcPts val="1040"/>
                </a:lnSpc>
                <a:spcBef>
                  <a:spcPct val="0"/>
                </a:spcBef>
                <a:spcAft>
                  <a:spcPct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Daily life</a:t>
              </a:r>
              <a:r>
                <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dependence on medicine</a:t>
              </a:r>
            </a:p>
          </p:txBody>
        </p:sp>
        <p:sp>
          <p:nvSpPr>
            <p:cNvPr id="70" name="Rectangle 48">
              <a:extLst>
                <a:ext uri="{FF2B5EF4-FFF2-40B4-BE49-F238E27FC236}">
                  <a16:creationId xmlns:a16="http://schemas.microsoft.com/office/drawing/2014/main" id="{FB19252C-5192-9843-AC60-3D05CB7C73DC}"/>
                </a:ext>
              </a:extLst>
            </p:cNvPr>
            <p:cNvSpPr/>
            <p:nvPr/>
          </p:nvSpPr>
          <p:spPr>
            <a:xfrm>
              <a:off x="22338711" y="26623849"/>
              <a:ext cx="5746105" cy="1211863"/>
            </a:xfrm>
            <a:prstGeom prst="rect">
              <a:avLst/>
            </a:prstGeom>
            <a:solidFill>
              <a:srgbClr val="FFFFFF">
                <a:lumMod val="85000"/>
              </a:srgbClr>
            </a:solidFill>
            <a:ln w="9525" cap="flat" cmpd="sng" algn="ctr">
              <a:noFill/>
              <a:prstDash val="solid"/>
            </a:ln>
            <a:effectLst/>
          </p:spPr>
          <p:txBody>
            <a:bodyPr wrap="square">
              <a:spAutoFit/>
            </a:bodyPr>
            <a:lstStyle/>
            <a:p>
              <a:pPr marL="0" marR="0" lvl="0" indent="0" defTabSz="914400" eaLnBrk="1" fontAlgn="base" latinLnBrk="0" hangingPunct="1">
                <a:lnSpc>
                  <a:spcPts val="104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Adaptability: </a:t>
              </a:r>
              <a:r>
                <a:rPr kumimoji="0" lang="en-GB" sz="1200" b="0" i="0"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emotional stability, social adaption (control/coping)</a:t>
              </a:r>
            </a:p>
          </p:txBody>
        </p:sp>
        <p:sp>
          <p:nvSpPr>
            <p:cNvPr id="71" name="文本框 33">
              <a:extLst>
                <a:ext uri="{FF2B5EF4-FFF2-40B4-BE49-F238E27FC236}">
                  <a16:creationId xmlns:a16="http://schemas.microsoft.com/office/drawing/2014/main" id="{4D864C37-C6EB-AC47-AE2A-86C2D1682831}"/>
                </a:ext>
              </a:extLst>
            </p:cNvPr>
            <p:cNvSpPr txBox="1"/>
            <p:nvPr/>
          </p:nvSpPr>
          <p:spPr>
            <a:xfrm>
              <a:off x="6811658" y="21615285"/>
              <a:ext cx="20635896" cy="807372"/>
            </a:xfrm>
            <a:prstGeom prst="rect">
              <a:avLst/>
            </a:prstGeom>
            <a:solidFill>
              <a:srgbClr val="FFFFFF"/>
            </a:solidFill>
            <a:ln w="25400" cap="flat" cmpd="sng" algn="ctr">
              <a:solidFill>
                <a:srgbClr val="000000"/>
              </a:solidFill>
              <a:prstDash val="solid"/>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ts val="1040"/>
                </a:lnSpc>
                <a:spcBef>
                  <a:spcPct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Overall health status</a:t>
              </a:r>
              <a:r>
                <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 </a:t>
              </a:r>
              <a:r>
                <a:rPr kumimoji="0" lang="en-GB" sz="1200" b="1" i="0" u="none" strike="noStrike" kern="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Overall Quality of Life</a:t>
              </a: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grpSp>
    </p:spTree>
    <p:extLst>
      <p:ext uri="{BB962C8B-B14F-4D97-AF65-F5344CB8AC3E}">
        <p14:creationId xmlns:p14="http://schemas.microsoft.com/office/powerpoint/2010/main" val="3796009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16906386-33D5-CE49-8D5F-411ADED0095E}"/>
              </a:ext>
            </a:extLst>
          </p:cNvPr>
          <p:cNvSpPr>
            <a:spLocks noGrp="1"/>
          </p:cNvSpPr>
          <p:nvPr>
            <p:ph type="title"/>
          </p:nvPr>
        </p:nvSpPr>
        <p:spPr>
          <a:xfrm>
            <a:off x="1143002" y="533400"/>
            <a:ext cx="7387683" cy="964993"/>
          </a:xfrm>
        </p:spPr>
        <p:txBody>
          <a:bodyPr anchor="ctr"/>
          <a:lstStyle/>
          <a:p>
            <a:pPr>
              <a:lnSpc>
                <a:spcPts val="1200"/>
              </a:lnSpc>
            </a:pPr>
            <a:r>
              <a:rPr lang="en-GB" altLang="zh-CN" sz="3300" b="1" i="0" cap="none" dirty="0">
                <a:solidFill>
                  <a:prstClr val="black"/>
                </a:solidFill>
                <a:latin typeface="Arial" panose="020B0604020202020204" pitchFamily="34" charset="0"/>
                <a:cs typeface="Arial" panose="020B0604020202020204" pitchFamily="34" charset="0"/>
              </a:rPr>
              <a:t>A Conceptual Framework</a:t>
            </a:r>
            <a:endParaRPr kumimoji="1" lang="zh-CN" altLang="en-US" dirty="0">
              <a:latin typeface="Arial" panose="020B0604020202020204" pitchFamily="34" charset="0"/>
              <a:cs typeface="Arial" panose="020B0604020202020204" pitchFamily="34" charset="0"/>
            </a:endParaRPr>
          </a:p>
        </p:txBody>
      </p:sp>
      <p:sp>
        <p:nvSpPr>
          <p:cNvPr id="33" name="内容占位符 2">
            <a:extLst>
              <a:ext uri="{FF2B5EF4-FFF2-40B4-BE49-F238E27FC236}">
                <a16:creationId xmlns:a16="http://schemas.microsoft.com/office/drawing/2014/main" id="{D5499BF9-FC1F-6040-864E-F20C6D0C27A1}"/>
              </a:ext>
            </a:extLst>
          </p:cNvPr>
          <p:cNvSpPr txBox="1">
            <a:spLocks/>
          </p:cNvSpPr>
          <p:nvPr/>
        </p:nvSpPr>
        <p:spPr bwMode="auto">
          <a:xfrm>
            <a:off x="769397" y="1608564"/>
            <a:ext cx="8134892"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GB" altLang="zh-CN" sz="2200" b="0" i="0" u="none" strike="noStrike" kern="0" cap="none" spc="0" normalizeH="0" baseline="0" noProof="0" dirty="0">
                <a:ln>
                  <a:noFill/>
                </a:ln>
                <a:solidFill>
                  <a:srgbClr val="000000"/>
                </a:solidFill>
                <a:effectLst/>
                <a:uLnTx/>
                <a:uFillTx/>
                <a:latin typeface="Arial"/>
                <a:ea typeface="+mn-ea"/>
                <a:cs typeface="+mn-cs"/>
              </a:rPr>
              <a:t>Some specific items: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1" lang="en-GB" altLang="zh-CN" sz="2200" b="1" i="0" u="sng" strike="noStrike" kern="0" cap="none" spc="0" normalizeH="0" baseline="0" noProof="0" dirty="0">
                <a:ln>
                  <a:noFill/>
                </a:ln>
                <a:solidFill>
                  <a:srgbClr val="FF6600"/>
                </a:solidFill>
                <a:effectLst/>
                <a:uLnTx/>
                <a:uFillTx/>
                <a:latin typeface="Arial"/>
                <a:ea typeface="+mn-ea"/>
                <a:cs typeface="+mn-cs"/>
              </a:rPr>
              <a:t>Body </a:t>
            </a:r>
            <a:r>
              <a:rPr kumimoji="1" lang="en-US" altLang="zh-CN" sz="2200" b="1" i="0" u="sng" strike="noStrike" kern="0" cap="none" spc="0" normalizeH="0" baseline="0" noProof="0" dirty="0">
                <a:ln>
                  <a:noFill/>
                </a:ln>
                <a:solidFill>
                  <a:srgbClr val="FF6600"/>
                </a:solidFill>
                <a:effectLst/>
                <a:uLnTx/>
                <a:uFillTx/>
                <a:latin typeface="Arial"/>
                <a:ea typeface="+mn-ea"/>
                <a:cs typeface="+mn-cs"/>
              </a:rPr>
              <a:t>constitution</a:t>
            </a:r>
            <a:r>
              <a:rPr kumimoji="1" lang="en-GB" altLang="zh-CN" sz="2200" b="0" i="0" u="none" strike="noStrike" kern="0" cap="none" spc="0" normalizeH="0" baseline="0" noProof="0" dirty="0">
                <a:ln>
                  <a:noFill/>
                </a:ln>
                <a:solidFill>
                  <a:srgbClr val="000000"/>
                </a:solidFill>
                <a:effectLst/>
                <a:uLnTx/>
                <a:uFillTx/>
                <a:latin typeface="Arial"/>
                <a:ea typeface="+mn-ea"/>
                <a:cs typeface="+mn-cs"/>
              </a:rPr>
              <a:t>: body quality that can indicate the susceptibility to diseases.</a:t>
            </a:r>
            <a:r>
              <a:rPr kumimoji="1" lang="zh-CN" altLang="en-US" sz="2200" b="0" i="0" u="none" strike="noStrike" kern="0" cap="none" spc="0" normalizeH="0" baseline="0" noProof="0" dirty="0">
                <a:ln>
                  <a:noFill/>
                </a:ln>
                <a:solidFill>
                  <a:srgbClr val="000000"/>
                </a:solidFill>
                <a:effectLst/>
                <a:uLnTx/>
                <a:uFillTx/>
                <a:latin typeface="Arial"/>
                <a:ea typeface="+mn-ea"/>
                <a:cs typeface="+mn-cs"/>
              </a:rPr>
              <a:t> </a:t>
            </a:r>
            <a:r>
              <a:rPr kumimoji="1" lang="zh-CN" altLang="en-US" sz="2200" b="0" i="0" u="none" strike="noStrike" kern="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rPr>
              <a:t>身体素质对疾病的抵抗力。</a:t>
            </a:r>
            <a:endParaRPr kumimoji="1" lang="en-GB" altLang="zh-CN" sz="22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None/>
              <a:tabLst/>
              <a:defRPr/>
            </a:pPr>
            <a:endParaRPr kumimoji="1" lang="en-GB" altLang="zh-CN" sz="22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1" lang="en-GB" altLang="zh-CN" sz="2200" b="1" i="0" u="sng" strike="noStrike" kern="0" cap="none" spc="0" normalizeH="0" baseline="0" noProof="0" dirty="0">
                <a:ln>
                  <a:noFill/>
                </a:ln>
                <a:solidFill>
                  <a:srgbClr val="FF6600"/>
                </a:solidFill>
                <a:effectLst/>
                <a:uLnTx/>
                <a:uFillTx/>
                <a:latin typeface="Arial"/>
                <a:ea typeface="+mn-ea"/>
                <a:cs typeface="+mn-cs"/>
              </a:rPr>
              <a:t>Weather adaption</a:t>
            </a:r>
            <a:r>
              <a:rPr kumimoji="1" lang="en-GB" altLang="zh-CN" sz="2200" b="0" i="0" u="none" strike="noStrike" kern="0" cap="none" spc="0" normalizeH="0" baseline="0" noProof="0" dirty="0">
                <a:ln>
                  <a:noFill/>
                </a:ln>
                <a:solidFill>
                  <a:srgbClr val="000000"/>
                </a:solidFill>
                <a:effectLst/>
                <a:uLnTx/>
                <a:uFillTx/>
                <a:latin typeface="Arial"/>
                <a:ea typeface="+mn-ea"/>
                <a:cs typeface="+mn-cs"/>
              </a:rPr>
              <a:t>: ability to adapt to weather changes, </a:t>
            </a:r>
            <a:r>
              <a:rPr kumimoji="1" lang="en-GB" altLang="zh-CN" sz="2200" b="1" i="0" u="none" strike="noStrike" kern="0" cap="none" spc="0" normalizeH="0" baseline="0" noProof="0" dirty="0">
                <a:ln>
                  <a:noFill/>
                </a:ln>
                <a:solidFill>
                  <a:srgbClr val="000000"/>
                </a:solidFill>
                <a:effectLst/>
                <a:uLnTx/>
                <a:uFillTx/>
                <a:latin typeface="Arial"/>
                <a:ea typeface="+mn-ea"/>
                <a:cs typeface="+mn-cs"/>
              </a:rPr>
              <a:t>“</a:t>
            </a:r>
            <a:r>
              <a:rPr kumimoji="1" lang="en-GB" altLang="zh-CN" sz="2200" b="0" i="0" u="none" strike="noStrike" kern="0" cap="none" spc="0" normalizeH="0" baseline="0" noProof="0" dirty="0">
                <a:ln>
                  <a:noFill/>
                </a:ln>
                <a:solidFill>
                  <a:srgbClr val="000000"/>
                </a:solidFill>
                <a:effectLst/>
                <a:uLnTx/>
                <a:uFillTx/>
                <a:latin typeface="Arial"/>
                <a:ea typeface="+mn-ea"/>
                <a:cs typeface="+mn-cs"/>
              </a:rPr>
              <a:t>more capable to adapt to weather changes, less likely to be ill”.</a:t>
            </a:r>
            <a:r>
              <a:rPr kumimoji="1" lang="zh-CN" altLang="en-US" sz="2200" b="0" i="0" u="none" strike="noStrike" kern="0" cap="none" spc="0" normalizeH="0" baseline="0" noProof="0" dirty="0">
                <a:ln>
                  <a:noFill/>
                </a:ln>
                <a:solidFill>
                  <a:srgbClr val="000000"/>
                </a:solidFill>
                <a:effectLst/>
                <a:uLnTx/>
                <a:uFillTx/>
                <a:latin typeface="Arial"/>
                <a:ea typeface="+mn-ea"/>
                <a:cs typeface="+mn-cs"/>
              </a:rPr>
              <a:t> </a:t>
            </a:r>
            <a:r>
              <a:rPr kumimoji="1" lang="zh-CN" altLang="en-US" sz="2200" b="0" i="0" u="none" strike="noStrike" kern="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rPr>
              <a:t>对天气变化适应的能力。</a:t>
            </a:r>
            <a:endParaRPr kumimoji="1" lang="en-GB" altLang="zh-CN" sz="2200" b="0" i="0" u="none" strike="noStrike" kern="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None/>
              <a:tabLst/>
              <a:defRPr/>
            </a:pPr>
            <a:endParaRPr kumimoji="1" lang="en-GB" altLang="zh-CN" sz="22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1" lang="en-GB" altLang="zh-CN" sz="2200" b="1" i="0" u="sng" strike="noStrike" kern="0" cap="none" spc="0" normalizeH="0" baseline="0" noProof="0" dirty="0">
                <a:ln>
                  <a:noFill/>
                </a:ln>
                <a:solidFill>
                  <a:srgbClr val="FF6600"/>
                </a:solidFill>
                <a:effectLst/>
                <a:uLnTx/>
                <a:uFillTx/>
                <a:latin typeface="Arial"/>
                <a:ea typeface="+mn-ea"/>
                <a:cs typeface="+mn-cs"/>
              </a:rPr>
              <a:t>Spiritual appearance</a:t>
            </a:r>
            <a:r>
              <a:rPr kumimoji="1" lang="en-GB" altLang="zh-CN" sz="2200" b="0" i="0" u="none" strike="noStrike" kern="0" cap="none" spc="0" normalizeH="0" baseline="0" noProof="0" dirty="0">
                <a:ln>
                  <a:noFill/>
                </a:ln>
                <a:solidFill>
                  <a:srgbClr val="000000"/>
                </a:solidFill>
                <a:effectLst/>
                <a:uLnTx/>
                <a:uFillTx/>
                <a:latin typeface="Arial"/>
                <a:ea typeface="+mn-ea"/>
                <a:cs typeface="+mn-cs"/>
              </a:rPr>
              <a:t>: ones’ overall external appearance.  </a:t>
            </a:r>
            <a:r>
              <a:rPr kumimoji="1" lang="zh-CN" altLang="en-US" sz="2200" kern="0" dirty="0">
                <a:solidFill>
                  <a:srgbClr val="000000"/>
                </a:solidFill>
                <a:latin typeface="SimSun" panose="02010600030101010101" pitchFamily="2" charset="-122"/>
                <a:ea typeface="SimSun" panose="02010600030101010101" pitchFamily="2" charset="-122"/>
              </a:rPr>
              <a:t>整体的外在的精神状态。</a:t>
            </a:r>
            <a:endParaRPr kumimoji="1" lang="en-GB" altLang="zh-CN" sz="22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GB" altLang="zh-CN"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Spirit (Shen): a central notion in traditional Chinese knowledge.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GB" altLang="zh-CN"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“when one has spirit, one’s mind is clear, vision is bright, talking is clear, complexion is glowing, facial expression is natural</a:t>
            </a:r>
            <a:r>
              <a:rPr kumimoji="1" lang="mr-IN" altLang="zh-CN" sz="2000" b="0" i="0" u="none" strike="noStrike" kern="0" cap="none" spc="0" normalizeH="0" baseline="0" noProof="0" dirty="0">
                <a:ln>
                  <a:noFill/>
                </a:ln>
                <a:solidFill>
                  <a:srgbClr val="000000"/>
                </a:solidFill>
                <a:effectLst/>
                <a:uLnTx/>
                <a:uFillTx/>
                <a:latin typeface="Arial" panose="020B0604020202020204" pitchFamily="34" charset="0"/>
              </a:rPr>
              <a:t>…</a:t>
            </a:r>
            <a:r>
              <a:rPr kumimoji="1" lang="en-GB" altLang="zh-CN"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1" lang="mr-IN" altLang="zh-CN" sz="2000" b="0" i="0" u="none" strike="noStrike" kern="0" cap="none" spc="0" normalizeH="0" baseline="0" noProof="0" dirty="0">
                <a:ln>
                  <a:noFill/>
                </a:ln>
                <a:solidFill>
                  <a:srgbClr val="000000"/>
                </a:solidFill>
                <a:effectLst/>
                <a:uLnTx/>
                <a:uFillTx/>
                <a:latin typeface="Arial" panose="020B0604020202020204" pitchFamily="34" charset="0"/>
              </a:rPr>
              <a:t>–</a:t>
            </a:r>
            <a:r>
              <a:rPr kumimoji="1" lang="en-GB" altLang="zh-CN"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(Deng and Guo, 1984)</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GB" altLang="zh-CN" sz="2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26046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16906386-33D5-CE49-8D5F-411ADED0095E}"/>
              </a:ext>
            </a:extLst>
          </p:cNvPr>
          <p:cNvSpPr>
            <a:spLocks noGrp="1"/>
          </p:cNvSpPr>
          <p:nvPr>
            <p:ph type="title"/>
          </p:nvPr>
        </p:nvSpPr>
        <p:spPr>
          <a:xfrm>
            <a:off x="1143002" y="533400"/>
            <a:ext cx="7387683" cy="964993"/>
          </a:xfrm>
        </p:spPr>
        <p:txBody>
          <a:bodyPr anchor="ctr"/>
          <a:lstStyle/>
          <a:p>
            <a:pPr>
              <a:lnSpc>
                <a:spcPts val="1200"/>
              </a:lnSpc>
            </a:pPr>
            <a:r>
              <a:rPr kumimoji="1" lang="en-GB" altLang="zh-CN" sz="3300" b="1" i="0" cap="none" dirty="0">
                <a:solidFill>
                  <a:prstClr val="black"/>
                </a:solidFill>
                <a:latin typeface="Arial" panose="020B0604020202020204" pitchFamily="34" charset="0"/>
                <a:cs typeface="Arial" panose="020B0604020202020204" pitchFamily="34" charset="0"/>
              </a:rPr>
              <a:t>Some item examples:</a:t>
            </a:r>
            <a:endParaRPr kumimoji="1" lang="zh-CN" altLang="en-US" dirty="0">
              <a:latin typeface="Arial" panose="020B0604020202020204" pitchFamily="34" charset="0"/>
              <a:cs typeface="Arial" panose="020B0604020202020204" pitchFamily="34" charset="0"/>
            </a:endParaRPr>
          </a:p>
        </p:txBody>
      </p:sp>
      <p:sp>
        <p:nvSpPr>
          <p:cNvPr id="40" name="内容占位符 2">
            <a:extLst>
              <a:ext uri="{FF2B5EF4-FFF2-40B4-BE49-F238E27FC236}">
                <a16:creationId xmlns:a16="http://schemas.microsoft.com/office/drawing/2014/main" id="{9C4C0A27-43E3-B94B-A42A-E28BE929D25C}"/>
              </a:ext>
            </a:extLst>
          </p:cNvPr>
          <p:cNvSpPr txBox="1">
            <a:spLocks/>
          </p:cNvSpPr>
          <p:nvPr/>
        </p:nvSpPr>
        <p:spPr bwMode="auto">
          <a:xfrm>
            <a:off x="720461" y="1418108"/>
            <a:ext cx="8232763" cy="5334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lvl="0" indent="0" defTabSz="914400">
              <a:buNone/>
            </a:pPr>
            <a:r>
              <a:rPr lang="en-US" altLang="zh-CN" sz="2200" kern="0" dirty="0">
                <a:solidFill>
                  <a:srgbClr val="000000"/>
                </a:solidFill>
                <a:latin typeface="Arial"/>
                <a:ea typeface="宋体" panose="02010600030101010101" pitchFamily="2" charset="-122"/>
              </a:rPr>
              <a:t>Appetite: </a:t>
            </a:r>
          </a:p>
          <a:p>
            <a:pPr marL="0" lvl="0" indent="0" defTabSz="914400">
              <a:buNone/>
            </a:pPr>
            <a:r>
              <a:rPr lang="zh-CN" altLang="en-US" sz="2200" kern="0" dirty="0">
                <a:solidFill>
                  <a:srgbClr val="000000"/>
                </a:solidFill>
                <a:latin typeface="Arial"/>
                <a:ea typeface="宋体" panose="02010600030101010101" pitchFamily="2" charset="-122"/>
              </a:rPr>
              <a:t>中华生存质量量表</a:t>
            </a:r>
            <a:r>
              <a:rPr lang="en-US" altLang="zh-CN" sz="2200" kern="0" dirty="0">
                <a:solidFill>
                  <a:srgbClr val="000000"/>
                </a:solidFill>
                <a:latin typeface="Arial"/>
                <a:ea typeface="宋体" panose="02010600030101010101" pitchFamily="2" charset="-122"/>
              </a:rPr>
              <a:t>(</a:t>
            </a:r>
            <a:r>
              <a:rPr lang="en-US" altLang="zh-CN" sz="2200" kern="0" dirty="0" err="1">
                <a:solidFill>
                  <a:srgbClr val="000000"/>
                </a:solidFill>
                <a:latin typeface="Arial"/>
                <a:ea typeface="宋体" panose="02010600030101010101" pitchFamily="2" charset="-122"/>
              </a:rPr>
              <a:t>ChQOL</a:t>
            </a:r>
            <a:r>
              <a:rPr lang="en-US" altLang="zh-CN" sz="2200" kern="0" dirty="0">
                <a:solidFill>
                  <a:srgbClr val="000000"/>
                </a:solidFill>
                <a:latin typeface="Arial"/>
                <a:ea typeface="宋体" panose="02010600030101010101" pitchFamily="2" charset="-122"/>
              </a:rPr>
              <a:t>): </a:t>
            </a:r>
            <a:r>
              <a:rPr lang="zh-CN" altLang="en-US" sz="2200" kern="0" dirty="0">
                <a:solidFill>
                  <a:srgbClr val="000000"/>
                </a:solidFill>
                <a:latin typeface="Arial"/>
                <a:ea typeface="宋体" panose="02010600030101010101" pitchFamily="2" charset="-122"/>
              </a:rPr>
              <a:t>您觉得吃饭香吗？（指觉得任何食物都没有味道）；您的饭量正常吗？；您的胃口怎么样？</a:t>
            </a:r>
            <a:endParaRPr lang="en-US" altLang="zh-CN" sz="2200" kern="0" dirty="0">
              <a:solidFill>
                <a:srgbClr val="000000"/>
              </a:solidFill>
              <a:latin typeface="Arial"/>
              <a:ea typeface="宋体" panose="02010600030101010101" pitchFamily="2" charset="-122"/>
            </a:endParaRPr>
          </a:p>
          <a:p>
            <a:pPr marL="0" lvl="0" indent="0" defTabSz="914400">
              <a:buNone/>
            </a:pPr>
            <a:r>
              <a:rPr lang="zh-CN" altLang="en-US" sz="2200" kern="0" dirty="0">
                <a:solidFill>
                  <a:srgbClr val="000000"/>
                </a:solidFill>
                <a:latin typeface="Arial"/>
                <a:ea typeface="宋体" panose="02010600030101010101" pitchFamily="2" charset="-122"/>
              </a:rPr>
              <a:t>生活质量综合评定问卷</a:t>
            </a:r>
            <a:r>
              <a:rPr lang="en-GB" altLang="zh-CN" sz="2200" kern="0" dirty="0">
                <a:solidFill>
                  <a:srgbClr val="000000"/>
                </a:solidFill>
                <a:latin typeface="Arial"/>
                <a:ea typeface="宋体" panose="02010600030101010101" pitchFamily="2" charset="-122"/>
              </a:rPr>
              <a:t>(</a:t>
            </a:r>
            <a:r>
              <a:rPr lang="en-US" altLang="zh-CN" sz="2200" kern="0" dirty="0">
                <a:solidFill>
                  <a:srgbClr val="000000"/>
                </a:solidFill>
                <a:latin typeface="Arial"/>
                <a:ea typeface="宋体" panose="02010600030101010101" pitchFamily="2" charset="-122"/>
              </a:rPr>
              <a:t>Quality of Life Inventory): </a:t>
            </a:r>
            <a:r>
              <a:rPr lang="zh-CN" altLang="en-US" sz="2200" kern="0" dirty="0">
                <a:solidFill>
                  <a:srgbClr val="000000"/>
                </a:solidFill>
                <a:latin typeface="Arial"/>
                <a:ea typeface="宋体" panose="02010600030101010101" pitchFamily="2" charset="-122"/>
              </a:rPr>
              <a:t>近一周来您的食欲如何</a:t>
            </a:r>
            <a:r>
              <a:rPr lang="en-US" altLang="zh-CN" sz="2200" kern="0" dirty="0">
                <a:solidFill>
                  <a:srgbClr val="000000"/>
                </a:solidFill>
                <a:latin typeface="Arial"/>
                <a:ea typeface="宋体" panose="02010600030101010101" pitchFamily="2" charset="-122"/>
              </a:rPr>
              <a:t>: </a:t>
            </a:r>
            <a:r>
              <a:rPr lang="zh-CN" altLang="en-US" sz="2200" kern="0" dirty="0">
                <a:solidFill>
                  <a:srgbClr val="000000"/>
                </a:solidFill>
                <a:latin typeface="Arial"/>
                <a:ea typeface="宋体" panose="02010600030101010101" pitchFamily="2" charset="-122"/>
              </a:rPr>
              <a:t>完全无食欲，较差，尚可，校好，很好。</a:t>
            </a:r>
            <a:endParaRPr lang="en-US" altLang="zh-CN" sz="2200" kern="0" dirty="0">
              <a:solidFill>
                <a:srgbClr val="000000"/>
              </a:solidFill>
              <a:latin typeface="Arial"/>
              <a:ea typeface="宋体" panose="02010600030101010101" pitchFamily="2" charset="-122"/>
            </a:endParaRPr>
          </a:p>
          <a:p>
            <a:pPr marL="0" lvl="0" indent="0" defTabSz="914400">
              <a:buNone/>
            </a:pPr>
            <a:r>
              <a:rPr lang="zh-CN" altLang="en-US" sz="2200" kern="0" dirty="0">
                <a:solidFill>
                  <a:srgbClr val="000000"/>
                </a:solidFill>
                <a:latin typeface="Arial"/>
                <a:ea typeface="宋体" panose="02010600030101010101" pitchFamily="2" charset="-122"/>
              </a:rPr>
              <a:t>国人生活质量普适量表</a:t>
            </a:r>
            <a:r>
              <a:rPr lang="en-US" altLang="zh-CN" sz="2200" kern="0" dirty="0">
                <a:solidFill>
                  <a:srgbClr val="000000"/>
                </a:solidFill>
                <a:latin typeface="Arial"/>
                <a:ea typeface="宋体" panose="02010600030101010101" pitchFamily="2" charset="-122"/>
              </a:rPr>
              <a:t>QOL-35</a:t>
            </a:r>
            <a:r>
              <a:rPr lang="en-GB" altLang="zh-CN" sz="2200" kern="0" dirty="0">
                <a:solidFill>
                  <a:srgbClr val="000000"/>
                </a:solidFill>
                <a:latin typeface="Arial"/>
                <a:ea typeface="宋体" panose="02010600030101010101" pitchFamily="2" charset="-122"/>
              </a:rPr>
              <a:t>:</a:t>
            </a:r>
            <a:r>
              <a:rPr lang="en-US" altLang="zh-CN" sz="2200" kern="0" dirty="0">
                <a:solidFill>
                  <a:srgbClr val="000000"/>
                </a:solidFill>
                <a:latin typeface="Arial"/>
                <a:ea typeface="宋体" panose="02010600030101010101" pitchFamily="2" charset="-122"/>
              </a:rPr>
              <a:t> </a:t>
            </a:r>
            <a:r>
              <a:rPr lang="zh-CN" altLang="en-US" sz="2200" kern="0" dirty="0">
                <a:solidFill>
                  <a:srgbClr val="000000"/>
                </a:solidFill>
                <a:latin typeface="Arial"/>
                <a:ea typeface="宋体" panose="02010600030101010101" pitchFamily="2" charset="-122"/>
              </a:rPr>
              <a:t>最近</a:t>
            </a:r>
            <a:r>
              <a:rPr lang="en-US" altLang="zh-CN" sz="2200" kern="0" dirty="0">
                <a:solidFill>
                  <a:srgbClr val="000000"/>
                </a:solidFill>
                <a:latin typeface="Arial"/>
                <a:ea typeface="宋体" panose="02010600030101010101" pitchFamily="2" charset="-122"/>
              </a:rPr>
              <a:t>1</a:t>
            </a:r>
            <a:r>
              <a:rPr lang="zh-CN" altLang="en-US" sz="2200" kern="0" dirty="0">
                <a:solidFill>
                  <a:srgbClr val="000000"/>
                </a:solidFill>
                <a:latin typeface="Arial"/>
                <a:ea typeface="宋体" panose="02010600030101010101" pitchFamily="2" charset="-122"/>
              </a:rPr>
              <a:t>个月您的食欲（或胃口）如何？</a:t>
            </a:r>
            <a:endParaRPr lang="en-GB" altLang="zh-CN" sz="2200" kern="0" dirty="0">
              <a:solidFill>
                <a:srgbClr val="000000"/>
              </a:solidFill>
              <a:latin typeface="Arial"/>
              <a:ea typeface="宋体" panose="02010600030101010101" pitchFamily="2" charset="-122"/>
            </a:endParaRPr>
          </a:p>
          <a:p>
            <a:pPr marL="0" lvl="0" indent="0" defTabSz="914400">
              <a:buNone/>
            </a:pPr>
            <a:endParaRPr lang="en-GB" altLang="zh-CN" sz="2200" kern="0" dirty="0">
              <a:solidFill>
                <a:srgbClr val="000000"/>
              </a:solidFill>
              <a:latin typeface="Arial"/>
              <a:ea typeface="宋体" panose="02010600030101010101" pitchFamily="2" charset="-122"/>
            </a:endParaRPr>
          </a:p>
          <a:p>
            <a:pPr marL="0" lvl="0" indent="0" defTabSz="914400">
              <a:buNone/>
            </a:pPr>
            <a:r>
              <a:rPr lang="en-GB" altLang="zh-CN" sz="2200" kern="0" dirty="0">
                <a:solidFill>
                  <a:srgbClr val="000000"/>
                </a:solidFill>
                <a:latin typeface="Arial"/>
                <a:ea typeface="宋体" panose="02010600030101010101" pitchFamily="2" charset="-122"/>
              </a:rPr>
              <a:t>Weather adaption/Constitution:</a:t>
            </a:r>
          </a:p>
          <a:p>
            <a:pPr marL="0" lvl="0" indent="0" defTabSz="914400">
              <a:buNone/>
            </a:pPr>
            <a:r>
              <a:rPr lang="zh-CN" altLang="en-US" sz="2200" kern="0" dirty="0">
                <a:solidFill>
                  <a:srgbClr val="000000"/>
                </a:solidFill>
                <a:latin typeface="Arial"/>
                <a:ea typeface="宋体" panose="02010600030101010101" pitchFamily="2" charset="-122"/>
              </a:rPr>
              <a:t>中华生存质量量表</a:t>
            </a:r>
            <a:r>
              <a:rPr lang="en-US" altLang="zh-CN" sz="2200" kern="0" dirty="0">
                <a:solidFill>
                  <a:srgbClr val="000000"/>
                </a:solidFill>
                <a:latin typeface="Arial"/>
                <a:ea typeface="宋体" panose="02010600030101010101" pitchFamily="2" charset="-122"/>
              </a:rPr>
              <a:t>(</a:t>
            </a:r>
            <a:r>
              <a:rPr lang="en-US" altLang="zh-CN" sz="2200" kern="0" dirty="0" err="1">
                <a:solidFill>
                  <a:srgbClr val="000000"/>
                </a:solidFill>
                <a:latin typeface="Arial"/>
                <a:ea typeface="宋体" panose="02010600030101010101" pitchFamily="2" charset="-122"/>
              </a:rPr>
              <a:t>ChQOL</a:t>
            </a:r>
            <a:r>
              <a:rPr lang="en-US" altLang="zh-CN" sz="2200" kern="0" dirty="0">
                <a:solidFill>
                  <a:srgbClr val="000000"/>
                </a:solidFill>
                <a:latin typeface="Arial"/>
                <a:ea typeface="宋体" panose="02010600030101010101" pitchFamily="2" charset="-122"/>
              </a:rPr>
              <a:t>): </a:t>
            </a:r>
            <a:r>
              <a:rPr lang="zh-CN" altLang="en-US" sz="2200" kern="0" dirty="0">
                <a:solidFill>
                  <a:srgbClr val="000000"/>
                </a:solidFill>
                <a:latin typeface="Arial"/>
                <a:ea typeface="宋体" panose="02010600030101010101" pitchFamily="2" charset="-122"/>
              </a:rPr>
              <a:t>您对季节气候的变化能够适应吗？季节气候变化对您的身体有影响吗？</a:t>
            </a:r>
            <a:endParaRPr lang="en-GB" altLang="zh-CN" sz="2200" kern="0" dirty="0">
              <a:solidFill>
                <a:srgbClr val="000000"/>
              </a:solidFill>
              <a:latin typeface="Arial"/>
              <a:ea typeface="宋体" panose="02010600030101010101" pitchFamily="2" charset="-122"/>
            </a:endParaRPr>
          </a:p>
          <a:p>
            <a:pPr marL="0" lvl="0" indent="0" defTabSz="914400">
              <a:buNone/>
            </a:pPr>
            <a:r>
              <a:rPr lang="zh-CN" altLang="en-US" sz="2200" kern="0" dirty="0">
                <a:solidFill>
                  <a:srgbClr val="000000"/>
                </a:solidFill>
                <a:latin typeface="Arial"/>
                <a:ea typeface="宋体" panose="02010600030101010101" pitchFamily="2" charset="-122"/>
              </a:rPr>
              <a:t>中医健康量表</a:t>
            </a:r>
            <a:r>
              <a:rPr lang="en-US" altLang="zh-CN" sz="2200" kern="0" dirty="0">
                <a:solidFill>
                  <a:srgbClr val="000000"/>
                </a:solidFill>
                <a:latin typeface="Arial"/>
                <a:ea typeface="宋体" panose="02010600030101010101" pitchFamily="2" charset="-122"/>
              </a:rPr>
              <a:t>(</a:t>
            </a:r>
            <a:r>
              <a:rPr lang="en-GB" altLang="zh-CN" sz="2200" kern="0" dirty="0">
                <a:solidFill>
                  <a:srgbClr val="000000"/>
                </a:solidFill>
                <a:latin typeface="Arial"/>
                <a:ea typeface="宋体" panose="02010600030101010101" pitchFamily="2" charset="-122"/>
              </a:rPr>
              <a:t>HSTCM):</a:t>
            </a:r>
            <a:r>
              <a:rPr lang="zh-CN" altLang="en-US" sz="2200" kern="0" dirty="0">
                <a:solidFill>
                  <a:srgbClr val="000000"/>
                </a:solidFill>
                <a:latin typeface="Arial"/>
                <a:ea typeface="宋体" panose="02010600030101010101" pitchFamily="2" charset="-122"/>
              </a:rPr>
              <a:t>天气变化的时候，您会容易生病吗？频繁出入温差大的地方（如有空调的地方），您会容易生病吗？</a:t>
            </a:r>
            <a:endParaRPr lang="en-GB" altLang="zh-CN" sz="2200" kern="0" dirty="0">
              <a:solidFill>
                <a:srgbClr val="000000"/>
              </a:solidFill>
              <a:latin typeface="Arial"/>
              <a:ea typeface="宋体" panose="02010600030101010101" pitchFamily="2" charset="-122"/>
            </a:endParaRPr>
          </a:p>
          <a:p>
            <a:pPr marL="0" lvl="0" indent="0" defTabSz="914400">
              <a:buNone/>
            </a:pPr>
            <a:endParaRPr lang="en-GB" altLang="zh-CN" sz="2200" kern="0" dirty="0">
              <a:solidFill>
                <a:srgbClr val="000000"/>
              </a:solidFill>
              <a:latin typeface="Arial"/>
              <a:ea typeface="宋体" panose="02010600030101010101" pitchFamily="2" charset="-122"/>
            </a:endParaRPr>
          </a:p>
          <a:p>
            <a:pPr marL="0" lvl="0" indent="0" defTabSz="914400">
              <a:buNone/>
            </a:pPr>
            <a:endParaRPr lang="en-GB" altLang="zh-CN" sz="2200" kern="0" dirty="0">
              <a:solidFill>
                <a:srgbClr val="000000"/>
              </a:solidFill>
              <a:latin typeface="Arial"/>
              <a:ea typeface="宋体" panose="02010600030101010101" pitchFamily="2" charset="-122"/>
            </a:endParaRPr>
          </a:p>
          <a:p>
            <a:pPr marL="0" lvl="0" indent="0" defTabSz="914400">
              <a:buNone/>
            </a:pPr>
            <a:endParaRPr kumimoji="0" lang="en-GB" altLang="zh-CN" sz="2200" b="0" i="0" u="none" strike="noStrike" kern="0" cap="none" spc="0" normalizeH="0" noProof="0" dirty="0">
              <a:ln>
                <a:noFill/>
              </a:ln>
              <a:solidFill>
                <a:srgbClr val="000000"/>
              </a:solidFill>
              <a:effectLst/>
              <a:uLnTx/>
              <a:uFillTx/>
              <a:latin typeface="Arial"/>
              <a:ea typeface="宋体" panose="02010600030101010101" pitchFamily="2" charset="-122"/>
              <a:cs typeface="+mn-cs"/>
            </a:endParaRPr>
          </a:p>
          <a:p>
            <a:pPr marL="0" lvl="0" indent="0" defTabSz="914400">
              <a:buNone/>
            </a:pPr>
            <a:endParaRPr kumimoji="0" lang="en-US" altLang="zh-CN" sz="2200" b="0" i="0" u="none" strike="noStrike" kern="0" cap="none" spc="0" normalizeH="0" noProof="0" dirty="0">
              <a:ln>
                <a:noFill/>
              </a:ln>
              <a:solidFill>
                <a:srgbClr val="000000"/>
              </a:solidFill>
              <a:effectLst/>
              <a:uLnTx/>
              <a:uFillTx/>
              <a:latin typeface="Arial"/>
              <a:ea typeface="宋体" panose="02010600030101010101" pitchFamily="2" charset="-122"/>
              <a:cs typeface="+mn-cs"/>
            </a:endParaRPr>
          </a:p>
        </p:txBody>
      </p:sp>
    </p:spTree>
    <p:extLst>
      <p:ext uri="{BB962C8B-B14F-4D97-AF65-F5344CB8AC3E}">
        <p14:creationId xmlns:p14="http://schemas.microsoft.com/office/powerpoint/2010/main" val="3311988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16906386-33D5-CE49-8D5F-411ADED0095E}"/>
              </a:ext>
            </a:extLst>
          </p:cNvPr>
          <p:cNvSpPr>
            <a:spLocks noGrp="1"/>
          </p:cNvSpPr>
          <p:nvPr>
            <p:ph type="title"/>
          </p:nvPr>
        </p:nvSpPr>
        <p:spPr>
          <a:xfrm>
            <a:off x="1143002" y="533400"/>
            <a:ext cx="7387683" cy="964993"/>
          </a:xfrm>
        </p:spPr>
        <p:txBody>
          <a:bodyPr anchor="ctr"/>
          <a:lstStyle/>
          <a:p>
            <a:pPr>
              <a:lnSpc>
                <a:spcPts val="1200"/>
              </a:lnSpc>
            </a:pPr>
            <a:r>
              <a:rPr kumimoji="1" lang="en-GB" altLang="zh-CN" sz="3300" b="1" i="0" cap="none" dirty="0">
                <a:solidFill>
                  <a:prstClr val="black"/>
                </a:solidFill>
                <a:latin typeface="Arial" panose="020B0604020202020204" pitchFamily="34" charset="0"/>
                <a:cs typeface="Arial" panose="020B0604020202020204" pitchFamily="34" charset="0"/>
              </a:rPr>
              <a:t>Some item examples:</a:t>
            </a:r>
            <a:endParaRPr kumimoji="1" lang="zh-CN" altLang="en-US" dirty="0">
              <a:latin typeface="Arial" panose="020B0604020202020204" pitchFamily="34" charset="0"/>
              <a:cs typeface="Arial" panose="020B0604020202020204" pitchFamily="34" charset="0"/>
            </a:endParaRPr>
          </a:p>
        </p:txBody>
      </p:sp>
      <p:sp>
        <p:nvSpPr>
          <p:cNvPr id="40" name="内容占位符 2">
            <a:extLst>
              <a:ext uri="{FF2B5EF4-FFF2-40B4-BE49-F238E27FC236}">
                <a16:creationId xmlns:a16="http://schemas.microsoft.com/office/drawing/2014/main" id="{9C4C0A27-43E3-B94B-A42A-E28BE929D25C}"/>
              </a:ext>
            </a:extLst>
          </p:cNvPr>
          <p:cNvSpPr txBox="1">
            <a:spLocks/>
          </p:cNvSpPr>
          <p:nvPr/>
        </p:nvSpPr>
        <p:spPr bwMode="auto">
          <a:xfrm>
            <a:off x="691376" y="1384654"/>
            <a:ext cx="8452624" cy="5334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lvl="0" indent="0" defTabSz="914400">
              <a:buNone/>
            </a:pPr>
            <a:r>
              <a:rPr kumimoji="0" lang="en-GB" altLang="zh-CN" sz="2200" b="0" i="0" u="none" strike="noStrike" kern="0" cap="none" spc="0" normalizeH="0" noProof="0" dirty="0">
                <a:ln>
                  <a:noFill/>
                </a:ln>
                <a:solidFill>
                  <a:srgbClr val="000000"/>
                </a:solidFill>
                <a:effectLst/>
                <a:uLnTx/>
                <a:uFillTx/>
                <a:latin typeface="Arial"/>
                <a:ea typeface="宋体" panose="02010600030101010101" pitchFamily="2" charset="-122"/>
                <a:cs typeface="+mn-cs"/>
              </a:rPr>
              <a:t>Sleep:</a:t>
            </a:r>
          </a:p>
          <a:p>
            <a:pPr marL="0" lvl="0" indent="0" defTabSz="914400">
              <a:buNone/>
            </a:pPr>
            <a:r>
              <a:rPr lang="zh-CN" altLang="en-US" sz="2200" kern="0" dirty="0">
                <a:solidFill>
                  <a:srgbClr val="000000"/>
                </a:solidFill>
                <a:latin typeface="Arial"/>
                <a:ea typeface="宋体" panose="02010600030101010101" pitchFamily="2" charset="-122"/>
              </a:rPr>
              <a:t>中华生存质量量表</a:t>
            </a:r>
            <a:r>
              <a:rPr lang="en-US" altLang="zh-CN" sz="2200" kern="0" dirty="0">
                <a:solidFill>
                  <a:srgbClr val="000000"/>
                </a:solidFill>
                <a:latin typeface="Arial"/>
                <a:ea typeface="宋体" panose="02010600030101010101" pitchFamily="2" charset="-122"/>
              </a:rPr>
              <a:t>(</a:t>
            </a:r>
            <a:r>
              <a:rPr lang="en-US" altLang="zh-CN" sz="2200" kern="0" dirty="0" err="1">
                <a:solidFill>
                  <a:srgbClr val="000000"/>
                </a:solidFill>
                <a:latin typeface="Arial"/>
                <a:ea typeface="宋体" panose="02010600030101010101" pitchFamily="2" charset="-122"/>
              </a:rPr>
              <a:t>ChQOL</a:t>
            </a:r>
            <a:r>
              <a:rPr lang="en-US" altLang="zh-CN" sz="2200" kern="0" dirty="0">
                <a:solidFill>
                  <a:srgbClr val="000000"/>
                </a:solidFill>
                <a:latin typeface="Arial"/>
                <a:ea typeface="宋体" panose="02010600030101010101" pitchFamily="2" charset="-122"/>
              </a:rPr>
              <a:t>): </a:t>
            </a:r>
            <a:r>
              <a:rPr lang="zh-CN" altLang="en-US" sz="2200" kern="0" dirty="0">
                <a:solidFill>
                  <a:srgbClr val="000000"/>
                </a:solidFill>
                <a:latin typeface="Arial"/>
                <a:ea typeface="宋体" panose="02010600030101010101" pitchFamily="2" charset="-122"/>
              </a:rPr>
              <a:t>您有失眠吗？</a:t>
            </a:r>
            <a:endParaRPr lang="en-GB" altLang="zh-CN" sz="2200" kern="0" dirty="0">
              <a:solidFill>
                <a:srgbClr val="000000"/>
              </a:solidFill>
              <a:latin typeface="Arial"/>
              <a:ea typeface="宋体" panose="02010600030101010101" pitchFamily="2" charset="-122"/>
            </a:endParaRPr>
          </a:p>
          <a:p>
            <a:pPr marL="0" lvl="0" indent="0" defTabSz="914400">
              <a:buNone/>
            </a:pPr>
            <a:r>
              <a:rPr lang="zh-CN" altLang="en-US" sz="2200" kern="0" dirty="0">
                <a:solidFill>
                  <a:srgbClr val="000000"/>
                </a:solidFill>
                <a:latin typeface="Arial"/>
                <a:ea typeface="宋体" panose="02010600030101010101" pitchFamily="2" charset="-122"/>
              </a:rPr>
              <a:t>中华健康状况量表</a:t>
            </a:r>
            <a:r>
              <a:rPr lang="en-US" altLang="zh-CN" sz="2200" kern="0" dirty="0">
                <a:solidFill>
                  <a:srgbClr val="000000"/>
                </a:solidFill>
                <a:latin typeface="Arial"/>
                <a:ea typeface="宋体" panose="02010600030101010101" pitchFamily="2" charset="-122"/>
              </a:rPr>
              <a:t>(</a:t>
            </a:r>
            <a:r>
              <a:rPr lang="en-GB" altLang="zh-CN" sz="2200" kern="0" dirty="0">
                <a:solidFill>
                  <a:srgbClr val="000000"/>
                </a:solidFill>
                <a:latin typeface="Arial"/>
                <a:ea typeface="宋体" panose="02010600030101010101" pitchFamily="2" charset="-122"/>
              </a:rPr>
              <a:t>HSS-TCM): </a:t>
            </a:r>
            <a:r>
              <a:rPr lang="zh-CN" altLang="en-GB" sz="2200" kern="0" dirty="0">
                <a:solidFill>
                  <a:srgbClr val="000000"/>
                </a:solidFill>
                <a:latin typeface="Arial"/>
                <a:ea typeface="宋体" panose="02010600030101010101" pitchFamily="2" charset="-122"/>
              </a:rPr>
              <a:t>睡眠</a:t>
            </a:r>
            <a:r>
              <a:rPr lang="zh-CN" altLang="en-US" sz="2200" kern="0" dirty="0">
                <a:solidFill>
                  <a:srgbClr val="000000"/>
                </a:solidFill>
                <a:latin typeface="Arial"/>
                <a:ea typeface="宋体" panose="02010600030101010101" pitchFamily="2" charset="-122"/>
              </a:rPr>
              <a:t>正常 难以入睡 需要借助药物入睡 借助药物也很难入睡</a:t>
            </a:r>
            <a:endParaRPr lang="en-US" altLang="zh-CN" sz="2200" kern="0" dirty="0">
              <a:solidFill>
                <a:srgbClr val="000000"/>
              </a:solidFill>
              <a:latin typeface="Arial"/>
              <a:ea typeface="宋体" panose="02010600030101010101" pitchFamily="2" charset="-122"/>
            </a:endParaRPr>
          </a:p>
          <a:p>
            <a:pPr marL="0" indent="0" defTabSz="914400">
              <a:buNone/>
            </a:pPr>
            <a:r>
              <a:rPr lang="zh-CN" altLang="en-US" sz="2200" kern="0" dirty="0">
                <a:solidFill>
                  <a:srgbClr val="000000"/>
                </a:solidFill>
                <a:latin typeface="Arial"/>
                <a:ea typeface="宋体" panose="02010600030101010101" pitchFamily="2" charset="-122"/>
              </a:rPr>
              <a:t>自测健康评定量表</a:t>
            </a:r>
            <a:r>
              <a:rPr lang="en-GB" altLang="zh-CN" sz="2200" kern="0" dirty="0">
                <a:solidFill>
                  <a:srgbClr val="000000"/>
                </a:solidFill>
                <a:latin typeface="Arial"/>
                <a:ea typeface="宋体" panose="02010600030101010101" pitchFamily="2" charset="-122"/>
              </a:rPr>
              <a:t>(SRHMS):</a:t>
            </a:r>
            <a:r>
              <a:rPr lang="zh-CN" altLang="en-US" sz="2200" kern="0" dirty="0">
                <a:solidFill>
                  <a:srgbClr val="000000"/>
                </a:solidFill>
                <a:latin typeface="Arial"/>
                <a:ea typeface="宋体" panose="02010600030101010101" pitchFamily="2" charset="-122"/>
              </a:rPr>
              <a:t>您的睡眠怎么样？</a:t>
            </a:r>
            <a:endParaRPr lang="en-GB" altLang="zh-CN" sz="2200" kern="0" dirty="0">
              <a:solidFill>
                <a:srgbClr val="000000"/>
              </a:solidFill>
              <a:latin typeface="Arial"/>
              <a:ea typeface="宋体" panose="02010600030101010101" pitchFamily="2" charset="-122"/>
            </a:endParaRPr>
          </a:p>
          <a:p>
            <a:pPr marL="0" indent="0" defTabSz="914400">
              <a:buNone/>
            </a:pPr>
            <a:endParaRPr lang="en-GB" altLang="zh-CN" sz="2200" kern="0" dirty="0">
              <a:solidFill>
                <a:srgbClr val="000000"/>
              </a:solidFill>
              <a:latin typeface="Arial"/>
              <a:ea typeface="宋体" panose="02010600030101010101" pitchFamily="2" charset="-122"/>
            </a:endParaRPr>
          </a:p>
          <a:p>
            <a:pPr marL="0" indent="0" defTabSz="914400">
              <a:buNone/>
            </a:pPr>
            <a:endParaRPr lang="en-GB" altLang="zh-CN" sz="2200" kern="0" dirty="0">
              <a:solidFill>
                <a:srgbClr val="000000"/>
              </a:solidFill>
              <a:latin typeface="Arial"/>
              <a:ea typeface="宋体" panose="02010600030101010101" pitchFamily="2" charset="-122"/>
            </a:endParaRPr>
          </a:p>
          <a:p>
            <a:pPr marL="0" lvl="0" indent="0" defTabSz="914400">
              <a:buNone/>
            </a:pPr>
            <a:r>
              <a:rPr lang="en-GB" altLang="zh-CN" sz="2200" kern="0" dirty="0">
                <a:solidFill>
                  <a:srgbClr val="000000"/>
                </a:solidFill>
                <a:latin typeface="Arial"/>
                <a:ea typeface="宋体" panose="02010600030101010101" pitchFamily="2" charset="-122"/>
              </a:rPr>
              <a:t>Spirit:</a:t>
            </a:r>
          </a:p>
          <a:p>
            <a:pPr marL="0" lvl="0" indent="0" defTabSz="914400">
              <a:buNone/>
            </a:pPr>
            <a:r>
              <a:rPr lang="zh-CN" altLang="en-US" sz="2200" kern="0" dirty="0">
                <a:solidFill>
                  <a:srgbClr val="000000"/>
                </a:solidFill>
                <a:latin typeface="Arial"/>
                <a:ea typeface="宋体" panose="02010600030101010101" pitchFamily="2" charset="-122"/>
              </a:rPr>
              <a:t>中华健康状况量表</a:t>
            </a:r>
            <a:r>
              <a:rPr lang="en-US" altLang="zh-CN" sz="2200" kern="0" dirty="0">
                <a:solidFill>
                  <a:srgbClr val="000000"/>
                </a:solidFill>
                <a:latin typeface="Arial"/>
                <a:ea typeface="宋体" panose="02010600030101010101" pitchFamily="2" charset="-122"/>
              </a:rPr>
              <a:t>(</a:t>
            </a:r>
            <a:r>
              <a:rPr lang="en-GB" altLang="zh-CN" sz="2200" kern="0" dirty="0">
                <a:solidFill>
                  <a:srgbClr val="000000"/>
                </a:solidFill>
                <a:latin typeface="Arial"/>
                <a:ea typeface="宋体" panose="02010600030101010101" pitchFamily="2" charset="-122"/>
              </a:rPr>
              <a:t>HSS-TCM):</a:t>
            </a:r>
            <a:r>
              <a:rPr lang="zh-CN" altLang="en-US" sz="2200" kern="0" dirty="0">
                <a:solidFill>
                  <a:srgbClr val="000000"/>
                </a:solidFill>
                <a:latin typeface="Arial"/>
                <a:ea typeface="宋体" panose="02010600030101010101" pitchFamily="2" charset="-122"/>
              </a:rPr>
              <a:t>精神饱满 精神欠佳 精神疲惫 精神萎靡</a:t>
            </a:r>
            <a:endParaRPr lang="en-GB" altLang="zh-CN" sz="2200" kern="0" dirty="0">
              <a:solidFill>
                <a:srgbClr val="000000"/>
              </a:solidFill>
              <a:latin typeface="Arial"/>
              <a:ea typeface="宋体" panose="02010600030101010101" pitchFamily="2" charset="-122"/>
            </a:endParaRPr>
          </a:p>
          <a:p>
            <a:pPr marL="0" lvl="0" indent="0" defTabSz="914400">
              <a:buNone/>
            </a:pPr>
            <a:r>
              <a:rPr lang="zh-CN" altLang="en-US" sz="2200" kern="0" dirty="0">
                <a:solidFill>
                  <a:srgbClr val="000000"/>
                </a:solidFill>
                <a:latin typeface="Arial"/>
                <a:ea typeface="宋体" panose="02010600030101010101" pitchFamily="2" charset="-122"/>
              </a:rPr>
              <a:t>中华生存质量量表</a:t>
            </a:r>
            <a:r>
              <a:rPr lang="en-US" altLang="zh-CN" sz="2200" kern="0" dirty="0">
                <a:solidFill>
                  <a:srgbClr val="000000"/>
                </a:solidFill>
                <a:latin typeface="Arial"/>
                <a:ea typeface="宋体" panose="02010600030101010101" pitchFamily="2" charset="-122"/>
              </a:rPr>
              <a:t>(</a:t>
            </a:r>
            <a:r>
              <a:rPr lang="en-US" altLang="zh-CN" sz="2200" kern="0" dirty="0" err="1">
                <a:solidFill>
                  <a:srgbClr val="000000"/>
                </a:solidFill>
                <a:latin typeface="Arial"/>
                <a:ea typeface="宋体" panose="02010600030101010101" pitchFamily="2" charset="-122"/>
              </a:rPr>
              <a:t>ChQOL</a:t>
            </a:r>
            <a:r>
              <a:rPr lang="en-US" altLang="zh-CN" sz="2200" kern="0" dirty="0">
                <a:solidFill>
                  <a:srgbClr val="000000"/>
                </a:solidFill>
                <a:latin typeface="Arial"/>
                <a:ea typeface="宋体" panose="02010600030101010101" pitchFamily="2" charset="-122"/>
              </a:rPr>
              <a:t>):</a:t>
            </a:r>
            <a:r>
              <a:rPr lang="zh-CN" altLang="en-US" sz="2200" kern="0" dirty="0">
                <a:solidFill>
                  <a:srgbClr val="000000"/>
                </a:solidFill>
                <a:latin typeface="Arial"/>
                <a:ea typeface="宋体" panose="02010600030101010101" pitchFamily="2" charset="-122"/>
              </a:rPr>
              <a:t>您经常感到力不从心吗？（指心里想做某事</a:t>
            </a:r>
            <a:r>
              <a:rPr lang="en-US" altLang="zh-CN" sz="2200" kern="0" dirty="0">
                <a:solidFill>
                  <a:srgbClr val="000000"/>
                </a:solidFill>
                <a:latin typeface="Arial"/>
                <a:ea typeface="宋体" panose="02010600030101010101" pitchFamily="2" charset="-122"/>
              </a:rPr>
              <a:t>,</a:t>
            </a:r>
            <a:r>
              <a:rPr lang="zh-CN" altLang="en-US" sz="2200" kern="0" dirty="0">
                <a:solidFill>
                  <a:srgbClr val="000000"/>
                </a:solidFill>
                <a:latin typeface="Arial"/>
                <a:ea typeface="宋体" panose="02010600030101010101" pitchFamily="2" charset="-122"/>
              </a:rPr>
              <a:t>但精神或体力不足）</a:t>
            </a:r>
            <a:endParaRPr lang="en-GB" altLang="zh-CN" sz="2200" kern="0" dirty="0">
              <a:solidFill>
                <a:srgbClr val="000000"/>
              </a:solidFill>
              <a:latin typeface="Arial"/>
              <a:ea typeface="宋体" panose="02010600030101010101" pitchFamily="2" charset="-122"/>
            </a:endParaRPr>
          </a:p>
          <a:p>
            <a:pPr marL="0" lvl="0" indent="0" defTabSz="914400">
              <a:buNone/>
            </a:pPr>
            <a:r>
              <a:rPr lang="en-GB" altLang="zh-CN" sz="2200" kern="0" dirty="0">
                <a:solidFill>
                  <a:srgbClr val="000000"/>
                </a:solidFill>
                <a:latin typeface="Arial"/>
                <a:ea typeface="宋体" panose="02010600030101010101" pitchFamily="2" charset="-122"/>
              </a:rPr>
              <a:t>vs SF-36:</a:t>
            </a:r>
            <a:r>
              <a:rPr lang="zh-CN" altLang="en-US" sz="2200" kern="0" dirty="0">
                <a:solidFill>
                  <a:srgbClr val="000000"/>
                </a:solidFill>
                <a:latin typeface="Arial"/>
                <a:ea typeface="宋体" panose="02010600030101010101" pitchFamily="2" charset="-122"/>
              </a:rPr>
              <a:t>做事精力充沛</a:t>
            </a:r>
            <a:endParaRPr lang="en-GB" altLang="zh-CN" sz="2200" kern="0" dirty="0">
              <a:solidFill>
                <a:srgbClr val="000000"/>
              </a:solidFill>
              <a:latin typeface="Arial"/>
              <a:ea typeface="宋体" panose="02010600030101010101" pitchFamily="2" charset="-122"/>
            </a:endParaRPr>
          </a:p>
          <a:p>
            <a:pPr marL="0" lvl="0" indent="0" defTabSz="914400">
              <a:buNone/>
            </a:pPr>
            <a:endParaRPr lang="en-GB" altLang="zh-CN" sz="2200" kern="0" dirty="0">
              <a:solidFill>
                <a:srgbClr val="000000"/>
              </a:solidFill>
              <a:latin typeface="Arial"/>
              <a:ea typeface="宋体" panose="02010600030101010101" pitchFamily="2" charset="-122"/>
            </a:endParaRPr>
          </a:p>
          <a:p>
            <a:pPr marL="0" lvl="0" indent="0" defTabSz="914400">
              <a:buNone/>
            </a:pPr>
            <a:endParaRPr kumimoji="0" lang="en-GB" altLang="zh-CN" sz="2200" b="0" i="0" u="none" strike="noStrike" kern="0" cap="none" spc="0" normalizeH="0" noProof="0" dirty="0">
              <a:ln>
                <a:noFill/>
              </a:ln>
              <a:solidFill>
                <a:srgbClr val="000000"/>
              </a:solidFill>
              <a:effectLst/>
              <a:uLnTx/>
              <a:uFillTx/>
              <a:latin typeface="Arial"/>
              <a:ea typeface="宋体" panose="02010600030101010101" pitchFamily="2" charset="-122"/>
              <a:cs typeface="+mn-cs"/>
            </a:endParaRPr>
          </a:p>
          <a:p>
            <a:pPr marL="0" lvl="0" indent="0" defTabSz="914400">
              <a:buNone/>
            </a:pPr>
            <a:endParaRPr kumimoji="0" lang="en-US" altLang="zh-CN" sz="2200" b="0" i="0" u="none" strike="noStrike" kern="0" cap="none" spc="0" normalizeH="0" noProof="0" dirty="0">
              <a:ln>
                <a:noFill/>
              </a:ln>
              <a:solidFill>
                <a:srgbClr val="000000"/>
              </a:solidFill>
              <a:effectLst/>
              <a:uLnTx/>
              <a:uFillTx/>
              <a:latin typeface="Arial"/>
              <a:ea typeface="宋体" panose="02010600030101010101" pitchFamily="2" charset="-122"/>
              <a:cs typeface="+mn-cs"/>
            </a:endParaRPr>
          </a:p>
        </p:txBody>
      </p:sp>
    </p:spTree>
    <p:extLst>
      <p:ext uri="{BB962C8B-B14F-4D97-AF65-F5344CB8AC3E}">
        <p14:creationId xmlns:p14="http://schemas.microsoft.com/office/powerpoint/2010/main" val="3917526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16906386-33D5-CE49-8D5F-411ADED0095E}"/>
              </a:ext>
            </a:extLst>
          </p:cNvPr>
          <p:cNvSpPr>
            <a:spLocks noGrp="1"/>
          </p:cNvSpPr>
          <p:nvPr>
            <p:ph type="title"/>
          </p:nvPr>
        </p:nvSpPr>
        <p:spPr>
          <a:xfrm>
            <a:off x="1143002" y="533400"/>
            <a:ext cx="7387683" cy="964993"/>
          </a:xfrm>
        </p:spPr>
        <p:txBody>
          <a:bodyPr anchor="ctr"/>
          <a:lstStyle/>
          <a:p>
            <a:pPr>
              <a:lnSpc>
                <a:spcPts val="1200"/>
              </a:lnSpc>
            </a:pPr>
            <a:r>
              <a:rPr kumimoji="1" lang="en-GB" altLang="zh-CN" sz="3300" b="1" i="0" cap="none" dirty="0">
                <a:solidFill>
                  <a:prstClr val="black"/>
                </a:solidFill>
                <a:latin typeface="Arial" panose="020B0604020202020204" pitchFamily="34" charset="0"/>
                <a:cs typeface="Arial" panose="020B0604020202020204" pitchFamily="34" charset="0"/>
              </a:rPr>
              <a:t>Discussion</a:t>
            </a:r>
            <a:endParaRPr kumimoji="1" lang="zh-CN" altLang="en-US" dirty="0">
              <a:latin typeface="Arial" panose="020B0604020202020204" pitchFamily="34" charset="0"/>
              <a:cs typeface="Arial" panose="020B0604020202020204" pitchFamily="34" charset="0"/>
            </a:endParaRPr>
          </a:p>
        </p:txBody>
      </p:sp>
      <p:sp>
        <p:nvSpPr>
          <p:cNvPr id="40" name="内容占位符 2">
            <a:extLst>
              <a:ext uri="{FF2B5EF4-FFF2-40B4-BE49-F238E27FC236}">
                <a16:creationId xmlns:a16="http://schemas.microsoft.com/office/drawing/2014/main" id="{9C4C0A27-43E3-B94B-A42A-E28BE929D25C}"/>
              </a:ext>
            </a:extLst>
          </p:cNvPr>
          <p:cNvSpPr txBox="1">
            <a:spLocks/>
          </p:cNvSpPr>
          <p:nvPr/>
        </p:nvSpPr>
        <p:spPr bwMode="auto">
          <a:xfrm>
            <a:off x="350875" y="1373503"/>
            <a:ext cx="8495204" cy="5334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zh-CN" sz="2200" b="1" i="0" u="none" strike="noStrike" kern="0" cap="none" spc="0" normalizeH="0" baseline="0" noProof="0" dirty="0">
                <a:ln>
                  <a:noFill/>
                </a:ln>
                <a:solidFill>
                  <a:srgbClr val="000000"/>
                </a:solidFill>
                <a:effectLst/>
                <a:uLnTx/>
                <a:uFillTx/>
                <a:latin typeface="Arial"/>
                <a:ea typeface="+mn-ea"/>
                <a:cs typeface="+mn-cs"/>
              </a:rPr>
              <a:t>Similarities</a:t>
            </a:r>
            <a:r>
              <a:rPr kumimoji="0" lang="en-US" altLang="zh-CN" sz="2200" b="0" i="0" u="none" strike="noStrike" kern="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zh-CN" sz="2200" b="0" i="0" u="none" strike="noStrike" kern="0" cap="none" spc="0" normalizeH="0" baseline="0" noProof="0" dirty="0">
                <a:ln>
                  <a:noFill/>
                </a:ln>
                <a:solidFill>
                  <a:srgbClr val="000000"/>
                </a:solidFill>
                <a:effectLst/>
                <a:uLnTx/>
                <a:uFillTx/>
                <a:latin typeface="Arial"/>
                <a:ea typeface="+mn-ea"/>
                <a:cs typeface="+mn-cs"/>
              </a:rPr>
              <a:t>Most of the identified health domains and dimensions were comparable to those in the Western descriptive systems.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2000" b="0" i="0" u="none" strike="noStrike" kern="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rPr>
              <a:t>中西方对于健康的定义，在健康维度、条目的层次上大部分是相似的。</a:t>
            </a:r>
            <a:endParaRPr kumimoji="0" lang="en-US" altLang="zh-CN" sz="2000" b="0" i="0" u="none" strike="noStrike" kern="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zh-CN" sz="2200" b="1" i="0" u="none" strike="noStrike" kern="0" cap="none" spc="0" normalizeH="0" baseline="0" noProof="0" dirty="0">
                <a:ln>
                  <a:noFill/>
                </a:ln>
                <a:solidFill>
                  <a:srgbClr val="000000"/>
                </a:solidFill>
                <a:effectLst/>
                <a:uLnTx/>
                <a:uFillTx/>
                <a:latin typeface="Arial"/>
                <a:ea typeface="+mn-ea"/>
                <a:cs typeface="+mn-cs"/>
              </a:rPr>
              <a:t>Differences</a:t>
            </a:r>
            <a:r>
              <a:rPr kumimoji="0" lang="en-US" altLang="zh-CN" sz="2200" b="0" i="0" u="none" strike="noStrike" kern="0" cap="none" spc="0" normalizeH="0" baseline="0" noProof="0" dirty="0">
                <a:ln>
                  <a:noFill/>
                </a:ln>
                <a:solidFill>
                  <a:srgbClr val="000000"/>
                </a:solidFill>
                <a:effectLst/>
                <a:uLnTx/>
                <a:uFillTx/>
                <a:latin typeface="Arial"/>
                <a:ea typeface="+mn-ea"/>
                <a:cs typeface="+mn-cs"/>
              </a:rPr>
              <a:t>: </a:t>
            </a:r>
          </a:p>
          <a:p>
            <a:pPr marL="457200" marR="0" lvl="0" indent="-4572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altLang="zh-CN" sz="2200" b="0" i="0" u="none" strike="noStrike" kern="0" cap="none" spc="0" normalizeH="0" baseline="0" noProof="0" dirty="0">
                <a:ln>
                  <a:noFill/>
                </a:ln>
                <a:solidFill>
                  <a:srgbClr val="000000"/>
                </a:solidFill>
                <a:effectLst/>
                <a:uLnTx/>
                <a:uFillTx/>
                <a:latin typeface="Arial"/>
                <a:ea typeface="+mn-ea"/>
                <a:cs typeface="+mn-cs"/>
              </a:rPr>
              <a:t>Some not covered in Western conceptual models, such as </a:t>
            </a:r>
            <a:r>
              <a:rPr kumimoji="0" lang="en-GB" altLang="zh-CN" sz="2200" b="0" i="0" u="none" strike="noStrike" kern="0" cap="none" spc="0" normalizeH="0" baseline="0" noProof="0" dirty="0">
                <a:ln>
                  <a:noFill/>
                </a:ln>
                <a:solidFill>
                  <a:srgbClr val="000000"/>
                </a:solidFill>
                <a:effectLst/>
                <a:uLnTx/>
                <a:uFillTx/>
                <a:latin typeface="Arial"/>
                <a:ea typeface="+mn-ea"/>
                <a:cs typeface="+mn-cs"/>
              </a:rPr>
              <a:t>“Spirit (Shen)”, “complexion”, “body quality”, “weather adaptability”</a:t>
            </a:r>
            <a:r>
              <a:rPr kumimoji="0" lang="en-US" altLang="zh-CN" sz="2200" b="0" i="0" u="none" strike="noStrike" kern="0" cap="none" spc="0" normalizeH="0" baseline="0" noProof="0" dirty="0">
                <a:ln>
                  <a:noFill/>
                </a:ln>
                <a:solidFill>
                  <a:srgbClr val="000000"/>
                </a:solidFill>
                <a:effectLst/>
                <a:uLnTx/>
                <a:uFillTx/>
                <a:latin typeface="Arial"/>
                <a:ea typeface="+mn-ea"/>
                <a:cs typeface="+mn-cs"/>
              </a:rPr>
              <a:t>; </a:t>
            </a:r>
            <a:r>
              <a:rPr kumimoji="0" lang="zh-CN" altLang="en-US" sz="2000" b="0" i="0" u="none" strike="noStrike" kern="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rPr>
              <a:t>精神、面色、体质、适应天气等概念似乎是中国文化中在描述健康时独有的概念。</a:t>
            </a:r>
            <a:endParaRPr kumimoji="0" lang="en-US" altLang="zh-CN" sz="2000" b="0" i="0" u="none" strike="noStrike" kern="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endParaRPr>
          </a:p>
          <a:p>
            <a:pPr marL="457200" marR="0" lvl="0" indent="-4572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altLang="zh-CN" sz="2200" b="0" i="0" u="none" strike="noStrike" kern="0" cap="none" spc="0" normalizeH="0" baseline="0" noProof="0" dirty="0">
                <a:ln>
                  <a:noFill/>
                </a:ln>
                <a:solidFill>
                  <a:srgbClr val="000000"/>
                </a:solidFill>
                <a:effectLst/>
                <a:uLnTx/>
                <a:uFillTx/>
                <a:latin typeface="Arial"/>
                <a:ea typeface="+mn-ea"/>
                <a:cs typeface="+mn-cs"/>
              </a:rPr>
              <a:t>Items like eating/appetite and sleep were frequently mentioned by Chinese measures and by Chinese interviewees, but were less likely to be </a:t>
            </a:r>
            <a:r>
              <a:rPr kumimoji="0" lang="en-US" altLang="zh-CN" sz="2200" b="0" i="0" u="none" strike="noStrike" kern="0" cap="none" spc="0" normalizeH="0" baseline="0" noProof="0" dirty="0" err="1">
                <a:ln>
                  <a:noFill/>
                </a:ln>
                <a:solidFill>
                  <a:srgbClr val="000000"/>
                </a:solidFill>
                <a:effectLst/>
                <a:uLnTx/>
                <a:uFillTx/>
                <a:latin typeface="Arial"/>
                <a:ea typeface="+mn-ea"/>
                <a:cs typeface="+mn-cs"/>
              </a:rPr>
              <a:t>emphasised</a:t>
            </a:r>
            <a:r>
              <a:rPr kumimoji="0" lang="en-US" altLang="zh-CN" sz="2200" b="0" i="0" u="none" strike="noStrike" kern="0" cap="none" spc="0" normalizeH="0" baseline="0" noProof="0" dirty="0">
                <a:ln>
                  <a:noFill/>
                </a:ln>
                <a:solidFill>
                  <a:srgbClr val="000000"/>
                </a:solidFill>
                <a:effectLst/>
                <a:uLnTx/>
                <a:uFillTx/>
                <a:latin typeface="Arial"/>
                <a:ea typeface="+mn-ea"/>
                <a:cs typeface="+mn-cs"/>
              </a:rPr>
              <a:t> in Western measures such as EQ-5D and SF-36. </a:t>
            </a:r>
            <a:r>
              <a:rPr kumimoji="0" lang="zh-CN" altLang="en-US" sz="2000" b="0" i="0" u="none" strike="noStrike" kern="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rPr>
              <a:t>部分条目，比如食欲、睡眠，被绝大多数中国量表应用，却不常被西方量表用于测量健康。</a:t>
            </a:r>
            <a:endParaRPr kumimoji="0" lang="en-US" altLang="zh-CN" sz="2200" b="0" i="0" u="none" strike="noStrike" kern="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669474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16906386-33D5-CE49-8D5F-411ADED0095E}"/>
              </a:ext>
            </a:extLst>
          </p:cNvPr>
          <p:cNvSpPr>
            <a:spLocks noGrp="1"/>
          </p:cNvSpPr>
          <p:nvPr>
            <p:ph type="title"/>
          </p:nvPr>
        </p:nvSpPr>
        <p:spPr>
          <a:xfrm>
            <a:off x="1143002" y="533400"/>
            <a:ext cx="7387683" cy="964993"/>
          </a:xfrm>
        </p:spPr>
        <p:txBody>
          <a:bodyPr anchor="ctr"/>
          <a:lstStyle/>
          <a:p>
            <a:pPr>
              <a:lnSpc>
                <a:spcPts val="1200"/>
              </a:lnSpc>
            </a:pPr>
            <a:r>
              <a:rPr kumimoji="1" lang="en-GB" altLang="zh-CN" sz="3300" b="1" i="0" cap="none" dirty="0">
                <a:solidFill>
                  <a:prstClr val="black"/>
                </a:solidFill>
                <a:latin typeface="Arial" panose="020B0604020202020204" pitchFamily="34" charset="0"/>
                <a:cs typeface="Arial" panose="020B0604020202020204" pitchFamily="34" charset="0"/>
              </a:rPr>
              <a:t>Discussion</a:t>
            </a:r>
            <a:endParaRPr kumimoji="1" lang="zh-CN" altLang="en-US" dirty="0">
              <a:latin typeface="Arial" panose="020B0604020202020204" pitchFamily="34" charset="0"/>
              <a:cs typeface="Arial" panose="020B0604020202020204" pitchFamily="34" charset="0"/>
            </a:endParaRPr>
          </a:p>
        </p:txBody>
      </p:sp>
      <p:sp>
        <p:nvSpPr>
          <p:cNvPr id="2" name="矩形 1">
            <a:extLst>
              <a:ext uri="{FF2B5EF4-FFF2-40B4-BE49-F238E27FC236}">
                <a16:creationId xmlns:a16="http://schemas.microsoft.com/office/drawing/2014/main" id="{7660F6E5-795B-E94A-AAC1-16702DBF20DD}"/>
              </a:ext>
            </a:extLst>
          </p:cNvPr>
          <p:cNvSpPr/>
          <p:nvPr/>
        </p:nvSpPr>
        <p:spPr>
          <a:xfrm>
            <a:off x="207726" y="1498393"/>
            <a:ext cx="8785803" cy="3890296"/>
          </a:xfrm>
          <a:prstGeom prst="rect">
            <a:avLst/>
          </a:prstGeom>
        </p:spPr>
        <p:txBody>
          <a:bodyPr wrap="square">
            <a:spAutoFit/>
          </a:bodyPr>
          <a:lstStyle/>
          <a:p>
            <a:pPr marL="342900" indent="-342900" defTabSz="914400" fontAlgn="base">
              <a:spcBef>
                <a:spcPct val="20000"/>
              </a:spcBef>
              <a:spcAft>
                <a:spcPct val="0"/>
              </a:spcAft>
              <a:buFont typeface="Arial" panose="020B0604020202020204" pitchFamily="34" charset="0"/>
              <a:buChar char="•"/>
            </a:pPr>
            <a:r>
              <a:rPr lang="en-US" altLang="zh-CN" sz="2200" kern="0" dirty="0">
                <a:solidFill>
                  <a:srgbClr val="000000"/>
                </a:solidFill>
                <a:latin typeface="Arial"/>
              </a:rPr>
              <a:t>“Chinese-characteristic” health dimensions show </a:t>
            </a:r>
            <a:r>
              <a:rPr lang="en-US" altLang="zh-CN" sz="2200" kern="0" dirty="0">
                <a:solidFill>
                  <a:srgbClr val="FF6600"/>
                </a:solidFill>
                <a:latin typeface="Arial"/>
              </a:rPr>
              <a:t>potential cultural differences</a:t>
            </a:r>
            <a:r>
              <a:rPr lang="en-US" altLang="zh-CN" sz="2200" kern="0" dirty="0">
                <a:solidFill>
                  <a:srgbClr val="000000"/>
                </a:solidFill>
                <a:latin typeface="Arial"/>
              </a:rPr>
              <a:t> in defining health between China and the West.</a:t>
            </a:r>
            <a:r>
              <a:rPr lang="zh-CN" altLang="en-US" sz="2200" kern="0" dirty="0">
                <a:solidFill>
                  <a:srgbClr val="000000"/>
                </a:solidFill>
                <a:latin typeface="Arial"/>
              </a:rPr>
              <a:t> </a:t>
            </a:r>
            <a:r>
              <a:rPr lang="zh-CN" altLang="en-US" sz="2000" kern="0" dirty="0">
                <a:solidFill>
                  <a:srgbClr val="000000"/>
                </a:solidFill>
                <a:latin typeface="SimSun" panose="02010600030101010101" pitchFamily="2" charset="-122"/>
                <a:ea typeface="SimSun" panose="02010600030101010101" pitchFamily="2" charset="-122"/>
              </a:rPr>
              <a:t>中西方在定义健康、描述健康方面有潜在的不同，相应的，中西方量化健康相关生命质量的方式也不应该一概而论。</a:t>
            </a:r>
            <a:endParaRPr lang="en-US" altLang="zh-CN" sz="2000" kern="0" dirty="0">
              <a:solidFill>
                <a:srgbClr val="000000"/>
              </a:solidFill>
              <a:latin typeface="SimSun" panose="02010600030101010101" pitchFamily="2" charset="-122"/>
              <a:ea typeface="SimSun" panose="02010600030101010101" pitchFamily="2" charset="-122"/>
            </a:endParaRPr>
          </a:p>
          <a:p>
            <a:pPr marL="342900" indent="-342900" defTabSz="914400" fontAlgn="base">
              <a:spcBef>
                <a:spcPct val="20000"/>
              </a:spcBef>
              <a:spcAft>
                <a:spcPct val="0"/>
              </a:spcAft>
              <a:buFont typeface="Arial" panose="020B0604020202020204" pitchFamily="34" charset="0"/>
              <a:buChar char="•"/>
            </a:pPr>
            <a:endParaRPr lang="en-US" altLang="zh-CN" sz="2200" kern="0" dirty="0">
              <a:solidFill>
                <a:srgbClr val="000000"/>
              </a:solidFill>
              <a:latin typeface="Arial"/>
            </a:endParaRPr>
          </a:p>
          <a:p>
            <a:pPr marL="342900" indent="-342900" defTabSz="914400" fontAlgn="base">
              <a:spcBef>
                <a:spcPct val="20000"/>
              </a:spcBef>
              <a:spcAft>
                <a:spcPct val="0"/>
              </a:spcAft>
              <a:buFont typeface="Arial" panose="020B0604020202020204" pitchFamily="34" charset="0"/>
              <a:buChar char="•"/>
            </a:pPr>
            <a:r>
              <a:rPr lang="en-US" altLang="zh-CN" sz="2200" dirty="0">
                <a:solidFill>
                  <a:srgbClr val="000000"/>
                </a:solidFill>
                <a:latin typeface="Arial" charset="0"/>
              </a:rPr>
              <a:t>As follows, </a:t>
            </a:r>
            <a:r>
              <a:rPr lang="en-US" altLang="zh-CN" sz="2200" dirty="0">
                <a:solidFill>
                  <a:srgbClr val="FF6600"/>
                </a:solidFill>
                <a:latin typeface="Arial" charset="0"/>
              </a:rPr>
              <a:t>a Q-methodological study </a:t>
            </a:r>
            <a:r>
              <a:rPr lang="en-US" altLang="zh-CN" sz="2200" dirty="0">
                <a:solidFill>
                  <a:srgbClr val="000000"/>
                </a:solidFill>
                <a:latin typeface="Arial" charset="0"/>
              </a:rPr>
              <a:t>was conducted to further justify such cultural differences: </a:t>
            </a:r>
            <a:r>
              <a:rPr lang="en-GB" altLang="zh-CN" sz="2200" dirty="0">
                <a:solidFill>
                  <a:srgbClr val="000000"/>
                </a:solidFill>
                <a:latin typeface="Arial" charset="0"/>
              </a:rPr>
              <a:t>“Chinese unique” dimensions were </a:t>
            </a:r>
            <a:r>
              <a:rPr lang="en-GB" altLang="zh-CN" sz="2200" dirty="0">
                <a:solidFill>
                  <a:srgbClr val="FF6600"/>
                </a:solidFill>
                <a:latin typeface="Arial" charset="0"/>
              </a:rPr>
              <a:t>well recognised </a:t>
            </a:r>
            <a:r>
              <a:rPr lang="en-GB" altLang="zh-CN" sz="2200" dirty="0">
                <a:solidFill>
                  <a:srgbClr val="000000"/>
                </a:solidFill>
                <a:latin typeface="Arial" charset="0"/>
              </a:rPr>
              <a:t>by </a:t>
            </a:r>
            <a:r>
              <a:rPr lang="en-GB" altLang="zh-CN" sz="2200" dirty="0">
                <a:solidFill>
                  <a:srgbClr val="FF6600"/>
                </a:solidFill>
                <a:latin typeface="Arial" charset="0"/>
              </a:rPr>
              <a:t>a diverse range </a:t>
            </a:r>
            <a:r>
              <a:rPr lang="en-GB" altLang="zh-CN" sz="2200" dirty="0">
                <a:solidFill>
                  <a:srgbClr val="000000"/>
                </a:solidFill>
                <a:latin typeface="Arial" charset="0"/>
              </a:rPr>
              <a:t>of Chinese participants.</a:t>
            </a:r>
            <a:r>
              <a:rPr lang="en-US" altLang="zh-CN" sz="2200" dirty="0">
                <a:solidFill>
                  <a:srgbClr val="000000"/>
                </a:solidFill>
                <a:latin typeface="Arial" charset="0"/>
              </a:rPr>
              <a:t> Dimensions like “spiritual appearance” and “body quality” were identified </a:t>
            </a:r>
            <a:r>
              <a:rPr lang="en-US" altLang="zh-CN" sz="2200" dirty="0">
                <a:solidFill>
                  <a:srgbClr val="FF6600"/>
                </a:solidFill>
                <a:latin typeface="Arial" charset="0"/>
              </a:rPr>
              <a:t>to be important </a:t>
            </a:r>
            <a:r>
              <a:rPr lang="en-US" altLang="zh-CN" sz="2200" dirty="0">
                <a:solidFill>
                  <a:srgbClr val="000000"/>
                </a:solidFill>
                <a:latin typeface="Arial" charset="0"/>
              </a:rPr>
              <a:t>health dimensions in the ranking activities.</a:t>
            </a:r>
            <a:r>
              <a:rPr lang="zh-CN" altLang="en-US" sz="2200" dirty="0">
                <a:solidFill>
                  <a:srgbClr val="000000"/>
                </a:solidFill>
                <a:latin typeface="Arial" charset="0"/>
              </a:rPr>
              <a:t> </a:t>
            </a:r>
            <a:endParaRPr lang="en-US" altLang="zh-CN" sz="2000" dirty="0">
              <a:solidFill>
                <a:srgbClr val="000000"/>
              </a:solidFill>
              <a:latin typeface="SimSun" panose="02010600030101010101" pitchFamily="2" charset="-122"/>
              <a:ea typeface="SimSun" panose="02010600030101010101" pitchFamily="2" charset="-122"/>
            </a:endParaRPr>
          </a:p>
        </p:txBody>
      </p:sp>
      <p:pic>
        <p:nvPicPr>
          <p:cNvPr id="10" name="图片 9">
            <a:extLst>
              <a:ext uri="{FF2B5EF4-FFF2-40B4-BE49-F238E27FC236}">
                <a16:creationId xmlns:a16="http://schemas.microsoft.com/office/drawing/2014/main" id="{87E96870-B450-AB42-A105-8C9440CA0D5C}"/>
              </a:ext>
            </a:extLst>
          </p:cNvPr>
          <p:cNvPicPr>
            <a:picLocks noChangeAspect="1"/>
          </p:cNvPicPr>
          <p:nvPr/>
        </p:nvPicPr>
        <p:blipFill rotWithShape="1">
          <a:blip r:embed="rId2"/>
          <a:srcRect l="5285" t="13421" r="6130" b="28341"/>
          <a:stretch/>
        </p:blipFill>
        <p:spPr>
          <a:xfrm>
            <a:off x="6007260" y="5034269"/>
            <a:ext cx="3152109" cy="1754510"/>
          </a:xfrm>
          <a:prstGeom prst="rect">
            <a:avLst/>
          </a:prstGeom>
        </p:spPr>
      </p:pic>
      <p:sp>
        <p:nvSpPr>
          <p:cNvPr id="3" name="文本框 2">
            <a:extLst>
              <a:ext uri="{FF2B5EF4-FFF2-40B4-BE49-F238E27FC236}">
                <a16:creationId xmlns:a16="http://schemas.microsoft.com/office/drawing/2014/main" id="{68A0D4DB-858C-2C44-87BF-FA60FE6DBEE5}"/>
              </a:ext>
            </a:extLst>
          </p:cNvPr>
          <p:cNvSpPr txBox="1"/>
          <p:nvPr/>
        </p:nvSpPr>
        <p:spPr>
          <a:xfrm>
            <a:off x="499610" y="5359607"/>
            <a:ext cx="5717893" cy="1323439"/>
          </a:xfrm>
          <a:prstGeom prst="rect">
            <a:avLst/>
          </a:prstGeom>
          <a:noFill/>
        </p:spPr>
        <p:txBody>
          <a:bodyPr wrap="square" rtlCol="0">
            <a:spAutoFit/>
          </a:bodyPr>
          <a:lstStyle/>
          <a:p>
            <a:r>
              <a:rPr lang="zh-CN" altLang="en-US" sz="2000" dirty="0">
                <a:solidFill>
                  <a:srgbClr val="000000"/>
                </a:solidFill>
                <a:latin typeface="SimSun" panose="02010600030101010101" pitchFamily="2" charset="-122"/>
                <a:ea typeface="SimSun" panose="02010600030101010101" pitchFamily="2" charset="-122"/>
              </a:rPr>
              <a:t>通过实证研究</a:t>
            </a:r>
            <a:r>
              <a:rPr lang="en-GB" altLang="zh-CN" sz="2000" dirty="0">
                <a:solidFill>
                  <a:srgbClr val="000000"/>
                </a:solidFill>
                <a:latin typeface="SimSun" panose="02010600030101010101" pitchFamily="2" charset="-122"/>
                <a:ea typeface="SimSun" panose="02010600030101010101" pitchFamily="2" charset="-122"/>
              </a:rPr>
              <a:t>Q</a:t>
            </a:r>
            <a:r>
              <a:rPr lang="zh-CN" altLang="en-GB" sz="2000" dirty="0">
                <a:solidFill>
                  <a:srgbClr val="000000"/>
                </a:solidFill>
                <a:latin typeface="SimSun" panose="02010600030101010101" pitchFamily="2" charset="-122"/>
                <a:ea typeface="SimSun" panose="02010600030101010101" pitchFamily="2" charset="-122"/>
              </a:rPr>
              <a:t>实验</a:t>
            </a:r>
            <a:r>
              <a:rPr lang="zh-CN" altLang="en-US" sz="2000" dirty="0">
                <a:solidFill>
                  <a:srgbClr val="000000"/>
                </a:solidFill>
                <a:latin typeface="SimSun" panose="02010600030101010101" pitchFamily="2" charset="-122"/>
                <a:ea typeface="SimSun" panose="02010600030101010101" pitchFamily="2" charset="-122"/>
              </a:rPr>
              <a:t>发现，</a:t>
            </a:r>
            <a:r>
              <a:rPr lang="zh-CN" altLang="en-US" sz="2000" dirty="0">
                <a:latin typeface="SimSun" panose="02010600030101010101" pitchFamily="2" charset="-122"/>
                <a:ea typeface="SimSun" panose="02010600030101010101" pitchFamily="2" charset="-122"/>
              </a:rPr>
              <a:t>体质、睡眠、精神面貌总体看来，是被大多数受访者认为最重要的健康维度。这进一步说明中西方在量化健康上存在着明显的文化差异。</a:t>
            </a:r>
            <a:endParaRPr kumimoji="1" lang="zh-CN" altLang="en-US" sz="2000" dirty="0"/>
          </a:p>
        </p:txBody>
      </p:sp>
    </p:spTree>
    <p:extLst>
      <p:ext uri="{BB962C8B-B14F-4D97-AF65-F5344CB8AC3E}">
        <p14:creationId xmlns:p14="http://schemas.microsoft.com/office/powerpoint/2010/main" val="152167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16906386-33D5-CE49-8D5F-411ADED0095E}"/>
              </a:ext>
            </a:extLst>
          </p:cNvPr>
          <p:cNvSpPr>
            <a:spLocks noGrp="1"/>
          </p:cNvSpPr>
          <p:nvPr>
            <p:ph type="title"/>
          </p:nvPr>
        </p:nvSpPr>
        <p:spPr>
          <a:xfrm>
            <a:off x="1143002" y="533400"/>
            <a:ext cx="7387683" cy="964993"/>
          </a:xfrm>
        </p:spPr>
        <p:txBody>
          <a:bodyPr anchor="ctr">
            <a:normAutofit/>
          </a:bodyPr>
          <a:lstStyle/>
          <a:p>
            <a:pPr>
              <a:lnSpc>
                <a:spcPts val="1200"/>
              </a:lnSpc>
            </a:pPr>
            <a:r>
              <a:rPr lang="en-GB" altLang="zh-CN" sz="3300" b="1" i="0" kern="0" cap="none" dirty="0">
                <a:solidFill>
                  <a:schemeClr val="tx1"/>
                </a:solidFill>
                <a:latin typeface="Arial" panose="020B0604020202020204" pitchFamily="34" charset="0"/>
                <a:cs typeface="Arial" panose="020B0604020202020204" pitchFamily="34" charset="0"/>
              </a:rPr>
              <a:t>Thoughts from the study</a:t>
            </a:r>
            <a:endParaRPr kumimoji="1" lang="zh-CN" altLang="en-US" sz="3300" b="1" dirty="0">
              <a:solidFill>
                <a:schemeClr val="tx1"/>
              </a:solidFill>
              <a:latin typeface="Arial" panose="020B0604020202020204" pitchFamily="34" charset="0"/>
              <a:cs typeface="Arial" panose="020B0604020202020204" pitchFamily="34" charset="0"/>
            </a:endParaRPr>
          </a:p>
        </p:txBody>
      </p:sp>
      <p:sp>
        <p:nvSpPr>
          <p:cNvPr id="2" name="矩形 1">
            <a:extLst>
              <a:ext uri="{FF2B5EF4-FFF2-40B4-BE49-F238E27FC236}">
                <a16:creationId xmlns:a16="http://schemas.microsoft.com/office/drawing/2014/main" id="{7660F6E5-795B-E94A-AAC1-16702DBF20DD}"/>
              </a:ext>
            </a:extLst>
          </p:cNvPr>
          <p:cNvSpPr/>
          <p:nvPr/>
        </p:nvSpPr>
        <p:spPr>
          <a:xfrm>
            <a:off x="499730" y="1497595"/>
            <a:ext cx="8410354" cy="5718489"/>
          </a:xfrm>
          <a:prstGeom prst="rect">
            <a:avLst/>
          </a:prstGeom>
        </p:spPr>
        <p:txBody>
          <a:bodyPr wrap="square">
            <a:spAutoFit/>
          </a:bodyPr>
          <a:lstStyle/>
          <a:p>
            <a:pPr marL="342900" lvl="0" indent="-342900" defTabSz="914400" fontAlgn="base">
              <a:spcBef>
                <a:spcPct val="20000"/>
              </a:spcBef>
              <a:spcAft>
                <a:spcPct val="0"/>
              </a:spcAft>
              <a:buFontTx/>
              <a:buChar char="•"/>
            </a:pPr>
            <a:r>
              <a:rPr lang="en-GB" altLang="zh-CN" sz="2400" kern="0" dirty="0">
                <a:solidFill>
                  <a:srgbClr val="000000"/>
                </a:solidFill>
                <a:latin typeface="Arial"/>
              </a:rPr>
              <a:t>A core measuring frame from a Western measure may be kept, but unique </a:t>
            </a:r>
            <a:r>
              <a:rPr lang="en-GB" altLang="zh-CN" sz="2400" kern="0" dirty="0">
                <a:solidFill>
                  <a:srgbClr val="FF0000"/>
                </a:solidFill>
                <a:latin typeface="Arial"/>
              </a:rPr>
              <a:t>“Chinese specific” concepts </a:t>
            </a:r>
            <a:r>
              <a:rPr lang="en-GB" altLang="zh-CN" sz="2400" kern="0" dirty="0">
                <a:solidFill>
                  <a:srgbClr val="000000"/>
                </a:solidFill>
                <a:latin typeface="Arial"/>
              </a:rPr>
              <a:t>seem to exist. </a:t>
            </a:r>
            <a:r>
              <a:rPr lang="zh-CN" altLang="en-GB" sz="2000" kern="0" dirty="0">
                <a:solidFill>
                  <a:srgbClr val="000000"/>
                </a:solidFill>
                <a:latin typeface="SimSun" panose="02010600030101010101" pitchFamily="2" charset="-122"/>
                <a:ea typeface="SimSun" panose="02010600030101010101" pitchFamily="2" charset="-122"/>
              </a:rPr>
              <a:t>西方</a:t>
            </a:r>
            <a:r>
              <a:rPr lang="zh-CN" altLang="en-US" sz="2000" kern="0" dirty="0">
                <a:solidFill>
                  <a:srgbClr val="000000"/>
                </a:solidFill>
                <a:latin typeface="SimSun" panose="02010600030101010101" pitchFamily="2" charset="-122"/>
                <a:ea typeface="SimSun" panose="02010600030101010101" pitchFamily="2" charset="-122"/>
              </a:rPr>
              <a:t>量表的大多数维度、条目也许是适用中国的，但“中国特色”的概念亦存在。</a:t>
            </a:r>
            <a:endParaRPr lang="en-US" altLang="zh-CN" sz="2000" kern="0" dirty="0">
              <a:solidFill>
                <a:srgbClr val="000000"/>
              </a:solidFill>
              <a:latin typeface="SimSun" panose="02010600030101010101" pitchFamily="2" charset="-122"/>
              <a:ea typeface="SimSun" panose="02010600030101010101" pitchFamily="2" charset="-122"/>
            </a:endParaRPr>
          </a:p>
          <a:p>
            <a:pPr marL="342900" lvl="0" indent="-342900" defTabSz="914400" fontAlgn="base">
              <a:spcBef>
                <a:spcPct val="20000"/>
              </a:spcBef>
              <a:spcAft>
                <a:spcPct val="0"/>
              </a:spcAft>
              <a:buFontTx/>
              <a:buChar char="•"/>
            </a:pPr>
            <a:endParaRPr lang="en-GB" altLang="zh-CN" sz="2400" kern="0" dirty="0">
              <a:solidFill>
                <a:srgbClr val="000000"/>
              </a:solidFill>
              <a:latin typeface="Arial"/>
            </a:endParaRPr>
          </a:p>
          <a:p>
            <a:pPr marL="342900" lvl="0" indent="-342900" defTabSz="914400" fontAlgn="base">
              <a:spcBef>
                <a:spcPct val="20000"/>
              </a:spcBef>
              <a:spcAft>
                <a:spcPct val="0"/>
              </a:spcAft>
              <a:buFontTx/>
              <a:buChar char="•"/>
            </a:pPr>
            <a:r>
              <a:rPr lang="en-GB" altLang="zh-CN" sz="2400" kern="0" dirty="0">
                <a:solidFill>
                  <a:srgbClr val="FF0000"/>
                </a:solidFill>
                <a:latin typeface="Arial"/>
              </a:rPr>
              <a:t>Concepts reflecting Chinese culture may be important </a:t>
            </a:r>
            <a:r>
              <a:rPr lang="en-GB" altLang="zh-CN" sz="2400" kern="0" dirty="0">
                <a:solidFill>
                  <a:srgbClr val="000000"/>
                </a:solidFill>
                <a:latin typeface="Arial"/>
              </a:rPr>
              <a:t>to be included in assessing health among Chinese populations. </a:t>
            </a:r>
            <a:r>
              <a:rPr lang="zh-CN" altLang="en-US" sz="2000" kern="0" dirty="0">
                <a:solidFill>
                  <a:srgbClr val="000000"/>
                </a:solidFill>
                <a:latin typeface="SimSun" panose="02010600030101010101" pitchFamily="2" charset="-122"/>
                <a:ea typeface="SimSun" panose="02010600030101010101" pitchFamily="2" charset="-122"/>
              </a:rPr>
              <a:t>能够反映中国文化的健康概念也许正是可用于测量中国人群健康的相当重要的概念。</a:t>
            </a:r>
            <a:endParaRPr lang="en-US" altLang="zh-CN" sz="2000" kern="0" dirty="0">
              <a:solidFill>
                <a:srgbClr val="000000"/>
              </a:solidFill>
              <a:latin typeface="SimSun" panose="02010600030101010101" pitchFamily="2" charset="-122"/>
              <a:ea typeface="SimSun" panose="02010600030101010101" pitchFamily="2" charset="-122"/>
            </a:endParaRPr>
          </a:p>
          <a:p>
            <a:pPr marL="342900" lvl="0" indent="-342900" defTabSz="914400" fontAlgn="base">
              <a:spcBef>
                <a:spcPct val="20000"/>
              </a:spcBef>
              <a:spcAft>
                <a:spcPct val="0"/>
              </a:spcAft>
              <a:buFontTx/>
              <a:buChar char="•"/>
            </a:pPr>
            <a:endParaRPr lang="en-GB" altLang="zh-CN" sz="2400" kern="0" dirty="0">
              <a:solidFill>
                <a:srgbClr val="000000"/>
              </a:solidFill>
              <a:latin typeface="Arial"/>
            </a:endParaRPr>
          </a:p>
          <a:p>
            <a:pPr marL="342900" indent="-342900" defTabSz="914400" fontAlgn="base">
              <a:spcBef>
                <a:spcPct val="20000"/>
              </a:spcBef>
              <a:spcAft>
                <a:spcPct val="0"/>
              </a:spcAft>
              <a:buFontTx/>
              <a:buChar char="•"/>
            </a:pPr>
            <a:r>
              <a:rPr lang="en-GB" altLang="zh-CN" sz="2400" kern="0" dirty="0">
                <a:solidFill>
                  <a:srgbClr val="000000"/>
                </a:solidFill>
                <a:latin typeface="Arial"/>
              </a:rPr>
              <a:t>It implies the necessity of further examining </a:t>
            </a:r>
            <a:r>
              <a:rPr lang="en-GB" altLang="zh-CN" sz="2400" kern="0" dirty="0">
                <a:solidFill>
                  <a:srgbClr val="FF0000"/>
                </a:solidFill>
                <a:latin typeface="Arial"/>
              </a:rPr>
              <a:t>the legitimacy </a:t>
            </a:r>
            <a:r>
              <a:rPr lang="en-GB" altLang="zh-CN" sz="2400" kern="0" dirty="0">
                <a:solidFill>
                  <a:srgbClr val="000000"/>
                </a:solidFill>
                <a:latin typeface="Arial"/>
              </a:rPr>
              <a:t>of applying Western developed </a:t>
            </a:r>
            <a:r>
              <a:rPr lang="en-GB" altLang="zh-CN" sz="2400" kern="0" dirty="0" err="1">
                <a:solidFill>
                  <a:srgbClr val="000000"/>
                </a:solidFill>
                <a:latin typeface="Arial"/>
              </a:rPr>
              <a:t>HRQoL</a:t>
            </a:r>
            <a:r>
              <a:rPr lang="en-GB" altLang="zh-CN" sz="2400" kern="0" dirty="0">
                <a:solidFill>
                  <a:srgbClr val="000000"/>
                </a:solidFill>
                <a:latin typeface="Arial"/>
              </a:rPr>
              <a:t> measures in a significantly different cultural setting.</a:t>
            </a:r>
            <a:r>
              <a:rPr lang="zh-CN" altLang="en-US" sz="2000" kern="0" dirty="0">
                <a:solidFill>
                  <a:srgbClr val="000000"/>
                </a:solidFill>
                <a:latin typeface="SimSun" panose="02010600030101010101" pitchFamily="2" charset="-122"/>
                <a:ea typeface="SimSun" panose="02010600030101010101" pitchFamily="2" charset="-122"/>
              </a:rPr>
              <a:t>西方测量工具在国内使用的有效性，特别是内容的有效性需要引起学者的重视。</a:t>
            </a:r>
            <a:endParaRPr lang="en-US" altLang="zh-CN" sz="2000" kern="0" dirty="0">
              <a:solidFill>
                <a:srgbClr val="000000"/>
              </a:solidFill>
              <a:latin typeface="Arial"/>
            </a:endParaRPr>
          </a:p>
          <a:p>
            <a:pPr lvl="0" defTabSz="914400" fontAlgn="base">
              <a:spcBef>
                <a:spcPct val="20000"/>
              </a:spcBef>
              <a:spcAft>
                <a:spcPct val="0"/>
              </a:spcAft>
            </a:pPr>
            <a:endParaRPr lang="en-US" altLang="zh-CN" sz="2200" kern="0" dirty="0">
              <a:solidFill>
                <a:srgbClr val="000000"/>
              </a:solidFill>
              <a:latin typeface="Arial"/>
            </a:endParaRPr>
          </a:p>
        </p:txBody>
      </p:sp>
    </p:spTree>
    <p:extLst>
      <p:ext uri="{BB962C8B-B14F-4D97-AF65-F5344CB8AC3E}">
        <p14:creationId xmlns:p14="http://schemas.microsoft.com/office/powerpoint/2010/main" val="1991381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16906386-33D5-CE49-8D5F-411ADED0095E}"/>
              </a:ext>
            </a:extLst>
          </p:cNvPr>
          <p:cNvSpPr>
            <a:spLocks noGrp="1"/>
          </p:cNvSpPr>
          <p:nvPr>
            <p:ph type="title"/>
          </p:nvPr>
        </p:nvSpPr>
        <p:spPr>
          <a:xfrm>
            <a:off x="1143002" y="533400"/>
            <a:ext cx="7387683" cy="964993"/>
          </a:xfrm>
        </p:spPr>
        <p:txBody>
          <a:bodyPr anchor="ctr">
            <a:normAutofit/>
          </a:bodyPr>
          <a:lstStyle/>
          <a:p>
            <a:pPr>
              <a:lnSpc>
                <a:spcPts val="1200"/>
              </a:lnSpc>
            </a:pPr>
            <a:r>
              <a:rPr lang="en-GB" altLang="zh-CN" sz="3300" b="1" i="0" kern="0" cap="none" dirty="0">
                <a:solidFill>
                  <a:schemeClr val="tx1"/>
                </a:solidFill>
                <a:latin typeface="Arial" panose="020B0604020202020204" pitchFamily="34" charset="0"/>
                <a:cs typeface="Arial" panose="020B0604020202020204" pitchFamily="34" charset="0"/>
              </a:rPr>
              <a:t>Thoughts from the study</a:t>
            </a:r>
            <a:endParaRPr kumimoji="1" lang="zh-CN" altLang="en-US" sz="3300" b="1" dirty="0">
              <a:solidFill>
                <a:schemeClr val="tx1"/>
              </a:solidFill>
              <a:latin typeface="Arial" panose="020B0604020202020204" pitchFamily="34" charset="0"/>
              <a:cs typeface="Arial" panose="020B0604020202020204" pitchFamily="34" charset="0"/>
            </a:endParaRPr>
          </a:p>
        </p:txBody>
      </p:sp>
      <p:sp>
        <p:nvSpPr>
          <p:cNvPr id="2" name="矩形 1">
            <a:extLst>
              <a:ext uri="{FF2B5EF4-FFF2-40B4-BE49-F238E27FC236}">
                <a16:creationId xmlns:a16="http://schemas.microsoft.com/office/drawing/2014/main" id="{7660F6E5-795B-E94A-AAC1-16702DBF20DD}"/>
              </a:ext>
            </a:extLst>
          </p:cNvPr>
          <p:cNvSpPr/>
          <p:nvPr/>
        </p:nvSpPr>
        <p:spPr>
          <a:xfrm>
            <a:off x="474120" y="1498393"/>
            <a:ext cx="8195759" cy="4869025"/>
          </a:xfrm>
          <a:prstGeom prst="rect">
            <a:avLst/>
          </a:prstGeom>
        </p:spPr>
        <p:txBody>
          <a:bodyPr wrap="square">
            <a:spAutoFit/>
          </a:bodyPr>
          <a:lstStyle/>
          <a:p>
            <a:pPr marL="342900" indent="-342900" defTabSz="914400" fontAlgn="base">
              <a:spcBef>
                <a:spcPct val="20000"/>
              </a:spcBef>
              <a:spcAft>
                <a:spcPct val="0"/>
              </a:spcAft>
              <a:buFontTx/>
              <a:buChar char="•"/>
            </a:pPr>
            <a:r>
              <a:rPr lang="en-GB" altLang="zh-CN" sz="2400" kern="0" dirty="0">
                <a:solidFill>
                  <a:srgbClr val="000000"/>
                </a:solidFill>
                <a:latin typeface="Arial"/>
              </a:rPr>
              <a:t>How about </a:t>
            </a:r>
            <a:r>
              <a:rPr lang="en-GB" altLang="zh-CN" sz="2400" kern="0" dirty="0">
                <a:solidFill>
                  <a:srgbClr val="FF0000"/>
                </a:solidFill>
                <a:latin typeface="Arial"/>
              </a:rPr>
              <a:t>within-culture differences</a:t>
            </a:r>
            <a:r>
              <a:rPr lang="en-GB" altLang="zh-CN" sz="2400" kern="0" dirty="0">
                <a:solidFill>
                  <a:srgbClr val="000000"/>
                </a:solidFill>
                <a:latin typeface="Arial"/>
              </a:rPr>
              <a:t>? For example, how health may be understood differently by Chinese ethnic minorities? by socio-economically disadvantaged people?</a:t>
            </a:r>
            <a:r>
              <a:rPr lang="zh-CN" altLang="en-US" sz="2000" kern="0" dirty="0">
                <a:solidFill>
                  <a:srgbClr val="000000"/>
                </a:solidFill>
                <a:latin typeface="SimSun" panose="02010600030101010101" pitchFamily="2" charset="-122"/>
                <a:ea typeface="SimSun" panose="02010600030101010101" pitchFamily="2" charset="-122"/>
              </a:rPr>
              <a:t>一直在讨论中西方差异，怎样</a:t>
            </a:r>
            <a:r>
              <a:rPr lang="zh-CN" altLang="en-GB" sz="2000" kern="0" dirty="0">
                <a:solidFill>
                  <a:srgbClr val="000000"/>
                </a:solidFill>
                <a:latin typeface="SimSun" panose="02010600030101010101" pitchFamily="2" charset="-122"/>
                <a:ea typeface="SimSun" panose="02010600030101010101" pitchFamily="2" charset="-122"/>
              </a:rPr>
              <a:t>看待</a:t>
            </a:r>
            <a:r>
              <a:rPr lang="zh-CN" altLang="en-US" sz="2000" kern="0" dirty="0">
                <a:solidFill>
                  <a:srgbClr val="000000"/>
                </a:solidFill>
                <a:latin typeface="SimSun" panose="02010600030101010101" pitchFamily="2" charset="-122"/>
                <a:ea typeface="SimSun" panose="02010600030101010101" pitchFamily="2" charset="-122"/>
              </a:rPr>
              <a:t>中国文化内的差异？少数民族？社会经济地位处于不利地位的人群？他们对于健康的理解是否是同质的？</a:t>
            </a:r>
            <a:endParaRPr lang="en-GB" altLang="zh-CN" sz="2000" kern="0" dirty="0">
              <a:solidFill>
                <a:srgbClr val="000000"/>
              </a:solidFill>
              <a:latin typeface="SimSun" panose="02010600030101010101" pitchFamily="2" charset="-122"/>
              <a:ea typeface="SimSun" panose="02010600030101010101" pitchFamily="2" charset="-122"/>
            </a:endParaRPr>
          </a:p>
          <a:p>
            <a:pPr defTabSz="914400" fontAlgn="base">
              <a:spcBef>
                <a:spcPct val="20000"/>
              </a:spcBef>
              <a:spcAft>
                <a:spcPct val="0"/>
              </a:spcAft>
            </a:pPr>
            <a:r>
              <a:rPr lang="en-GB" altLang="zh-CN" sz="2400" kern="0" dirty="0">
                <a:solidFill>
                  <a:srgbClr val="000000"/>
                </a:solidFill>
                <a:latin typeface="Arial"/>
              </a:rPr>
              <a:t> </a:t>
            </a:r>
          </a:p>
          <a:p>
            <a:pPr marL="342900" indent="-342900" defTabSz="914400" fontAlgn="base">
              <a:spcBef>
                <a:spcPct val="20000"/>
              </a:spcBef>
              <a:spcAft>
                <a:spcPct val="0"/>
              </a:spcAft>
              <a:buFontTx/>
              <a:buChar char="•"/>
            </a:pPr>
            <a:r>
              <a:rPr lang="en-US" altLang="zh-CN" sz="2400" kern="0" dirty="0">
                <a:solidFill>
                  <a:srgbClr val="000000"/>
                </a:solidFill>
                <a:latin typeface="Arial"/>
              </a:rPr>
              <a:t>If, in the end, we found </a:t>
            </a:r>
            <a:r>
              <a:rPr lang="en-US" altLang="zh-CN" sz="2400" kern="0" dirty="0" err="1">
                <a:solidFill>
                  <a:srgbClr val="000000"/>
                </a:solidFill>
                <a:latin typeface="Arial"/>
              </a:rPr>
              <a:t>HRQoL</a:t>
            </a:r>
            <a:r>
              <a:rPr lang="en-US" altLang="zh-CN" sz="2400" kern="0" dirty="0">
                <a:solidFill>
                  <a:srgbClr val="000000"/>
                </a:solidFill>
                <a:latin typeface="Arial"/>
              </a:rPr>
              <a:t> </a:t>
            </a:r>
            <a:r>
              <a:rPr lang="en-GB" altLang="zh-CN" sz="2400" kern="0" dirty="0">
                <a:solidFill>
                  <a:srgbClr val="000000"/>
                </a:solidFill>
                <a:latin typeface="Arial"/>
              </a:rPr>
              <a:t>is an </a:t>
            </a:r>
            <a:r>
              <a:rPr lang="en-GB" altLang="zh-CN" sz="2400" kern="0" dirty="0">
                <a:solidFill>
                  <a:srgbClr val="FF0000"/>
                </a:solidFill>
                <a:latin typeface="Arial"/>
              </a:rPr>
              <a:t>individual construct </a:t>
            </a:r>
            <a:r>
              <a:rPr lang="en-GB" altLang="zh-CN" sz="2400" kern="0" dirty="0">
                <a:solidFill>
                  <a:srgbClr val="000000"/>
                </a:solidFill>
                <a:latin typeface="Arial"/>
              </a:rPr>
              <a:t>and </a:t>
            </a:r>
            <a:r>
              <a:rPr lang="en-GB" altLang="zh-CN" sz="2400" kern="0" dirty="0" err="1">
                <a:solidFill>
                  <a:srgbClr val="000000"/>
                </a:solidFill>
                <a:latin typeface="Arial"/>
              </a:rPr>
              <a:t>HRQoL</a:t>
            </a:r>
            <a:r>
              <a:rPr lang="en-GB" altLang="zh-CN" sz="2400" kern="0" dirty="0">
                <a:solidFill>
                  <a:srgbClr val="000000"/>
                </a:solidFill>
                <a:latin typeface="Arial"/>
              </a:rPr>
              <a:t> measures should take account of this, we may measure </a:t>
            </a:r>
            <a:r>
              <a:rPr lang="en-GB" altLang="zh-CN" sz="2400" kern="0" dirty="0" err="1">
                <a:solidFill>
                  <a:srgbClr val="000000"/>
                </a:solidFill>
                <a:latin typeface="Arial"/>
              </a:rPr>
              <a:t>HRQoL</a:t>
            </a:r>
            <a:r>
              <a:rPr lang="en-GB" altLang="zh-CN" sz="2400" kern="0" dirty="0">
                <a:solidFill>
                  <a:srgbClr val="000000"/>
                </a:solidFill>
                <a:latin typeface="Arial"/>
              </a:rPr>
              <a:t> in a </a:t>
            </a:r>
            <a:r>
              <a:rPr lang="en-GB" altLang="zh-CN" sz="2400" kern="0" dirty="0">
                <a:solidFill>
                  <a:srgbClr val="FF0000"/>
                </a:solidFill>
                <a:latin typeface="Arial"/>
              </a:rPr>
              <a:t>patient centred way </a:t>
            </a:r>
            <a:r>
              <a:rPr lang="en-GB" altLang="zh-CN" sz="2400" kern="0" dirty="0">
                <a:solidFill>
                  <a:srgbClr val="000000"/>
                </a:solidFill>
                <a:latin typeface="Arial"/>
              </a:rPr>
              <a:t>using </a:t>
            </a:r>
            <a:r>
              <a:rPr lang="en-GB" altLang="zh-CN" sz="2400" kern="0" dirty="0">
                <a:solidFill>
                  <a:srgbClr val="FF0000"/>
                </a:solidFill>
                <a:latin typeface="Arial"/>
              </a:rPr>
              <a:t>individualised measures</a:t>
            </a:r>
            <a:r>
              <a:rPr lang="en-GB" altLang="zh-CN" sz="2400" kern="0" dirty="0">
                <a:solidFill>
                  <a:srgbClr val="000000"/>
                </a:solidFill>
                <a:latin typeface="Arial"/>
              </a:rPr>
              <a:t>. </a:t>
            </a:r>
            <a:r>
              <a:rPr lang="zh-CN" altLang="en-US" sz="2000" kern="0" dirty="0">
                <a:solidFill>
                  <a:srgbClr val="000000"/>
                </a:solidFill>
                <a:latin typeface="SimSun" panose="02010600030101010101" pitchFamily="2" charset="-122"/>
                <a:ea typeface="SimSun" panose="02010600030101010101" pitchFamily="2" charset="-122"/>
              </a:rPr>
              <a:t>健康相关生命质量，如果是一个“个人的”概念，我们在做测量的时候是否应做出相应应对？例如，以患者为中心的方式搭建“个性化量表”？</a:t>
            </a:r>
            <a:endParaRPr lang="en-GB" altLang="zh-CN" sz="2400" kern="0" dirty="0">
              <a:solidFill>
                <a:srgbClr val="000000"/>
              </a:solidFill>
              <a:latin typeface="SimSun" panose="02010600030101010101" pitchFamily="2" charset="-122"/>
              <a:ea typeface="SimSun" panose="02010600030101010101" pitchFamily="2" charset="-122"/>
            </a:endParaRPr>
          </a:p>
          <a:p>
            <a:pPr defTabSz="914400" fontAlgn="base">
              <a:spcBef>
                <a:spcPct val="20000"/>
              </a:spcBef>
              <a:spcAft>
                <a:spcPct val="0"/>
              </a:spcAft>
            </a:pPr>
            <a:endParaRPr lang="en-GB" altLang="zh-CN" sz="2400" kern="0" dirty="0">
              <a:solidFill>
                <a:srgbClr val="000000"/>
              </a:solidFill>
              <a:latin typeface="Arial"/>
            </a:endParaRPr>
          </a:p>
        </p:txBody>
      </p:sp>
    </p:spTree>
    <p:extLst>
      <p:ext uri="{BB962C8B-B14F-4D97-AF65-F5344CB8AC3E}">
        <p14:creationId xmlns:p14="http://schemas.microsoft.com/office/powerpoint/2010/main" val="2831306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16906386-33D5-CE49-8D5F-411ADED0095E}"/>
              </a:ext>
            </a:extLst>
          </p:cNvPr>
          <p:cNvSpPr>
            <a:spLocks noGrp="1"/>
          </p:cNvSpPr>
          <p:nvPr>
            <p:ph type="title"/>
          </p:nvPr>
        </p:nvSpPr>
        <p:spPr>
          <a:xfrm>
            <a:off x="1143002" y="533400"/>
            <a:ext cx="7387683" cy="964993"/>
          </a:xfrm>
        </p:spPr>
        <p:txBody>
          <a:bodyPr anchor="ctr">
            <a:normAutofit/>
          </a:bodyPr>
          <a:lstStyle/>
          <a:p>
            <a:pPr>
              <a:lnSpc>
                <a:spcPts val="1200"/>
              </a:lnSpc>
            </a:pPr>
            <a:r>
              <a:rPr lang="en-GB" altLang="zh-CN" sz="3300" b="1" i="0" kern="0" cap="none" dirty="0">
                <a:solidFill>
                  <a:schemeClr val="tx1"/>
                </a:solidFill>
                <a:latin typeface="Arial" panose="020B0604020202020204" pitchFamily="34" charset="0"/>
                <a:cs typeface="Arial" panose="020B0604020202020204" pitchFamily="34" charset="0"/>
              </a:rPr>
              <a:t>Thoughts from the study</a:t>
            </a:r>
            <a:endParaRPr kumimoji="1" lang="zh-CN" altLang="en-US" sz="3300" b="1" dirty="0">
              <a:solidFill>
                <a:schemeClr val="tx1"/>
              </a:solidFill>
              <a:latin typeface="Arial" panose="020B0604020202020204" pitchFamily="34" charset="0"/>
              <a:cs typeface="Arial" panose="020B0604020202020204" pitchFamily="34" charset="0"/>
            </a:endParaRPr>
          </a:p>
        </p:txBody>
      </p:sp>
      <p:sp>
        <p:nvSpPr>
          <p:cNvPr id="2" name="矩形 1">
            <a:extLst>
              <a:ext uri="{FF2B5EF4-FFF2-40B4-BE49-F238E27FC236}">
                <a16:creationId xmlns:a16="http://schemas.microsoft.com/office/drawing/2014/main" id="{7660F6E5-795B-E94A-AAC1-16702DBF20DD}"/>
              </a:ext>
            </a:extLst>
          </p:cNvPr>
          <p:cNvSpPr/>
          <p:nvPr/>
        </p:nvSpPr>
        <p:spPr>
          <a:xfrm>
            <a:off x="162046" y="1299555"/>
            <a:ext cx="8796759" cy="5515356"/>
          </a:xfrm>
          <a:prstGeom prst="rect">
            <a:avLst/>
          </a:prstGeom>
        </p:spPr>
        <p:txBody>
          <a:bodyPr wrap="square">
            <a:spAutoFit/>
          </a:bodyPr>
          <a:lstStyle/>
          <a:p>
            <a:pPr marL="342900" indent="-342900" defTabSz="914400" fontAlgn="base">
              <a:spcBef>
                <a:spcPct val="20000"/>
              </a:spcBef>
              <a:spcAft>
                <a:spcPct val="0"/>
              </a:spcAft>
              <a:buFontTx/>
              <a:buChar char="•"/>
            </a:pPr>
            <a:r>
              <a:rPr lang="en-GB" altLang="zh-CN" sz="2200" kern="0" dirty="0">
                <a:solidFill>
                  <a:srgbClr val="000000"/>
                </a:solidFill>
                <a:latin typeface="Arial"/>
              </a:rPr>
              <a:t>It is not likely to come up with a </a:t>
            </a:r>
            <a:r>
              <a:rPr lang="en-GB" altLang="zh-CN" sz="2200" kern="0" dirty="0">
                <a:solidFill>
                  <a:srgbClr val="FF0000"/>
                </a:solidFill>
                <a:latin typeface="Arial"/>
              </a:rPr>
              <a:t>single “correct” </a:t>
            </a:r>
            <a:r>
              <a:rPr lang="en-GB" altLang="zh-CN" sz="2200" kern="0" dirty="0">
                <a:solidFill>
                  <a:srgbClr val="000000"/>
                </a:solidFill>
                <a:latin typeface="Arial"/>
              </a:rPr>
              <a:t>health conceptual framework. </a:t>
            </a:r>
            <a:r>
              <a:rPr lang="zh-CN" altLang="en-GB" sz="2000" kern="0" dirty="0">
                <a:solidFill>
                  <a:srgbClr val="000000"/>
                </a:solidFill>
                <a:latin typeface="SimSun" panose="02010600030101010101" pitchFamily="2" charset="-122"/>
                <a:ea typeface="SimSun" panose="02010600030101010101" pitchFamily="2" charset="-122"/>
              </a:rPr>
              <a:t>找到</a:t>
            </a:r>
            <a:r>
              <a:rPr lang="zh-CN" altLang="en-US" sz="2000" kern="0" dirty="0">
                <a:solidFill>
                  <a:srgbClr val="000000"/>
                </a:solidFill>
                <a:latin typeface="SimSun" panose="02010600030101010101" pitchFamily="2" charset="-122"/>
                <a:ea typeface="SimSun" panose="02010600030101010101" pitchFamily="2" charset="-122"/>
              </a:rPr>
              <a:t>一个放诸四海而皆准的正确的健康概念框架是不现实的。</a:t>
            </a:r>
            <a:endParaRPr lang="en-US" altLang="zh-CN" sz="2000" kern="0" dirty="0">
              <a:solidFill>
                <a:srgbClr val="000000"/>
              </a:solidFill>
              <a:latin typeface="SimSun" panose="02010600030101010101" pitchFamily="2" charset="-122"/>
              <a:ea typeface="SimSun" panose="02010600030101010101" pitchFamily="2" charset="-122"/>
            </a:endParaRPr>
          </a:p>
          <a:p>
            <a:pPr defTabSz="914400" fontAlgn="base">
              <a:spcBef>
                <a:spcPct val="20000"/>
              </a:spcBef>
              <a:spcAft>
                <a:spcPct val="0"/>
              </a:spcAft>
            </a:pPr>
            <a:endParaRPr lang="en-GB" altLang="zh-CN" sz="2000" kern="0" dirty="0">
              <a:solidFill>
                <a:srgbClr val="000000"/>
              </a:solidFill>
              <a:latin typeface="Arial"/>
            </a:endParaRPr>
          </a:p>
          <a:p>
            <a:pPr marL="342900" indent="-342900" defTabSz="914400" fontAlgn="base">
              <a:spcBef>
                <a:spcPct val="20000"/>
              </a:spcBef>
              <a:spcAft>
                <a:spcPct val="0"/>
              </a:spcAft>
              <a:buFontTx/>
              <a:buChar char="•"/>
            </a:pPr>
            <a:r>
              <a:rPr lang="en-GB" altLang="zh-CN" sz="2200" kern="0" dirty="0">
                <a:solidFill>
                  <a:srgbClr val="000000"/>
                </a:solidFill>
                <a:latin typeface="Arial"/>
              </a:rPr>
              <a:t>Some health dimensions, such as complexion and appearance, may be considered to be too “superficial” to act as a health dimension. They may be </a:t>
            </a:r>
            <a:r>
              <a:rPr lang="en-GB" altLang="zh-CN" sz="2200" kern="0" dirty="0">
                <a:solidFill>
                  <a:srgbClr val="FF0000"/>
                </a:solidFill>
                <a:latin typeface="Arial"/>
              </a:rPr>
              <a:t>captured by function-related dimensions</a:t>
            </a:r>
            <a:r>
              <a:rPr lang="en-GB" altLang="zh-CN" sz="2200" kern="0" dirty="0">
                <a:solidFill>
                  <a:srgbClr val="000000"/>
                </a:solidFill>
                <a:latin typeface="Arial"/>
              </a:rPr>
              <a:t>, which are likely to be more directly linked with health outcomes. Such symptoms, in this sense, may be considered </a:t>
            </a:r>
            <a:r>
              <a:rPr lang="en-GB" altLang="zh-CN" sz="2200" kern="0" dirty="0">
                <a:solidFill>
                  <a:srgbClr val="FF0000"/>
                </a:solidFill>
                <a:latin typeface="Arial"/>
              </a:rPr>
              <a:t>less useful in advising decision-making in a clinical setting</a:t>
            </a:r>
            <a:r>
              <a:rPr lang="en-GB" altLang="zh-CN" sz="2200" kern="0" dirty="0">
                <a:solidFill>
                  <a:srgbClr val="000000"/>
                </a:solidFill>
                <a:latin typeface="Arial"/>
              </a:rPr>
              <a:t>.</a:t>
            </a:r>
            <a:r>
              <a:rPr lang="zh-CN" altLang="en-US" sz="2200" kern="0" dirty="0">
                <a:solidFill>
                  <a:srgbClr val="000000"/>
                </a:solidFill>
                <a:latin typeface="Arial"/>
              </a:rPr>
              <a:t>  </a:t>
            </a:r>
            <a:r>
              <a:rPr lang="zh-CN" altLang="en-US" sz="2000" kern="0" dirty="0">
                <a:solidFill>
                  <a:srgbClr val="000000"/>
                </a:solidFill>
                <a:latin typeface="SimSun" panose="02010600030101010101" pitchFamily="2" charset="-122"/>
                <a:ea typeface="SimSun" panose="02010600030101010101" pitchFamily="2" charset="-122"/>
              </a:rPr>
              <a:t>健康维度、条目之间本身存在着因果、重叠的关系，比如关于症状的信息可被关于功能的条目捕获，且不如功能那么直接地与健康产出相连。在测量时是否应该赋予不同的权重？</a:t>
            </a:r>
            <a:endParaRPr lang="en-US" altLang="zh-CN" sz="2000" kern="0" dirty="0">
              <a:solidFill>
                <a:srgbClr val="000000"/>
              </a:solidFill>
              <a:latin typeface="SimSun" panose="02010600030101010101" pitchFamily="2" charset="-122"/>
              <a:ea typeface="SimSun" panose="02010600030101010101" pitchFamily="2" charset="-122"/>
            </a:endParaRPr>
          </a:p>
          <a:p>
            <a:pPr defTabSz="914400" fontAlgn="base">
              <a:spcBef>
                <a:spcPct val="20000"/>
              </a:spcBef>
              <a:spcAft>
                <a:spcPct val="0"/>
              </a:spcAft>
            </a:pPr>
            <a:endParaRPr lang="en-GB" altLang="zh-CN" sz="2000" kern="0" dirty="0">
              <a:solidFill>
                <a:srgbClr val="000000"/>
              </a:solidFill>
              <a:latin typeface="Arial"/>
            </a:endParaRPr>
          </a:p>
          <a:p>
            <a:pPr marL="342900" indent="-342900" defTabSz="914400" fontAlgn="base">
              <a:spcBef>
                <a:spcPct val="20000"/>
              </a:spcBef>
              <a:spcAft>
                <a:spcPct val="0"/>
              </a:spcAft>
              <a:buFontTx/>
              <a:buChar char="•"/>
            </a:pPr>
            <a:r>
              <a:rPr lang="en-GB" altLang="zh-CN" sz="2000" kern="0" dirty="0">
                <a:solidFill>
                  <a:srgbClr val="000000"/>
                </a:solidFill>
                <a:latin typeface="Arial"/>
              </a:rPr>
              <a:t>The internal relationships, such as the cause-effect relationship, among various health dimensions needs further research. </a:t>
            </a:r>
            <a:r>
              <a:rPr lang="zh-CN" altLang="en-GB" sz="2000" kern="0" dirty="0">
                <a:solidFill>
                  <a:srgbClr val="000000"/>
                </a:solidFill>
                <a:latin typeface="SimSun" panose="02010600030101010101" pitchFamily="2" charset="-122"/>
                <a:ea typeface="SimSun" panose="02010600030101010101" pitchFamily="2" charset="-122"/>
              </a:rPr>
              <a:t>这些</a:t>
            </a:r>
            <a:r>
              <a:rPr lang="zh-CN" altLang="en-US" sz="2000" kern="0" dirty="0">
                <a:solidFill>
                  <a:srgbClr val="000000"/>
                </a:solidFill>
                <a:latin typeface="SimSun" panose="02010600030101010101" pitchFamily="2" charset="-122"/>
                <a:ea typeface="SimSun" panose="02010600030101010101" pitchFamily="2" charset="-122"/>
              </a:rPr>
              <a:t>健康概念内部的因果关系值得通过研究进行后续探讨。</a:t>
            </a:r>
            <a:endParaRPr lang="en-GB" altLang="zh-CN" sz="2000" kern="0" dirty="0">
              <a:solidFill>
                <a:srgbClr val="000000"/>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484914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876D55-EAD2-D047-A4C4-E4ACA95DA590}"/>
              </a:ext>
            </a:extLst>
          </p:cNvPr>
          <p:cNvSpPr>
            <a:spLocks noGrp="1"/>
          </p:cNvSpPr>
          <p:nvPr>
            <p:ph type="title"/>
          </p:nvPr>
        </p:nvSpPr>
        <p:spPr>
          <a:xfrm>
            <a:off x="1143002" y="533400"/>
            <a:ext cx="7387683" cy="964993"/>
          </a:xfrm>
        </p:spPr>
        <p:txBody>
          <a:bodyPr anchor="ctr"/>
          <a:lstStyle/>
          <a:p>
            <a:pPr>
              <a:lnSpc>
                <a:spcPts val="1200"/>
              </a:lnSpc>
            </a:pPr>
            <a:r>
              <a:rPr lang="en-GB" altLang="zh-CN" sz="3300" b="1" i="0" cap="none" dirty="0">
                <a:solidFill>
                  <a:prstClr val="black"/>
                </a:solidFill>
                <a:latin typeface="Arial" panose="020B0604020202020204" pitchFamily="34" charset="0"/>
                <a:cs typeface="Arial" panose="020B0604020202020204" pitchFamily="34" charset="0"/>
              </a:rPr>
              <a:t>Background</a:t>
            </a:r>
            <a:endParaRPr kumimoji="1" lang="zh-CN" altLang="en-US"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9498544F-42F0-2C41-AD95-F09283A29139}"/>
              </a:ext>
            </a:extLst>
          </p:cNvPr>
          <p:cNvSpPr txBox="1">
            <a:spLocks/>
          </p:cNvSpPr>
          <p:nvPr/>
        </p:nvSpPr>
        <p:spPr>
          <a:xfrm>
            <a:off x="0" y="1403497"/>
            <a:ext cx="5135526" cy="533754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11150" indent="-311150">
              <a:lnSpc>
                <a:spcPct val="120000"/>
              </a:lnSpc>
              <a:defRPr/>
            </a:pPr>
            <a:r>
              <a:rPr kumimoji="0" lang="en-US" altLang="zh-CN" sz="2000" b="0" i="0" u="none" strike="noStrike" kern="1200" cap="none" spc="0" normalizeH="0" baseline="0" noProof="0" dirty="0">
                <a:ln>
                  <a:noFill/>
                </a:ln>
                <a:solidFill>
                  <a:sysClr val="windowText" lastClr="000000"/>
                </a:solidFill>
                <a:effectLst/>
                <a:uLnTx/>
                <a:uFillTx/>
                <a:latin typeface="Arial" panose="020B0604020202020204" pitchFamily="34" charset="0"/>
                <a:ea typeface="等线" panose="02010600030101010101" pitchFamily="2" charset="-122"/>
                <a:cs typeface="Arial" panose="020B0604020202020204" pitchFamily="34" charset="0"/>
              </a:rPr>
              <a:t>Most of the commonly used </a:t>
            </a:r>
            <a:r>
              <a:rPr kumimoji="0" lang="en-US" altLang="zh-CN" sz="2000" b="0" i="0" u="none" strike="noStrike" kern="1200" cap="none" spc="0" normalizeH="0" baseline="0" noProof="0" dirty="0" err="1">
                <a:ln>
                  <a:noFill/>
                </a:ln>
                <a:solidFill>
                  <a:sysClr val="windowText" lastClr="000000"/>
                </a:solidFill>
                <a:effectLst/>
                <a:uLnTx/>
                <a:uFillTx/>
                <a:latin typeface="Arial" panose="020B0604020202020204" pitchFamily="34" charset="0"/>
                <a:ea typeface="等线" panose="02010600030101010101" pitchFamily="2" charset="-122"/>
                <a:cs typeface="Arial" panose="020B0604020202020204" pitchFamily="34" charset="0"/>
              </a:rPr>
              <a:t>HRQoL</a:t>
            </a:r>
            <a:r>
              <a:rPr kumimoji="0" lang="en-US" altLang="zh-CN" sz="2000" b="0" i="0" u="none" strike="noStrike" kern="1200" cap="none" spc="0" normalizeH="0" baseline="0" noProof="0" dirty="0">
                <a:ln>
                  <a:noFill/>
                </a:ln>
                <a:solidFill>
                  <a:sysClr val="windowText" lastClr="000000"/>
                </a:solidFill>
                <a:effectLst/>
                <a:uLnTx/>
                <a:uFillTx/>
                <a:latin typeface="Arial" panose="020B0604020202020204" pitchFamily="34" charset="0"/>
                <a:ea typeface="等线" panose="02010600030101010101" pitchFamily="2" charset="-122"/>
                <a:cs typeface="Arial" panose="020B0604020202020204" pitchFamily="34" charset="0"/>
              </a:rPr>
              <a:t> measures were developed in Europe or North America.</a:t>
            </a:r>
            <a:r>
              <a:rPr lang="zh-CN" altLang="en-US" sz="2000" dirty="0">
                <a:latin typeface="SimSun" panose="02010600030101010101" pitchFamily="2" charset="-122"/>
                <a:ea typeface="SimSun" panose="02010600030101010101" pitchFamily="2" charset="-122"/>
              </a:rPr>
              <a:t>健康相关生命质量量表发源于欧美，国际广泛应用的量表多由欧美国家研究者编写的。</a:t>
            </a:r>
            <a:endParaRPr kumimoji="0" lang="en-US" altLang="zh-CN" sz="2000" b="0" i="0" u="none" strike="noStrike" kern="1200" cap="none" spc="0" normalizeH="0" baseline="0" noProof="0" dirty="0">
              <a:ln>
                <a:noFill/>
              </a:ln>
              <a:solidFill>
                <a:sysClr val="windowText" lastClr="000000"/>
              </a:solidFill>
              <a:effectLst/>
              <a:uLnTx/>
              <a:uFillTx/>
              <a:latin typeface="Arial" panose="020B0604020202020204" pitchFamily="34" charset="0"/>
              <a:ea typeface="等线" panose="02010600030101010101" pitchFamily="2" charset="-122"/>
              <a:cs typeface="Arial" panose="020B0604020202020204" pitchFamily="34" charset="0"/>
            </a:endParaRPr>
          </a:p>
          <a:p>
            <a:pPr marL="311150" lvl="0" indent="-311150">
              <a:lnSpc>
                <a:spcPct val="120000"/>
              </a:lnSpc>
              <a:defRPr/>
            </a:pPr>
            <a:r>
              <a:rPr kumimoji="0" lang="en-US" altLang="zh-CN" sz="2000" b="0" i="0" u="none" strike="noStrike" kern="1200" cap="none" spc="0" normalizeH="0" baseline="0" noProof="0" dirty="0">
                <a:ln>
                  <a:noFill/>
                </a:ln>
                <a:solidFill>
                  <a:sysClr val="windowText" lastClr="000000"/>
                </a:solidFill>
                <a:effectLst/>
                <a:uLnTx/>
                <a:uFillTx/>
                <a:latin typeface="Arial" panose="020B0604020202020204" pitchFamily="34" charset="0"/>
                <a:ea typeface="等线" panose="02010600030101010101" pitchFamily="2" charset="-122"/>
                <a:cs typeface="Arial" panose="020B0604020202020204" pitchFamily="34" charset="0"/>
              </a:rPr>
              <a:t>Their descriptive systems were translated into other languages to be used worldwide.</a:t>
            </a:r>
            <a:r>
              <a:rPr kumimoji="0" lang="zh-CN"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zh-CN" altLang="en-US" sz="2000" b="0" i="0" u="none" strike="noStrike" kern="1200" cap="none" spc="0" normalizeH="0" baseline="0" noProof="0" dirty="0">
                <a:ln>
                  <a:noFill/>
                </a:ln>
                <a:solidFill>
                  <a:sysClr val="windowText" lastClr="000000"/>
                </a:solidFill>
                <a:effectLst/>
                <a:uLnTx/>
                <a:uFillTx/>
                <a:latin typeface="SimSun" panose="02010600030101010101" pitchFamily="2" charset="-122"/>
                <a:ea typeface="SimSun" panose="02010600030101010101" pitchFamily="2" charset="-122"/>
                <a:cs typeface="Arial" panose="020B0604020202020204" pitchFamily="34" charset="0"/>
              </a:rPr>
              <a:t>西方</a:t>
            </a:r>
            <a:r>
              <a:rPr lang="zh-CN" altLang="en-US" sz="2000" dirty="0">
                <a:latin typeface="SimSun" panose="02010600030101010101" pitchFamily="2" charset="-122"/>
                <a:ea typeface="SimSun" panose="02010600030101010101" pitchFamily="2" charset="-122"/>
              </a:rPr>
              <a:t>量表通过翻译和改编应用在世界各地。</a:t>
            </a:r>
            <a:endParaRPr kumimoji="0" lang="en-US" altLang="zh-CN" sz="2000" b="0" i="0" u="none" strike="noStrike" kern="1200" cap="none" spc="0" normalizeH="0" baseline="0" noProof="0" dirty="0">
              <a:ln>
                <a:noFill/>
              </a:ln>
              <a:solidFill>
                <a:sysClr val="windowText" lastClr="000000"/>
              </a:solidFill>
              <a:effectLst/>
              <a:uLnTx/>
              <a:uFillTx/>
              <a:latin typeface="Arial" panose="020B0604020202020204" pitchFamily="34" charset="0"/>
              <a:ea typeface="等线" panose="02010600030101010101" pitchFamily="2" charset="-122"/>
              <a:cs typeface="Arial" panose="020B0604020202020204" pitchFamily="34" charset="0"/>
            </a:endParaRPr>
          </a:p>
          <a:p>
            <a:pPr marL="317500" indent="-317500">
              <a:lnSpc>
                <a:spcPct val="120000"/>
              </a:lnSpc>
              <a:spcAft>
                <a:spcPts val="600"/>
              </a:spcAft>
            </a:pPr>
            <a:r>
              <a:rPr kumimoji="0" lang="en-GB" altLang="zh-CN" sz="2000" b="0" i="0" u="none" strike="noStrike" kern="1200" cap="none" spc="0" normalizeH="0" baseline="0" noProof="0" dirty="0">
                <a:ln>
                  <a:noFill/>
                </a:ln>
                <a:solidFill>
                  <a:sysClr val="windowText" lastClr="000000"/>
                </a:solidFill>
                <a:effectLst/>
                <a:uLnTx/>
                <a:uFillTx/>
                <a:latin typeface="Arial" panose="020B0604020202020204" pitchFamily="34" charset="0"/>
                <a:ea typeface="等线" panose="02010600030101010101" pitchFamily="2" charset="-122"/>
                <a:cs typeface="Arial" panose="020B0604020202020204" pitchFamily="34" charset="0"/>
              </a:rPr>
              <a:t>How should we assess the equivalence between original and adapted measures?</a:t>
            </a:r>
            <a:r>
              <a:rPr lang="zh-CN" altLang="en-US" sz="2000" dirty="0">
                <a:latin typeface="SimSun" panose="02010600030101010101" pitchFamily="2" charset="-122"/>
                <a:ea typeface="SimSun" panose="02010600030101010101" pitchFamily="2" charset="-122"/>
              </a:rPr>
              <a:t>有专门的量表本土化指导方针，判断翻译版与原版是否有等价性：</a:t>
            </a:r>
            <a:r>
              <a:rPr lang="en-GB" altLang="zh-CN" sz="2000" dirty="0" err="1">
                <a:latin typeface="Times New Roman" panose="02020603050405020304" pitchFamily="18" charset="0"/>
                <a:ea typeface="SimSun" panose="02010600030101010101" pitchFamily="2" charset="-122"/>
                <a:cs typeface="Times New Roman" panose="02020603050405020304" pitchFamily="18" charset="0"/>
              </a:rPr>
              <a:t>Herdman</a:t>
            </a:r>
            <a:r>
              <a:rPr lang="en-GB" altLang="zh-CN" sz="2000" dirty="0">
                <a:latin typeface="Times New Roman" panose="02020603050405020304" pitchFamily="18" charset="0"/>
                <a:ea typeface="SimSun" panose="02010600030101010101" pitchFamily="2" charset="-122"/>
                <a:cs typeface="Times New Roman" panose="02020603050405020304" pitchFamily="18" charset="0"/>
              </a:rPr>
              <a:t>(1</a:t>
            </a: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998) </a:t>
            </a:r>
            <a:r>
              <a:rPr lang="zh-CN" altLang="en-US" sz="2000" dirty="0">
                <a:latin typeface="SimSun" panose="02010600030101010101" pitchFamily="2" charset="-122"/>
                <a:ea typeface="SimSun" panose="02010600030101010101" pitchFamily="2" charset="-122"/>
              </a:rPr>
              <a:t>提出的检验跨文化量表是否等价的模型。</a:t>
            </a:r>
            <a:endParaRPr kumimoji="0" lang="en-US" altLang="zh-CN" sz="2000" b="0" i="0" u="none" strike="noStrike" kern="1200" cap="none" spc="0" normalizeH="0" baseline="0" noProof="0" dirty="0">
              <a:ln>
                <a:noFill/>
              </a:ln>
              <a:solidFill>
                <a:sysClr val="windowText" lastClr="000000"/>
              </a:solidFill>
              <a:effectLst/>
              <a:uLnTx/>
              <a:uFillTx/>
              <a:latin typeface="Arial" panose="020B0604020202020204" pitchFamily="34" charset="0"/>
              <a:ea typeface="等线" panose="02010600030101010101" pitchFamily="2" charset="-122"/>
              <a:cs typeface="Arial" panose="020B0604020202020204" pitchFamily="34" charset="0"/>
            </a:endParaRPr>
          </a:p>
        </p:txBody>
      </p:sp>
      <p:graphicFrame>
        <p:nvGraphicFramePr>
          <p:cNvPr id="6" name="Content Placeholder 14">
            <a:extLst>
              <a:ext uri="{FF2B5EF4-FFF2-40B4-BE49-F238E27FC236}">
                <a16:creationId xmlns:a16="http://schemas.microsoft.com/office/drawing/2014/main" id="{71211C04-7BC9-D04F-B11E-22082C045948}"/>
              </a:ext>
            </a:extLst>
          </p:cNvPr>
          <p:cNvGraphicFramePr>
            <a:graphicFrameLocks/>
          </p:cNvGraphicFramePr>
          <p:nvPr>
            <p:extLst>
              <p:ext uri="{D42A27DB-BD31-4B8C-83A1-F6EECF244321}">
                <p14:modId xmlns:p14="http://schemas.microsoft.com/office/powerpoint/2010/main" val="4195274848"/>
              </p:ext>
            </p:extLst>
          </p:nvPr>
        </p:nvGraphicFramePr>
        <p:xfrm>
          <a:off x="4976567" y="1790273"/>
          <a:ext cx="4167433" cy="4175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a:extLst>
              <a:ext uri="{FF2B5EF4-FFF2-40B4-BE49-F238E27FC236}">
                <a16:creationId xmlns:a16="http://schemas.microsoft.com/office/drawing/2014/main" id="{3388BC34-0B05-804C-8972-A91369249F86}"/>
              </a:ext>
            </a:extLst>
          </p:cNvPr>
          <p:cNvSpPr/>
          <p:nvPr/>
        </p:nvSpPr>
        <p:spPr>
          <a:xfrm>
            <a:off x="6895489" y="4821109"/>
            <a:ext cx="2083715" cy="984885"/>
          </a:xfrm>
          <a:prstGeom prst="rect">
            <a:avLst/>
          </a:prstGeom>
        </p:spPr>
        <p:txBody>
          <a:bodyPr wrap="square">
            <a:spAutoFit/>
          </a:bodyPr>
          <a:lstStyle/>
          <a:p>
            <a:pPr lvl="0" defTabSz="914400" fontAlgn="base">
              <a:spcBef>
                <a:spcPct val="0"/>
              </a:spcBef>
              <a:spcAft>
                <a:spcPct val="0"/>
              </a:spcAft>
            </a:pPr>
            <a:r>
              <a:rPr lang="en-GB" altLang="zh-CN" sz="1200" dirty="0">
                <a:solidFill>
                  <a:prstClr val="black"/>
                </a:solidFill>
                <a:latin typeface="Arial" panose="020B0604020202020204" pitchFamily="34" charset="0"/>
                <a:ea typeface="Times New Roman" panose="02020603050405020304" pitchFamily="18" charset="0"/>
              </a:rPr>
              <a:t>Figure: Model for assessing cross cultural equivalence in </a:t>
            </a:r>
            <a:r>
              <a:rPr lang="en-GB" altLang="zh-CN" sz="1200" dirty="0" err="1">
                <a:solidFill>
                  <a:prstClr val="black"/>
                </a:solidFill>
                <a:latin typeface="Arial" panose="020B0604020202020204" pitchFamily="34" charset="0"/>
                <a:ea typeface="Times New Roman" panose="02020603050405020304" pitchFamily="18" charset="0"/>
              </a:rPr>
              <a:t>HRQoL</a:t>
            </a:r>
            <a:r>
              <a:rPr lang="en-GB" altLang="zh-CN" sz="1200" dirty="0">
                <a:solidFill>
                  <a:prstClr val="black"/>
                </a:solidFill>
                <a:latin typeface="Arial" panose="020B0604020202020204" pitchFamily="34" charset="0"/>
                <a:ea typeface="Times New Roman" panose="02020603050405020304" pitchFamily="18" charset="0"/>
              </a:rPr>
              <a:t> measures  </a:t>
            </a:r>
            <a:r>
              <a:rPr lang="en-GB" altLang="zh-CN" sz="1100" dirty="0">
                <a:solidFill>
                  <a:prstClr val="black"/>
                </a:solidFill>
                <a:latin typeface="Arial" panose="020B0604020202020204" pitchFamily="34" charset="0"/>
                <a:ea typeface="Times New Roman" panose="02020603050405020304" pitchFamily="18" charset="0"/>
              </a:rPr>
              <a:t>(Adapted from </a:t>
            </a:r>
            <a:r>
              <a:rPr lang="en-GB" altLang="zh-CN" sz="1100" dirty="0" err="1">
                <a:solidFill>
                  <a:prstClr val="black"/>
                </a:solidFill>
                <a:latin typeface="Arial" panose="020B0604020202020204" pitchFamily="34" charset="0"/>
                <a:ea typeface="Times New Roman" panose="02020603050405020304" pitchFamily="18" charset="0"/>
              </a:rPr>
              <a:t>Herdman</a:t>
            </a:r>
            <a:r>
              <a:rPr lang="en-GB" altLang="zh-CN" sz="1100" dirty="0">
                <a:solidFill>
                  <a:prstClr val="black"/>
                </a:solidFill>
                <a:latin typeface="Arial" panose="020B0604020202020204" pitchFamily="34" charset="0"/>
                <a:ea typeface="Times New Roman" panose="02020603050405020304" pitchFamily="18" charset="0"/>
              </a:rPr>
              <a:t> et al. (1998)</a:t>
            </a:r>
          </a:p>
        </p:txBody>
      </p:sp>
    </p:spTree>
    <p:extLst>
      <p:ext uri="{BB962C8B-B14F-4D97-AF65-F5344CB8AC3E}">
        <p14:creationId xmlns:p14="http://schemas.microsoft.com/office/powerpoint/2010/main" val="569228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233978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677826"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32147" y="5791200"/>
            <a:ext cx="4714875"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47223" y="5848350"/>
            <a:ext cx="2796777"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657368" y="1647825"/>
            <a:ext cx="48663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086165" y="0"/>
            <a:ext cx="1057835"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897041" y="-4763"/>
            <a:ext cx="4246959"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5E4165CA-2930-4841-AFB7-DD41E95F2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B6989E9-2B91-4227-A574-CF027623BB3E}"/>
              </a:ext>
            </a:extLst>
          </p:cNvPr>
          <p:cNvPicPr>
            <a:picLocks noChangeAspect="1"/>
          </p:cNvPicPr>
          <p:nvPr/>
        </p:nvPicPr>
        <p:blipFill rotWithShape="1">
          <a:blip r:embed="rId2"/>
          <a:srcRect l="11000" r="-1" b="-1"/>
          <a:stretch/>
        </p:blipFill>
        <p:spPr>
          <a:xfrm>
            <a:off x="20" y="10"/>
            <a:ext cx="9143980" cy="6857990"/>
          </a:xfrm>
          <a:prstGeom prst="rect">
            <a:avLst/>
          </a:prstGeom>
        </p:spPr>
      </p:pic>
      <p:sp>
        <p:nvSpPr>
          <p:cNvPr id="27" name="Rectangle 26">
            <a:extLst>
              <a:ext uri="{FF2B5EF4-FFF2-40B4-BE49-F238E27FC236}">
                <a16:creationId xmlns:a16="http://schemas.microsoft.com/office/drawing/2014/main" id="{D3A19439-95A7-4D53-B166-072A2A397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0" y="3666683"/>
            <a:ext cx="9141713" cy="3191317"/>
          </a:xfrm>
          <a:prstGeom prst="rect">
            <a:avLst/>
          </a:prstGeom>
          <a:gradFill>
            <a:gsLst>
              <a:gs pos="42000">
                <a:srgbClr val="000000">
                  <a:alpha val="23000"/>
                </a:srgbClr>
              </a:gs>
              <a:gs pos="0">
                <a:srgbClr val="000000">
                  <a:alpha val="0"/>
                </a:srgbClr>
              </a:gs>
              <a:gs pos="100000">
                <a:srgbClr val="000000">
                  <a:alpha val="3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E633CD5E-793F-2D48-800C-E4D10A9CEF1B}"/>
              </a:ext>
            </a:extLst>
          </p:cNvPr>
          <p:cNvSpPr txBox="1">
            <a:spLocks/>
          </p:cNvSpPr>
          <p:nvPr/>
        </p:nvSpPr>
        <p:spPr bwMode="auto">
          <a:xfrm>
            <a:off x="1143000" y="2538483"/>
            <a:ext cx="6858000" cy="2825085"/>
          </a:xfrm>
          <a:prstGeom prst="rect">
            <a:avLst/>
          </a:prstGeom>
        </p:spPr>
        <p:txBody>
          <a:bodyPr vert="horz" lIns="91440" tIns="45720" rIns="91440" bIns="45720" numCol="1" rtlCol="0" anchor="ctr" anchorCtr="0" compatLnSpc="1">
            <a:prstTxWarp prst="textNoShape">
              <a:avLst/>
            </a:prstTxWarp>
            <a:normAutofit/>
          </a:bodyPr>
          <a:lstStyle>
            <a:lvl1pPr marL="0" indent="0" algn="l" rtl="0" eaLnBrk="1" fontAlgn="base" hangingPunct="1">
              <a:spcBef>
                <a:spcPct val="20000"/>
              </a:spcBef>
              <a:spcAft>
                <a:spcPct val="0"/>
              </a:spcAft>
              <a:buFontTx/>
              <a:buNone/>
              <a:defRPr sz="2400" smtClean="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lgn="ctr" defTabSz="914400">
              <a:lnSpc>
                <a:spcPct val="90000"/>
              </a:lnSpc>
              <a:spcBef>
                <a:spcPct val="0"/>
              </a:spcBef>
              <a:spcAft>
                <a:spcPts val="600"/>
              </a:spcAft>
            </a:pPr>
            <a:r>
              <a:rPr lang="en-US" sz="3300" i="1" kern="1200" cap="all" baseline="0" dirty="0">
                <a:solidFill>
                  <a:srgbClr val="FFFFFF"/>
                </a:solidFill>
                <a:latin typeface="Arial" panose="020B0604020202020204" pitchFamily="34" charset="0"/>
                <a:ea typeface="+mj-ea"/>
                <a:cs typeface="Arial" panose="020B0604020202020204" pitchFamily="34" charset="0"/>
              </a:rPr>
              <a:t>Thank you!</a:t>
            </a:r>
          </a:p>
        </p:txBody>
      </p:sp>
    </p:spTree>
    <p:extLst>
      <p:ext uri="{BB962C8B-B14F-4D97-AF65-F5344CB8AC3E}">
        <p14:creationId xmlns:p14="http://schemas.microsoft.com/office/powerpoint/2010/main" val="355996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98544F-42F0-2C41-AD95-F09283A29139}"/>
              </a:ext>
            </a:extLst>
          </p:cNvPr>
          <p:cNvSpPr txBox="1">
            <a:spLocks/>
          </p:cNvSpPr>
          <p:nvPr/>
        </p:nvSpPr>
        <p:spPr>
          <a:xfrm>
            <a:off x="1" y="1478135"/>
            <a:ext cx="5387206" cy="520974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defTabSz="914400" fontAlgn="base">
              <a:lnSpc>
                <a:spcPct val="100000"/>
              </a:lnSpc>
              <a:spcBef>
                <a:spcPct val="20000"/>
              </a:spcBef>
              <a:spcAft>
                <a:spcPct val="0"/>
              </a:spcAft>
              <a:buFontTx/>
              <a:buChar char="•"/>
            </a:pPr>
            <a:r>
              <a:rPr lang="en-US" altLang="zh-CN" sz="2200" kern="0" dirty="0">
                <a:solidFill>
                  <a:srgbClr val="000000"/>
                </a:solidFill>
                <a:latin typeface="Arial"/>
              </a:rPr>
              <a:t>In reality, </a:t>
            </a:r>
            <a:r>
              <a:rPr lang="en-GB" altLang="zh-CN" sz="2200" kern="0" dirty="0">
                <a:solidFill>
                  <a:srgbClr val="000000"/>
                </a:solidFill>
                <a:latin typeface="Arial"/>
              </a:rPr>
              <a:t>the adaptation is usually based on the assumption that a health measure is a culture-free product.</a:t>
            </a:r>
            <a:r>
              <a:rPr lang="zh-CN" altLang="en-US" sz="2000" dirty="0">
                <a:latin typeface="SimSun" panose="02010600030101010101" pitchFamily="2" charset="-122"/>
                <a:ea typeface="SimSun" panose="02010600030101010101" pitchFamily="2" charset="-122"/>
              </a:rPr>
              <a:t>在实际应用中，对欧美生命质量量表的翻译和应用通常建立在“健康概念在文化上等价、健康概念不是一个根植于文化的概念”的假设上。</a:t>
            </a:r>
            <a:endParaRPr lang="en-US" altLang="zh-CN" sz="2200" kern="0" dirty="0">
              <a:solidFill>
                <a:srgbClr val="000000"/>
              </a:solidFill>
              <a:latin typeface="Arial"/>
            </a:endParaRPr>
          </a:p>
          <a:p>
            <a:pPr marL="342900" lvl="0" indent="-342900" defTabSz="914400" fontAlgn="base">
              <a:lnSpc>
                <a:spcPct val="100000"/>
              </a:lnSpc>
              <a:spcBef>
                <a:spcPct val="20000"/>
              </a:spcBef>
              <a:spcAft>
                <a:spcPct val="0"/>
              </a:spcAft>
              <a:buFontTx/>
              <a:buChar char="•"/>
            </a:pPr>
            <a:r>
              <a:rPr lang="en-US" altLang="zh-CN" sz="2200" kern="0" dirty="0">
                <a:solidFill>
                  <a:srgbClr val="000000"/>
                </a:solidFill>
                <a:latin typeface="Arial"/>
              </a:rPr>
              <a:t>Cultural equivalence studies normally focus on psychometric properties.</a:t>
            </a:r>
            <a:r>
              <a:rPr lang="zh-CN" altLang="en-US" sz="2000" dirty="0">
                <a:latin typeface="SimSun" panose="02010600030101010101" pitchFamily="2" charset="-122"/>
                <a:ea typeface="SimSun" panose="02010600030101010101" pitchFamily="2" charset="-122"/>
              </a:rPr>
              <a:t>量表的检验一般都局限于心理测量特性的统计数值上的检验。</a:t>
            </a:r>
            <a:endParaRPr lang="en-US" altLang="zh-CN" sz="2000" kern="0" dirty="0">
              <a:solidFill>
                <a:srgbClr val="000000"/>
              </a:solidFill>
              <a:latin typeface="Arial"/>
            </a:endParaRPr>
          </a:p>
          <a:p>
            <a:pPr marL="342900" lvl="0" indent="-342900" defTabSz="914400" fontAlgn="base">
              <a:lnSpc>
                <a:spcPct val="100000"/>
              </a:lnSpc>
              <a:spcBef>
                <a:spcPct val="20000"/>
              </a:spcBef>
              <a:spcAft>
                <a:spcPct val="0"/>
              </a:spcAft>
              <a:buFontTx/>
              <a:buChar char="•"/>
            </a:pPr>
            <a:r>
              <a:rPr lang="en-US" altLang="zh-CN" sz="2200" kern="0" dirty="0">
                <a:solidFill>
                  <a:srgbClr val="000000"/>
                </a:solidFill>
                <a:latin typeface="Arial"/>
              </a:rPr>
              <a:t>Researchers are generally too happy to accept statistical results as sufficient evidence.</a:t>
            </a:r>
            <a:r>
              <a:rPr lang="zh-CN" altLang="en-US" sz="2000" dirty="0">
                <a:latin typeface="SimSun" panose="02010600030101010101" pitchFamily="2" charset="-122"/>
                <a:ea typeface="SimSun" panose="02010600030101010101" pitchFamily="2" charset="-122"/>
              </a:rPr>
              <a:t>研究者会将这些统计上的信度效度作为量表是可行的证据，而忽视掉最基本的健康概念在不同文化的差异性。</a:t>
            </a:r>
            <a:r>
              <a:rPr lang="en-US" altLang="zh-CN" sz="2000" kern="0" dirty="0">
                <a:solidFill>
                  <a:srgbClr val="000000"/>
                </a:solidFill>
                <a:latin typeface="Arial"/>
              </a:rPr>
              <a:t> </a:t>
            </a:r>
            <a:endParaRPr lang="en-US" altLang="zh-CN" sz="2200" kern="0" dirty="0">
              <a:solidFill>
                <a:srgbClr val="000000"/>
              </a:solidFill>
              <a:latin typeface="Arial"/>
            </a:endParaRPr>
          </a:p>
        </p:txBody>
      </p:sp>
      <p:grpSp>
        <p:nvGrpSpPr>
          <p:cNvPr id="26" name="组 10">
            <a:extLst>
              <a:ext uri="{FF2B5EF4-FFF2-40B4-BE49-F238E27FC236}">
                <a16:creationId xmlns:a16="http://schemas.microsoft.com/office/drawing/2014/main" id="{3E753E4F-7EE8-AC47-A1CF-F60EF484FF53}"/>
              </a:ext>
            </a:extLst>
          </p:cNvPr>
          <p:cNvGrpSpPr/>
          <p:nvPr/>
        </p:nvGrpSpPr>
        <p:grpSpPr>
          <a:xfrm>
            <a:off x="5298536" y="1478135"/>
            <a:ext cx="3845464" cy="4556528"/>
            <a:chOff x="5045244" y="1462477"/>
            <a:chExt cx="3046137" cy="3157687"/>
          </a:xfrm>
        </p:grpSpPr>
        <p:sp>
          <p:nvSpPr>
            <p:cNvPr id="27" name="圆角矩形 4">
              <a:extLst>
                <a:ext uri="{FF2B5EF4-FFF2-40B4-BE49-F238E27FC236}">
                  <a16:creationId xmlns:a16="http://schemas.microsoft.com/office/drawing/2014/main" id="{AB2A3AEA-CFC8-6444-A1C6-70C5D969671A}"/>
                </a:ext>
              </a:extLst>
            </p:cNvPr>
            <p:cNvSpPr/>
            <p:nvPr/>
          </p:nvSpPr>
          <p:spPr>
            <a:xfrm>
              <a:off x="5828036" y="1462477"/>
              <a:ext cx="1266494" cy="741443"/>
            </a:xfrm>
            <a:prstGeom prst="rect">
              <a:avLst/>
            </a:prstGeom>
            <a:solidFill>
              <a:srgbClr val="BE1402"/>
            </a:solidFill>
            <a:ln>
              <a:solidFill>
                <a:srgbClr val="FFFFFF"/>
              </a:solidFill>
            </a:ln>
            <a:effectLst/>
          </p:spPr>
          <p:txBody>
            <a:bodyPr spcFirstLastPara="0" vert="horz" wrap="square" lIns="53340" tIns="53340" rIns="53340" bIns="53340" numCol="1" spcCol="1270" anchor="ctr" anchorCtr="0">
              <a:noAutofit/>
            </a:bodyPr>
            <a:lstStyle/>
            <a:p>
              <a:pPr marL="0" marR="0" lvl="0" indent="0" algn="ctr" defTabSz="622300" eaLnBrk="1" fontAlgn="base" latinLnBrk="0" hangingPunct="1">
                <a:lnSpc>
                  <a:spcPct val="90000"/>
                </a:lnSpc>
                <a:spcBef>
                  <a:spcPct val="0"/>
                </a:spcBef>
                <a:spcAft>
                  <a:spcPct val="3500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a:ea typeface="+mn-ea"/>
                  <a:cs typeface="+mn-cs"/>
                </a:rPr>
                <a:t>Examine psychometric properties</a:t>
              </a:r>
            </a:p>
          </p:txBody>
        </p:sp>
        <p:sp>
          <p:nvSpPr>
            <p:cNvPr id="28" name="圆角矩形 27">
              <a:extLst>
                <a:ext uri="{FF2B5EF4-FFF2-40B4-BE49-F238E27FC236}">
                  <a16:creationId xmlns:a16="http://schemas.microsoft.com/office/drawing/2014/main" id="{42E32047-4DC5-424B-A229-7F532DDAB0C3}"/>
                </a:ext>
              </a:extLst>
            </p:cNvPr>
            <p:cNvSpPr/>
            <p:nvPr/>
          </p:nvSpPr>
          <p:spPr>
            <a:xfrm>
              <a:off x="5136324" y="2616026"/>
              <a:ext cx="1312628" cy="787577"/>
            </a:xfrm>
            <a:prstGeom prst="roundRect">
              <a:avLst>
                <a:gd name="adj" fmla="val 10000"/>
              </a:avLst>
            </a:prstGeom>
            <a:solidFill>
              <a:srgbClr val="FA4C4C"/>
            </a:solidFill>
            <a:ln w="25400" cap="flat" cmpd="sng" algn="ctr">
              <a:solidFill>
                <a:srgbClr val="FFFFFF">
                  <a:hueOff val="0"/>
                  <a:satOff val="0"/>
                  <a:lumOff val="0"/>
                  <a:alphaOff val="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zh-CN" sz="1800" b="0" i="0" u="none" strike="noStrike" kern="0" cap="none" spc="0" normalizeH="0" baseline="0" noProof="0" dirty="0">
                  <a:ln>
                    <a:noFill/>
                  </a:ln>
                  <a:solidFill>
                    <a:srgbClr val="FFFFFF"/>
                  </a:solidFill>
                  <a:effectLst/>
                  <a:uLnTx/>
                  <a:uFillTx/>
                  <a:latin typeface="Arial"/>
                  <a:ea typeface="+mn-ea"/>
                  <a:cs typeface="+mn-cs"/>
                </a:rPr>
                <a:t>Valid and reliable</a:t>
              </a:r>
              <a:endParaRPr kumimoji="0" lang="zh-CN" alt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9" name="圆角矩形 28">
              <a:extLst>
                <a:ext uri="{FF2B5EF4-FFF2-40B4-BE49-F238E27FC236}">
                  <a16:creationId xmlns:a16="http://schemas.microsoft.com/office/drawing/2014/main" id="{C30E665D-A875-554A-A3FA-3BFE7950A928}"/>
                </a:ext>
              </a:extLst>
            </p:cNvPr>
            <p:cNvSpPr/>
            <p:nvPr/>
          </p:nvSpPr>
          <p:spPr>
            <a:xfrm>
              <a:off x="6529579" y="2628355"/>
              <a:ext cx="1312628" cy="787577"/>
            </a:xfrm>
            <a:prstGeom prst="roundRect">
              <a:avLst>
                <a:gd name="adj" fmla="val 10000"/>
              </a:avLst>
            </a:prstGeom>
            <a:solidFill>
              <a:srgbClr val="FA4C4C"/>
            </a:solidFill>
            <a:ln w="25400" cap="flat" cmpd="sng" algn="ctr">
              <a:solidFill>
                <a:srgbClr val="FFFFFF">
                  <a:hueOff val="0"/>
                  <a:satOff val="0"/>
                  <a:lumOff val="0"/>
                  <a:alphaOff val="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zh-CN" sz="1800" b="0" i="0" u="none" strike="noStrike" kern="0" cap="none" spc="0" normalizeH="0" baseline="0" noProof="0" dirty="0">
                  <a:ln>
                    <a:noFill/>
                  </a:ln>
                  <a:solidFill>
                    <a:srgbClr val="FFFFFF"/>
                  </a:solidFill>
                  <a:effectLst/>
                  <a:uLnTx/>
                  <a:uFillTx/>
                  <a:latin typeface="Arial"/>
                  <a:ea typeface="+mn-ea"/>
                  <a:cs typeface="+mn-cs"/>
                </a:rPr>
                <a:t>Cultural differences might exist</a:t>
              </a:r>
              <a:endParaRPr kumimoji="0" lang="zh-CN" alt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0" name="圆角矩形 29">
              <a:extLst>
                <a:ext uri="{FF2B5EF4-FFF2-40B4-BE49-F238E27FC236}">
                  <a16:creationId xmlns:a16="http://schemas.microsoft.com/office/drawing/2014/main" id="{6C8CC8DE-7892-0F41-BBC5-76E65A9AA6E0}"/>
                </a:ext>
              </a:extLst>
            </p:cNvPr>
            <p:cNvSpPr/>
            <p:nvPr/>
          </p:nvSpPr>
          <p:spPr>
            <a:xfrm>
              <a:off x="6579381" y="3832587"/>
              <a:ext cx="1312628" cy="787577"/>
            </a:xfrm>
            <a:prstGeom prst="roundRect">
              <a:avLst>
                <a:gd name="adj" fmla="val 10000"/>
              </a:avLst>
            </a:prstGeom>
            <a:solidFill>
              <a:srgbClr val="FF9999"/>
            </a:solidFill>
            <a:ln w="25400" cap="flat" cmpd="sng" algn="ctr">
              <a:solidFill>
                <a:srgbClr val="FFFFFF">
                  <a:hueOff val="0"/>
                  <a:satOff val="0"/>
                  <a:lumOff val="0"/>
                  <a:alphaOff val="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zh-CN" sz="1800" b="0" i="0" u="none" strike="noStrike" kern="0" cap="none" spc="0" normalizeH="0" baseline="0" noProof="0" dirty="0">
                  <a:ln>
                    <a:noFill/>
                  </a:ln>
                  <a:solidFill>
                    <a:srgbClr val="000000"/>
                  </a:solidFill>
                  <a:effectLst/>
                  <a:uLnTx/>
                  <a:uFillTx/>
                  <a:latin typeface="Arial"/>
                  <a:ea typeface="+mn-ea"/>
                  <a:cs typeface="+mn-cs"/>
                </a:rPr>
                <a:t>Assess conceptual equivalence</a:t>
              </a:r>
              <a:endParaRPr kumimoji="0" lang="zh-CN" alt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31" name="圆角矩形 30">
              <a:extLst>
                <a:ext uri="{FF2B5EF4-FFF2-40B4-BE49-F238E27FC236}">
                  <a16:creationId xmlns:a16="http://schemas.microsoft.com/office/drawing/2014/main" id="{74B3E940-AC31-F241-9C81-EDB3898C7397}"/>
                </a:ext>
              </a:extLst>
            </p:cNvPr>
            <p:cNvSpPr/>
            <p:nvPr/>
          </p:nvSpPr>
          <p:spPr>
            <a:xfrm>
              <a:off x="5148655" y="3827829"/>
              <a:ext cx="1312628" cy="787577"/>
            </a:xfrm>
            <a:prstGeom prst="roundRect">
              <a:avLst>
                <a:gd name="adj" fmla="val 10000"/>
              </a:avLst>
            </a:prstGeom>
            <a:solidFill>
              <a:srgbClr val="FF9999"/>
            </a:solidFill>
            <a:ln w="25400" cap="flat" cmpd="sng" algn="ctr">
              <a:solidFill>
                <a:srgbClr val="FFFFFF">
                  <a:hueOff val="0"/>
                  <a:satOff val="0"/>
                  <a:lumOff val="0"/>
                  <a:alphaOff val="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zh-CN" sz="1800" b="0" i="0" u="none" strike="noStrike" kern="0" cap="none" spc="0" normalizeH="0" baseline="0" noProof="0" dirty="0">
                  <a:ln>
                    <a:noFill/>
                  </a:ln>
                  <a:solidFill>
                    <a:srgbClr val="000000"/>
                  </a:solidFill>
                  <a:effectLst/>
                  <a:uLnTx/>
                  <a:uFillTx/>
                  <a:latin typeface="Arial"/>
                  <a:ea typeface="+mn-ea"/>
                  <a:cs typeface="+mn-cs"/>
                </a:rPr>
                <a:t>The measure works well after adaption</a:t>
              </a:r>
              <a:endParaRPr kumimoji="0" lang="zh-CN" altLang="en-US" sz="18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32" name="组 16">
              <a:extLst>
                <a:ext uri="{FF2B5EF4-FFF2-40B4-BE49-F238E27FC236}">
                  <a16:creationId xmlns:a16="http://schemas.microsoft.com/office/drawing/2014/main" id="{5282D082-F2AF-9A4F-B2F9-D9E4BC0E45D3}"/>
                </a:ext>
              </a:extLst>
            </p:cNvPr>
            <p:cNvGrpSpPr/>
            <p:nvPr/>
          </p:nvGrpSpPr>
          <p:grpSpPr>
            <a:xfrm>
              <a:off x="5115484" y="3487126"/>
              <a:ext cx="1133455" cy="379727"/>
              <a:chOff x="2766379" y="718576"/>
              <a:chExt cx="1133455" cy="379727"/>
            </a:xfrm>
          </p:grpSpPr>
          <p:sp>
            <p:nvSpPr>
              <p:cNvPr id="42" name="右箭头 41">
                <a:extLst>
                  <a:ext uri="{FF2B5EF4-FFF2-40B4-BE49-F238E27FC236}">
                    <a16:creationId xmlns:a16="http://schemas.microsoft.com/office/drawing/2014/main" id="{6E1185F8-85CB-CF45-B642-47D622AE913E}"/>
                  </a:ext>
                </a:extLst>
              </p:cNvPr>
              <p:cNvSpPr/>
              <p:nvPr/>
            </p:nvSpPr>
            <p:spPr>
              <a:xfrm rot="5400000">
                <a:off x="3658719" y="755738"/>
                <a:ext cx="278277" cy="203953"/>
              </a:xfrm>
              <a:prstGeom prst="rightArrow">
                <a:avLst>
                  <a:gd name="adj1" fmla="val 60000"/>
                  <a:gd name="adj2" fmla="val 50000"/>
                </a:avLst>
              </a:prstGeom>
              <a:solidFill>
                <a:srgbClr val="FF99CC"/>
              </a:solidFill>
              <a:ln>
                <a:noFill/>
              </a:ln>
              <a:effectLst/>
            </p:spPr>
          </p:sp>
          <p:sp>
            <p:nvSpPr>
              <p:cNvPr id="43" name="右箭头 4">
                <a:extLst>
                  <a:ext uri="{FF2B5EF4-FFF2-40B4-BE49-F238E27FC236}">
                    <a16:creationId xmlns:a16="http://schemas.microsoft.com/office/drawing/2014/main" id="{1656AF53-5816-2942-9C19-AD2519F92F2C}"/>
                  </a:ext>
                </a:extLst>
              </p:cNvPr>
              <p:cNvSpPr/>
              <p:nvPr/>
            </p:nvSpPr>
            <p:spPr>
              <a:xfrm>
                <a:off x="2766379" y="903509"/>
                <a:ext cx="195319" cy="194794"/>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88950" eaLnBrk="1" fontAlgn="base" latinLnBrk="0" hangingPunct="1">
                  <a:lnSpc>
                    <a:spcPct val="90000"/>
                  </a:lnSpc>
                  <a:spcBef>
                    <a:spcPct val="0"/>
                  </a:spcBef>
                  <a:spcAft>
                    <a:spcPct val="3500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sp>
          <p:nvSpPr>
            <p:cNvPr id="33" name="右箭头 32">
              <a:extLst>
                <a:ext uri="{FF2B5EF4-FFF2-40B4-BE49-F238E27FC236}">
                  <a16:creationId xmlns:a16="http://schemas.microsoft.com/office/drawing/2014/main" id="{80B99AF3-D540-8448-8A58-C795DC5CFF88}"/>
                </a:ext>
              </a:extLst>
            </p:cNvPr>
            <p:cNvSpPr/>
            <p:nvPr/>
          </p:nvSpPr>
          <p:spPr>
            <a:xfrm rot="5400000">
              <a:off x="6616073" y="3524288"/>
              <a:ext cx="278277" cy="203953"/>
            </a:xfrm>
            <a:prstGeom prst="rightArrow">
              <a:avLst>
                <a:gd name="adj1" fmla="val 60000"/>
                <a:gd name="adj2" fmla="val 50000"/>
              </a:avLst>
            </a:prstGeom>
            <a:solidFill>
              <a:srgbClr val="FF99CC"/>
            </a:solidFill>
            <a:ln>
              <a:noFill/>
            </a:ln>
            <a:effectLst/>
          </p:spPr>
        </p:sp>
        <p:grpSp>
          <p:nvGrpSpPr>
            <p:cNvPr id="34" name="组 18">
              <a:extLst>
                <a:ext uri="{FF2B5EF4-FFF2-40B4-BE49-F238E27FC236}">
                  <a16:creationId xmlns:a16="http://schemas.microsoft.com/office/drawing/2014/main" id="{FFF18A7D-2336-AD42-9F68-57C66367981F}"/>
                </a:ext>
              </a:extLst>
            </p:cNvPr>
            <p:cNvGrpSpPr/>
            <p:nvPr/>
          </p:nvGrpSpPr>
          <p:grpSpPr>
            <a:xfrm>
              <a:off x="5132258" y="2295664"/>
              <a:ext cx="1113829" cy="278277"/>
              <a:chOff x="2766379" y="903509"/>
              <a:chExt cx="1113829" cy="278277"/>
            </a:xfrm>
          </p:grpSpPr>
          <p:sp>
            <p:nvSpPr>
              <p:cNvPr id="40" name="右箭头 39">
                <a:extLst>
                  <a:ext uri="{FF2B5EF4-FFF2-40B4-BE49-F238E27FC236}">
                    <a16:creationId xmlns:a16="http://schemas.microsoft.com/office/drawing/2014/main" id="{58B91B69-99F6-1443-A975-AF9C1D382354}"/>
                  </a:ext>
                </a:extLst>
              </p:cNvPr>
              <p:cNvSpPr/>
              <p:nvPr/>
            </p:nvSpPr>
            <p:spPr>
              <a:xfrm rot="5400000">
                <a:off x="3639093" y="940671"/>
                <a:ext cx="278277" cy="203953"/>
              </a:xfrm>
              <a:prstGeom prst="rightArrow">
                <a:avLst>
                  <a:gd name="adj1" fmla="val 60000"/>
                  <a:gd name="adj2" fmla="val 50000"/>
                </a:avLst>
              </a:prstGeom>
              <a:solidFill>
                <a:srgbClr val="FF99CC"/>
              </a:solidFill>
              <a:ln>
                <a:noFill/>
              </a:ln>
              <a:effectLst/>
            </p:spPr>
          </p:sp>
          <p:sp>
            <p:nvSpPr>
              <p:cNvPr id="41" name="右箭头 4">
                <a:extLst>
                  <a:ext uri="{FF2B5EF4-FFF2-40B4-BE49-F238E27FC236}">
                    <a16:creationId xmlns:a16="http://schemas.microsoft.com/office/drawing/2014/main" id="{E9301C4C-8866-0947-A09A-C69BCAC9F3E4}"/>
                  </a:ext>
                </a:extLst>
              </p:cNvPr>
              <p:cNvSpPr/>
              <p:nvPr/>
            </p:nvSpPr>
            <p:spPr>
              <a:xfrm>
                <a:off x="2766379" y="903509"/>
                <a:ext cx="195319" cy="194794"/>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88950" eaLnBrk="1" fontAlgn="base" latinLnBrk="0" hangingPunct="1">
                  <a:lnSpc>
                    <a:spcPct val="90000"/>
                  </a:lnSpc>
                  <a:spcBef>
                    <a:spcPct val="0"/>
                  </a:spcBef>
                  <a:spcAft>
                    <a:spcPct val="3500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grpSp>
          <p:nvGrpSpPr>
            <p:cNvPr id="35" name="组 19">
              <a:extLst>
                <a:ext uri="{FF2B5EF4-FFF2-40B4-BE49-F238E27FC236}">
                  <a16:creationId xmlns:a16="http://schemas.microsoft.com/office/drawing/2014/main" id="{FB473C31-C804-4246-B77A-F63ED2234777}"/>
                </a:ext>
              </a:extLst>
            </p:cNvPr>
            <p:cNvGrpSpPr/>
            <p:nvPr/>
          </p:nvGrpSpPr>
          <p:grpSpPr>
            <a:xfrm>
              <a:off x="6653235" y="2295664"/>
              <a:ext cx="992322" cy="278277"/>
              <a:chOff x="1969376" y="903508"/>
              <a:chExt cx="992322" cy="278277"/>
            </a:xfrm>
          </p:grpSpPr>
          <p:sp>
            <p:nvSpPr>
              <p:cNvPr id="38" name="右箭头 37">
                <a:extLst>
                  <a:ext uri="{FF2B5EF4-FFF2-40B4-BE49-F238E27FC236}">
                    <a16:creationId xmlns:a16="http://schemas.microsoft.com/office/drawing/2014/main" id="{9A4EA81A-4A78-4247-8AAC-0740499985F8}"/>
                  </a:ext>
                </a:extLst>
              </p:cNvPr>
              <p:cNvSpPr/>
              <p:nvPr/>
            </p:nvSpPr>
            <p:spPr>
              <a:xfrm rot="5400000">
                <a:off x="1932214" y="940670"/>
                <a:ext cx="278277" cy="203953"/>
              </a:xfrm>
              <a:prstGeom prst="rightArrow">
                <a:avLst>
                  <a:gd name="adj1" fmla="val 60000"/>
                  <a:gd name="adj2" fmla="val 50000"/>
                </a:avLst>
              </a:prstGeom>
              <a:solidFill>
                <a:srgbClr val="FF99CC"/>
              </a:solidFill>
              <a:ln>
                <a:noFill/>
              </a:ln>
              <a:effectLst/>
            </p:spPr>
          </p:sp>
          <p:sp>
            <p:nvSpPr>
              <p:cNvPr id="39" name="右箭头 4">
                <a:extLst>
                  <a:ext uri="{FF2B5EF4-FFF2-40B4-BE49-F238E27FC236}">
                    <a16:creationId xmlns:a16="http://schemas.microsoft.com/office/drawing/2014/main" id="{AD3DD6D0-846D-A848-8D3C-5A0D256CF7F3}"/>
                  </a:ext>
                </a:extLst>
              </p:cNvPr>
              <p:cNvSpPr/>
              <p:nvPr/>
            </p:nvSpPr>
            <p:spPr>
              <a:xfrm>
                <a:off x="2766379" y="903509"/>
                <a:ext cx="195319" cy="194794"/>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88950" eaLnBrk="1" fontAlgn="base" latinLnBrk="0" hangingPunct="1">
                  <a:lnSpc>
                    <a:spcPct val="90000"/>
                  </a:lnSpc>
                  <a:spcBef>
                    <a:spcPct val="0"/>
                  </a:spcBef>
                  <a:spcAft>
                    <a:spcPct val="3500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sp>
          <p:nvSpPr>
            <p:cNvPr id="36" name="Text Box 2">
              <a:extLst>
                <a:ext uri="{FF2B5EF4-FFF2-40B4-BE49-F238E27FC236}">
                  <a16:creationId xmlns:a16="http://schemas.microsoft.com/office/drawing/2014/main" id="{AE7D6977-F8ED-6B44-8767-69EE2C8C38A4}"/>
                </a:ext>
              </a:extLst>
            </p:cNvPr>
            <p:cNvSpPr txBox="1">
              <a:spLocks noChangeArrowheads="1"/>
            </p:cNvSpPr>
            <p:nvPr/>
          </p:nvSpPr>
          <p:spPr bwMode="auto">
            <a:xfrm>
              <a:off x="5045244" y="2249935"/>
              <a:ext cx="1289298" cy="305402"/>
            </a:xfrm>
            <a:prstGeom prst="rect">
              <a:avLst/>
            </a:prstGeom>
            <a:noFill/>
            <a:ln w="9525">
              <a:solidFill>
                <a:srgbClr val="FFFFFF"/>
              </a:solidFill>
              <a:miter lim="800000"/>
              <a:headEnd/>
              <a:tailEnd/>
            </a:ln>
          </p:spPr>
          <p:txBody>
            <a:bodyPr rot="0" vert="horz" wrap="square" lIns="91440" tIns="45720" rIns="91440" bIns="45720" anchor="ctr" anchorCtr="0">
              <a:noAutofit/>
            </a:bodyPr>
            <a:lstStyle/>
            <a:p>
              <a:pPr marL="0" marR="0" lvl="0" indent="0" defTabSz="914400" eaLnBrk="1" fontAlgn="base" latinLnBrk="0" hangingPunct="1">
                <a:lnSpc>
                  <a:spcPts val="1800"/>
                </a:lnSpc>
                <a:spcBef>
                  <a:spcPct val="0"/>
                </a:spcBef>
                <a:spcAft>
                  <a:spcPts val="0"/>
                </a:spcAft>
                <a:buClrTx/>
                <a:buSzTx/>
                <a:buFontTx/>
                <a:buNone/>
                <a:tabLst/>
                <a:defRPr/>
              </a:pPr>
              <a:r>
                <a:rPr kumimoji="0" lang="en-GB" sz="16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rPr>
                <a:t>If satisfactory</a:t>
              </a:r>
            </a:p>
          </p:txBody>
        </p:sp>
        <p:sp>
          <p:nvSpPr>
            <p:cNvPr id="37" name="Text Box 2">
              <a:extLst>
                <a:ext uri="{FF2B5EF4-FFF2-40B4-BE49-F238E27FC236}">
                  <a16:creationId xmlns:a16="http://schemas.microsoft.com/office/drawing/2014/main" id="{B62EF1DB-E078-5740-A2DD-6E0B2D4FB425}"/>
                </a:ext>
              </a:extLst>
            </p:cNvPr>
            <p:cNvSpPr txBox="1">
              <a:spLocks noChangeArrowheads="1"/>
            </p:cNvSpPr>
            <p:nvPr/>
          </p:nvSpPr>
          <p:spPr bwMode="auto">
            <a:xfrm>
              <a:off x="6798223" y="2264494"/>
              <a:ext cx="1293158" cy="305402"/>
            </a:xfrm>
            <a:prstGeom prst="rect">
              <a:avLst/>
            </a:prstGeom>
            <a:noFill/>
            <a:ln w="9525">
              <a:noFill/>
              <a:miter lim="800000"/>
              <a:headEnd/>
              <a:tailEnd/>
            </a:ln>
          </p:spPr>
          <p:txBody>
            <a:bodyPr rot="0" vert="horz" wrap="square" lIns="91440" tIns="45720" rIns="91440" bIns="45720" anchor="ctr" anchorCtr="0">
              <a:noAutofit/>
            </a:bodyPr>
            <a:lstStyle/>
            <a:p>
              <a:pPr marL="0" marR="0" lvl="0" indent="0" defTabSz="914400" eaLnBrk="1" fontAlgn="base" latinLnBrk="0" hangingPunct="1">
                <a:lnSpc>
                  <a:spcPts val="1800"/>
                </a:lnSpc>
                <a:spcBef>
                  <a:spcPct val="0"/>
                </a:spcBef>
                <a:spcAft>
                  <a:spcPts val="0"/>
                </a:spcAft>
                <a:buClrTx/>
                <a:buSzTx/>
                <a:buFontTx/>
                <a:buNone/>
                <a:tabLst/>
                <a:defRPr/>
              </a:pPr>
              <a:r>
                <a:rPr kumimoji="0" lang="en-GB" sz="16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rPr>
                <a:t>If unsatisfactory</a:t>
              </a:r>
            </a:p>
          </p:txBody>
        </p:sp>
      </p:grpSp>
      <p:sp>
        <p:nvSpPr>
          <p:cNvPr id="44" name="标题 1">
            <a:extLst>
              <a:ext uri="{FF2B5EF4-FFF2-40B4-BE49-F238E27FC236}">
                <a16:creationId xmlns:a16="http://schemas.microsoft.com/office/drawing/2014/main" id="{F92D5EF1-7590-2A41-A870-211D9DB41D62}"/>
              </a:ext>
            </a:extLst>
          </p:cNvPr>
          <p:cNvSpPr txBox="1">
            <a:spLocks/>
          </p:cNvSpPr>
          <p:nvPr/>
        </p:nvSpPr>
        <p:spPr>
          <a:xfrm>
            <a:off x="1143002" y="533400"/>
            <a:ext cx="7387683" cy="9649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a:lstStyle>
          <a:p>
            <a:pPr>
              <a:lnSpc>
                <a:spcPts val="1200"/>
              </a:lnSpc>
            </a:pPr>
            <a:r>
              <a:rPr lang="en-GB" altLang="zh-CN" sz="3300" b="1" i="0" cap="none">
                <a:solidFill>
                  <a:prstClr val="black"/>
                </a:solidFill>
                <a:latin typeface="Arial" panose="020B0604020202020204" pitchFamily="34" charset="0"/>
                <a:cs typeface="Arial" panose="020B0604020202020204" pitchFamily="34" charset="0"/>
              </a:rPr>
              <a:t>Background</a:t>
            </a:r>
            <a:endParaRPr kumimoji="1"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8247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98544F-42F0-2C41-AD95-F09283A29139}"/>
              </a:ext>
            </a:extLst>
          </p:cNvPr>
          <p:cNvSpPr txBox="1">
            <a:spLocks/>
          </p:cNvSpPr>
          <p:nvPr/>
        </p:nvSpPr>
        <p:spPr>
          <a:xfrm>
            <a:off x="17573" y="1683973"/>
            <a:ext cx="5238371" cy="491884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0" indent="-342900" defTabSz="914400" fontAlgn="base">
              <a:lnSpc>
                <a:spcPct val="100000"/>
              </a:lnSpc>
              <a:spcBef>
                <a:spcPct val="20000"/>
              </a:spcBef>
              <a:spcAft>
                <a:spcPct val="0"/>
              </a:spcAft>
              <a:buFontTx/>
              <a:buChar char="•"/>
            </a:pPr>
            <a:r>
              <a:rPr lang="en-US" altLang="zh-CN" sz="2200" kern="0" dirty="0">
                <a:solidFill>
                  <a:srgbClr val="000000"/>
                </a:solidFill>
                <a:latin typeface="Arial"/>
              </a:rPr>
              <a:t>In China, there is a growing number of studies have used western-developed health measures.</a:t>
            </a:r>
            <a:r>
              <a:rPr lang="zh-CN" altLang="en-US" sz="2200" kern="0" dirty="0">
                <a:solidFill>
                  <a:srgbClr val="000000"/>
                </a:solidFill>
                <a:latin typeface="Arial"/>
              </a:rPr>
              <a:t> </a:t>
            </a:r>
            <a:r>
              <a:rPr lang="zh-CN" altLang="en-US" sz="2000" kern="0" dirty="0">
                <a:solidFill>
                  <a:srgbClr val="000000"/>
                </a:solidFill>
                <a:latin typeface="SimSun" panose="02010600030101010101" pitchFamily="2" charset="-122"/>
                <a:ea typeface="SimSun" panose="02010600030101010101" pitchFamily="2" charset="-122"/>
              </a:rPr>
              <a:t>国内有越来越多的研究翻译并应用了西方的健康相关生命质量量表。</a:t>
            </a:r>
            <a:endParaRPr lang="en-US" altLang="zh-CN" sz="2200" kern="0" dirty="0">
              <a:solidFill>
                <a:srgbClr val="000000"/>
              </a:solidFill>
              <a:latin typeface="Arial"/>
            </a:endParaRPr>
          </a:p>
          <a:p>
            <a:pPr marL="342900" indent="-342900" defTabSz="914400" fontAlgn="base">
              <a:lnSpc>
                <a:spcPct val="110000"/>
              </a:lnSpc>
              <a:spcBef>
                <a:spcPct val="20000"/>
              </a:spcBef>
              <a:spcAft>
                <a:spcPct val="0"/>
              </a:spcAft>
              <a:buFontTx/>
              <a:buChar char="•"/>
            </a:pPr>
            <a:r>
              <a:rPr lang="en-US" altLang="zh-CN" sz="2200" kern="0" dirty="0">
                <a:solidFill>
                  <a:srgbClr val="000000"/>
                </a:solidFill>
                <a:latin typeface="Arial"/>
              </a:rPr>
              <a:t>Few studies have considered their content validity.</a:t>
            </a:r>
            <a:r>
              <a:rPr lang="zh-CN" altLang="en-US" sz="2200" kern="0" dirty="0">
                <a:solidFill>
                  <a:srgbClr val="000000"/>
                </a:solidFill>
                <a:latin typeface="Arial"/>
              </a:rPr>
              <a:t> </a:t>
            </a:r>
            <a:r>
              <a:rPr lang="zh-CN" altLang="en-US" sz="2000" kern="0" dirty="0">
                <a:solidFill>
                  <a:srgbClr val="000000"/>
                </a:solidFill>
                <a:latin typeface="SimSun" panose="02010600030101010101" pitchFamily="2" charset="-122"/>
                <a:ea typeface="SimSun" panose="02010600030101010101" pitchFamily="2" charset="-122"/>
              </a:rPr>
              <a:t>然而很少有研究在关注这些量表的内容效度。</a:t>
            </a:r>
            <a:endParaRPr lang="en-US" altLang="zh-CN" sz="2200" kern="0" dirty="0">
              <a:solidFill>
                <a:srgbClr val="000000"/>
              </a:solidFill>
              <a:latin typeface="Arial"/>
            </a:endParaRPr>
          </a:p>
          <a:p>
            <a:pPr marL="342900" lvl="0" indent="-342900" defTabSz="914400" fontAlgn="base">
              <a:lnSpc>
                <a:spcPct val="100000"/>
              </a:lnSpc>
              <a:spcBef>
                <a:spcPct val="20000"/>
              </a:spcBef>
              <a:spcAft>
                <a:spcPct val="0"/>
              </a:spcAft>
              <a:buFontTx/>
              <a:buChar char="•"/>
            </a:pPr>
            <a:r>
              <a:rPr lang="en-US" altLang="zh-CN" sz="2200" kern="0" dirty="0">
                <a:solidFill>
                  <a:srgbClr val="000000"/>
                </a:solidFill>
                <a:latin typeface="Arial"/>
              </a:rPr>
              <a:t>Limited number of researches investigated how health is defined and described by a Chinese population. </a:t>
            </a:r>
            <a:r>
              <a:rPr lang="zh-CN" altLang="en-US" sz="2000" kern="0" dirty="0">
                <a:solidFill>
                  <a:srgbClr val="000000"/>
                </a:solidFill>
                <a:latin typeface="SimSun" panose="02010600030101010101" pitchFamily="2" charset="-122"/>
                <a:ea typeface="SimSun" panose="02010600030101010101" pitchFamily="2" charset="-122"/>
              </a:rPr>
              <a:t>同时，很少有研究讨论在中国文化背景下中国人群是怎样定义和描述健康概念的。</a:t>
            </a:r>
            <a:endParaRPr lang="en-US" altLang="zh-CN" sz="2200" kern="0" dirty="0">
              <a:solidFill>
                <a:srgbClr val="000000"/>
              </a:solidFill>
              <a:latin typeface="SimSun" panose="02010600030101010101" pitchFamily="2" charset="-122"/>
              <a:ea typeface="SimSun" panose="02010600030101010101" pitchFamily="2" charset="-122"/>
            </a:endParaRPr>
          </a:p>
        </p:txBody>
      </p:sp>
      <p:graphicFrame>
        <p:nvGraphicFramePr>
          <p:cNvPr id="23" name="图表 4">
            <a:extLst>
              <a:ext uri="{FF2B5EF4-FFF2-40B4-BE49-F238E27FC236}">
                <a16:creationId xmlns:a16="http://schemas.microsoft.com/office/drawing/2014/main" id="{624990A1-9154-6842-AB74-FA9FD427F531}"/>
              </a:ext>
            </a:extLst>
          </p:cNvPr>
          <p:cNvGraphicFramePr/>
          <p:nvPr>
            <p:extLst>
              <p:ext uri="{D42A27DB-BD31-4B8C-83A1-F6EECF244321}">
                <p14:modId xmlns:p14="http://schemas.microsoft.com/office/powerpoint/2010/main" val="2597792880"/>
              </p:ext>
            </p:extLst>
          </p:nvPr>
        </p:nvGraphicFramePr>
        <p:xfrm>
          <a:off x="5084284" y="1787054"/>
          <a:ext cx="3845144" cy="400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不等于 6">
            <a:extLst>
              <a:ext uri="{FF2B5EF4-FFF2-40B4-BE49-F238E27FC236}">
                <a16:creationId xmlns:a16="http://schemas.microsoft.com/office/drawing/2014/main" id="{3E9EA43F-981C-3C43-A251-7EADB1A06636}"/>
              </a:ext>
            </a:extLst>
          </p:cNvPr>
          <p:cNvSpPr/>
          <p:nvPr/>
        </p:nvSpPr>
        <p:spPr>
          <a:xfrm>
            <a:off x="6848763" y="2082152"/>
            <a:ext cx="487846" cy="324678"/>
          </a:xfrm>
          <a:prstGeom prst="mathNotEqual">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CN" alt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44" name="标题 1">
            <a:extLst>
              <a:ext uri="{FF2B5EF4-FFF2-40B4-BE49-F238E27FC236}">
                <a16:creationId xmlns:a16="http://schemas.microsoft.com/office/drawing/2014/main" id="{82980AC1-60CC-1C41-A070-E0ED7C4F341D}"/>
              </a:ext>
            </a:extLst>
          </p:cNvPr>
          <p:cNvSpPr>
            <a:spLocks noGrp="1"/>
          </p:cNvSpPr>
          <p:nvPr>
            <p:ph type="title"/>
          </p:nvPr>
        </p:nvSpPr>
        <p:spPr>
          <a:xfrm>
            <a:off x="1143002" y="533400"/>
            <a:ext cx="7387683" cy="964993"/>
          </a:xfrm>
        </p:spPr>
        <p:txBody>
          <a:bodyPr anchor="ctr"/>
          <a:lstStyle/>
          <a:p>
            <a:pPr>
              <a:lnSpc>
                <a:spcPts val="1200"/>
              </a:lnSpc>
            </a:pPr>
            <a:r>
              <a:rPr lang="en-GB" altLang="zh-CN" sz="3300" b="1" i="0" cap="none" dirty="0">
                <a:solidFill>
                  <a:prstClr val="black"/>
                </a:solidFill>
                <a:latin typeface="Arial" panose="020B0604020202020204" pitchFamily="34" charset="0"/>
                <a:cs typeface="Arial" panose="020B0604020202020204" pitchFamily="34" charset="0"/>
              </a:rPr>
              <a:t>Background</a:t>
            </a:r>
            <a:endParaRPr kumimoji="1"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4649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8B3118E0-CD2B-1F47-8B05-7E9E2E40AD6B}"/>
              </a:ext>
            </a:extLst>
          </p:cNvPr>
          <p:cNvSpPr txBox="1">
            <a:spLocks/>
          </p:cNvSpPr>
          <p:nvPr/>
        </p:nvSpPr>
        <p:spPr bwMode="auto">
          <a:xfrm>
            <a:off x="837941" y="1615526"/>
            <a:ext cx="7997804" cy="4397776"/>
          </a:xfrm>
          <a:prstGeom prst="rect">
            <a:avLst/>
          </a:prstGeom>
          <a:noFill/>
          <a:ln w="25400" cap="flat" cmpd="sng" algn="ctr">
            <a:noFill/>
            <a:prstDash val="solid"/>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ct val="0"/>
              </a:spcBef>
              <a:spcAft>
                <a:spcPct val="0"/>
              </a:spcAft>
              <a:buClrTx/>
              <a:buSzTx/>
              <a:buNone/>
              <a:tabLst/>
              <a:defRPr/>
            </a:pPr>
            <a:r>
              <a:rPr kumimoji="1" lang="zh-CN" altLang="en-US" sz="2200" kern="0" dirty="0">
                <a:solidFill>
                  <a:srgbClr val="000000"/>
                </a:solidFill>
                <a:latin typeface="Arial" charset="0"/>
              </a:rPr>
              <a:t>                                     </a:t>
            </a:r>
            <a:r>
              <a:rPr kumimoji="1" lang="en-GB" altLang="zh-CN" sz="2200" b="0" i="0" u="none" strike="noStrike" kern="0" cap="none" spc="0" normalizeH="0" baseline="0" noProof="0" dirty="0">
                <a:ln>
                  <a:noFill/>
                </a:ln>
                <a:solidFill>
                  <a:srgbClr val="000000"/>
                </a:solidFill>
                <a:effectLst/>
                <a:uLnTx/>
                <a:uFillTx/>
                <a:latin typeface="Arial" charset="0"/>
                <a:ea typeface="+mn-ea"/>
                <a:cs typeface="+mn-cs"/>
              </a:rPr>
              <a:t>as an example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GB" altLang="zh-CN" sz="2200" b="0" i="0" u="none" strike="noStrike" kern="0" cap="none" spc="0" normalizeH="0" baseline="0" noProof="0" dirty="0">
              <a:ln>
                <a:noFill/>
              </a:ln>
              <a:solidFill>
                <a:srgbClr val="000000"/>
              </a:solidFill>
              <a:effectLst/>
              <a:uLnTx/>
              <a:uFillTx/>
              <a:latin typeface="Arial" charset="0"/>
              <a:ea typeface="+mn-ea"/>
              <a:cs typeface="+mn-cs"/>
            </a:endParaRPr>
          </a:p>
          <a:p>
            <a:pPr marL="0" lvl="0" indent="274638" defTabSz="914400">
              <a:spcBef>
                <a:spcPct val="0"/>
              </a:spcBef>
              <a:spcAft>
                <a:spcPts val="1200"/>
              </a:spcAft>
            </a:pPr>
            <a:r>
              <a:rPr kumimoji="1" lang="en-GB" altLang="zh-CN" sz="2200" b="1" i="0" u="none" strike="noStrike" kern="0" cap="none" spc="0" normalizeH="0" baseline="0" noProof="0" dirty="0">
                <a:ln>
                  <a:noFill/>
                </a:ln>
                <a:solidFill>
                  <a:srgbClr val="000000"/>
                </a:solidFill>
                <a:effectLst/>
                <a:uLnTx/>
                <a:uFillTx/>
                <a:latin typeface="Arial" charset="0"/>
                <a:ea typeface="+mn-ea"/>
                <a:cs typeface="+mn-cs"/>
              </a:rPr>
              <a:t>EQ-5D: </a:t>
            </a:r>
            <a:r>
              <a:rPr kumimoji="0" lang="en-GB" altLang="zh-CN" sz="2200" b="0" i="0" u="none" strike="noStrike" kern="0" cap="none" spc="0" normalizeH="0" baseline="0" noProof="0" dirty="0">
                <a:ln>
                  <a:noFill/>
                </a:ln>
                <a:solidFill>
                  <a:srgbClr val="000000"/>
                </a:solidFill>
                <a:effectLst/>
                <a:uLnTx/>
                <a:uFillTx/>
                <a:latin typeface="Arial" charset="0"/>
                <a:ea typeface="+mn-ea"/>
                <a:cs typeface="+mn-cs"/>
              </a:rPr>
              <a:t>one of the </a:t>
            </a:r>
            <a:r>
              <a:rPr kumimoji="0" lang="en-GB" altLang="zh-CN" sz="2200" b="0" i="0" u="none" strike="noStrike" kern="0" cap="none" spc="0" normalizeH="0" baseline="0" noProof="0" dirty="0">
                <a:ln>
                  <a:noFill/>
                </a:ln>
                <a:solidFill>
                  <a:srgbClr val="FF6600"/>
                </a:solidFill>
                <a:effectLst/>
                <a:uLnTx/>
                <a:uFillTx/>
                <a:latin typeface="Arial" charset="0"/>
                <a:ea typeface="+mn-ea"/>
                <a:cs typeface="+mn-cs"/>
              </a:rPr>
              <a:t>most commonly used generic</a:t>
            </a:r>
            <a:r>
              <a:rPr kumimoji="0" lang="en-GB" altLang="zh-CN" sz="2200" b="0" i="0" u="none" strike="noStrike" kern="0" cap="none" spc="0" normalizeH="0" baseline="0" noProof="0" dirty="0">
                <a:ln>
                  <a:noFill/>
                </a:ln>
                <a:solidFill>
                  <a:srgbClr val="000000"/>
                </a:solidFill>
                <a:effectLst/>
                <a:uLnTx/>
                <a:uFillTx/>
                <a:latin typeface="Arial" charset="0"/>
                <a:ea typeface="+mn-ea"/>
                <a:cs typeface="+mn-cs"/>
              </a:rPr>
              <a:t> health status measures that describes health-related quality of life.</a:t>
            </a:r>
            <a:r>
              <a:rPr kumimoji="0" lang="zh-CN" altLang="en-US" sz="2200" b="0" i="0" u="none" strike="noStrike" kern="0" cap="none" spc="0" normalizeH="0" baseline="0" noProof="0" dirty="0">
                <a:ln>
                  <a:noFill/>
                </a:ln>
                <a:solidFill>
                  <a:srgbClr val="000000"/>
                </a:solidFill>
                <a:effectLst/>
                <a:uLnTx/>
                <a:uFillTx/>
                <a:latin typeface="Arial" charset="0"/>
                <a:ea typeface="+mn-ea"/>
                <a:cs typeface="+mn-cs"/>
              </a:rPr>
              <a:t> </a:t>
            </a:r>
            <a:r>
              <a:rPr lang="zh-CN" altLang="en-US" sz="2000" dirty="0">
                <a:solidFill>
                  <a:srgbClr val="000000"/>
                </a:solidFill>
                <a:latin typeface="Times New Roman" panose="02020603050405020304" pitchFamily="18" charset="0"/>
                <a:ea typeface="SimSun" panose="02010600030101010101" pitchFamily="2" charset="-122"/>
              </a:rPr>
              <a:t>我国最广泛使用的通用健康效用量表，</a:t>
            </a:r>
            <a:r>
              <a:rPr lang="en-US" altLang="zh-CN" sz="2000" dirty="0">
                <a:solidFill>
                  <a:srgbClr val="000000"/>
                </a:solidFill>
                <a:latin typeface="Times New Roman" panose="02020603050405020304" pitchFamily="18" charset="0"/>
                <a:ea typeface="SimSun" panose="02010600030101010101" pitchFamily="2" charset="-122"/>
              </a:rPr>
              <a:t>《</a:t>
            </a:r>
            <a:r>
              <a:rPr lang="zh-CN" altLang="en-US" sz="2000" dirty="0">
                <a:solidFill>
                  <a:srgbClr val="000000"/>
                </a:solidFill>
                <a:latin typeface="Times New Roman" panose="02020603050405020304" pitchFamily="18" charset="0"/>
                <a:ea typeface="SimSun" panose="02010600030101010101" pitchFamily="2" charset="-122"/>
              </a:rPr>
              <a:t>中国药物经济学评价指南</a:t>
            </a:r>
            <a:r>
              <a:rPr lang="en-US" altLang="zh-CN" sz="2000" dirty="0">
                <a:solidFill>
                  <a:srgbClr val="000000"/>
                </a:solidFill>
                <a:latin typeface="Times New Roman" panose="02020603050405020304" pitchFamily="18" charset="0"/>
                <a:ea typeface="SimSun" panose="02010600030101010101" pitchFamily="2" charset="-122"/>
              </a:rPr>
              <a:t>》</a:t>
            </a:r>
            <a:r>
              <a:rPr lang="zh-CN" altLang="en-US" sz="2000" dirty="0">
                <a:solidFill>
                  <a:srgbClr val="000000"/>
                </a:solidFill>
                <a:latin typeface="Times New Roman" panose="02020603050405020304" pitchFamily="18" charset="0"/>
                <a:ea typeface="SimSun" panose="02010600030101010101" pitchFamily="2" charset="-122"/>
              </a:rPr>
              <a:t>推荐使用的普适健康相关生命质量量表。</a:t>
            </a:r>
            <a:endParaRPr kumimoji="0" lang="en-GB" altLang="zh-CN" sz="2200" b="0" i="0" u="none" strike="noStrike" kern="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zh-CN" sz="2200" b="1" i="0" u="none" strike="noStrike" kern="0" cap="none" spc="0" normalizeH="0" baseline="0" noProof="0" dirty="0">
                <a:ln>
                  <a:noFill/>
                </a:ln>
                <a:solidFill>
                  <a:srgbClr val="000000"/>
                </a:solidFill>
                <a:effectLst/>
                <a:uLnTx/>
                <a:uFillTx/>
                <a:latin typeface="Arial" charset="0"/>
                <a:ea typeface="+mn-ea"/>
                <a:cs typeface="+mn-cs"/>
              </a:rPr>
              <a:t>Five dimensions</a:t>
            </a:r>
            <a:r>
              <a:rPr kumimoji="0" lang="en-GB" altLang="zh-CN" sz="2200" b="0" i="0" u="none" strike="noStrike" kern="0" cap="none" spc="0" normalizeH="0" baseline="0" noProof="0" dirty="0">
                <a:ln>
                  <a:noFill/>
                </a:ln>
                <a:solidFill>
                  <a:srgbClr val="000000"/>
                </a:solidFill>
                <a:effectLst/>
                <a:uLnTx/>
                <a:uFillTx/>
                <a:latin typeface="Arial" charset="0"/>
                <a:ea typeface="+mn-ea"/>
                <a:cs typeface="+mn-cs"/>
              </a:rPr>
              <a:t>: </a:t>
            </a:r>
            <a:r>
              <a:rPr kumimoji="0" lang="en-GB" altLang="zh-CN" sz="2200" b="0" i="0" u="none" strike="noStrike" kern="0" cap="none" spc="0" normalizeH="0" baseline="0" noProof="0" dirty="0">
                <a:ln>
                  <a:noFill/>
                </a:ln>
                <a:solidFill>
                  <a:srgbClr val="FF0000"/>
                </a:solidFill>
                <a:effectLst/>
                <a:uLnTx/>
                <a:uFillTx/>
                <a:latin typeface="Arial" charset="0"/>
                <a:ea typeface="+mn-ea"/>
                <a:cs typeface="+mn-cs"/>
              </a:rPr>
              <a:t>mobility, self-care, usual activities, pain/discomfort and anxiety/depression</a:t>
            </a:r>
            <a:r>
              <a:rPr kumimoji="0" lang="en-GB" altLang="zh-CN" sz="2200" b="0" i="0" u="none" strike="noStrike" kern="0" cap="none" spc="0" normalizeH="0" baseline="0" noProof="0" dirty="0">
                <a:ln>
                  <a:noFill/>
                </a:ln>
                <a:solidFill>
                  <a:srgbClr val="000000"/>
                </a:solidFill>
                <a:effectLst/>
                <a:uLnTx/>
                <a:uFillTx/>
                <a:latin typeface="Arial" charset="0"/>
                <a:ea typeface="+mn-ea"/>
                <a:cs typeface="+mn-cs"/>
              </a:rPr>
              <a:t> -- descriptive system.</a:t>
            </a:r>
            <a:r>
              <a:rPr kumimoji="0" lang="zh-CN" altLang="en-US" sz="2200" b="0" i="0" u="none" strike="noStrike" kern="0" cap="none" spc="0" normalizeH="0" baseline="0" noProof="0" dirty="0">
                <a:ln>
                  <a:noFill/>
                </a:ln>
                <a:solidFill>
                  <a:srgbClr val="000000"/>
                </a:solidFill>
                <a:effectLst/>
                <a:uLnTx/>
                <a:uFillTx/>
                <a:latin typeface="Arial" charset="0"/>
                <a:ea typeface="+mn-ea"/>
                <a:cs typeface="+mn-cs"/>
              </a:rPr>
              <a:t> </a:t>
            </a:r>
            <a:r>
              <a:rPr kumimoji="0" lang="zh-CN" altLang="en-US" sz="2000" b="0" i="0" u="none" strike="noStrike" kern="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rPr>
              <a:t>描述系统：行动能力、自我照顾、</a:t>
            </a:r>
            <a:r>
              <a:rPr lang="zh-CN" altLang="en-US" sz="2000" kern="0" dirty="0">
                <a:solidFill>
                  <a:srgbClr val="000000"/>
                </a:solidFill>
                <a:latin typeface="SimSun" panose="02010600030101010101" pitchFamily="2" charset="-122"/>
                <a:ea typeface="SimSun" panose="02010600030101010101" pitchFamily="2" charset="-122"/>
              </a:rPr>
              <a:t>日常活动、疼痛不舒服、焦虑抑郁</a:t>
            </a:r>
            <a:endParaRPr kumimoji="0" lang="en-GB" altLang="zh-CN" sz="2000" b="0" i="0" u="none" strike="noStrike" kern="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zh-CN" sz="2200" b="0" i="0" u="none" strike="noStrike" kern="0" cap="none" spc="0" normalizeH="0" baseline="0" noProof="0" dirty="0">
              <a:ln>
                <a:noFill/>
              </a:ln>
              <a:solidFill>
                <a:srgbClr val="000000"/>
              </a:solidFill>
              <a:effectLst/>
              <a:uLnTx/>
              <a:uFillTx/>
              <a:latin typeface="Arial" charset="0"/>
              <a:ea typeface="+mn-ea"/>
              <a:cs typeface="+mn-cs"/>
            </a:endParaRPr>
          </a:p>
          <a:p>
            <a:pPr marL="0" indent="0" defTabSz="914400">
              <a:spcBef>
                <a:spcPct val="0"/>
              </a:spcBef>
              <a:buNone/>
              <a:defRPr/>
            </a:pPr>
            <a:r>
              <a:rPr kumimoji="0" lang="en-GB" altLang="zh-CN" sz="2200" b="1" i="0" u="none" strike="noStrike" kern="0" cap="none" spc="0" normalizeH="0" baseline="0" noProof="0" dirty="0">
                <a:ln>
                  <a:noFill/>
                </a:ln>
                <a:solidFill>
                  <a:srgbClr val="000000"/>
                </a:solidFill>
                <a:effectLst/>
                <a:uLnTx/>
                <a:uFillTx/>
                <a:latin typeface="Arial" charset="0"/>
                <a:ea typeface="+mn-ea"/>
                <a:cs typeface="+mn-cs"/>
              </a:rPr>
              <a:t>Official Chinese version</a:t>
            </a:r>
            <a:r>
              <a:rPr kumimoji="0" lang="en-GB" altLang="zh-CN" sz="2200" b="0" i="0" u="none" strike="noStrike" kern="0" cap="none" spc="0" normalizeH="0" baseline="0" noProof="0" dirty="0">
                <a:ln>
                  <a:noFill/>
                </a:ln>
                <a:solidFill>
                  <a:srgbClr val="000000"/>
                </a:solidFill>
                <a:effectLst/>
                <a:uLnTx/>
                <a:uFillTx/>
                <a:latin typeface="Arial" charset="0"/>
                <a:ea typeface="+mn-ea"/>
                <a:cs typeface="+mn-cs"/>
              </a:rPr>
              <a:t> was approved in 2003. EQ-5D has been applied to </a:t>
            </a:r>
            <a:r>
              <a:rPr kumimoji="1" lang="en-GB" altLang="zh-CN" sz="2200" b="0" i="0" u="none" strike="noStrike" kern="0" cap="none" spc="0" normalizeH="0" baseline="0" noProof="0" dirty="0">
                <a:ln>
                  <a:noFill/>
                </a:ln>
                <a:solidFill>
                  <a:srgbClr val="000000"/>
                </a:solidFill>
                <a:effectLst/>
                <a:uLnTx/>
                <a:uFillTx/>
                <a:latin typeface="Arial" charset="0"/>
                <a:ea typeface="+mn-ea"/>
                <a:cs typeface="+mn-cs"/>
              </a:rPr>
              <a:t>Chinese general population and a wide range of Chinese patient groups.</a:t>
            </a:r>
            <a:r>
              <a:rPr kumimoji="1" lang="zh-CN" altLang="en-US" sz="2200" b="0" i="0" u="none" strike="noStrike" kern="0" cap="none" spc="0" normalizeH="0" baseline="0" noProof="0" dirty="0">
                <a:ln>
                  <a:noFill/>
                </a:ln>
                <a:solidFill>
                  <a:srgbClr val="000000"/>
                </a:solidFill>
                <a:effectLst/>
                <a:uLnTx/>
                <a:uFillTx/>
                <a:latin typeface="Arial" charset="0"/>
                <a:ea typeface="+mn-ea"/>
                <a:cs typeface="+mn-cs"/>
              </a:rPr>
              <a:t> </a:t>
            </a:r>
            <a:r>
              <a:rPr lang="en-US" altLang="zh-CN" sz="2000" dirty="0">
                <a:solidFill>
                  <a:srgbClr val="000000"/>
                </a:solidFill>
                <a:latin typeface="Times New Roman" panose="02020603050405020304" pitchFamily="18" charset="0"/>
                <a:ea typeface="SimSun" panose="02010600030101010101" pitchFamily="2" charset="-122"/>
              </a:rPr>
              <a:t>2003</a:t>
            </a:r>
            <a:r>
              <a:rPr lang="zh-CN" altLang="en-US" sz="2000" dirty="0">
                <a:solidFill>
                  <a:srgbClr val="000000"/>
                </a:solidFill>
                <a:latin typeface="Times New Roman" panose="02020603050405020304" pitchFamily="18" charset="0"/>
                <a:ea typeface="SimSun" panose="02010600030101010101" pitchFamily="2" charset="-122"/>
              </a:rPr>
              <a:t>年，正式被翻译成中文并应用于实际中。</a:t>
            </a:r>
            <a:endParaRPr kumimoji="1" lang="zh-CN" altLang="en-US" sz="22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6" name="标题 1">
            <a:extLst>
              <a:ext uri="{FF2B5EF4-FFF2-40B4-BE49-F238E27FC236}">
                <a16:creationId xmlns:a16="http://schemas.microsoft.com/office/drawing/2014/main" id="{16906386-33D5-CE49-8D5F-411ADED0095E}"/>
              </a:ext>
            </a:extLst>
          </p:cNvPr>
          <p:cNvSpPr>
            <a:spLocks noGrp="1"/>
          </p:cNvSpPr>
          <p:nvPr>
            <p:ph type="title"/>
          </p:nvPr>
        </p:nvSpPr>
        <p:spPr>
          <a:xfrm>
            <a:off x="1143002" y="533400"/>
            <a:ext cx="7387683" cy="964993"/>
          </a:xfrm>
        </p:spPr>
        <p:txBody>
          <a:bodyPr anchor="ctr"/>
          <a:lstStyle/>
          <a:p>
            <a:pPr>
              <a:lnSpc>
                <a:spcPts val="1200"/>
              </a:lnSpc>
            </a:pPr>
            <a:r>
              <a:rPr lang="en-GB" altLang="zh-CN" sz="3300" b="1" i="0" cap="none" dirty="0">
                <a:solidFill>
                  <a:prstClr val="black"/>
                </a:solidFill>
                <a:latin typeface="Arial" panose="020B0604020202020204" pitchFamily="34" charset="0"/>
                <a:cs typeface="Arial" panose="020B0604020202020204" pitchFamily="34" charset="0"/>
              </a:rPr>
              <a:t>Background</a:t>
            </a:r>
            <a:endParaRPr kumimoji="1" lang="zh-CN" altLang="en-US" dirty="0">
              <a:latin typeface="Arial" panose="020B0604020202020204" pitchFamily="34" charset="0"/>
              <a:cs typeface="Arial" panose="020B0604020202020204" pitchFamily="34" charset="0"/>
            </a:endParaRPr>
          </a:p>
        </p:txBody>
      </p:sp>
      <p:pic>
        <p:nvPicPr>
          <p:cNvPr id="7" name="图片 6">
            <a:extLst>
              <a:ext uri="{FF2B5EF4-FFF2-40B4-BE49-F238E27FC236}">
                <a16:creationId xmlns:a16="http://schemas.microsoft.com/office/drawing/2014/main" id="{80C3FB15-C020-D44C-80F4-C6F2E43EF045}"/>
              </a:ext>
            </a:extLst>
          </p:cNvPr>
          <p:cNvPicPr>
            <a:picLocks noChangeAspect="1"/>
          </p:cNvPicPr>
          <p:nvPr/>
        </p:nvPicPr>
        <p:blipFill rotWithShape="1">
          <a:blip r:embed="rId2"/>
          <a:srcRect t="28547" b="35514"/>
          <a:stretch/>
        </p:blipFill>
        <p:spPr>
          <a:xfrm>
            <a:off x="1143002" y="1274702"/>
            <a:ext cx="2540000" cy="912858"/>
          </a:xfrm>
          <a:prstGeom prst="rect">
            <a:avLst/>
          </a:prstGeom>
        </p:spPr>
      </p:pic>
    </p:spTree>
    <p:extLst>
      <p:ext uri="{BB962C8B-B14F-4D97-AF65-F5344CB8AC3E}">
        <p14:creationId xmlns:p14="http://schemas.microsoft.com/office/powerpoint/2010/main" val="158440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16906386-33D5-CE49-8D5F-411ADED0095E}"/>
              </a:ext>
            </a:extLst>
          </p:cNvPr>
          <p:cNvSpPr>
            <a:spLocks noGrp="1"/>
          </p:cNvSpPr>
          <p:nvPr>
            <p:ph type="title"/>
          </p:nvPr>
        </p:nvSpPr>
        <p:spPr>
          <a:xfrm>
            <a:off x="1143002" y="533400"/>
            <a:ext cx="7387683" cy="964993"/>
          </a:xfrm>
        </p:spPr>
        <p:txBody>
          <a:bodyPr anchor="ctr"/>
          <a:lstStyle/>
          <a:p>
            <a:pPr>
              <a:lnSpc>
                <a:spcPts val="1200"/>
              </a:lnSpc>
            </a:pPr>
            <a:r>
              <a:rPr lang="en-GB" altLang="zh-CN" sz="3300" b="1" i="0" cap="none" dirty="0">
                <a:solidFill>
                  <a:prstClr val="black"/>
                </a:solidFill>
                <a:latin typeface="Arial" panose="020B0604020202020204" pitchFamily="34" charset="0"/>
                <a:cs typeface="Arial" panose="020B0604020202020204" pitchFamily="34" charset="0"/>
              </a:rPr>
              <a:t>Background</a:t>
            </a:r>
            <a:endParaRPr kumimoji="1" lang="zh-CN" altLang="en-US" dirty="0">
              <a:latin typeface="Arial" panose="020B0604020202020204" pitchFamily="34" charset="0"/>
              <a:cs typeface="Arial" panose="020B0604020202020204" pitchFamily="34" charset="0"/>
            </a:endParaRPr>
          </a:p>
        </p:txBody>
      </p:sp>
      <p:sp>
        <p:nvSpPr>
          <p:cNvPr id="8" name="文本框 10">
            <a:extLst>
              <a:ext uri="{FF2B5EF4-FFF2-40B4-BE49-F238E27FC236}">
                <a16:creationId xmlns:a16="http://schemas.microsoft.com/office/drawing/2014/main" id="{860BEC63-E340-BE4F-8FCE-8059688DA9FD}"/>
              </a:ext>
            </a:extLst>
          </p:cNvPr>
          <p:cNvSpPr txBox="1"/>
          <p:nvPr/>
        </p:nvSpPr>
        <p:spPr>
          <a:xfrm>
            <a:off x="836409" y="1595269"/>
            <a:ext cx="8000868" cy="5016758"/>
          </a:xfrm>
          <a:prstGeom prst="rect">
            <a:avLst/>
          </a:prstGeom>
          <a:noFill/>
          <a:ln w="25400" cap="flat" cmpd="sng" algn="ctr">
            <a:noFill/>
            <a:prstDash val="solid"/>
          </a:ln>
          <a:effectLst/>
        </p:spPr>
        <p:txBody>
          <a:bodyPr wrap="square" rtlCol="0">
            <a:spAutoFit/>
          </a:bodyPr>
          <a:lstStyle/>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GB" altLang="zh-CN" sz="2400" b="1" i="0" u="none" strike="noStrike" kern="0" cap="none" spc="0" normalizeH="0" baseline="0" noProof="0" dirty="0">
                <a:ln>
                  <a:noFill/>
                </a:ln>
                <a:solidFill>
                  <a:srgbClr val="000000"/>
                </a:solidFill>
                <a:effectLst/>
                <a:uLnTx/>
                <a:uFillTx/>
                <a:latin typeface="Arial"/>
                <a:ea typeface="+mn-ea"/>
                <a:cs typeface="+mn-cs"/>
              </a:rPr>
              <a:t>Problems</a:t>
            </a:r>
            <a:r>
              <a:rPr kumimoji="1" lang="en-GB" altLang="zh-CN" sz="2400" b="0" i="0" u="none" strike="noStrike" kern="0" cap="none" spc="0" normalizeH="0" baseline="0" noProof="0" dirty="0">
                <a:ln>
                  <a:noFill/>
                </a:ln>
                <a:solidFill>
                  <a:srgbClr val="000000"/>
                </a:solidFill>
                <a:effectLst/>
                <a:uLnTx/>
                <a:uFillTx/>
                <a:latin typeface="Arial"/>
                <a:ea typeface="+mn-ea"/>
                <a:cs typeface="+mn-cs"/>
              </a:rPr>
              <a:t> of </a:t>
            </a:r>
            <a:r>
              <a:rPr kumimoji="1" lang="en-GB" altLang="zh-CN" sz="2400" kern="0" dirty="0">
                <a:solidFill>
                  <a:srgbClr val="000000"/>
                </a:solidFill>
                <a:latin typeface="Arial"/>
              </a:rPr>
              <a:t>using</a:t>
            </a:r>
            <a:r>
              <a:rPr kumimoji="1" lang="en-GB" altLang="zh-CN" sz="2400" b="0" i="0" u="none" strike="noStrike" kern="0" cap="none" spc="0" normalizeH="0" baseline="0" noProof="0" dirty="0">
                <a:ln>
                  <a:noFill/>
                </a:ln>
                <a:solidFill>
                  <a:srgbClr val="000000"/>
                </a:solidFill>
                <a:effectLst/>
                <a:uLnTx/>
                <a:uFillTx/>
                <a:latin typeface="Arial"/>
                <a:ea typeface="+mn-ea"/>
                <a:cs typeface="+mn-cs"/>
              </a:rPr>
              <a:t> EQ-5D in China:</a:t>
            </a:r>
            <a:r>
              <a:rPr kumimoji="1" lang="zh-CN" altLang="en-US" sz="2400" b="0" i="0" u="none" strike="noStrike" kern="0" cap="none" spc="0" normalizeH="0" baseline="0" noProof="0" dirty="0">
                <a:ln>
                  <a:noFill/>
                </a:ln>
                <a:solidFill>
                  <a:srgbClr val="000000"/>
                </a:solidFill>
                <a:effectLst/>
                <a:uLnTx/>
                <a:uFillTx/>
                <a:latin typeface="Arial"/>
                <a:ea typeface="+mn-ea"/>
                <a:cs typeface="+mn-cs"/>
              </a:rPr>
              <a:t> </a:t>
            </a:r>
            <a:r>
              <a:rPr kumimoji="1" lang="zh-CN" altLang="en-US" sz="2400" b="0" i="0" u="none" strike="noStrike" kern="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rPr>
              <a:t>存在问题</a:t>
            </a:r>
            <a:endParaRPr lang="en-US" altLang="zh-CN" sz="2000" dirty="0">
              <a:solidFill>
                <a:prstClr val="black"/>
              </a:solidFill>
              <a:latin typeface="SimSun" panose="02010600030101010101" pitchFamily="2" charset="-122"/>
              <a:ea typeface="SimSun" panose="02010600030101010101" pitchFamily="2" charset="-122"/>
            </a:endParaRPr>
          </a:p>
          <a:p>
            <a:pPr marR="0" lvl="0" defTabSz="914400" eaLnBrk="1" fontAlgn="base" latinLnBrk="0" hangingPunct="1">
              <a:lnSpc>
                <a:spcPct val="100000"/>
              </a:lnSpc>
              <a:spcBef>
                <a:spcPct val="0"/>
              </a:spcBef>
              <a:spcAft>
                <a:spcPct val="0"/>
              </a:spcAft>
              <a:buClrTx/>
              <a:buSzTx/>
              <a:tabLst/>
              <a:defRPr/>
            </a:pPr>
            <a:endParaRPr kumimoji="1" lang="en-GB" altLang="zh-CN" sz="2400" b="0" i="0" u="none" strike="noStrike" kern="0" cap="none" spc="0" normalizeH="0" baseline="0" noProof="0" dirty="0">
              <a:ln>
                <a:noFill/>
              </a:ln>
              <a:solidFill>
                <a:srgbClr val="000000"/>
              </a:solidFill>
              <a:effectLst/>
              <a:uLnTx/>
              <a:uFillTx/>
              <a:latin typeface="Arial"/>
              <a:ea typeface="+mn-ea"/>
              <a:cs typeface="+mn-cs"/>
            </a:endParaRPr>
          </a:p>
          <a:p>
            <a:pPr marL="457200" marR="0" lvl="0" indent="-457200" defTabSz="914400" eaLnBrk="1" fontAlgn="base" latinLnBrk="0" hangingPunct="1">
              <a:lnSpc>
                <a:spcPct val="100000"/>
              </a:lnSpc>
              <a:spcBef>
                <a:spcPct val="0"/>
              </a:spcBef>
              <a:spcAft>
                <a:spcPct val="0"/>
              </a:spcAft>
              <a:buClrTx/>
              <a:buSzTx/>
              <a:buFontTx/>
              <a:buAutoNum type="arabicPeriod"/>
              <a:tabLst/>
              <a:defRPr/>
            </a:pPr>
            <a:r>
              <a:rPr kumimoji="1" lang="en-GB" altLang="zh-CN" sz="2400" i="0" u="none" strike="noStrike" kern="0" cap="none" spc="0" normalizeH="0" baseline="0" noProof="0" dirty="0">
                <a:ln>
                  <a:noFill/>
                </a:ln>
                <a:solidFill>
                  <a:srgbClr val="000000"/>
                </a:solidFill>
                <a:effectLst/>
                <a:uLnTx/>
                <a:uFillTx/>
                <a:latin typeface="Arial"/>
                <a:ea typeface="+mn-ea"/>
                <a:cs typeface="+mn-cs"/>
              </a:rPr>
              <a:t>Low </a:t>
            </a:r>
            <a:r>
              <a:rPr kumimoji="1" lang="en-GB" altLang="zh-CN" sz="2400" b="1" i="0" u="none" strike="noStrike" kern="0" cap="none" spc="0" normalizeH="0" baseline="0" noProof="0" dirty="0">
                <a:ln>
                  <a:noFill/>
                </a:ln>
                <a:solidFill>
                  <a:srgbClr val="000000"/>
                </a:solidFill>
                <a:effectLst/>
                <a:uLnTx/>
                <a:uFillTx/>
                <a:latin typeface="Arial"/>
                <a:ea typeface="+mn-ea"/>
                <a:cs typeface="+mn-cs"/>
              </a:rPr>
              <a:t>sensitivity</a:t>
            </a:r>
            <a:r>
              <a:rPr kumimoji="1" lang="en-GB" altLang="zh-CN" sz="2400" b="0" i="0" u="none" strike="noStrike" kern="0" cap="none" spc="0" normalizeH="0" baseline="0" noProof="0" dirty="0">
                <a:ln>
                  <a:noFill/>
                </a:ln>
                <a:solidFill>
                  <a:srgbClr val="000000"/>
                </a:solidFill>
                <a:effectLst/>
                <a:uLnTx/>
                <a:uFillTx/>
                <a:latin typeface="Arial"/>
                <a:ea typeface="+mn-ea"/>
                <a:cs typeface="+mn-cs"/>
              </a:rPr>
              <a:t>: very high </a:t>
            </a:r>
            <a:r>
              <a:rPr kumimoji="1" lang="en-GB" altLang="zh-CN" sz="2400" b="0" i="0" u="none" strike="noStrike" kern="0" cap="none" spc="0" normalizeH="0" baseline="0" noProof="0" dirty="0">
                <a:ln>
                  <a:noFill/>
                </a:ln>
                <a:solidFill>
                  <a:srgbClr val="FF0000"/>
                </a:solidFill>
                <a:effectLst/>
                <a:uLnTx/>
                <a:uFillTx/>
                <a:latin typeface="Arial"/>
                <a:ea typeface="+mn-ea"/>
                <a:cs typeface="+mn-cs"/>
              </a:rPr>
              <a:t>ceiling effect </a:t>
            </a:r>
            <a:r>
              <a:rPr kumimoji="1" lang="en-GB" altLang="zh-CN" sz="2400" b="0" i="0" u="none" strike="noStrike" kern="0" cap="none" spc="0" normalizeH="0" baseline="0" noProof="0" dirty="0">
                <a:ln>
                  <a:noFill/>
                </a:ln>
                <a:solidFill>
                  <a:srgbClr val="000000"/>
                </a:solidFill>
                <a:effectLst/>
                <a:uLnTx/>
                <a:uFillTx/>
                <a:latin typeface="Arial"/>
                <a:ea typeface="+mn-ea"/>
                <a:cs typeface="+mn-cs"/>
              </a:rPr>
              <a:t>(&gt;80% of the generation population reporting no health problems);</a:t>
            </a:r>
          </a:p>
          <a:p>
            <a:pPr algn="ctr" defTabSz="914400" fontAlgn="base">
              <a:spcBef>
                <a:spcPct val="0"/>
              </a:spcBef>
              <a:spcAft>
                <a:spcPct val="0"/>
              </a:spcAft>
              <a:defRPr/>
            </a:pPr>
            <a:r>
              <a:rPr lang="zh-CN" altLang="en-US" sz="2000" dirty="0">
                <a:solidFill>
                  <a:srgbClr val="000000"/>
                </a:solidFill>
                <a:latin typeface="Times New Roman" panose="02020603050405020304" pitchFamily="18" charset="0"/>
                <a:ea typeface="SimSun" panose="02010600030101010101" pitchFamily="2" charset="-122"/>
              </a:rPr>
              <a:t>敏感度低，非常高的天花板效应</a:t>
            </a:r>
            <a:endParaRPr lang="en-US" altLang="zh-CN" sz="2000" dirty="0">
              <a:solidFill>
                <a:srgbClr val="000000"/>
              </a:solidFill>
              <a:latin typeface="Times New Roman" panose="02020603050405020304" pitchFamily="18" charset="0"/>
              <a:ea typeface="SimSun" panose="02010600030101010101" pitchFamily="2" charset="-122"/>
            </a:endParaRPr>
          </a:p>
          <a:p>
            <a:pPr algn="ctr" defTabSz="914400" fontAlgn="base">
              <a:spcBef>
                <a:spcPct val="0"/>
              </a:spcBef>
              <a:spcAft>
                <a:spcPct val="0"/>
              </a:spcAft>
              <a:defRPr/>
            </a:pPr>
            <a:endParaRPr kumimoji="1" lang="en-GB" altLang="zh-CN" sz="2400" b="0" i="0" u="none" strike="noStrike" kern="0" cap="none" spc="0" normalizeH="0" baseline="0" noProof="0" dirty="0">
              <a:ln>
                <a:noFill/>
              </a:ln>
              <a:solidFill>
                <a:srgbClr val="000000"/>
              </a:solidFill>
              <a:effectLst/>
              <a:uLnTx/>
              <a:uFillTx/>
              <a:latin typeface="Arial"/>
              <a:ea typeface="+mn-ea"/>
              <a:cs typeface="+mn-cs"/>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en-GB" altLang="zh-CN" sz="2400" b="0" i="0" u="none" strike="noStrike" kern="0" cap="none" spc="0" normalizeH="0" baseline="0" noProof="0" dirty="0">
                <a:ln>
                  <a:noFill/>
                </a:ln>
                <a:solidFill>
                  <a:srgbClr val="000000"/>
                </a:solidFill>
                <a:effectLst/>
                <a:uLnTx/>
                <a:uFillTx/>
                <a:latin typeface="Arial"/>
                <a:ea typeface="+mn-ea"/>
                <a:cs typeface="+mn-cs"/>
              </a:rPr>
              <a:t>2. Fair to moderate level of </a:t>
            </a:r>
            <a:r>
              <a:rPr kumimoji="1" lang="en-GB" altLang="zh-CN" sz="2400" b="1" i="0" u="none" strike="noStrike" kern="0" cap="none" spc="0" normalizeH="0" baseline="0" noProof="0" dirty="0">
                <a:ln>
                  <a:noFill/>
                </a:ln>
                <a:solidFill>
                  <a:srgbClr val="FF0000"/>
                </a:solidFill>
                <a:effectLst/>
                <a:uLnTx/>
                <a:uFillTx/>
                <a:latin typeface="Arial"/>
                <a:ea typeface="+mn-ea"/>
                <a:cs typeface="+mn-cs"/>
              </a:rPr>
              <a:t>test-retest reliability</a:t>
            </a:r>
            <a:r>
              <a:rPr kumimoji="1" lang="en-GB" altLang="zh-CN" sz="2400" b="0" i="0" u="none" strike="noStrike" kern="0" cap="none" spc="0" normalizeH="0" baseline="0" noProof="0" dirty="0">
                <a:ln>
                  <a:noFill/>
                </a:ln>
                <a:solidFill>
                  <a:srgbClr val="000000"/>
                </a:solidFill>
                <a:effectLst/>
                <a:uLnTx/>
                <a:uFillTx/>
                <a:latin typeface="Arial"/>
                <a:ea typeface="+mn-ea"/>
                <a:cs typeface="+mn-cs"/>
              </a:rPr>
              <a:t>;</a:t>
            </a:r>
            <a:r>
              <a:rPr kumimoji="1" lang="en-GB" altLang="zh-CN" sz="2400" b="1" i="0" u="none" strike="noStrike" kern="0" cap="none" spc="0" normalizeH="0" baseline="0" noProof="0" dirty="0">
                <a:ln>
                  <a:noFill/>
                </a:ln>
                <a:solidFill>
                  <a:srgbClr val="000000"/>
                </a:solidFill>
                <a:effectLst/>
                <a:uLnTx/>
                <a:uFillTx/>
                <a:latin typeface="Arial"/>
                <a:ea typeface="+mn-ea"/>
                <a:cs typeface="+mn-cs"/>
              </a:rPr>
              <a:t> </a:t>
            </a:r>
          </a:p>
          <a:p>
            <a:pPr algn="ctr" defTabSz="914400" fontAlgn="base">
              <a:spcBef>
                <a:spcPct val="0"/>
              </a:spcBef>
              <a:spcAft>
                <a:spcPct val="0"/>
              </a:spcAft>
              <a:defRPr/>
            </a:pPr>
            <a:r>
              <a:rPr lang="zh-CN" altLang="en-US" sz="2000" dirty="0">
                <a:solidFill>
                  <a:srgbClr val="000000"/>
                </a:solidFill>
                <a:latin typeface="Times New Roman" panose="02020603050405020304" pitchFamily="18" charset="0"/>
                <a:ea typeface="SimSun" panose="02010600030101010101" pitchFamily="2" charset="-122"/>
              </a:rPr>
              <a:t>重</a:t>
            </a:r>
            <a:r>
              <a:rPr lang="zh-CN" altLang="en-US" sz="2000">
                <a:solidFill>
                  <a:srgbClr val="000000"/>
                </a:solidFill>
                <a:latin typeface="Times New Roman" panose="02020603050405020304" pitchFamily="18" charset="0"/>
                <a:ea typeface="SimSun" panose="02010600030101010101" pitchFamily="2" charset="-122"/>
              </a:rPr>
              <a:t>试效</a:t>
            </a:r>
            <a:r>
              <a:rPr lang="zh-CN" altLang="en-GB" sz="2000">
                <a:solidFill>
                  <a:srgbClr val="000000"/>
                </a:solidFill>
                <a:latin typeface="Times New Roman" panose="02020603050405020304" pitchFamily="18" charset="0"/>
                <a:ea typeface="SimSun" panose="02010600030101010101" pitchFamily="2" charset="-122"/>
              </a:rPr>
              <a:t>度</a:t>
            </a:r>
            <a:r>
              <a:rPr lang="zh-CN" altLang="en-US" sz="2000">
                <a:solidFill>
                  <a:srgbClr val="000000"/>
                </a:solidFill>
                <a:latin typeface="Times New Roman" panose="02020603050405020304" pitchFamily="18" charset="0"/>
                <a:ea typeface="SimSun" panose="02010600030101010101" pitchFamily="2" charset="-122"/>
              </a:rPr>
              <a:t>不</a:t>
            </a:r>
            <a:r>
              <a:rPr lang="zh-CN" altLang="en-US" sz="2000" dirty="0">
                <a:solidFill>
                  <a:srgbClr val="000000"/>
                </a:solidFill>
                <a:latin typeface="Times New Roman" panose="02020603050405020304" pitchFamily="18" charset="0"/>
                <a:ea typeface="SimSun" panose="02010600030101010101" pitchFamily="2" charset="-122"/>
              </a:rPr>
              <a:t>理想</a:t>
            </a:r>
            <a:endParaRPr lang="en-US" altLang="zh-CN" sz="2000" dirty="0">
              <a:solidFill>
                <a:srgbClr val="000000"/>
              </a:solidFill>
              <a:latin typeface="Times New Roman" panose="02020603050405020304" pitchFamily="18" charset="0"/>
              <a:ea typeface="SimSun" panose="02010600030101010101" pitchFamily="2" charset="-122"/>
            </a:endParaRPr>
          </a:p>
          <a:p>
            <a:pPr algn="ctr" defTabSz="914400" fontAlgn="base">
              <a:spcBef>
                <a:spcPct val="0"/>
              </a:spcBef>
              <a:spcAft>
                <a:spcPct val="0"/>
              </a:spcAft>
              <a:defRPr/>
            </a:pPr>
            <a:endParaRPr kumimoji="1" lang="en-GB" altLang="zh-CN" sz="2400" b="1" i="0" u="none" strike="noStrike" kern="0" cap="none" spc="0" normalizeH="0" baseline="0" noProof="0" dirty="0">
              <a:ln>
                <a:noFill/>
              </a:ln>
              <a:solidFill>
                <a:srgbClr val="000000"/>
              </a:solidFill>
              <a:effectLst/>
              <a:uLnTx/>
              <a:uFillTx/>
              <a:latin typeface="Arial"/>
              <a:ea typeface="+mn-ea"/>
              <a:cs typeface="+mn-cs"/>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en-GB" altLang="zh-CN" sz="2400" b="0" i="0" u="none" strike="noStrike" kern="0" cap="none" spc="0" normalizeH="0" baseline="0" noProof="0" dirty="0">
                <a:ln>
                  <a:noFill/>
                </a:ln>
                <a:solidFill>
                  <a:srgbClr val="000000"/>
                </a:solidFill>
                <a:effectLst/>
                <a:uLnTx/>
                <a:uFillTx/>
                <a:latin typeface="Arial"/>
                <a:ea typeface="+mn-ea"/>
                <a:cs typeface="+mn-cs"/>
              </a:rPr>
              <a:t>3. </a:t>
            </a:r>
            <a:r>
              <a:rPr kumimoji="1" lang="en-GB" altLang="zh-CN" sz="2400" b="1" i="0" u="none" strike="noStrike" kern="0" cap="none" spc="0" normalizeH="0" baseline="0" noProof="0" dirty="0">
                <a:ln>
                  <a:noFill/>
                </a:ln>
                <a:solidFill>
                  <a:srgbClr val="FF0000"/>
                </a:solidFill>
                <a:effectLst/>
                <a:uLnTx/>
                <a:uFillTx/>
                <a:latin typeface="Arial"/>
                <a:ea typeface="+mn-ea"/>
                <a:cs typeface="+mn-cs"/>
              </a:rPr>
              <a:t>Difficulty</a:t>
            </a:r>
            <a:r>
              <a:rPr kumimoji="1" lang="en-GB" altLang="zh-CN" sz="2400" b="0" i="0" u="none" strike="noStrike" kern="0" cap="none" spc="0" normalizeH="0" baseline="0" noProof="0" dirty="0">
                <a:ln>
                  <a:noFill/>
                </a:ln>
                <a:solidFill>
                  <a:srgbClr val="000000"/>
                </a:solidFill>
                <a:effectLst/>
                <a:uLnTx/>
                <a:uFillTx/>
                <a:latin typeface="Arial"/>
                <a:ea typeface="+mn-ea"/>
                <a:cs typeface="+mn-cs"/>
              </a:rPr>
              <a:t> in understanding;</a:t>
            </a:r>
          </a:p>
          <a:p>
            <a:pPr algn="ctr" defTabSz="914400" fontAlgn="base">
              <a:spcBef>
                <a:spcPct val="0"/>
              </a:spcBef>
              <a:spcAft>
                <a:spcPct val="0"/>
              </a:spcAft>
              <a:defRPr/>
            </a:pPr>
            <a:r>
              <a:rPr lang="zh-CN" altLang="en-US" sz="2000" dirty="0">
                <a:solidFill>
                  <a:srgbClr val="000000"/>
                </a:solidFill>
                <a:latin typeface="Times New Roman" panose="02020603050405020304" pitchFamily="18" charset="0"/>
                <a:ea typeface="SimSun" panose="02010600030101010101" pitchFamily="2" charset="-122"/>
              </a:rPr>
              <a:t>存在含义混淆糢糊的问题</a:t>
            </a:r>
            <a:endParaRPr lang="en-US" altLang="zh-CN" sz="2000" dirty="0">
              <a:solidFill>
                <a:srgbClr val="000000"/>
              </a:solidFill>
              <a:latin typeface="Times New Roman" panose="02020603050405020304" pitchFamily="18" charset="0"/>
              <a:ea typeface="SimSun" panose="02010600030101010101" pitchFamily="2" charset="-122"/>
            </a:endParaRPr>
          </a:p>
          <a:p>
            <a:pPr algn="ctr" defTabSz="914400" fontAlgn="base">
              <a:spcBef>
                <a:spcPct val="0"/>
              </a:spcBef>
              <a:spcAft>
                <a:spcPct val="0"/>
              </a:spcAft>
              <a:defRPr/>
            </a:pPr>
            <a:endParaRPr kumimoji="1" lang="en-GB" altLang="zh-CN" sz="2400" b="0" i="0" u="none" strike="noStrike" kern="0" cap="none" spc="0" normalizeH="0" baseline="0" noProof="0" dirty="0">
              <a:ln>
                <a:noFill/>
              </a:ln>
              <a:solidFill>
                <a:srgbClr val="000000"/>
              </a:solidFill>
              <a:effectLst/>
              <a:uLnTx/>
              <a:uFillTx/>
              <a:latin typeface="Arial"/>
              <a:ea typeface="+mn-ea"/>
              <a:cs typeface="+mn-cs"/>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en-GB" altLang="zh-CN" sz="2400" b="0" i="0" u="none" strike="noStrike" kern="0" cap="none" spc="0" normalizeH="0" baseline="0" noProof="0" dirty="0">
                <a:ln>
                  <a:noFill/>
                </a:ln>
                <a:solidFill>
                  <a:srgbClr val="000000"/>
                </a:solidFill>
                <a:effectLst/>
                <a:uLnTx/>
                <a:uFillTx/>
                <a:latin typeface="Arial"/>
                <a:ea typeface="+mn-ea"/>
                <a:cs typeface="+mn-cs"/>
              </a:rPr>
              <a:t>4. </a:t>
            </a:r>
            <a:r>
              <a:rPr kumimoji="1" lang="en-GB" altLang="zh-CN" sz="2400" i="0" u="none" strike="noStrike" kern="0" cap="none" spc="0" normalizeH="0" baseline="0" noProof="0" dirty="0">
                <a:ln>
                  <a:noFill/>
                </a:ln>
                <a:solidFill>
                  <a:srgbClr val="000000"/>
                </a:solidFill>
                <a:effectLst/>
                <a:uLnTx/>
                <a:uFillTx/>
                <a:latin typeface="Arial"/>
                <a:ea typeface="+mn-ea"/>
                <a:cs typeface="+mn-cs"/>
              </a:rPr>
              <a:t>Little evidence </a:t>
            </a:r>
            <a:r>
              <a:rPr kumimoji="1" lang="en-GB" altLang="zh-CN" sz="2400" b="0" i="0" u="none" strike="noStrike" kern="0" cap="none" spc="0" normalizeH="0" baseline="0" noProof="0" dirty="0">
                <a:ln>
                  <a:noFill/>
                </a:ln>
                <a:solidFill>
                  <a:srgbClr val="000000"/>
                </a:solidFill>
                <a:effectLst/>
                <a:uLnTx/>
                <a:uFillTx/>
                <a:latin typeface="Arial"/>
                <a:ea typeface="+mn-ea"/>
                <a:cs typeface="+mn-cs"/>
              </a:rPr>
              <a:t>on </a:t>
            </a:r>
            <a:r>
              <a:rPr kumimoji="1" lang="en-GB" altLang="zh-CN" sz="2400" b="0" i="0" u="none" strike="noStrike" kern="0" cap="none" spc="0" normalizeH="0" baseline="0" noProof="0" dirty="0">
                <a:ln>
                  <a:noFill/>
                </a:ln>
                <a:solidFill>
                  <a:srgbClr val="FF0000"/>
                </a:solidFill>
                <a:effectLst/>
                <a:uLnTx/>
                <a:uFillTx/>
                <a:latin typeface="Arial"/>
                <a:ea typeface="+mn-ea"/>
                <a:cs typeface="+mn-cs"/>
              </a:rPr>
              <a:t>content validity and acceptability</a:t>
            </a:r>
            <a:r>
              <a:rPr kumimoji="1" lang="en-GB" altLang="zh-CN" sz="2400" b="0" i="0" u="none" strike="noStrike" kern="0" cap="none" spc="0" normalizeH="0" baseline="0" noProof="0" dirty="0">
                <a:ln>
                  <a:noFill/>
                </a:ln>
                <a:solidFill>
                  <a:srgbClr val="000000"/>
                </a:solidFill>
                <a:effectLst/>
                <a:uLnTx/>
                <a:uFillTx/>
                <a:latin typeface="Arial"/>
                <a:ea typeface="+mn-ea"/>
                <a:cs typeface="+mn-cs"/>
              </a:rPr>
              <a:t>. </a:t>
            </a:r>
          </a:p>
          <a:p>
            <a:pPr algn="ctr" defTabSz="914400" fontAlgn="base">
              <a:spcBef>
                <a:spcPct val="0"/>
              </a:spcBef>
              <a:spcAft>
                <a:spcPct val="0"/>
              </a:spcAft>
              <a:defRPr/>
            </a:pPr>
            <a:r>
              <a:rPr lang="zh-CN" altLang="en-US" sz="2000" dirty="0">
                <a:solidFill>
                  <a:srgbClr val="000000"/>
                </a:solidFill>
                <a:latin typeface="Times New Roman" panose="02020603050405020304" pitchFamily="18" charset="0"/>
                <a:ea typeface="SimSun" panose="02010600030101010101" pitchFamily="2" charset="-122"/>
              </a:rPr>
              <a:t>极少证据证明其内容效度和接受度</a:t>
            </a:r>
            <a:endParaRPr kumimoji="1" lang="zh-CN" altLang="en-US" sz="2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23872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16906386-33D5-CE49-8D5F-411ADED0095E}"/>
              </a:ext>
            </a:extLst>
          </p:cNvPr>
          <p:cNvSpPr>
            <a:spLocks noGrp="1"/>
          </p:cNvSpPr>
          <p:nvPr>
            <p:ph type="title"/>
          </p:nvPr>
        </p:nvSpPr>
        <p:spPr>
          <a:xfrm>
            <a:off x="1143002" y="533400"/>
            <a:ext cx="7387683" cy="964993"/>
          </a:xfrm>
        </p:spPr>
        <p:txBody>
          <a:bodyPr anchor="ctr"/>
          <a:lstStyle/>
          <a:p>
            <a:pPr>
              <a:lnSpc>
                <a:spcPts val="1200"/>
              </a:lnSpc>
            </a:pPr>
            <a:r>
              <a:rPr lang="en-GB" altLang="zh-CN" sz="3300" b="1" i="0" cap="none" dirty="0">
                <a:solidFill>
                  <a:prstClr val="black"/>
                </a:solidFill>
                <a:latin typeface="Arial" panose="020B0604020202020204" pitchFamily="34" charset="0"/>
                <a:cs typeface="Arial" panose="020B0604020202020204" pitchFamily="34" charset="0"/>
              </a:rPr>
              <a:t>Aims</a:t>
            </a:r>
            <a:endParaRPr kumimoji="1" lang="zh-CN" altLang="en-US"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9E254AA0-9720-AA44-A5C2-1E97DCE6FFC5}"/>
              </a:ext>
            </a:extLst>
          </p:cNvPr>
          <p:cNvSpPr txBox="1">
            <a:spLocks/>
          </p:cNvSpPr>
          <p:nvPr/>
        </p:nvSpPr>
        <p:spPr bwMode="auto">
          <a:xfrm>
            <a:off x="613315" y="1498393"/>
            <a:ext cx="7668888" cy="28637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defTabSz="914400">
              <a:defRPr/>
            </a:pPr>
            <a:r>
              <a:rPr kumimoji="0" lang="en-US" altLang="zh-CN" sz="2400" b="0" i="0" u="none" strike="noStrike" kern="0" cap="none" spc="0" normalizeH="0" baseline="0" noProof="0" dirty="0">
                <a:ln>
                  <a:noFill/>
                </a:ln>
                <a:solidFill>
                  <a:srgbClr val="000000"/>
                </a:solidFill>
                <a:effectLst/>
                <a:uLnTx/>
                <a:uFillTx/>
                <a:latin typeface="Arial"/>
                <a:ea typeface="+mn-ea"/>
                <a:cs typeface="+mn-cs"/>
              </a:rPr>
              <a:t>To establish a conceptual framework to </a:t>
            </a:r>
            <a:r>
              <a:rPr kumimoji="0" lang="en-US" altLang="zh-CN" sz="2400" b="0" i="0" u="none" strike="noStrike" kern="0" cap="none" spc="0" normalizeH="0" baseline="0" noProof="0" dirty="0" err="1">
                <a:ln>
                  <a:noFill/>
                </a:ln>
                <a:solidFill>
                  <a:srgbClr val="000000"/>
                </a:solidFill>
                <a:effectLst/>
                <a:uLnTx/>
                <a:uFillTx/>
                <a:latin typeface="Arial"/>
                <a:ea typeface="+mn-ea"/>
                <a:cs typeface="+mn-cs"/>
              </a:rPr>
              <a:t>summarise</a:t>
            </a:r>
            <a:r>
              <a:rPr kumimoji="0" lang="en-US" altLang="zh-CN" sz="2400" b="0" i="0" u="none" strike="noStrike" kern="0" cap="none" spc="0" normalizeH="0" baseline="0" noProof="0" dirty="0">
                <a:ln>
                  <a:noFill/>
                </a:ln>
                <a:solidFill>
                  <a:srgbClr val="000000"/>
                </a:solidFill>
                <a:effectLst/>
                <a:uLnTx/>
                <a:uFillTx/>
                <a:latin typeface="Arial"/>
                <a:ea typeface="+mn-ea"/>
                <a:cs typeface="+mn-cs"/>
              </a:rPr>
              <a:t> health dimensions that are important in Chinese communities.</a:t>
            </a:r>
            <a:r>
              <a:rPr lang="zh-CN" altLang="en-US" dirty="0">
                <a:latin typeface="SimSun" panose="02010600030101010101" pitchFamily="2" charset="-122"/>
                <a:ea typeface="SimSun" panose="02010600030101010101" pitchFamily="2" charset="-122"/>
                <a:cs typeface="Heiti SC Light"/>
              </a:rPr>
              <a:t>中国人怎样理解健康？对中国居民来说，描述自身健康，判断自身是否健康会关注于哪些维度？</a:t>
            </a:r>
            <a:endParaRPr lang="en-US" altLang="zh-CN" dirty="0">
              <a:latin typeface="SimSun" panose="02010600030101010101" pitchFamily="2" charset="-122"/>
              <a:ea typeface="SimSun" panose="02010600030101010101" pitchFamily="2" charset="-122"/>
              <a:cs typeface="Heiti SC Light"/>
            </a:endParaRPr>
          </a:p>
          <a:p>
            <a:pPr marL="0" indent="0" defTabSz="914400">
              <a:buNone/>
              <a:defRPr/>
            </a:pPr>
            <a:endParaRPr kumimoji="0" lang="en-US" altLang="zh-CN" sz="2400" b="0" i="0" u="none" strike="noStrike" kern="0" cap="none" spc="0" normalizeH="0" baseline="0" noProof="0" dirty="0">
              <a:ln>
                <a:noFill/>
              </a:ln>
              <a:solidFill>
                <a:srgbClr val="000000"/>
              </a:solidFill>
              <a:effectLst/>
              <a:uLnTx/>
              <a:uFillTx/>
              <a:latin typeface="Arial"/>
              <a:ea typeface="+mn-ea"/>
              <a:cs typeface="+mn-cs"/>
            </a:endParaRPr>
          </a:p>
          <a:p>
            <a:pPr lvl="0" defTabSz="914400">
              <a:defRPr/>
            </a:pPr>
            <a:r>
              <a:rPr kumimoji="0" lang="en-US" altLang="zh-CN" sz="2400" b="0" i="0" u="none" strike="noStrike" kern="0" cap="none" spc="0" normalizeH="0" baseline="0" noProof="0" dirty="0">
                <a:ln>
                  <a:noFill/>
                </a:ln>
                <a:solidFill>
                  <a:srgbClr val="000000"/>
                </a:solidFill>
                <a:effectLst/>
                <a:uLnTx/>
                <a:uFillTx/>
                <a:latin typeface="Arial"/>
                <a:ea typeface="+mn-ea"/>
                <a:cs typeface="+mn-cs"/>
              </a:rPr>
              <a:t>To explore cultural differences in defining and measuring health between China and the West.</a:t>
            </a:r>
            <a:r>
              <a:rPr lang="zh-CN" altLang="en-US" dirty="0">
                <a:latin typeface="SimSun" panose="02010600030101010101" pitchFamily="2" charset="-122"/>
                <a:ea typeface="SimSun" panose="02010600030101010101" pitchFamily="2" charset="-122"/>
                <a:cs typeface="Heiti SC Light"/>
              </a:rPr>
              <a:t>中西方的健康概念的框架有什么不同？</a:t>
            </a:r>
            <a:endParaRPr kumimoji="0" lang="en-US" altLang="zh-CN" sz="24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ts val="1800"/>
              </a:lnSpc>
              <a:spcBef>
                <a:spcPct val="20000"/>
              </a:spcBef>
              <a:spcAft>
                <a:spcPts val="60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p:txBody>
      </p:sp>
      <p:pic>
        <p:nvPicPr>
          <p:cNvPr id="9" name="Picture 4">
            <a:extLst>
              <a:ext uri="{FF2B5EF4-FFF2-40B4-BE49-F238E27FC236}">
                <a16:creationId xmlns:a16="http://schemas.microsoft.com/office/drawing/2014/main" id="{AEF68AC4-8507-BF42-A2AD-E01C3D7B0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9065" y="4640836"/>
            <a:ext cx="2066290" cy="2066290"/>
          </a:xfrm>
          <a:prstGeom prst="rect">
            <a:avLst/>
          </a:prstGeom>
        </p:spPr>
      </p:pic>
    </p:spTree>
    <p:extLst>
      <p:ext uri="{BB962C8B-B14F-4D97-AF65-F5344CB8AC3E}">
        <p14:creationId xmlns:p14="http://schemas.microsoft.com/office/powerpoint/2010/main" val="3717013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16906386-33D5-CE49-8D5F-411ADED0095E}"/>
              </a:ext>
            </a:extLst>
          </p:cNvPr>
          <p:cNvSpPr>
            <a:spLocks noGrp="1"/>
          </p:cNvSpPr>
          <p:nvPr>
            <p:ph type="title"/>
          </p:nvPr>
        </p:nvSpPr>
        <p:spPr>
          <a:xfrm>
            <a:off x="1143002" y="533400"/>
            <a:ext cx="7387683" cy="964993"/>
          </a:xfrm>
        </p:spPr>
        <p:txBody>
          <a:bodyPr anchor="ctr"/>
          <a:lstStyle/>
          <a:p>
            <a:pPr>
              <a:lnSpc>
                <a:spcPts val="1200"/>
              </a:lnSpc>
            </a:pPr>
            <a:r>
              <a:rPr lang="en-GB" altLang="zh-CN" sz="3300" b="1" i="0" cap="none" dirty="0">
                <a:solidFill>
                  <a:prstClr val="black"/>
                </a:solidFill>
                <a:latin typeface="Arial" panose="020B0604020202020204" pitchFamily="34" charset="0"/>
                <a:cs typeface="Arial" panose="020B0604020202020204" pitchFamily="34" charset="0"/>
              </a:rPr>
              <a:t>Methods</a:t>
            </a:r>
            <a:endParaRPr kumimoji="1" lang="zh-CN" altLang="en-US" dirty="0">
              <a:latin typeface="Arial" panose="020B0604020202020204" pitchFamily="34" charset="0"/>
              <a:cs typeface="Arial" panose="020B0604020202020204" pitchFamily="34" charset="0"/>
            </a:endParaRPr>
          </a:p>
        </p:txBody>
      </p:sp>
      <p:grpSp>
        <p:nvGrpSpPr>
          <p:cNvPr id="27" name="Group 67">
            <a:extLst>
              <a:ext uri="{FF2B5EF4-FFF2-40B4-BE49-F238E27FC236}">
                <a16:creationId xmlns:a16="http://schemas.microsoft.com/office/drawing/2014/main" id="{A9BFFA6C-8327-9240-B049-BA4913F4E3DE}"/>
              </a:ext>
            </a:extLst>
          </p:cNvPr>
          <p:cNvGrpSpPr/>
          <p:nvPr/>
        </p:nvGrpSpPr>
        <p:grpSpPr>
          <a:xfrm>
            <a:off x="312227" y="1319203"/>
            <a:ext cx="8630388" cy="5215161"/>
            <a:chOff x="11211315" y="8952277"/>
            <a:chExt cx="17173370" cy="7057143"/>
          </a:xfrm>
          <a:solidFill>
            <a:srgbClr val="FF6699"/>
          </a:solidFill>
        </p:grpSpPr>
        <p:grpSp>
          <p:nvGrpSpPr>
            <p:cNvPr id="28" name="Group 20">
              <a:extLst>
                <a:ext uri="{FF2B5EF4-FFF2-40B4-BE49-F238E27FC236}">
                  <a16:creationId xmlns:a16="http://schemas.microsoft.com/office/drawing/2014/main" id="{A344D1D1-934B-2441-9EDF-0AC7A701146E}"/>
                </a:ext>
              </a:extLst>
            </p:cNvPr>
            <p:cNvGrpSpPr/>
            <p:nvPr/>
          </p:nvGrpSpPr>
          <p:grpSpPr>
            <a:xfrm>
              <a:off x="11211315" y="8952277"/>
              <a:ext cx="17173370" cy="2052077"/>
              <a:chOff x="11211315" y="9701215"/>
              <a:chExt cx="14557353" cy="2052077"/>
            </a:xfrm>
            <a:grpFill/>
          </p:grpSpPr>
          <p:sp>
            <p:nvSpPr>
              <p:cNvPr id="41" name="Rounded Rectangle 14">
                <a:extLst>
                  <a:ext uri="{FF2B5EF4-FFF2-40B4-BE49-F238E27FC236}">
                    <a16:creationId xmlns:a16="http://schemas.microsoft.com/office/drawing/2014/main" id="{713638F0-20B9-C643-9B6D-8F527E1EFBBD}"/>
                  </a:ext>
                </a:extLst>
              </p:cNvPr>
              <p:cNvSpPr/>
              <p:nvPr/>
            </p:nvSpPr>
            <p:spPr>
              <a:xfrm>
                <a:off x="11211315" y="9937343"/>
                <a:ext cx="2594315" cy="1607127"/>
              </a:xfrm>
              <a:prstGeom prst="roundRect">
                <a:avLst/>
              </a:prstGeom>
              <a:solidFill>
                <a:srgbClr val="BE1402"/>
              </a:solidFill>
              <a:ln w="254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mn-cs"/>
                  </a:rPr>
                  <a:t>1. A scoping review</a:t>
                </a:r>
              </a:p>
            </p:txBody>
          </p:sp>
          <p:sp>
            <p:nvSpPr>
              <p:cNvPr id="42" name="Right Arrow 15">
                <a:extLst>
                  <a:ext uri="{FF2B5EF4-FFF2-40B4-BE49-F238E27FC236}">
                    <a16:creationId xmlns:a16="http://schemas.microsoft.com/office/drawing/2014/main" id="{991F6F8D-13EE-DC46-AC6F-6F011D162E55}"/>
                  </a:ext>
                </a:extLst>
              </p:cNvPr>
              <p:cNvSpPr/>
              <p:nvPr/>
            </p:nvSpPr>
            <p:spPr>
              <a:xfrm>
                <a:off x="14092029" y="10591950"/>
                <a:ext cx="617887" cy="471596"/>
              </a:xfrm>
              <a:prstGeom prst="rightArrow">
                <a:avLst/>
              </a:prstGeom>
              <a:solidFill>
                <a:srgbClr val="FF99CC"/>
              </a:solidFill>
              <a:ln w="254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rial"/>
                  <a:ea typeface="+mn-ea"/>
                  <a:cs typeface="+mn-cs"/>
                </a:endParaRPr>
              </a:p>
            </p:txBody>
          </p:sp>
          <p:sp>
            <p:nvSpPr>
              <p:cNvPr id="43" name="Rounded Rectangle 18">
                <a:extLst>
                  <a:ext uri="{FF2B5EF4-FFF2-40B4-BE49-F238E27FC236}">
                    <a16:creationId xmlns:a16="http://schemas.microsoft.com/office/drawing/2014/main" id="{213F71A8-9AAE-C646-A502-AFC65F2B7432}"/>
                  </a:ext>
                </a:extLst>
              </p:cNvPr>
              <p:cNvSpPr/>
              <p:nvPr/>
            </p:nvSpPr>
            <p:spPr>
              <a:xfrm>
                <a:off x="14919994" y="9701215"/>
                <a:ext cx="4867154" cy="2052077"/>
              </a:xfrm>
              <a:prstGeom prst="roundRect">
                <a:avLst/>
              </a:prstGeom>
              <a:solidFill>
                <a:srgbClr val="FA4C4C"/>
              </a:solidFill>
              <a:ln w="254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mn-cs"/>
                  </a:rPr>
                  <a:t>Systematically identified generic </a:t>
                </a:r>
                <a:r>
                  <a:rPr kumimoji="0" lang="en-GB" sz="1600" b="0" i="0" u="none" strike="noStrike" kern="0" cap="none" spc="0" normalizeH="0" baseline="0" noProof="0" dirty="0" err="1">
                    <a:ln>
                      <a:noFill/>
                    </a:ln>
                    <a:solidFill>
                      <a:srgbClr val="FFFFFF"/>
                    </a:solidFill>
                    <a:effectLst/>
                    <a:uLnTx/>
                    <a:uFillTx/>
                    <a:latin typeface="Arial"/>
                    <a:ea typeface="+mn-ea"/>
                    <a:cs typeface="+mn-cs"/>
                  </a:rPr>
                  <a:t>HRQoL</a:t>
                </a:r>
                <a:r>
                  <a:rPr kumimoji="0" lang="en-GB" sz="1600" b="0" i="0" u="none" strike="noStrike" kern="0" cap="none" spc="0" normalizeH="0" baseline="0" noProof="0" dirty="0">
                    <a:ln>
                      <a:noFill/>
                    </a:ln>
                    <a:solidFill>
                      <a:srgbClr val="FFFFFF"/>
                    </a:solidFill>
                    <a:effectLst/>
                    <a:uLnTx/>
                    <a:uFillTx/>
                    <a:latin typeface="Arial"/>
                    <a:ea typeface="+mn-ea"/>
                    <a:cs typeface="+mn-cs"/>
                  </a:rPr>
                  <a:t> measures that were developed for Chinese populations</a:t>
                </a:r>
              </a:p>
            </p:txBody>
          </p:sp>
          <p:sp>
            <p:nvSpPr>
              <p:cNvPr id="44" name="Right Arrow 51">
                <a:extLst>
                  <a:ext uri="{FF2B5EF4-FFF2-40B4-BE49-F238E27FC236}">
                    <a16:creationId xmlns:a16="http://schemas.microsoft.com/office/drawing/2014/main" id="{8126CE0A-CF8C-594E-ACC8-677E4B4A79AD}"/>
                  </a:ext>
                </a:extLst>
              </p:cNvPr>
              <p:cNvSpPr/>
              <p:nvPr/>
            </p:nvSpPr>
            <p:spPr>
              <a:xfrm>
                <a:off x="20144715" y="10594161"/>
                <a:ext cx="617887" cy="471596"/>
              </a:xfrm>
              <a:prstGeom prst="rightArrow">
                <a:avLst/>
              </a:prstGeom>
              <a:solidFill>
                <a:srgbClr val="FF99CC"/>
              </a:solidFill>
              <a:ln w="254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rial"/>
                  <a:ea typeface="+mn-ea"/>
                  <a:cs typeface="+mn-cs"/>
                </a:endParaRPr>
              </a:p>
            </p:txBody>
          </p:sp>
          <p:sp>
            <p:nvSpPr>
              <p:cNvPr id="45" name="Rounded Rectangle 52">
                <a:extLst>
                  <a:ext uri="{FF2B5EF4-FFF2-40B4-BE49-F238E27FC236}">
                    <a16:creationId xmlns:a16="http://schemas.microsoft.com/office/drawing/2014/main" id="{9D37B50C-0FA7-CB47-B02F-A0850753E7A7}"/>
                  </a:ext>
                </a:extLst>
              </p:cNvPr>
              <p:cNvSpPr/>
              <p:nvPr/>
            </p:nvSpPr>
            <p:spPr>
              <a:xfrm>
                <a:off x="20901514" y="9784633"/>
                <a:ext cx="4867154" cy="1935292"/>
              </a:xfrm>
              <a:prstGeom prst="roundRect">
                <a:avLst/>
              </a:prstGeom>
              <a:solidFill>
                <a:srgbClr val="FF9999"/>
              </a:solidFill>
              <a:ln w="254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mn-cs"/>
                  </a:rPr>
                  <a:t>To establish a preliminary Chinese conceptual framework of health</a:t>
                </a:r>
              </a:p>
            </p:txBody>
          </p:sp>
        </p:grpSp>
        <p:grpSp>
          <p:nvGrpSpPr>
            <p:cNvPr id="29" name="Group 53">
              <a:extLst>
                <a:ext uri="{FF2B5EF4-FFF2-40B4-BE49-F238E27FC236}">
                  <a16:creationId xmlns:a16="http://schemas.microsoft.com/office/drawing/2014/main" id="{BAACE49C-1CD6-FA48-BFFC-0092197128C5}"/>
                </a:ext>
              </a:extLst>
            </p:cNvPr>
            <p:cNvGrpSpPr/>
            <p:nvPr/>
          </p:nvGrpSpPr>
          <p:grpSpPr>
            <a:xfrm>
              <a:off x="11211315" y="11621644"/>
              <a:ext cx="17173370" cy="1768458"/>
              <a:chOff x="11211315" y="9889561"/>
              <a:chExt cx="14557353" cy="1768458"/>
            </a:xfrm>
            <a:grpFill/>
          </p:grpSpPr>
          <p:sp>
            <p:nvSpPr>
              <p:cNvPr id="36" name="Rounded Rectangle 54">
                <a:extLst>
                  <a:ext uri="{FF2B5EF4-FFF2-40B4-BE49-F238E27FC236}">
                    <a16:creationId xmlns:a16="http://schemas.microsoft.com/office/drawing/2014/main" id="{D2D67CAB-E0CA-B749-A476-325D0EFFF263}"/>
                  </a:ext>
                </a:extLst>
              </p:cNvPr>
              <p:cNvSpPr/>
              <p:nvPr/>
            </p:nvSpPr>
            <p:spPr>
              <a:xfrm>
                <a:off x="11211315" y="9937343"/>
                <a:ext cx="2594315" cy="1607127"/>
              </a:xfrm>
              <a:prstGeom prst="roundRect">
                <a:avLst/>
              </a:prstGeom>
              <a:solidFill>
                <a:srgbClr val="BE1402"/>
              </a:solidFill>
              <a:ln w="254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mn-cs"/>
                  </a:rPr>
                  <a:t>2. Qualitative face-to-face interviews</a:t>
                </a:r>
              </a:p>
            </p:txBody>
          </p:sp>
          <p:sp>
            <p:nvSpPr>
              <p:cNvPr id="37" name="Right Arrow 55">
                <a:extLst>
                  <a:ext uri="{FF2B5EF4-FFF2-40B4-BE49-F238E27FC236}">
                    <a16:creationId xmlns:a16="http://schemas.microsoft.com/office/drawing/2014/main" id="{7BC12B8B-4151-D145-A7C2-C323C7C7F5D1}"/>
                  </a:ext>
                </a:extLst>
              </p:cNvPr>
              <p:cNvSpPr/>
              <p:nvPr/>
            </p:nvSpPr>
            <p:spPr>
              <a:xfrm>
                <a:off x="14092029" y="10591950"/>
                <a:ext cx="617887" cy="471596"/>
              </a:xfrm>
              <a:prstGeom prst="rightArrow">
                <a:avLst/>
              </a:prstGeom>
              <a:solidFill>
                <a:srgbClr val="FF99CC"/>
              </a:solidFill>
              <a:ln w="254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rial"/>
                  <a:ea typeface="+mn-ea"/>
                  <a:cs typeface="+mn-cs"/>
                </a:endParaRPr>
              </a:p>
            </p:txBody>
          </p:sp>
          <p:sp>
            <p:nvSpPr>
              <p:cNvPr id="38" name="Rounded Rectangle 56">
                <a:extLst>
                  <a:ext uri="{FF2B5EF4-FFF2-40B4-BE49-F238E27FC236}">
                    <a16:creationId xmlns:a16="http://schemas.microsoft.com/office/drawing/2014/main" id="{F733D3CA-8703-404B-823A-EC7352818BE8}"/>
                  </a:ext>
                </a:extLst>
              </p:cNvPr>
              <p:cNvSpPr/>
              <p:nvPr/>
            </p:nvSpPr>
            <p:spPr>
              <a:xfrm>
                <a:off x="14919994" y="9889561"/>
                <a:ext cx="4867154" cy="1768458"/>
              </a:xfrm>
              <a:prstGeom prst="roundRect">
                <a:avLst/>
              </a:prstGeom>
              <a:solidFill>
                <a:srgbClr val="FA4C4C"/>
              </a:solidFill>
              <a:ln w="254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mn-cs"/>
                  </a:rPr>
                  <a:t>Investigated how Chinese lay people described and appraised health</a:t>
                </a:r>
              </a:p>
            </p:txBody>
          </p:sp>
          <p:sp>
            <p:nvSpPr>
              <p:cNvPr id="39" name="Right Arrow 57">
                <a:extLst>
                  <a:ext uri="{FF2B5EF4-FFF2-40B4-BE49-F238E27FC236}">
                    <a16:creationId xmlns:a16="http://schemas.microsoft.com/office/drawing/2014/main" id="{4B2720BE-0415-9F43-B133-3BBA9021223A}"/>
                  </a:ext>
                </a:extLst>
              </p:cNvPr>
              <p:cNvSpPr/>
              <p:nvPr/>
            </p:nvSpPr>
            <p:spPr>
              <a:xfrm>
                <a:off x="20144715" y="10594161"/>
                <a:ext cx="617887" cy="471596"/>
              </a:xfrm>
              <a:prstGeom prst="rightArrow">
                <a:avLst/>
              </a:prstGeom>
              <a:solidFill>
                <a:srgbClr val="FF99CC"/>
              </a:solidFill>
              <a:ln w="254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rial"/>
                  <a:ea typeface="+mn-ea"/>
                  <a:cs typeface="+mn-cs"/>
                </a:endParaRPr>
              </a:p>
            </p:txBody>
          </p:sp>
          <p:sp>
            <p:nvSpPr>
              <p:cNvPr id="40" name="Rounded Rectangle 58">
                <a:extLst>
                  <a:ext uri="{FF2B5EF4-FFF2-40B4-BE49-F238E27FC236}">
                    <a16:creationId xmlns:a16="http://schemas.microsoft.com/office/drawing/2014/main" id="{2CA5D9E3-B712-CB45-8042-0829822BA51A}"/>
                  </a:ext>
                </a:extLst>
              </p:cNvPr>
              <p:cNvSpPr/>
              <p:nvPr/>
            </p:nvSpPr>
            <p:spPr>
              <a:xfrm>
                <a:off x="20901514" y="9889562"/>
                <a:ext cx="4867154" cy="1768455"/>
              </a:xfrm>
              <a:prstGeom prst="roundRect">
                <a:avLst/>
              </a:prstGeom>
              <a:solidFill>
                <a:srgbClr val="FF9999"/>
              </a:solidFill>
              <a:ln w="254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GB" altLang="zh-CN" sz="1600" b="0" i="0" u="none" strike="noStrike" kern="0" cap="none" spc="0" normalizeH="0" baseline="0" noProof="0" dirty="0">
                    <a:ln>
                      <a:noFill/>
                    </a:ln>
                    <a:solidFill>
                      <a:srgbClr val="000000"/>
                    </a:solidFill>
                    <a:effectLst/>
                    <a:uLnTx/>
                    <a:uFillTx/>
                    <a:latin typeface="Arial"/>
                    <a:ea typeface="+mn-ea"/>
                    <a:cs typeface="Times New Roman"/>
                  </a:rPr>
                  <a:t>To justify the preliminary framework and to identify additional health dimensions</a:t>
                </a:r>
                <a:endParaRPr kumimoji="0" lang="en-GB" sz="1600" b="0" i="0" u="none" strike="noStrike" kern="0" cap="none" spc="0" normalizeH="0" baseline="0" noProof="0" dirty="0">
                  <a:ln>
                    <a:noFill/>
                  </a:ln>
                  <a:solidFill>
                    <a:srgbClr val="000000"/>
                  </a:solidFill>
                  <a:effectLst/>
                  <a:uLnTx/>
                  <a:uFillTx/>
                  <a:latin typeface="Arial"/>
                  <a:ea typeface="+mn-ea"/>
                  <a:cs typeface="+mn-cs"/>
                </a:endParaRPr>
              </a:p>
            </p:txBody>
          </p:sp>
        </p:grpSp>
        <p:grpSp>
          <p:nvGrpSpPr>
            <p:cNvPr id="30" name="Group 59">
              <a:extLst>
                <a:ext uri="{FF2B5EF4-FFF2-40B4-BE49-F238E27FC236}">
                  <a16:creationId xmlns:a16="http://schemas.microsoft.com/office/drawing/2014/main" id="{536C6742-547D-B342-ABA5-939E9812FA02}"/>
                </a:ext>
              </a:extLst>
            </p:cNvPr>
            <p:cNvGrpSpPr/>
            <p:nvPr/>
          </p:nvGrpSpPr>
          <p:grpSpPr>
            <a:xfrm>
              <a:off x="11211315" y="14107494"/>
              <a:ext cx="17173370" cy="1901926"/>
              <a:chOff x="11211315" y="9895616"/>
              <a:chExt cx="14557353" cy="1901926"/>
            </a:xfrm>
            <a:grpFill/>
          </p:grpSpPr>
          <p:sp>
            <p:nvSpPr>
              <p:cNvPr id="31" name="Rounded Rectangle 60">
                <a:extLst>
                  <a:ext uri="{FF2B5EF4-FFF2-40B4-BE49-F238E27FC236}">
                    <a16:creationId xmlns:a16="http://schemas.microsoft.com/office/drawing/2014/main" id="{AA51FF85-88AD-134D-8356-8E8A99BF0698}"/>
                  </a:ext>
                </a:extLst>
              </p:cNvPr>
              <p:cNvSpPr/>
              <p:nvPr/>
            </p:nvSpPr>
            <p:spPr>
              <a:xfrm>
                <a:off x="11211315" y="9937343"/>
                <a:ext cx="2594315" cy="1607127"/>
              </a:xfrm>
              <a:prstGeom prst="roundRect">
                <a:avLst/>
              </a:prstGeom>
              <a:solidFill>
                <a:srgbClr val="BE1402"/>
              </a:solidFill>
              <a:ln w="254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mn-cs"/>
                  </a:rPr>
                  <a:t>3. Comparing with the West</a:t>
                </a:r>
              </a:p>
            </p:txBody>
          </p:sp>
          <p:sp>
            <p:nvSpPr>
              <p:cNvPr id="32" name="Right Arrow 61">
                <a:extLst>
                  <a:ext uri="{FF2B5EF4-FFF2-40B4-BE49-F238E27FC236}">
                    <a16:creationId xmlns:a16="http://schemas.microsoft.com/office/drawing/2014/main" id="{C2E73474-7692-1148-8AE9-382FF25048B8}"/>
                  </a:ext>
                </a:extLst>
              </p:cNvPr>
              <p:cNvSpPr/>
              <p:nvPr/>
            </p:nvSpPr>
            <p:spPr>
              <a:xfrm>
                <a:off x="14092029" y="10591950"/>
                <a:ext cx="617887" cy="471596"/>
              </a:xfrm>
              <a:prstGeom prst="rightArrow">
                <a:avLst/>
              </a:prstGeom>
              <a:solidFill>
                <a:srgbClr val="FF99CC"/>
              </a:solidFill>
              <a:ln w="254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rial"/>
                  <a:ea typeface="+mn-ea"/>
                  <a:cs typeface="+mn-cs"/>
                </a:endParaRPr>
              </a:p>
            </p:txBody>
          </p:sp>
          <p:sp>
            <p:nvSpPr>
              <p:cNvPr id="33" name="Rounded Rectangle 62">
                <a:extLst>
                  <a:ext uri="{FF2B5EF4-FFF2-40B4-BE49-F238E27FC236}">
                    <a16:creationId xmlns:a16="http://schemas.microsoft.com/office/drawing/2014/main" id="{92F3065F-64F8-A043-879A-CACFA20ED3BA}"/>
                  </a:ext>
                </a:extLst>
              </p:cNvPr>
              <p:cNvSpPr/>
              <p:nvPr/>
            </p:nvSpPr>
            <p:spPr>
              <a:xfrm>
                <a:off x="14919994" y="9895616"/>
                <a:ext cx="4867154" cy="1801826"/>
              </a:xfrm>
              <a:prstGeom prst="roundRect">
                <a:avLst/>
              </a:prstGeom>
              <a:solidFill>
                <a:srgbClr val="FA4C4C"/>
              </a:solidFill>
              <a:ln w="254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mn-cs"/>
                  </a:rPr>
                  <a:t>Compared with four Western descriptive systems of health (PROMIS, EQALY, EQ-5D, SF-36)</a:t>
                </a:r>
              </a:p>
            </p:txBody>
          </p:sp>
          <p:sp>
            <p:nvSpPr>
              <p:cNvPr id="34" name="Right Arrow 63">
                <a:extLst>
                  <a:ext uri="{FF2B5EF4-FFF2-40B4-BE49-F238E27FC236}">
                    <a16:creationId xmlns:a16="http://schemas.microsoft.com/office/drawing/2014/main" id="{A0014252-4DA0-5940-8F46-36986DC84A19}"/>
                  </a:ext>
                </a:extLst>
              </p:cNvPr>
              <p:cNvSpPr/>
              <p:nvPr/>
            </p:nvSpPr>
            <p:spPr>
              <a:xfrm>
                <a:off x="20144715" y="10594161"/>
                <a:ext cx="617887" cy="471596"/>
              </a:xfrm>
              <a:prstGeom prst="rightArrow">
                <a:avLst/>
              </a:prstGeom>
              <a:solidFill>
                <a:srgbClr val="FF99CC"/>
              </a:solidFill>
              <a:ln w="254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Arial"/>
                  <a:ea typeface="+mn-ea"/>
                  <a:cs typeface="+mn-cs"/>
                </a:endParaRPr>
              </a:p>
            </p:txBody>
          </p:sp>
          <p:sp>
            <p:nvSpPr>
              <p:cNvPr id="35" name="Rounded Rectangle 64">
                <a:extLst>
                  <a:ext uri="{FF2B5EF4-FFF2-40B4-BE49-F238E27FC236}">
                    <a16:creationId xmlns:a16="http://schemas.microsoft.com/office/drawing/2014/main" id="{9FD203D7-0B0A-874C-96AC-033F69C12A19}"/>
                  </a:ext>
                </a:extLst>
              </p:cNvPr>
              <p:cNvSpPr/>
              <p:nvPr/>
            </p:nvSpPr>
            <p:spPr>
              <a:xfrm>
                <a:off x="20901514" y="9895616"/>
                <a:ext cx="4867154" cy="1901926"/>
              </a:xfrm>
              <a:prstGeom prst="roundRect">
                <a:avLst/>
              </a:prstGeom>
              <a:solidFill>
                <a:srgbClr val="FF9999"/>
              </a:solidFill>
              <a:ln w="254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GB" altLang="zh-CN" sz="1600" b="0" i="0" u="none" strike="noStrike" kern="0" cap="none" spc="0" normalizeH="0" baseline="0" noProof="0" dirty="0">
                    <a:ln>
                      <a:noFill/>
                    </a:ln>
                    <a:solidFill>
                      <a:srgbClr val="000000"/>
                    </a:solidFill>
                    <a:effectLst/>
                    <a:uLnTx/>
                    <a:uFillTx/>
                    <a:latin typeface="Arial"/>
                    <a:ea typeface="+mn-ea"/>
                    <a:cs typeface="Times New Roman"/>
                  </a:rPr>
                  <a:t>To identify similarities and differences in describing and measuring health between China and the West</a:t>
                </a:r>
                <a:endParaRPr kumimoji="0" lang="en-GB" sz="1600" b="0" i="0" u="none" strike="noStrike" kern="0" cap="none" spc="0" normalizeH="0" baseline="0" noProof="0" dirty="0">
                  <a:ln>
                    <a:noFill/>
                  </a:ln>
                  <a:solidFill>
                    <a:srgbClr val="000000"/>
                  </a:solidFill>
                  <a:effectLst/>
                  <a:uLnTx/>
                  <a:uFillTx/>
                  <a:latin typeface="Arial"/>
                  <a:ea typeface="+mn-ea"/>
                  <a:cs typeface="+mn-cs"/>
                </a:endParaRPr>
              </a:p>
            </p:txBody>
          </p:sp>
        </p:grpSp>
      </p:grpSp>
    </p:spTree>
    <p:extLst>
      <p:ext uri="{BB962C8B-B14F-4D97-AF65-F5344CB8AC3E}">
        <p14:creationId xmlns:p14="http://schemas.microsoft.com/office/powerpoint/2010/main" val="111021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16906386-33D5-CE49-8D5F-411ADED0095E}"/>
              </a:ext>
            </a:extLst>
          </p:cNvPr>
          <p:cNvSpPr>
            <a:spLocks noGrp="1"/>
          </p:cNvSpPr>
          <p:nvPr>
            <p:ph type="title"/>
          </p:nvPr>
        </p:nvSpPr>
        <p:spPr>
          <a:xfrm>
            <a:off x="1143002" y="533400"/>
            <a:ext cx="7387683" cy="964993"/>
          </a:xfrm>
        </p:spPr>
        <p:txBody>
          <a:bodyPr anchor="ctr"/>
          <a:lstStyle/>
          <a:p>
            <a:pPr>
              <a:lnSpc>
                <a:spcPts val="1200"/>
              </a:lnSpc>
            </a:pPr>
            <a:r>
              <a:rPr lang="en-GB" altLang="zh-CN" sz="3300" b="1" i="0" cap="none" dirty="0">
                <a:solidFill>
                  <a:prstClr val="black"/>
                </a:solidFill>
                <a:latin typeface="Arial" panose="020B0604020202020204" pitchFamily="34" charset="0"/>
                <a:cs typeface="Arial" panose="020B0604020202020204" pitchFamily="34" charset="0"/>
              </a:rPr>
              <a:t>Results</a:t>
            </a:r>
            <a:endParaRPr kumimoji="1" lang="zh-CN" altLang="en-US" dirty="0">
              <a:latin typeface="Arial" panose="020B0604020202020204" pitchFamily="34" charset="0"/>
              <a:cs typeface="Arial" panose="020B0604020202020204" pitchFamily="34" charset="0"/>
            </a:endParaRPr>
          </a:p>
        </p:txBody>
      </p:sp>
      <p:sp>
        <p:nvSpPr>
          <p:cNvPr id="23" name="内容占位符 2">
            <a:extLst>
              <a:ext uri="{FF2B5EF4-FFF2-40B4-BE49-F238E27FC236}">
                <a16:creationId xmlns:a16="http://schemas.microsoft.com/office/drawing/2014/main" id="{7C786D2C-4F90-6943-A71D-FFFE010328DD}"/>
              </a:ext>
            </a:extLst>
          </p:cNvPr>
          <p:cNvSpPr txBox="1">
            <a:spLocks/>
          </p:cNvSpPr>
          <p:nvPr/>
        </p:nvSpPr>
        <p:spPr bwMode="auto">
          <a:xfrm>
            <a:off x="246063" y="1485900"/>
            <a:ext cx="8647112"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457200" indent="-457200" defTabSz="2088170">
              <a:spcAft>
                <a:spcPts val="1200"/>
              </a:spcAft>
              <a:buFont typeface="Arial" panose="020B0604020202020204" pitchFamily="34" charset="0"/>
              <a:buChar char="•"/>
              <a:defRPr/>
            </a:pPr>
            <a:r>
              <a:rPr kumimoji="1" lang="en-GB" altLang="zh-CN" sz="2200" b="1" kern="0" dirty="0">
                <a:solidFill>
                  <a:srgbClr val="000000"/>
                </a:solidFill>
                <a:latin typeface="Arial" panose="020B0604020202020204" pitchFamily="34" charset="0"/>
                <a:cs typeface="Arial" panose="020B0604020202020204" pitchFamily="34" charset="0"/>
              </a:rPr>
              <a:t>12 Chinese-developed generic </a:t>
            </a:r>
            <a:r>
              <a:rPr kumimoji="1" lang="en-GB" altLang="zh-CN" sz="2200" b="1" kern="0" dirty="0" err="1">
                <a:solidFill>
                  <a:srgbClr val="000000"/>
                </a:solidFill>
                <a:latin typeface="Arial" panose="020B0604020202020204" pitchFamily="34" charset="0"/>
                <a:cs typeface="Arial" panose="020B0604020202020204" pitchFamily="34" charset="0"/>
              </a:rPr>
              <a:t>HROoL</a:t>
            </a:r>
            <a:r>
              <a:rPr kumimoji="1" lang="en-GB" altLang="zh-CN" sz="2200" b="1" kern="0" dirty="0">
                <a:solidFill>
                  <a:srgbClr val="000000"/>
                </a:solidFill>
                <a:latin typeface="Arial" panose="020B0604020202020204" pitchFamily="34" charset="0"/>
                <a:cs typeface="Arial" panose="020B0604020202020204" pitchFamily="34" charset="0"/>
              </a:rPr>
              <a:t> measures </a:t>
            </a:r>
            <a:r>
              <a:rPr kumimoji="1" lang="en-GB" altLang="zh-CN" sz="2200" kern="0" dirty="0">
                <a:solidFill>
                  <a:srgbClr val="000000"/>
                </a:solidFill>
                <a:latin typeface="Arial" panose="020B0604020202020204" pitchFamily="34" charset="0"/>
                <a:cs typeface="Arial" panose="020B0604020202020204" pitchFamily="34" charset="0"/>
              </a:rPr>
              <a:t>were documented and </a:t>
            </a:r>
            <a:r>
              <a:rPr kumimoji="1" lang="en-GB" altLang="zh-CN" sz="2200" b="1" kern="0" dirty="0">
                <a:solidFill>
                  <a:srgbClr val="000000"/>
                </a:solidFill>
                <a:latin typeface="Arial" panose="020B0604020202020204" pitchFamily="34" charset="0"/>
                <a:cs typeface="Arial" panose="020B0604020202020204" pitchFamily="34" charset="0"/>
              </a:rPr>
              <a:t>19 participants</a:t>
            </a:r>
            <a:r>
              <a:rPr kumimoji="1" lang="en-GB" altLang="zh-CN" sz="2200" kern="0" dirty="0">
                <a:solidFill>
                  <a:srgbClr val="000000"/>
                </a:solidFill>
                <a:latin typeface="Arial" panose="020B0604020202020204" pitchFamily="34" charset="0"/>
                <a:cs typeface="Arial" panose="020B0604020202020204" pitchFamily="34" charset="0"/>
              </a:rPr>
              <a:t> were interviewed. </a:t>
            </a:r>
          </a:p>
          <a:p>
            <a:pPr marL="457200" indent="-457200" defTabSz="2088170">
              <a:spcAft>
                <a:spcPts val="1200"/>
              </a:spcAft>
              <a:buFont typeface="Arial" panose="020B0604020202020204" pitchFamily="34" charset="0"/>
              <a:buChar char="•"/>
              <a:defRPr/>
            </a:pPr>
            <a:r>
              <a:rPr kumimoji="1" lang="en-GB" altLang="zh-CN" sz="2200" kern="0" dirty="0">
                <a:solidFill>
                  <a:srgbClr val="000000"/>
                </a:solidFill>
                <a:latin typeface="Arial" panose="020B0604020202020204" pitchFamily="34" charset="0"/>
                <a:cs typeface="Arial" panose="020B0604020202020204" pitchFamily="34" charset="0"/>
              </a:rPr>
              <a:t>Two studies jointly identified a list of health dimensions and summarised main domains: </a:t>
            </a:r>
            <a:r>
              <a:rPr kumimoji="1" lang="en-GB" altLang="zh-CN" sz="2200" b="1" kern="0" dirty="0">
                <a:solidFill>
                  <a:srgbClr val="000000"/>
                </a:solidFill>
                <a:latin typeface="Arial" panose="020B0604020202020204" pitchFamily="34" charset="0"/>
                <a:cs typeface="Arial" panose="020B0604020202020204" pitchFamily="34" charset="0"/>
              </a:rPr>
              <a:t>Emotions, Cognitive Function, Physical Senses, Appearance, Daily life, Physical Function, Social Wellbeing</a:t>
            </a:r>
            <a:r>
              <a:rPr kumimoji="1" lang="zh-CN" altLang="en-US" sz="2200" b="1" kern="0" dirty="0">
                <a:solidFill>
                  <a:srgbClr val="000000"/>
                </a:solidFill>
                <a:latin typeface="Arial" panose="020B0604020202020204" pitchFamily="34" charset="0"/>
                <a:cs typeface="Arial" panose="020B0604020202020204" pitchFamily="34" charset="0"/>
              </a:rPr>
              <a:t> </a:t>
            </a:r>
            <a:r>
              <a:rPr kumimoji="1" lang="en-GB" altLang="zh-CN" sz="2200" b="1" kern="0" dirty="0">
                <a:solidFill>
                  <a:srgbClr val="000000"/>
                </a:solidFill>
                <a:latin typeface="Arial" panose="020B0604020202020204" pitchFamily="34" charset="0"/>
                <a:cs typeface="Arial" panose="020B0604020202020204" pitchFamily="34" charset="0"/>
              </a:rPr>
              <a:t>and Adaptability</a:t>
            </a:r>
            <a:r>
              <a:rPr kumimoji="1" lang="en-GB" altLang="zh-CN" sz="2200" kern="0" dirty="0">
                <a:solidFill>
                  <a:srgbClr val="000000"/>
                </a:solidFill>
                <a:latin typeface="Arial" panose="020B0604020202020204" pitchFamily="34" charset="0"/>
                <a:cs typeface="Arial" panose="020B0604020202020204" pitchFamily="34" charset="0"/>
              </a:rPr>
              <a:t>. </a:t>
            </a:r>
          </a:p>
          <a:p>
            <a:pPr marL="457200" indent="-457200" defTabSz="2088170">
              <a:spcAft>
                <a:spcPts val="1200"/>
              </a:spcAft>
              <a:buFont typeface="Arial" panose="020B0604020202020204" pitchFamily="34" charset="0"/>
              <a:buChar char="•"/>
              <a:defRPr/>
            </a:pPr>
            <a:r>
              <a:rPr kumimoji="1" lang="en-GB" altLang="zh-CN" sz="2200" kern="0" dirty="0">
                <a:solidFill>
                  <a:srgbClr val="000000"/>
                </a:solidFill>
                <a:latin typeface="Arial" panose="020B0604020202020204" pitchFamily="34" charset="0"/>
                <a:cs typeface="Arial" panose="020B0604020202020204" pitchFamily="34" charset="0"/>
              </a:rPr>
              <a:t>A conceptual framework was established. The framework is structured with </a:t>
            </a:r>
            <a:r>
              <a:rPr kumimoji="1" lang="en-GB" altLang="zh-CN" sz="2200" b="1" kern="0" dirty="0">
                <a:solidFill>
                  <a:srgbClr val="000000"/>
                </a:solidFill>
                <a:latin typeface="Arial" panose="020B0604020202020204" pitchFamily="34" charset="0"/>
                <a:cs typeface="Arial" panose="020B0604020202020204" pitchFamily="34" charset="0"/>
              </a:rPr>
              <a:t>two divisions: cause vs effect, internal vs external</a:t>
            </a:r>
            <a:r>
              <a:rPr kumimoji="1" lang="en-GB" altLang="zh-CN" sz="2200" kern="0" dirty="0">
                <a:solidFill>
                  <a:srgbClr val="000000"/>
                </a:solidFill>
                <a:latin typeface="Arial" panose="020B0604020202020204" pitchFamily="34" charset="0"/>
                <a:cs typeface="Arial" panose="020B0604020202020204" pitchFamily="34" charset="0"/>
              </a:rPr>
              <a:t>. </a:t>
            </a:r>
          </a:p>
        </p:txBody>
      </p:sp>
      <p:grpSp>
        <p:nvGrpSpPr>
          <p:cNvPr id="24" name="Group 16">
            <a:extLst>
              <a:ext uri="{FF2B5EF4-FFF2-40B4-BE49-F238E27FC236}">
                <a16:creationId xmlns:a16="http://schemas.microsoft.com/office/drawing/2014/main" id="{A0D2FEDA-C9DA-3B42-A711-40784D8671B1}"/>
              </a:ext>
            </a:extLst>
          </p:cNvPr>
          <p:cNvGrpSpPr/>
          <p:nvPr/>
        </p:nvGrpSpPr>
        <p:grpSpPr>
          <a:xfrm>
            <a:off x="3261359" y="5372100"/>
            <a:ext cx="5269326" cy="827465"/>
            <a:chOff x="1435582" y="3220285"/>
            <a:chExt cx="5713233" cy="982346"/>
          </a:xfrm>
        </p:grpSpPr>
        <p:pic>
          <p:nvPicPr>
            <p:cNvPr id="25" name="Picture 2" descr="Person in Bed on Facebook 2.1">
              <a:extLst>
                <a:ext uri="{FF2B5EF4-FFF2-40B4-BE49-F238E27FC236}">
                  <a16:creationId xmlns:a16="http://schemas.microsoft.com/office/drawing/2014/main" id="{EFAC782F-EE36-124B-BAEE-04571E4204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5841" y="3220285"/>
              <a:ext cx="982345" cy="982346"/>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6" descr="Man Walking: Medium-Light Skin Tone on Facebook 2.1">
              <a:extLst>
                <a:ext uri="{FF2B5EF4-FFF2-40B4-BE49-F238E27FC236}">
                  <a16:creationId xmlns:a16="http://schemas.microsoft.com/office/drawing/2014/main" id="{ABBEA80F-B3AA-E548-ABB0-7BA95D5993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5582" y="3302564"/>
              <a:ext cx="817787" cy="817788"/>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8" descr="Family on Samsung Galaxy S8 (April 2017)">
              <a:extLst>
                <a:ext uri="{FF2B5EF4-FFF2-40B4-BE49-F238E27FC236}">
                  <a16:creationId xmlns:a16="http://schemas.microsoft.com/office/drawing/2014/main" id="{101E1399-7717-584C-A0DC-9A1BFE00DF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1028" y="3372385"/>
              <a:ext cx="817787" cy="817788"/>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10" descr="Man Technologist on Google Android 7.1">
              <a:extLst>
                <a:ext uri="{FF2B5EF4-FFF2-40B4-BE49-F238E27FC236}">
                  <a16:creationId xmlns:a16="http://schemas.microsoft.com/office/drawing/2014/main" id="{05416338-2542-C14A-91F0-110A2D6A58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2208" y="3347129"/>
              <a:ext cx="773222" cy="773223"/>
            </a:xfrm>
            <a:prstGeom prst="rect">
              <a:avLst/>
            </a:prstGeom>
            <a:noFill/>
            <a:extLst>
              <a:ext uri="{909E8E84-426E-40dd-AFC4-6F175D3DCCD1}">
                <a14:hiddenFill xmlns="" xmlns:a14="http://schemas.microsoft.com/office/drawing/2010/main">
                  <a:solidFill>
                    <a:srgbClr val="FFFFFF"/>
                  </a:solidFill>
                </a14:hiddenFill>
              </a:ext>
            </a:extLst>
          </p:spPr>
        </p:pic>
        <p:pic>
          <p:nvPicPr>
            <p:cNvPr id="48" name="Picture 12" descr="Pot of Food on Apple iOS 10.2">
              <a:extLst>
                <a:ext uri="{FF2B5EF4-FFF2-40B4-BE49-F238E27FC236}">
                  <a16:creationId xmlns:a16="http://schemas.microsoft.com/office/drawing/2014/main" id="{A0DF58F5-C877-2445-AB03-F2461944247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8834" y="3291938"/>
              <a:ext cx="883602" cy="883603"/>
            </a:xfrm>
            <a:prstGeom prst="rect">
              <a:avLst/>
            </a:prstGeom>
            <a:noFill/>
            <a:extLst>
              <a:ext uri="{909E8E84-426E-40dd-AFC4-6F175D3DCCD1}">
                <a14:hiddenFill xmlns="" xmlns:a14="http://schemas.microsoft.com/office/drawing/2010/main">
                  <a:solidFill>
                    <a:srgbClr val="FFFFFF"/>
                  </a:solidFill>
                </a14:hiddenFill>
              </a:ext>
            </a:extLst>
          </p:spPr>
        </p:pic>
        <p:pic>
          <p:nvPicPr>
            <p:cNvPr id="49" name="Picture 14" descr="Smiling Face With Open Mouth on Apple iOS 10.3">
              <a:extLst>
                <a:ext uri="{FF2B5EF4-FFF2-40B4-BE49-F238E27FC236}">
                  <a16:creationId xmlns:a16="http://schemas.microsoft.com/office/drawing/2014/main" id="{D0F949D8-04EA-2245-9042-696C93E9D7A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9343" y="3403408"/>
              <a:ext cx="755743" cy="755743"/>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1569150568"/>
      </p:ext>
    </p:extLst>
  </p:cSld>
  <p:clrMapOvr>
    <a:masterClrMapping/>
  </p:clrMapOvr>
</p:sld>
</file>

<file path=ppt/theme/theme1.xml><?xml version="1.0" encoding="utf-8"?>
<a:theme xmlns:a="http://schemas.openxmlformats.org/drawingml/2006/main" name="AngleLinesVTI">
  <a:themeElements>
    <a:clrScheme name="AnalogousFromLightSeedRightStep">
      <a:dk1>
        <a:srgbClr val="000000"/>
      </a:dk1>
      <a:lt1>
        <a:srgbClr val="FFFFFF"/>
      </a:lt1>
      <a:dk2>
        <a:srgbClr val="303920"/>
      </a:dk2>
      <a:lt2>
        <a:srgbClr val="E2E7E8"/>
      </a:lt2>
      <a:accent1>
        <a:srgbClr val="C49791"/>
      </a:accent1>
      <a:accent2>
        <a:srgbClr val="BA9E7F"/>
      </a:accent2>
      <a:accent3>
        <a:srgbClr val="A7A57E"/>
      </a:accent3>
      <a:accent4>
        <a:srgbClr val="97AB75"/>
      </a:accent4>
      <a:accent5>
        <a:srgbClr val="8CAD83"/>
      </a:accent5>
      <a:accent6>
        <a:srgbClr val="78AF83"/>
      </a:accent6>
      <a:hlink>
        <a:srgbClr val="598C93"/>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otalTime>375</TotalTime>
  <Words>2450</Words>
  <Application>Microsoft Macintosh PowerPoint</Application>
  <PresentationFormat>全屏显示(4:3)</PresentationFormat>
  <Paragraphs>189</Paragraphs>
  <Slides>20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SimSun</vt:lpstr>
      <vt:lpstr>Microsoft YaHei</vt:lpstr>
      <vt:lpstr>Arial</vt:lpstr>
      <vt:lpstr>Times New Roman</vt:lpstr>
      <vt:lpstr>Univers Condensed Light</vt:lpstr>
      <vt:lpstr>Walbaum Display Light</vt:lpstr>
      <vt:lpstr>AngleLinesVTI</vt:lpstr>
      <vt:lpstr>Similarities and Differences in Measuring Health between China and the West 中西方健康测量的异同</vt:lpstr>
      <vt:lpstr>Background</vt:lpstr>
      <vt:lpstr>PowerPoint 演示文稿</vt:lpstr>
      <vt:lpstr>Background</vt:lpstr>
      <vt:lpstr>Background</vt:lpstr>
      <vt:lpstr>Background</vt:lpstr>
      <vt:lpstr>Aims</vt:lpstr>
      <vt:lpstr>Methods</vt:lpstr>
      <vt:lpstr>Results</vt:lpstr>
      <vt:lpstr>A Conceptual Framework</vt:lpstr>
      <vt:lpstr>A Conceptual Framework</vt:lpstr>
      <vt:lpstr>A Conceptual Framework</vt:lpstr>
      <vt:lpstr>Some item examples:</vt:lpstr>
      <vt:lpstr>Some item examples:</vt:lpstr>
      <vt:lpstr>Discussion</vt:lpstr>
      <vt:lpstr>Discussion</vt:lpstr>
      <vt:lpstr>Thoughts from the study</vt:lpstr>
      <vt:lpstr>Thoughts from the study</vt:lpstr>
      <vt:lpstr>Thoughts from the study</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Similarities and Differences in Measuring Health between China and the West 中西方健康测量的异同</dc:title>
  <dc:creator>Zhuxin Mao</dc:creator>
  <cp:lastModifiedBy>Zhuxin Mao</cp:lastModifiedBy>
  <cp:revision>20</cp:revision>
  <dcterms:created xsi:type="dcterms:W3CDTF">2020-11-08T05:33:11Z</dcterms:created>
  <dcterms:modified xsi:type="dcterms:W3CDTF">2020-11-13T06:43:13Z</dcterms:modified>
</cp:coreProperties>
</file>