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" ContentType="image/tiff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303" r:id="rId2"/>
    <p:sldId id="273" r:id="rId3"/>
    <p:sldId id="279" r:id="rId4"/>
    <p:sldId id="293" r:id="rId5"/>
    <p:sldId id="294" r:id="rId6"/>
    <p:sldId id="295" r:id="rId7"/>
    <p:sldId id="296" r:id="rId8"/>
    <p:sldId id="282" r:id="rId9"/>
    <p:sldId id="283" r:id="rId10"/>
    <p:sldId id="284" r:id="rId11"/>
    <p:sldId id="302" r:id="rId12"/>
    <p:sldId id="304" r:id="rId13"/>
    <p:sldId id="305" r:id="rId14"/>
    <p:sldId id="280" r:id="rId15"/>
    <p:sldId id="281" r:id="rId16"/>
    <p:sldId id="285" r:id="rId17"/>
    <p:sldId id="298" r:id="rId18"/>
    <p:sldId id="299" r:id="rId19"/>
    <p:sldId id="292" r:id="rId20"/>
    <p:sldId id="297" r:id="rId21"/>
    <p:sldId id="288" r:id="rId22"/>
    <p:sldId id="278" r:id="rId23"/>
    <p:sldId id="289" r:id="rId24"/>
    <p:sldId id="301" r:id="rId25"/>
    <p:sldId id="271" r:id="rId26"/>
  </p:sldIdLst>
  <p:sldSz cx="12192000" cy="6858000"/>
  <p:notesSz cx="6889750" cy="1002188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UOS Stephenson" panose="02070503080000020004" pitchFamily="18" charset="0"/>
        <a:ea typeface="MS PGothic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UOS Stephenson" panose="02070503080000020004" pitchFamily="18" charset="0"/>
        <a:ea typeface="MS PGothic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UOS Stephenson" panose="02070503080000020004" pitchFamily="18" charset="0"/>
        <a:ea typeface="MS PGothic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UOS Stephenson" panose="02070503080000020004" pitchFamily="18" charset="0"/>
        <a:ea typeface="MS PGothic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UOS Stephenson" panose="02070503080000020004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UOS Stephenson" panose="02070503080000020004" pitchFamily="18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UOS Stephenson" panose="02070503080000020004" pitchFamily="18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UOS Stephenson" panose="02070503080000020004" pitchFamily="18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UOS Stephenson" panose="02070503080000020004" pitchFamily="18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2A196F"/>
    <a:srgbClr val="02FF00"/>
    <a:srgbClr val="00FF00"/>
    <a:srgbClr val="FF0000"/>
    <a:srgbClr val="0099CC"/>
    <a:srgbClr val="0099FF"/>
    <a:srgbClr val="33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56" y="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5558" cy="501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4" tIns="48317" rIns="96634" bIns="48317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latin typeface="TUOS Stephenson" pitchFamily="-12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4192" y="0"/>
            <a:ext cx="2985558" cy="501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4" tIns="48317" rIns="96634" bIns="48317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TUOS Stephenson" pitchFamily="-12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794"/>
            <a:ext cx="2985558" cy="501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4" tIns="48317" rIns="96634" bIns="48317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latin typeface="TUOS Stephenson" pitchFamily="-12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4192" y="9520794"/>
            <a:ext cx="2985558" cy="501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4" tIns="48317" rIns="96634" bIns="48317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/>
            </a:lvl1pPr>
          </a:lstStyle>
          <a:p>
            <a:fld id="{B4DD4A0E-A071-47B5-98F1-36EABB00AAA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328744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5558" cy="501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4" tIns="48317" rIns="96634" bIns="48317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latin typeface="TUOS Stephenson" pitchFamily="-12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4192" y="0"/>
            <a:ext cx="2985558" cy="501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4" tIns="48317" rIns="96634" bIns="48317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TUOS Stephenson" pitchFamily="-12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4775" y="750888"/>
            <a:ext cx="6680200" cy="3759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8634" y="4760397"/>
            <a:ext cx="5052483" cy="450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4" tIns="48317" rIns="96634" bIns="483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20794"/>
            <a:ext cx="2985558" cy="501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4" tIns="48317" rIns="96634" bIns="48317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latin typeface="TUOS Stephenson" pitchFamily="-12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4192" y="9520794"/>
            <a:ext cx="2985558" cy="501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4" tIns="48317" rIns="96634" bIns="48317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/>
            </a:lvl1pPr>
          </a:lstStyle>
          <a:p>
            <a:fld id="{3E5BDD99-E0B0-45CF-86E5-0C12C94E08E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171389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UOS Stephenson" pitchFamily="-128" charset="0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UOS Stephenson" pitchFamily="-128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UOS Stephenson" pitchFamily="-128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UOS Stephenson" pitchFamily="-128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UOS Stephenson" pitchFamily="-128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UOS Stephenson" panose="020705030800000200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UOS Stephenson" panose="020705030800000200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UOS Stephenson" panose="020705030800000200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UOS Stephenson" panose="020705030800000200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UOS Stephenson" panose="020705030800000200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UOS Stephenson" panose="020705030800000200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UOS Stephenson" panose="020705030800000200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UOS Stephenson" panose="020705030800000200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UOS Stephenson" panose="020705030800000200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2736B44-EACB-48E6-B7CC-FDC2D45B6ACD}" type="slidenum">
              <a:rPr lang="en-GB" altLang="en-US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TUOS Stephenson" panose="020705030800000200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7707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5BDD99-E0B0-45CF-86E5-0C12C94E08EA}" type="slidenum">
              <a:rPr lang="en-GB" altLang="en-US" smtClean="0"/>
              <a:pPr/>
              <a:t>16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903850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TUOS Stephenson" panose="02070503080000020004" pitchFamily="18" charset="0"/>
                <a:ea typeface="MS PGothic" panose="020B0600070205080204" pitchFamily="34" charset="-128"/>
              </a:defRPr>
            </a:lvl1pPr>
            <a:lvl2pPr marL="785150" indent="-301981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TUOS Stephenson" panose="02070503080000020004" pitchFamily="18" charset="0"/>
                <a:ea typeface="MS PGothic" panose="020B0600070205080204" pitchFamily="34" charset="-128"/>
              </a:defRPr>
            </a:lvl2pPr>
            <a:lvl3pPr marL="1207922" indent="-241584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TUOS Stephenson" panose="02070503080000020004" pitchFamily="18" charset="0"/>
                <a:ea typeface="MS PGothic" panose="020B0600070205080204" pitchFamily="34" charset="-128"/>
              </a:defRPr>
            </a:lvl3pPr>
            <a:lvl4pPr marL="1691091" indent="-241584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TUOS Stephenson" panose="02070503080000020004" pitchFamily="18" charset="0"/>
                <a:ea typeface="MS PGothic" panose="020B0600070205080204" pitchFamily="34" charset="-128"/>
              </a:defRPr>
            </a:lvl4pPr>
            <a:lvl5pPr marL="2174260" indent="-241584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TUOS Stephenson" panose="02070503080000020004" pitchFamily="18" charset="0"/>
                <a:ea typeface="MS PGothic" panose="020B0600070205080204" pitchFamily="34" charset="-128"/>
              </a:defRPr>
            </a:lvl5pPr>
            <a:lvl6pPr marL="2657429" indent="-241584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TUOS Stephenson" panose="02070503080000020004" pitchFamily="18" charset="0"/>
                <a:ea typeface="MS PGothic" panose="020B0600070205080204" pitchFamily="34" charset="-128"/>
              </a:defRPr>
            </a:lvl6pPr>
            <a:lvl7pPr marL="3140598" indent="-241584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TUOS Stephenson" panose="02070503080000020004" pitchFamily="18" charset="0"/>
                <a:ea typeface="MS PGothic" panose="020B0600070205080204" pitchFamily="34" charset="-128"/>
              </a:defRPr>
            </a:lvl7pPr>
            <a:lvl8pPr marL="3623767" indent="-241584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TUOS Stephenson" panose="02070503080000020004" pitchFamily="18" charset="0"/>
                <a:ea typeface="MS PGothic" panose="020B0600070205080204" pitchFamily="34" charset="-128"/>
              </a:defRPr>
            </a:lvl8pPr>
            <a:lvl9pPr marL="4106936" indent="-241584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TUOS Stephenson" panose="020705030800000200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D767E38-B2AE-439E-BE74-846433D28CAB}" type="slidenum">
              <a:rPr lang="en-GB" altLang="en-US"/>
              <a:pPr>
                <a:spcBef>
                  <a:spcPct val="0"/>
                </a:spcBef>
              </a:pPr>
              <a:t>25</a:t>
            </a:fld>
            <a:endParaRPr lang="en-GB" altLang="en-US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4775" y="750888"/>
            <a:ext cx="6680200" cy="3759200"/>
          </a:xfrm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UOS Stephenson" panose="020705030800000200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434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12800" y="2209800"/>
            <a:ext cx="10972800" cy="1828800"/>
          </a:xfrm>
        </p:spPr>
        <p:txBody>
          <a:bodyPr anchor="ctr"/>
          <a:lstStyle>
            <a:lvl1pPr>
              <a:defRPr sz="5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12800" y="4876800"/>
            <a:ext cx="10972800" cy="1066800"/>
          </a:xfrm>
        </p:spPr>
        <p:txBody>
          <a:bodyPr/>
          <a:lstStyle>
            <a:lvl1pPr marL="0" indent="0">
              <a:spcBef>
                <a:spcPct val="0"/>
              </a:spcBef>
              <a:buFontTx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b="1"/>
            </a:lvl1pPr>
          </a:lstStyle>
          <a:p>
            <a:fld id="{8C24EF9A-BF82-46E1-B0D1-E30DDEAC2E90}" type="slidenum">
              <a:rPr lang="en-GB" altLang="en-US"/>
              <a:pPr/>
              <a:t>‹#›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7" name="Rectangle 18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C459E5A-3667-46E1-B7B5-26682E39624C}" type="datetime1">
              <a:rPr lang="en-GB" altLang="en-US"/>
              <a:pPr>
                <a:defRPr/>
              </a:pPr>
              <a:t>15/11/2020</a:t>
            </a:fld>
            <a:endParaRPr lang="en-GB" altLang="en-US"/>
          </a:p>
        </p:txBody>
      </p:sp>
      <p:sp>
        <p:nvSpPr>
          <p:cNvPr id="8" name="Rectangle 19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GB" altLang="en-US"/>
              <a:t>© The University of Sheffield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0000" y="6293021"/>
            <a:ext cx="707897" cy="43239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00" y="180000"/>
            <a:ext cx="2334605" cy="9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7577089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CA9C82-3AB1-436C-91CF-CE7B793EE7F5}" type="datetime1">
              <a:rPr lang="en-GB" altLang="en-US"/>
              <a:pPr>
                <a:defRPr/>
              </a:pPr>
              <a:t>15/11/2020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268B56-0CA7-4DFB-AA40-E9EAE5345E9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34626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1371600"/>
            <a:ext cx="2743200" cy="4724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1371600"/>
            <a:ext cx="8026400" cy="4724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5B104A-A348-4CDD-86FE-080EE3B8EC7A}" type="datetime1">
              <a:rPr lang="en-GB" altLang="en-US"/>
              <a:pPr>
                <a:defRPr/>
              </a:pPr>
              <a:t>15/11/2020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73BB58-6DE4-4812-B886-7708599605A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53746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371600"/>
            <a:ext cx="10972800" cy="7620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12800" y="2362200"/>
            <a:ext cx="5384800" cy="3733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0" y="2362200"/>
            <a:ext cx="5384800" cy="3733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9EC849-83EB-4095-8B62-07B5F114D052}" type="datetime1">
              <a:rPr lang="en-GB" altLang="en-US"/>
              <a:pPr>
                <a:defRPr/>
              </a:pPr>
              <a:t>15/11/2020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F5AC37-F7EE-4D09-9610-205BB837C0F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30251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E28BBE-4E92-4B2E-9C6F-C30F1CA4714D}" type="datetime1">
              <a:rPr lang="en-GB" altLang="en-US"/>
              <a:pPr>
                <a:defRPr/>
              </a:pPr>
              <a:t>15/11/2020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230EF6-6C13-413D-A541-8FA2732E885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18616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67565F-3B61-4463-AF31-715DDB2FEEA7}" type="datetime1">
              <a:rPr lang="en-GB" altLang="en-US"/>
              <a:pPr>
                <a:defRPr/>
              </a:pPr>
              <a:t>15/11/2020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CB56F7-4D83-458B-97D3-4C8752BAF11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01263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2362200"/>
            <a:ext cx="53848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0" y="2362200"/>
            <a:ext cx="53848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6A64D-9FA2-4D13-9558-2852C5F15463}" type="datetime1">
              <a:rPr lang="en-GB" altLang="en-US"/>
              <a:pPr>
                <a:defRPr/>
              </a:pPr>
              <a:t>15/11/2020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6B732B-1821-437D-A8A8-C7D0648FA8F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62821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1CAC8-2AA2-4946-B5D9-DF06D2EF0911}" type="datetime1">
              <a:rPr lang="en-GB" altLang="en-US"/>
              <a:pPr>
                <a:defRPr/>
              </a:pPr>
              <a:t>15/11/2020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49BE69-2DCB-4A16-A002-FFEA19AA21B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39333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A7B6D-8FDC-4695-AFC1-B99D1D3554E6}" type="datetime1">
              <a:rPr lang="en-GB" altLang="en-US"/>
              <a:pPr>
                <a:defRPr/>
              </a:pPr>
              <a:t>15/11/2020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3D9A25-F98D-42E0-BB63-92B1686EA22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81908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81DDCA-63B1-486E-B18F-E4DBD20C7D52}" type="datetime1">
              <a:rPr lang="en-GB" altLang="en-US"/>
              <a:pPr>
                <a:defRPr/>
              </a:pPr>
              <a:t>15/11/2020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E0FC36-6EEE-4012-8D0A-5E300A77711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16153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EF3568-7267-4092-AE65-62E8CB90008F}" type="datetime1">
              <a:rPr lang="en-GB" altLang="en-US"/>
              <a:pPr>
                <a:defRPr/>
              </a:pPr>
              <a:t>15/11/2020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AA7024-C831-4161-9BC7-310DE17BFF6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73715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3BCCE3-0B7C-459F-9AFB-98D2A582A1E8}" type="datetime1">
              <a:rPr lang="en-GB" altLang="en-US"/>
              <a:pPr>
                <a:defRPr/>
              </a:pPr>
              <a:t>15/11/2020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1C68E2-A9D6-4963-AD86-963FE752274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99009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2800" y="1371600"/>
            <a:ext cx="10972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84767" y="2362200"/>
            <a:ext cx="1097280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edit Master text styles</a:t>
            </a:r>
          </a:p>
          <a:p>
            <a:pPr lvl="1"/>
            <a:r>
              <a:rPr lang="en-GB" altLang="en-US" dirty="0"/>
              <a:t>Second level</a:t>
            </a:r>
          </a:p>
          <a:p>
            <a:pPr lvl="2"/>
            <a:endParaRPr lang="en-GB" altLang="en-US" dirty="0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553200"/>
            <a:ext cx="121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 smtClean="0">
                <a:solidFill>
                  <a:srgbClr val="2A196F"/>
                </a:solidFill>
                <a:latin typeface="TUOS Blake" pitchFamily="34" charset="0"/>
              </a:defRPr>
            </a:lvl1pPr>
          </a:lstStyle>
          <a:p>
            <a:pPr>
              <a:defRPr/>
            </a:pPr>
            <a:fld id="{2D91F340-3415-405D-BFBD-BBC7A47627A3}" type="datetime1">
              <a:rPr lang="en-GB" altLang="en-US"/>
              <a:pPr>
                <a:defRPr/>
              </a:pPr>
              <a:t>15/11/2020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828800" y="6553200"/>
            <a:ext cx="6908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 smtClean="0">
                <a:solidFill>
                  <a:srgbClr val="2A196F"/>
                </a:solidFill>
                <a:latin typeface="TUOS Blake" pitchFamily="34" charset="0"/>
              </a:defRPr>
            </a:lvl1pPr>
          </a:lstStyle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347200" y="152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800">
                <a:solidFill>
                  <a:srgbClr val="2A196F"/>
                </a:solidFill>
              </a:defRPr>
            </a:lvl1pPr>
          </a:lstStyle>
          <a:p>
            <a:fld id="{ECDCD997-EA03-4A9E-BDE5-D283D892B907}" type="slidenum">
              <a:rPr lang="en-GB" altLang="en-US"/>
              <a:pPr/>
              <a:t>‹#›</a:t>
            </a:fld>
            <a:endParaRPr lang="en-GB" alt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0000" y="6293021"/>
            <a:ext cx="707897" cy="43239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00" y="180000"/>
            <a:ext cx="2334605" cy="9432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hf hdr="0"/>
  <p:txStyles>
    <p:titleStyle>
      <a:lvl1pPr algn="l" rtl="0" eaLnBrk="0" fontAlgn="base" hangingPunct="0">
        <a:lnSpc>
          <a:spcPct val="83000"/>
        </a:lnSpc>
        <a:spcBef>
          <a:spcPct val="0"/>
        </a:spcBef>
        <a:spcAft>
          <a:spcPct val="0"/>
        </a:spcAft>
        <a:defRPr sz="4400">
          <a:solidFill>
            <a:srgbClr val="2A196F"/>
          </a:solidFill>
          <a:latin typeface="Times New Roman" panose="02020603050405020304" pitchFamily="18" charset="0"/>
          <a:ea typeface="MS PGothic" pitchFamily="34" charset="-128"/>
          <a:cs typeface="Times New Roman" panose="02020603050405020304" pitchFamily="18" charset="0"/>
        </a:defRPr>
      </a:lvl1pPr>
      <a:lvl2pPr algn="l" rtl="0" eaLnBrk="0" fontAlgn="base" hangingPunct="0">
        <a:lnSpc>
          <a:spcPct val="83000"/>
        </a:lnSpc>
        <a:spcBef>
          <a:spcPct val="0"/>
        </a:spcBef>
        <a:spcAft>
          <a:spcPct val="0"/>
        </a:spcAft>
        <a:defRPr sz="4400">
          <a:solidFill>
            <a:srgbClr val="2A196F"/>
          </a:solidFill>
          <a:latin typeface="TUOS Stephenson" pitchFamily="-128" charset="0"/>
          <a:ea typeface="MS PGothic" pitchFamily="34" charset="-128"/>
          <a:cs typeface="ＭＳ Ｐゴシック" charset="0"/>
        </a:defRPr>
      </a:lvl2pPr>
      <a:lvl3pPr algn="l" rtl="0" eaLnBrk="0" fontAlgn="base" hangingPunct="0">
        <a:lnSpc>
          <a:spcPct val="83000"/>
        </a:lnSpc>
        <a:spcBef>
          <a:spcPct val="0"/>
        </a:spcBef>
        <a:spcAft>
          <a:spcPct val="0"/>
        </a:spcAft>
        <a:defRPr sz="4400">
          <a:solidFill>
            <a:srgbClr val="2A196F"/>
          </a:solidFill>
          <a:latin typeface="TUOS Stephenson" pitchFamily="-128" charset="0"/>
          <a:ea typeface="MS PGothic" pitchFamily="34" charset="-128"/>
          <a:cs typeface="ＭＳ Ｐゴシック" charset="0"/>
        </a:defRPr>
      </a:lvl3pPr>
      <a:lvl4pPr algn="l" rtl="0" eaLnBrk="0" fontAlgn="base" hangingPunct="0">
        <a:lnSpc>
          <a:spcPct val="83000"/>
        </a:lnSpc>
        <a:spcBef>
          <a:spcPct val="0"/>
        </a:spcBef>
        <a:spcAft>
          <a:spcPct val="0"/>
        </a:spcAft>
        <a:defRPr sz="4400">
          <a:solidFill>
            <a:srgbClr val="2A196F"/>
          </a:solidFill>
          <a:latin typeface="TUOS Stephenson" pitchFamily="-128" charset="0"/>
          <a:ea typeface="MS PGothic" pitchFamily="34" charset="-128"/>
          <a:cs typeface="ＭＳ Ｐゴシック" charset="0"/>
        </a:defRPr>
      </a:lvl4pPr>
      <a:lvl5pPr algn="l" rtl="0" eaLnBrk="0" fontAlgn="base" hangingPunct="0">
        <a:lnSpc>
          <a:spcPct val="83000"/>
        </a:lnSpc>
        <a:spcBef>
          <a:spcPct val="0"/>
        </a:spcBef>
        <a:spcAft>
          <a:spcPct val="0"/>
        </a:spcAft>
        <a:defRPr sz="4400">
          <a:solidFill>
            <a:srgbClr val="2A196F"/>
          </a:solidFill>
          <a:latin typeface="TUOS Stephenson" pitchFamily="-128" charset="0"/>
          <a:ea typeface="MS PGothic" pitchFamily="34" charset="-128"/>
          <a:cs typeface="ＭＳ Ｐゴシック" charset="0"/>
        </a:defRPr>
      </a:lvl5pPr>
      <a:lvl6pPr marL="457200"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4400">
          <a:solidFill>
            <a:srgbClr val="2A196F"/>
          </a:solidFill>
          <a:latin typeface="TUOS Stephenson" pitchFamily="-128" charset="0"/>
        </a:defRPr>
      </a:lvl6pPr>
      <a:lvl7pPr marL="914400"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4400">
          <a:solidFill>
            <a:srgbClr val="2A196F"/>
          </a:solidFill>
          <a:latin typeface="TUOS Stephenson" pitchFamily="-128" charset="0"/>
        </a:defRPr>
      </a:lvl7pPr>
      <a:lvl8pPr marL="1371600"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4400">
          <a:solidFill>
            <a:srgbClr val="2A196F"/>
          </a:solidFill>
          <a:latin typeface="TUOS Stephenson" pitchFamily="-128" charset="0"/>
        </a:defRPr>
      </a:lvl8pPr>
      <a:lvl9pPr marL="1828800"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4400">
          <a:solidFill>
            <a:srgbClr val="2A196F"/>
          </a:solidFill>
          <a:latin typeface="TUOS Stephenson" pitchFamily="-128" charset="0"/>
        </a:defRPr>
      </a:lvl9pPr>
    </p:titleStyle>
    <p:bodyStyle>
      <a:lvl1pPr marL="342900" indent="-342900" algn="l" rtl="0" eaLnBrk="0" fontAlgn="base" hangingPunct="0">
        <a:spcBef>
          <a:spcPct val="30000"/>
        </a:spcBef>
        <a:spcAft>
          <a:spcPct val="0"/>
        </a:spcAft>
        <a:buChar char="•"/>
        <a:defRPr sz="3200">
          <a:solidFill>
            <a:srgbClr val="2A196F"/>
          </a:solidFill>
          <a:latin typeface="Arial" panose="020B0604020202020204" pitchFamily="34" charset="0"/>
          <a:ea typeface="MS PGothic" pitchFamily="34" charset="-128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30000"/>
        </a:spcBef>
        <a:spcAft>
          <a:spcPct val="0"/>
        </a:spcAft>
        <a:buFont typeface="TUOS Stephenson" panose="02070503080000020004" pitchFamily="18" charset="0"/>
        <a:buChar char="•"/>
        <a:defRPr sz="2800">
          <a:solidFill>
            <a:srgbClr val="2A196F"/>
          </a:solidFill>
          <a:latin typeface="Arial" panose="020B0604020202020204" pitchFamily="34" charset="0"/>
          <a:ea typeface="MS PGothic" pitchFamily="34" charset="-128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2400">
          <a:solidFill>
            <a:srgbClr val="2A196F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Font typeface="TUOS Stephenson" panose="02070503080000020004" pitchFamily="18" charset="0"/>
        <a:defRPr sz="1400">
          <a:solidFill>
            <a:srgbClr val="2A196F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lnSpc>
          <a:spcPct val="140000"/>
        </a:lnSpc>
        <a:spcBef>
          <a:spcPct val="20000"/>
        </a:spcBef>
        <a:spcAft>
          <a:spcPct val="0"/>
        </a:spcAft>
        <a:buFont typeface="TUOS Stephenson" panose="02070503080000020004" pitchFamily="18" charset="0"/>
        <a:buChar char="•"/>
        <a:defRPr sz="900">
          <a:solidFill>
            <a:srgbClr val="2A196F"/>
          </a:solidFill>
          <a:latin typeface="+mn-lt"/>
          <a:ea typeface="MS PGothic" pitchFamily="34" charset="-128"/>
        </a:defRPr>
      </a:lvl5pPr>
      <a:lvl6pPr marL="2514600" indent="-228600" algn="l" rtl="0" eaLnBrk="1" fontAlgn="base" hangingPunct="1">
        <a:lnSpc>
          <a:spcPct val="140000"/>
        </a:lnSpc>
        <a:spcBef>
          <a:spcPct val="20000"/>
        </a:spcBef>
        <a:spcAft>
          <a:spcPct val="0"/>
        </a:spcAft>
        <a:buFont typeface="TUOS Stephenson" pitchFamily="-128" charset="0"/>
        <a:buChar char="•"/>
        <a:defRPr sz="900">
          <a:solidFill>
            <a:srgbClr val="2A196F"/>
          </a:solidFill>
          <a:latin typeface="+mn-lt"/>
        </a:defRPr>
      </a:lvl6pPr>
      <a:lvl7pPr marL="2971800" indent="-228600" algn="l" rtl="0" eaLnBrk="1" fontAlgn="base" hangingPunct="1">
        <a:lnSpc>
          <a:spcPct val="140000"/>
        </a:lnSpc>
        <a:spcBef>
          <a:spcPct val="20000"/>
        </a:spcBef>
        <a:spcAft>
          <a:spcPct val="0"/>
        </a:spcAft>
        <a:buFont typeface="TUOS Stephenson" pitchFamily="-128" charset="0"/>
        <a:buChar char="•"/>
        <a:defRPr sz="900">
          <a:solidFill>
            <a:srgbClr val="2A196F"/>
          </a:solidFill>
          <a:latin typeface="+mn-lt"/>
        </a:defRPr>
      </a:lvl7pPr>
      <a:lvl8pPr marL="3429000" indent="-228600" algn="l" rtl="0" eaLnBrk="1" fontAlgn="base" hangingPunct="1">
        <a:lnSpc>
          <a:spcPct val="140000"/>
        </a:lnSpc>
        <a:spcBef>
          <a:spcPct val="20000"/>
        </a:spcBef>
        <a:spcAft>
          <a:spcPct val="0"/>
        </a:spcAft>
        <a:buFont typeface="TUOS Stephenson" pitchFamily="-128" charset="0"/>
        <a:buChar char="•"/>
        <a:defRPr sz="900">
          <a:solidFill>
            <a:srgbClr val="2A196F"/>
          </a:solidFill>
          <a:latin typeface="+mn-lt"/>
        </a:defRPr>
      </a:lvl8pPr>
      <a:lvl9pPr marL="3886200" indent="-228600" algn="l" rtl="0" eaLnBrk="1" fontAlgn="base" hangingPunct="1">
        <a:lnSpc>
          <a:spcPct val="140000"/>
        </a:lnSpc>
        <a:spcBef>
          <a:spcPct val="20000"/>
        </a:spcBef>
        <a:spcAft>
          <a:spcPct val="0"/>
        </a:spcAft>
        <a:buFont typeface="TUOS Stephenson" pitchFamily="-128" charset="0"/>
        <a:buChar char="•"/>
        <a:defRPr sz="900">
          <a:solidFill>
            <a:srgbClr val="2A196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tiff"/><Relationship Id="rId2" Type="http://schemas.openxmlformats.org/officeDocument/2006/relationships/image" Target="../media/image8.T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12800" y="2209800"/>
            <a:ext cx="6075288" cy="1651248"/>
          </a:xfrm>
        </p:spPr>
        <p:txBody>
          <a:bodyPr/>
          <a:lstStyle/>
          <a:p>
            <a:pPr eaLnBrk="1" hangingPunct="1"/>
            <a:r>
              <a:rPr lang="en-GB" sz="4400" dirty="0"/>
              <a:t>Measuring and valuing health in children for HTA</a:t>
            </a:r>
            <a:endParaRPr lang="en-US" altLang="en-US" sz="440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12800" y="4648200"/>
            <a:ext cx="5931272" cy="1295400"/>
          </a:xfrm>
        </p:spPr>
        <p:txBody>
          <a:bodyPr/>
          <a:lstStyle/>
          <a:p>
            <a:pPr eaLnBrk="1" hangingPunct="1"/>
            <a:r>
              <a:rPr lang="en-US" altLang="en-US" sz="2400" dirty="0"/>
              <a:t>Professor Simon Dixon,</a:t>
            </a:r>
          </a:p>
          <a:p>
            <a:pPr eaLnBrk="1" hangingPunct="1"/>
            <a:r>
              <a:rPr lang="en-US" altLang="en-US" sz="2400" dirty="0"/>
              <a:t>School of Health and Related Research (</a:t>
            </a:r>
            <a:r>
              <a:rPr lang="en-US" altLang="en-US" sz="2400" dirty="0" err="1"/>
              <a:t>ScHARR</a:t>
            </a:r>
            <a:r>
              <a:rPr lang="en-US" altLang="en-US" sz="2400" dirty="0"/>
              <a:t>), University of Sheffield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744DFCA-3F10-42FB-8245-F2C0B129BE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64152" y="1556792"/>
            <a:ext cx="4032449" cy="302433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A14ED-5757-4582-BF72-C7FF809A9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Existing measures: CHU-9D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B47A96-E7B0-4F1E-914C-0FE78739DB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767" y="2287488"/>
            <a:ext cx="10972800" cy="3733800"/>
          </a:xfrm>
        </p:spPr>
        <p:txBody>
          <a:bodyPr/>
          <a:lstStyle/>
          <a:p>
            <a:r>
              <a:rPr lang="en-GB" sz="2600" dirty="0"/>
              <a:t>CHU-9D descriptive system is based on interviews with children</a:t>
            </a:r>
          </a:p>
          <a:p>
            <a:r>
              <a:rPr lang="en-GB" sz="2600" dirty="0"/>
              <a:t>Domains are worry, sadness, pain, tiredness, annoyance, school, sleep, daily routine and activities</a:t>
            </a:r>
          </a:p>
          <a:p>
            <a:r>
              <a:rPr lang="en-GB" sz="2600" dirty="0"/>
              <a:t>UK value set based on adults, Australian value set based on the preferences of adolescents aged 11 to 17 years</a:t>
            </a:r>
          </a:p>
          <a:p>
            <a:r>
              <a:rPr lang="en-GB" sz="2600" dirty="0"/>
              <a:t>Developed for 7-11 year olds, with proxy and self-completion, use in ages 4-17 has been successful</a:t>
            </a:r>
          </a:p>
          <a:p>
            <a:r>
              <a:rPr lang="en-GB" sz="2600" dirty="0"/>
              <a:t>UK adolescent valuation is being planned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41DD48-1560-444E-AC08-CA77CEDF6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E28BBE-4E92-4B2E-9C6F-C30F1CA4714D}" type="datetime1">
              <a:rPr lang="en-GB" altLang="en-US" smtClean="0"/>
              <a:pPr>
                <a:defRPr/>
              </a:pPr>
              <a:t>15/11/2020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C303F7-AFAC-4CC3-8613-C0412F427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A4F5FB-EBF4-4C1A-AF55-B167331C1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30EF6-6C13-413D-A541-8FA2732E8850}" type="slidenum">
              <a:rPr lang="en-GB" altLang="en-US" smtClean="0"/>
              <a:pPr/>
              <a:t>10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248156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812EC-F62B-4DCC-AAD1-0807AF001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Thorrington and Eames, 2015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BA890B-7254-427A-A2D2-F0AFEF2DF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E28BBE-4E92-4B2E-9C6F-C30F1CA4714D}" type="datetime1">
              <a:rPr lang="en-GB" altLang="en-US" smtClean="0"/>
              <a:pPr>
                <a:defRPr/>
              </a:pPr>
              <a:t>15/11/2020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4FD5B9-BEAB-481F-925A-3CB147432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1F1151-64A3-4E72-A3B4-6D1A413D0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30EF6-6C13-413D-A541-8FA2732E8850}" type="slidenum">
              <a:rPr lang="en-GB" altLang="en-US" smtClean="0"/>
              <a:pPr/>
              <a:t>11</a:t>
            </a:fld>
            <a:endParaRPr lang="en-GB" altLang="en-US" dirty="0"/>
          </a:p>
        </p:txBody>
      </p:sp>
      <p:pic>
        <p:nvPicPr>
          <p:cNvPr id="8" name="Picture 7" descr="Chart, histogram&#10;&#10;Description automatically generated">
            <a:extLst>
              <a:ext uri="{FF2B5EF4-FFF2-40B4-BE49-F238E27FC236}">
                <a16:creationId xmlns:a16="http://schemas.microsoft.com/office/drawing/2014/main" id="{88A44BD5-8FFF-4675-9B38-45EA24E0D7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3992" y="2321816"/>
            <a:ext cx="4585427" cy="4491560"/>
          </a:xfrm>
          <a:prstGeom prst="rect">
            <a:avLst/>
          </a:prstGeom>
        </p:spPr>
      </p:pic>
      <p:pic>
        <p:nvPicPr>
          <p:cNvPr id="12" name="Picture 11" descr="Chart&#10;&#10;Description automatically generated">
            <a:extLst>
              <a:ext uri="{FF2B5EF4-FFF2-40B4-BE49-F238E27FC236}">
                <a16:creationId xmlns:a16="http://schemas.microsoft.com/office/drawing/2014/main" id="{BE855473-B8D7-4E53-A0C3-3A37CF06B2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9456" y="2299368"/>
            <a:ext cx="4219936" cy="4088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68950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2AEE7-56E0-49D1-A1FF-EABF806CA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Kwon et al, 2018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39E6A9-79A7-4F36-AB13-E28C0F5CD9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767" y="2132856"/>
            <a:ext cx="10972800" cy="3733800"/>
          </a:xfrm>
        </p:spPr>
        <p:txBody>
          <a:bodyPr/>
          <a:lstStyle/>
          <a:p>
            <a:r>
              <a:rPr lang="en-GB" sz="2000" dirty="0"/>
              <a:t>Review and meta-analysis, explanatory analysis and database</a:t>
            </a:r>
          </a:p>
          <a:p>
            <a:r>
              <a:rPr lang="en-GB" sz="2000" dirty="0"/>
              <a:t>272 papers, 1073 reporting mean values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8B68B1-AD1D-4846-B6DB-371742D9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E28BBE-4E92-4B2E-9C6F-C30F1CA4714D}" type="datetime1">
              <a:rPr lang="en-GB" altLang="en-US" smtClean="0"/>
              <a:pPr>
                <a:defRPr/>
              </a:pPr>
              <a:t>15/11/2020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31792E-7A82-4D69-8075-681D09A5A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AE77C6-71EC-4868-87BD-708760F57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30EF6-6C13-413D-A541-8FA2732E8850}" type="slidenum">
              <a:rPr lang="en-GB" altLang="en-US" smtClean="0"/>
              <a:pPr/>
              <a:t>12</a:t>
            </a:fld>
            <a:endParaRPr lang="en-GB" altLang="en-US"/>
          </a:p>
        </p:txBody>
      </p:sp>
      <p:graphicFrame>
        <p:nvGraphicFramePr>
          <p:cNvPr id="7" name="Table 15">
            <a:extLst>
              <a:ext uri="{FF2B5EF4-FFF2-40B4-BE49-F238E27FC236}">
                <a16:creationId xmlns:a16="http://schemas.microsoft.com/office/drawing/2014/main" id="{B087373E-8F16-4CA9-8DC2-73E1A65B235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1220001"/>
              </p:ext>
            </p:extLst>
          </p:nvPr>
        </p:nvGraphicFramePr>
        <p:xfrm>
          <a:off x="884238" y="3068960"/>
          <a:ext cx="10972797" cy="3134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57599">
                  <a:extLst>
                    <a:ext uri="{9D8B030D-6E8A-4147-A177-3AD203B41FA5}">
                      <a16:colId xmlns:a16="http://schemas.microsoft.com/office/drawing/2014/main" val="3630614806"/>
                    </a:ext>
                  </a:extLst>
                </a:gridCol>
                <a:gridCol w="3657599">
                  <a:extLst>
                    <a:ext uri="{9D8B030D-6E8A-4147-A177-3AD203B41FA5}">
                      <a16:colId xmlns:a16="http://schemas.microsoft.com/office/drawing/2014/main" val="2388691309"/>
                    </a:ext>
                  </a:extLst>
                </a:gridCol>
                <a:gridCol w="3657599">
                  <a:extLst>
                    <a:ext uri="{9D8B030D-6E8A-4147-A177-3AD203B41FA5}">
                      <a16:colId xmlns:a16="http://schemas.microsoft.com/office/drawing/2014/main" val="27319389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002060"/>
                          </a:solidFill>
                        </a:rPr>
                        <a:t>Dummy variable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02060"/>
                          </a:solidFill>
                        </a:rPr>
                        <a:t>HUI3 coefficient (p-value)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02060"/>
                          </a:solidFill>
                        </a:rPr>
                        <a:t>Rescaled VAS coefficient (p-value)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48130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002060"/>
                          </a:solidFill>
                        </a:rPr>
                        <a:t>Jointly assessed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02060"/>
                          </a:solidFill>
                        </a:rPr>
                        <a:t>-0.055 (&lt;0.001)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02060"/>
                          </a:solidFill>
                        </a:rPr>
                        <a:t>+0.012 (0.807)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75803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002060"/>
                          </a:solidFill>
                        </a:rPr>
                        <a:t>Proxy by parents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02060"/>
                          </a:solidFill>
                        </a:rPr>
                        <a:t>+0.041 (0.001)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02060"/>
                          </a:solidFill>
                        </a:rPr>
                        <a:t>+0.074 (0.005)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0959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002060"/>
                          </a:solidFill>
                        </a:rPr>
                        <a:t>Proxy by caregivers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02060"/>
                          </a:solidFill>
                        </a:rPr>
                        <a:t>-0.053 (&lt;0.001)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02060"/>
                          </a:solidFill>
                        </a:rPr>
                        <a:t>-0.030 (0.540)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34931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002060"/>
                          </a:solidFill>
                        </a:rPr>
                        <a:t>Proxy by physicians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02060"/>
                          </a:solidFill>
                        </a:rPr>
                        <a:t>+0.090 (0.054)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02060"/>
                          </a:solidFill>
                        </a:rPr>
                        <a:t>+0.132 (0.001)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11641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1386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002060"/>
                          </a:solidFill>
                        </a:rPr>
                        <a:t>Samples with minimum age greater than 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02060"/>
                          </a:solidFill>
                        </a:rPr>
                        <a:t>-0.060 (0.033)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02060"/>
                          </a:solidFill>
                        </a:rPr>
                        <a:t>-0.055 (0.026)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89631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46774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2AEE7-56E0-49D1-A1FF-EABF806CA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Kwon et al, 2018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39E6A9-79A7-4F36-AB13-E28C0F5CD9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767" y="2132856"/>
            <a:ext cx="10972800" cy="3733800"/>
          </a:xfrm>
        </p:spPr>
        <p:txBody>
          <a:bodyPr/>
          <a:lstStyle/>
          <a:p>
            <a:r>
              <a:rPr lang="en-GB" sz="2000" dirty="0"/>
              <a:t>Review and meta-analysis, explanatory analysis and database</a:t>
            </a:r>
          </a:p>
          <a:p>
            <a:r>
              <a:rPr lang="en-GB" sz="2000" dirty="0"/>
              <a:t>272 papers, 1073 reporting mean values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8B68B1-AD1D-4846-B6DB-371742D9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E28BBE-4E92-4B2E-9C6F-C30F1CA4714D}" type="datetime1">
              <a:rPr lang="en-GB" altLang="en-US" smtClean="0"/>
              <a:pPr>
                <a:defRPr/>
              </a:pPr>
              <a:t>15/11/2020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31792E-7A82-4D69-8075-681D09A5A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AE77C6-71EC-4868-87BD-708760F57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30EF6-6C13-413D-A541-8FA2732E8850}" type="slidenum">
              <a:rPr lang="en-GB" altLang="en-US" smtClean="0"/>
              <a:pPr/>
              <a:t>13</a:t>
            </a:fld>
            <a:endParaRPr lang="en-GB" altLang="en-US"/>
          </a:p>
        </p:txBody>
      </p:sp>
      <p:graphicFrame>
        <p:nvGraphicFramePr>
          <p:cNvPr id="7" name="Table 15">
            <a:extLst>
              <a:ext uri="{FF2B5EF4-FFF2-40B4-BE49-F238E27FC236}">
                <a16:creationId xmlns:a16="http://schemas.microsoft.com/office/drawing/2014/main" id="{B087373E-8F16-4CA9-8DC2-73E1A65B235F}"/>
              </a:ext>
            </a:extLst>
          </p:cNvPr>
          <p:cNvGraphicFramePr>
            <a:graphicFrameLocks/>
          </p:cNvGraphicFramePr>
          <p:nvPr/>
        </p:nvGraphicFramePr>
        <p:xfrm>
          <a:off x="884238" y="3068960"/>
          <a:ext cx="10972797" cy="3134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57599">
                  <a:extLst>
                    <a:ext uri="{9D8B030D-6E8A-4147-A177-3AD203B41FA5}">
                      <a16:colId xmlns:a16="http://schemas.microsoft.com/office/drawing/2014/main" val="3630614806"/>
                    </a:ext>
                  </a:extLst>
                </a:gridCol>
                <a:gridCol w="3657599">
                  <a:extLst>
                    <a:ext uri="{9D8B030D-6E8A-4147-A177-3AD203B41FA5}">
                      <a16:colId xmlns:a16="http://schemas.microsoft.com/office/drawing/2014/main" val="2388691309"/>
                    </a:ext>
                  </a:extLst>
                </a:gridCol>
                <a:gridCol w="3657599">
                  <a:extLst>
                    <a:ext uri="{9D8B030D-6E8A-4147-A177-3AD203B41FA5}">
                      <a16:colId xmlns:a16="http://schemas.microsoft.com/office/drawing/2014/main" val="27319389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002060"/>
                          </a:solidFill>
                        </a:rPr>
                        <a:t>Dummy variable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02060"/>
                          </a:solidFill>
                        </a:rPr>
                        <a:t>HUI3 coefficient (p-value)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02060"/>
                          </a:solidFill>
                        </a:rPr>
                        <a:t>Rescaled VAS coefficient (p-value)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48130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002060"/>
                          </a:solidFill>
                        </a:rPr>
                        <a:t>Jointly assessed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02060"/>
                          </a:solidFill>
                        </a:rPr>
                        <a:t>-0.055 (&lt;0.001)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02060"/>
                          </a:solidFill>
                        </a:rPr>
                        <a:t>+0.012 (0.807)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75803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002060"/>
                          </a:solidFill>
                        </a:rPr>
                        <a:t>Proxy by parents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02060"/>
                          </a:solidFill>
                        </a:rPr>
                        <a:t>+0.041 (0.001)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02060"/>
                          </a:solidFill>
                        </a:rPr>
                        <a:t>+0.074 (0.005)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0959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002060"/>
                          </a:solidFill>
                        </a:rPr>
                        <a:t>Proxy by caregivers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02060"/>
                          </a:solidFill>
                        </a:rPr>
                        <a:t>-0.053 (&lt;0.001)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02060"/>
                          </a:solidFill>
                        </a:rPr>
                        <a:t>-0.030 (0.540)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34931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002060"/>
                          </a:solidFill>
                        </a:rPr>
                        <a:t>Proxy by physicians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02060"/>
                          </a:solidFill>
                        </a:rPr>
                        <a:t>+0.090 (0.054)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02060"/>
                          </a:solidFill>
                        </a:rPr>
                        <a:t>+0.132 (0.001)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11641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1386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002060"/>
                          </a:solidFill>
                        </a:rPr>
                        <a:t>Samples with minimum age greater than 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02060"/>
                          </a:solidFill>
                        </a:rPr>
                        <a:t>-0.060 (0.033)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002060"/>
                          </a:solidFill>
                        </a:rPr>
                        <a:t>-0.055 (0.026)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8963138"/>
                  </a:ext>
                </a:extLst>
              </a:tr>
            </a:tbl>
          </a:graphicData>
        </a:graphic>
      </p:graphicFrame>
      <p:sp>
        <p:nvSpPr>
          <p:cNvPr id="8" name="Oval 7">
            <a:extLst>
              <a:ext uri="{FF2B5EF4-FFF2-40B4-BE49-F238E27FC236}">
                <a16:creationId xmlns:a16="http://schemas.microsoft.com/office/drawing/2014/main" id="{2D018247-C40B-4542-B261-1964A03C1B0A}"/>
              </a:ext>
            </a:extLst>
          </p:cNvPr>
          <p:cNvSpPr/>
          <p:nvPr/>
        </p:nvSpPr>
        <p:spPr bwMode="auto">
          <a:xfrm>
            <a:off x="883706" y="5407208"/>
            <a:ext cx="11074104" cy="686088"/>
          </a:xfrm>
          <a:prstGeom prst="ellipse">
            <a:avLst/>
          </a:prstGeom>
          <a:solidFill>
            <a:schemeClr val="accent1">
              <a:alpha val="44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UOS Stephenson" pitchFamily="-128" charset="0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2DEFB5C-E3BF-4D19-8CB9-FA83CB949617}"/>
              </a:ext>
            </a:extLst>
          </p:cNvPr>
          <p:cNvSpPr/>
          <p:nvPr/>
        </p:nvSpPr>
        <p:spPr bwMode="auto">
          <a:xfrm>
            <a:off x="839416" y="4005064"/>
            <a:ext cx="11074104" cy="457200"/>
          </a:xfrm>
          <a:prstGeom prst="ellipse">
            <a:avLst/>
          </a:prstGeom>
          <a:solidFill>
            <a:schemeClr val="accent1">
              <a:alpha val="44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UOS Stephenson" pitchFamily="-12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01149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F08A4-968F-4AB8-9892-9C8FA7FC0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1268760"/>
            <a:ext cx="10972800" cy="762000"/>
          </a:xfrm>
        </p:spPr>
        <p:txBody>
          <a:bodyPr/>
          <a:lstStyle/>
          <a:p>
            <a:r>
              <a:rPr lang="en-GB" dirty="0"/>
              <a:t>Current practice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45D383-243C-4CB0-876E-1EE132B776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767" y="2132856"/>
            <a:ext cx="10972800" cy="3733800"/>
          </a:xfrm>
        </p:spPr>
        <p:txBody>
          <a:bodyPr/>
          <a:lstStyle/>
          <a:p>
            <a:r>
              <a:rPr lang="en-GB" sz="2400" dirty="0"/>
              <a:t>NICE methods</a:t>
            </a:r>
          </a:p>
          <a:p>
            <a:pPr lvl="1"/>
            <a:r>
              <a:rPr lang="en-GB" sz="2000" i="1" dirty="0"/>
              <a:t>“When necessary, consideration should be given to …preference-based measures…that have been designed specifically for use in children”</a:t>
            </a:r>
          </a:p>
          <a:p>
            <a:r>
              <a:rPr lang="en-GB" sz="2400" dirty="0"/>
              <a:t>NICE Decision Support Unit (DSU) identified 31 Technology Appraisals over the last 20 years that have included indications covering children</a:t>
            </a:r>
          </a:p>
          <a:p>
            <a:r>
              <a:rPr lang="en-GB" sz="2400" dirty="0"/>
              <a:t>Huge variety in the methods used to generate utility values</a:t>
            </a:r>
          </a:p>
          <a:p>
            <a:pPr lvl="1"/>
            <a:r>
              <a:rPr lang="en-GB" sz="2000" dirty="0"/>
              <a:t>Makes it difficult to produce consistent decision making</a:t>
            </a:r>
          </a:p>
          <a:p>
            <a:pPr lvl="1"/>
            <a:r>
              <a:rPr lang="en-GB" sz="2000" dirty="0"/>
              <a:t>Most methods used have serious flaws</a:t>
            </a:r>
          </a:p>
          <a:p>
            <a:r>
              <a:rPr lang="en-GB" sz="2400" dirty="0"/>
              <a:t>Parental quality of life impacts sometime included (e.g. </a:t>
            </a:r>
            <a:r>
              <a:rPr lang="en-GB" sz="2400" dirty="0" err="1"/>
              <a:t>Bexsero</a:t>
            </a:r>
            <a:r>
              <a:rPr lang="en-GB" sz="2400" dirty="0"/>
              <a:t>)</a:t>
            </a:r>
          </a:p>
          <a:p>
            <a:pPr lvl="1"/>
            <a:endParaRPr lang="en-GB" sz="2400" dirty="0"/>
          </a:p>
          <a:p>
            <a:pPr marL="0" indent="0">
              <a:buNone/>
            </a:pPr>
            <a:br>
              <a:rPr lang="en-GB" dirty="0"/>
            </a:b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22337D-B90C-440F-B8B6-B13F1B191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E28BBE-4E92-4B2E-9C6F-C30F1CA4714D}" type="datetime1">
              <a:rPr lang="en-GB" altLang="en-US" smtClean="0"/>
              <a:pPr>
                <a:defRPr/>
              </a:pPr>
              <a:t>15/11/2020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331944-3F4B-4868-9D78-F2353CFFB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 dirty="0"/>
              <a:t>© The University of Sheffield</a:t>
            </a:r>
            <a:endParaRPr lang="en-GB" alt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74820F-67CC-477A-8CBE-CF2944E92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30EF6-6C13-413D-A541-8FA2732E8850}" type="slidenum">
              <a:rPr lang="en-GB" altLang="en-US" smtClean="0"/>
              <a:pPr/>
              <a:t>14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892979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8464F-3FF3-46B6-857E-6878AE712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1340768"/>
            <a:ext cx="10972800" cy="762000"/>
          </a:xfrm>
        </p:spPr>
        <p:txBody>
          <a:bodyPr/>
          <a:lstStyle/>
          <a:p>
            <a:r>
              <a:rPr lang="en-GB" dirty="0"/>
              <a:t>Review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68155-1023-4C75-BF73-C4B9A89E2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767" y="2132856"/>
            <a:ext cx="10972800" cy="3733800"/>
          </a:xfrm>
        </p:spPr>
        <p:txBody>
          <a:bodyPr/>
          <a:lstStyle/>
          <a:p>
            <a:r>
              <a:rPr lang="en-GB" sz="2400" dirty="0"/>
              <a:t>Most appraisals included multiple methods which shows that researchers are uncertain about the best approach</a:t>
            </a:r>
          </a:p>
          <a:p>
            <a:r>
              <a:rPr lang="en-GB" sz="2400" dirty="0"/>
              <a:t>Only 3 appraisals used HUI2 and none used the CHU-9D</a:t>
            </a:r>
          </a:p>
          <a:p>
            <a:r>
              <a:rPr lang="en-GB" sz="2400" dirty="0"/>
              <a:t>Mapping used in 8 appraisals…all mapped to adult tariffs…poorly</a:t>
            </a:r>
          </a:p>
          <a:p>
            <a:r>
              <a:rPr lang="en-GB" sz="2400" dirty="0"/>
              <a:t>One mapping was non-statistical…speech recognition scores were matched to levels in the speech domain of the HUI3</a:t>
            </a:r>
          </a:p>
          <a:p>
            <a:r>
              <a:rPr lang="en-GB" sz="2400" dirty="0"/>
              <a:t>A non-preference based measure was used in one study and transformed onto a 0-1 scale</a:t>
            </a:r>
          </a:p>
          <a:p>
            <a:endParaRPr lang="en-GB" sz="24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439E2A-0292-45B0-BA4F-0F5F923EE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E28BBE-4E92-4B2E-9C6F-C30F1CA4714D}" type="datetime1">
              <a:rPr lang="en-GB" altLang="en-US" smtClean="0"/>
              <a:pPr>
                <a:defRPr/>
              </a:pPr>
              <a:t>15/11/2020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A28805-0CC6-46F0-BC0E-80A57F996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8AA1B5-3B1C-4EC2-8FEF-9B6584602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30EF6-6C13-413D-A541-8FA2732E8850}" type="slidenum">
              <a:rPr lang="en-GB" altLang="en-US" smtClean="0"/>
              <a:pPr/>
              <a:t>15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906779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2215E-8E69-47C8-9B0B-6A8B49A8C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83632" y="392088"/>
            <a:ext cx="8164488" cy="762000"/>
          </a:xfrm>
        </p:spPr>
        <p:txBody>
          <a:bodyPr/>
          <a:lstStyle/>
          <a:p>
            <a:r>
              <a:rPr lang="en-GB" dirty="0"/>
              <a:t>Which instruments were used?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13F65F-8DB7-4921-B6BB-F1CED0B0078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4400" y="6553200"/>
            <a:ext cx="1219200" cy="304800"/>
          </a:xfrm>
        </p:spPr>
        <p:txBody>
          <a:bodyPr/>
          <a:lstStyle/>
          <a:p>
            <a:pPr>
              <a:defRPr/>
            </a:pPr>
            <a:fld id="{D2E28BBE-4E92-4B2E-9C6F-C30F1CA4714D}" type="datetime1">
              <a:rPr lang="en-GB" altLang="en-US" smtClean="0"/>
              <a:pPr>
                <a:defRPr/>
              </a:pPr>
              <a:t>15/11/2020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69F82C-F3BF-4B10-A8EC-A12594DDD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28800" y="6553200"/>
            <a:ext cx="6908800" cy="304800"/>
          </a:xfrm>
        </p:spPr>
        <p:txBody>
          <a:bodyPr/>
          <a:lstStyle/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6BD035-006B-40BA-81E0-D2D230DBF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7200" y="152400"/>
            <a:ext cx="2540000" cy="457200"/>
          </a:xfrm>
        </p:spPr>
        <p:txBody>
          <a:bodyPr/>
          <a:lstStyle/>
          <a:p>
            <a:fld id="{22230EF6-6C13-413D-A541-8FA2732E8850}" type="slidenum">
              <a:rPr lang="en-GB" altLang="en-US" smtClean="0"/>
              <a:pPr/>
              <a:t>16</a:t>
            </a:fld>
            <a:endParaRPr lang="en-GB" alt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51D789D-6072-4B7A-AA04-7BFFAD37CF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7865" y="1288202"/>
            <a:ext cx="8164489" cy="5309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79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4559A-FD77-4F36-9FFA-6FD1694F6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1340768"/>
            <a:ext cx="10972800" cy="762000"/>
          </a:xfrm>
        </p:spPr>
        <p:txBody>
          <a:bodyPr/>
          <a:lstStyle/>
          <a:p>
            <a:r>
              <a:rPr lang="en-GB" dirty="0"/>
              <a:t>Other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73554A-E807-4B32-A44E-93001CEEAD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767" y="2060848"/>
            <a:ext cx="4491153" cy="3733800"/>
          </a:xfrm>
        </p:spPr>
        <p:txBody>
          <a:bodyPr/>
          <a:lstStyle/>
          <a:p>
            <a:r>
              <a:rPr lang="en-GB" sz="2400" dirty="0"/>
              <a:t>Age adjustment</a:t>
            </a:r>
          </a:p>
          <a:p>
            <a:pPr lvl="1"/>
            <a:r>
              <a:rPr lang="en-GB" sz="2000" dirty="0"/>
              <a:t>In adult populations, utility decreases with age and this is incorporated in cost-effectiveness models…functioning decrease and co-morbidities increase</a:t>
            </a:r>
          </a:p>
          <a:p>
            <a:pPr lvl="1"/>
            <a:r>
              <a:rPr lang="en-GB" sz="2000" dirty="0"/>
              <a:t>Does this make sense for ages under 18? Does functioning increase and co-morbidities decrease compared to your adults?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B97D25-4589-4187-B8FB-32AB99E7D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E28BBE-4E92-4B2E-9C6F-C30F1CA4714D}" type="datetime1">
              <a:rPr lang="en-GB" altLang="en-US" smtClean="0"/>
              <a:pPr>
                <a:defRPr/>
              </a:pPr>
              <a:t>15/11/2020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A4ACF2-9AC1-4DEA-AC58-5CF8519C1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 dirty="0"/>
              <a:t>© The University of Sheffield</a:t>
            </a:r>
            <a:endParaRPr lang="en-GB" alt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556683-7C85-4912-B912-022A7A021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30EF6-6C13-413D-A541-8FA2732E8850}" type="slidenum">
              <a:rPr lang="en-GB" altLang="en-US" smtClean="0"/>
              <a:pPr/>
              <a:t>17</a:t>
            </a:fld>
            <a:endParaRPr lang="en-GB" alt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0EB3058-EBE7-43DF-B9E4-95A7C1601B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9061" y="2191370"/>
            <a:ext cx="5892694" cy="3541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8517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73554A-E807-4B32-A44E-93001CEEAD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767" y="2060848"/>
            <a:ext cx="4491153" cy="3733800"/>
          </a:xfrm>
        </p:spPr>
        <p:txBody>
          <a:bodyPr/>
          <a:lstStyle/>
          <a:p>
            <a:endParaRPr lang="en-GB" sz="2400" dirty="0"/>
          </a:p>
          <a:p>
            <a:r>
              <a:rPr lang="en-GB" sz="2400" dirty="0"/>
              <a:t>Age adjustment</a:t>
            </a:r>
          </a:p>
          <a:p>
            <a:pPr lvl="1"/>
            <a:r>
              <a:rPr lang="en-GB" sz="2000" dirty="0"/>
              <a:t>But, there are no data on respondents under the age of 18</a:t>
            </a:r>
          </a:p>
          <a:p>
            <a:pPr lvl="1"/>
            <a:r>
              <a:rPr lang="en-GB" sz="2000" dirty="0"/>
              <a:t>Extrapolation is ‘out of sample’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B97D25-4589-4187-B8FB-32AB99E7D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E28BBE-4E92-4B2E-9C6F-C30F1CA4714D}" type="datetime1">
              <a:rPr lang="en-GB" altLang="en-US" smtClean="0"/>
              <a:pPr>
                <a:defRPr/>
              </a:pPr>
              <a:t>15/11/2020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A4ACF2-9AC1-4DEA-AC58-5CF8519C1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 dirty="0"/>
              <a:t>© The University of Sheffield</a:t>
            </a:r>
            <a:endParaRPr lang="en-GB" alt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556683-7C85-4912-B912-022A7A021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30EF6-6C13-413D-A541-8FA2732E8850}" type="slidenum">
              <a:rPr lang="en-GB" altLang="en-US" smtClean="0"/>
              <a:pPr/>
              <a:t>18</a:t>
            </a:fld>
            <a:endParaRPr lang="en-GB" alt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B7ABB66-4322-4456-B7AD-43212599EE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412" y="2191370"/>
            <a:ext cx="5892695" cy="3541886"/>
          </a:xfrm>
          <a:prstGeom prst="rect">
            <a:avLst/>
          </a:prstGeo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B8DE1163-3F18-4FB2-B23B-1DFC63AF4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74947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73554A-E807-4B32-A44E-93001CEEAD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767" y="2060848"/>
            <a:ext cx="4491153" cy="3733800"/>
          </a:xfrm>
        </p:spPr>
        <p:txBody>
          <a:bodyPr/>
          <a:lstStyle/>
          <a:p>
            <a:r>
              <a:rPr lang="en-GB" sz="2400" dirty="0"/>
              <a:t>Age adjustment</a:t>
            </a:r>
          </a:p>
          <a:p>
            <a:pPr lvl="1"/>
            <a:r>
              <a:rPr lang="en-GB" sz="2000" dirty="0"/>
              <a:t>In adult populations, utility decreases with age and this is incorporated in cost-effectiveness models…functioning decrease and co-morbidities increase</a:t>
            </a:r>
          </a:p>
          <a:p>
            <a:pPr lvl="1"/>
            <a:r>
              <a:rPr lang="en-GB" sz="2000" dirty="0"/>
              <a:t>Does this make sense for ages under 18? Does functioning increase and co-morbidities decrease compared to your adults?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B97D25-4589-4187-B8FB-32AB99E7D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E28BBE-4E92-4B2E-9C6F-C30F1CA4714D}" type="datetime1">
              <a:rPr lang="en-GB" altLang="en-US" smtClean="0"/>
              <a:pPr>
                <a:defRPr/>
              </a:pPr>
              <a:t>15/11/2020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A4ACF2-9AC1-4DEA-AC58-5CF8519C1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 dirty="0"/>
              <a:t>© The University of Sheffield</a:t>
            </a:r>
            <a:endParaRPr lang="en-GB" alt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556683-7C85-4912-B912-022A7A021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30EF6-6C13-413D-A541-8FA2732E8850}" type="slidenum">
              <a:rPr lang="en-GB" altLang="en-US" smtClean="0"/>
              <a:pPr/>
              <a:t>19</a:t>
            </a:fld>
            <a:endParaRPr lang="en-GB" alt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D98D708-63F1-459A-A7A8-515640340B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9060" y="2201885"/>
            <a:ext cx="5892695" cy="3541886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19ACF13-8C85-43C3-B04C-A4F04A90A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301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4C8C5-A8A3-4614-9EA2-2063A0EB6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D5BBB-6E38-4910-B107-36D9F2EEE7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/>
              <a:t>Introduction</a:t>
            </a:r>
          </a:p>
          <a:p>
            <a:r>
              <a:rPr lang="en-GB" sz="2400" dirty="0"/>
              <a:t>Existing preference based measures</a:t>
            </a:r>
          </a:p>
          <a:p>
            <a:r>
              <a:rPr lang="en-GB" sz="2400" dirty="0"/>
              <a:t>Current practice…Decision Support Unit (DSU) review</a:t>
            </a:r>
          </a:p>
          <a:p>
            <a:r>
              <a:rPr lang="en-GB" sz="2400" dirty="0"/>
              <a:t>New NICE methods?</a:t>
            </a:r>
          </a:p>
          <a:p>
            <a:r>
              <a:rPr lang="en-GB" sz="2400" dirty="0"/>
              <a:t>Conclusions</a:t>
            </a:r>
          </a:p>
          <a:p>
            <a:r>
              <a:rPr lang="en-GB" sz="2400" dirty="0"/>
              <a:t>Other issues to consider…</a:t>
            </a:r>
          </a:p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6F3AB9-1A94-4488-A07C-2236DC67F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E28BBE-4E92-4B2E-9C6F-C30F1CA4714D}" type="datetime1">
              <a:rPr lang="en-GB" altLang="en-US" smtClean="0"/>
              <a:pPr>
                <a:defRPr/>
              </a:pPr>
              <a:t>15/11/2020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E43239-1FB3-44DD-9937-A0ED4B75D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093B3B-8DF6-4D24-984E-7E67A17A3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30EF6-6C13-413D-A541-8FA2732E8850}" type="slidenum">
              <a:rPr lang="en-GB" altLang="en-US" smtClean="0"/>
              <a:pPr/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682066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4559A-FD77-4F36-9FFA-6FD1694F6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1340768"/>
            <a:ext cx="10972800" cy="762000"/>
          </a:xfrm>
        </p:spPr>
        <p:txBody>
          <a:bodyPr/>
          <a:lstStyle/>
          <a:p>
            <a:r>
              <a:rPr lang="en-GB" dirty="0"/>
              <a:t>Other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73554A-E807-4B32-A44E-93001CEEAD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767" y="2060848"/>
            <a:ext cx="10972800" cy="3733800"/>
          </a:xfrm>
        </p:spPr>
        <p:txBody>
          <a:bodyPr/>
          <a:lstStyle/>
          <a:p>
            <a:r>
              <a:rPr lang="en-GB" sz="2400" dirty="0"/>
              <a:t>General population surveys have not been undertaken in the UK, so general population values for children don’t exist for EQ-5D, HUI or CHU-9D</a:t>
            </a:r>
          </a:p>
          <a:p>
            <a:pPr lvl="1"/>
            <a:r>
              <a:rPr lang="en-GB" sz="2000" dirty="0"/>
              <a:t>Various methods were used in the NICE appraisals which produced values varying from 0.85 to 1</a:t>
            </a:r>
          </a:p>
          <a:p>
            <a:r>
              <a:rPr lang="en-GB" sz="2400" dirty="0"/>
              <a:t>Transition from child to adult modelled in 16 appraisals, but only two included changes in values</a:t>
            </a:r>
          </a:p>
          <a:p>
            <a:pPr lvl="1"/>
            <a:r>
              <a:rPr lang="en-GB" sz="2000" dirty="0"/>
              <a:t>7 appraisals were for drugs with adult and child licenses, but only adults were modelled</a:t>
            </a:r>
          </a:p>
          <a:p>
            <a:pPr lvl="1"/>
            <a:r>
              <a:rPr lang="en-GB" sz="2000" dirty="0"/>
              <a:t>8 modelled children up to age 18, but not beyond</a:t>
            </a:r>
          </a:p>
          <a:p>
            <a:r>
              <a:rPr lang="en-GB" sz="2400" dirty="0"/>
              <a:t>Transition between proxy and self-reported health</a:t>
            </a:r>
          </a:p>
          <a:p>
            <a:pPr lvl="1"/>
            <a:r>
              <a:rPr lang="en-GB" sz="2000" dirty="0"/>
              <a:t>For example, HUI2, ages 5-12 proxy, over 12, self-completed</a:t>
            </a:r>
          </a:p>
          <a:p>
            <a:pPr lvl="1"/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B97D25-4589-4187-B8FB-32AB99E7D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E28BBE-4E92-4B2E-9C6F-C30F1CA4714D}" type="datetime1">
              <a:rPr lang="en-GB" altLang="en-US" smtClean="0"/>
              <a:pPr>
                <a:defRPr/>
              </a:pPr>
              <a:t>15/11/2020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A4ACF2-9AC1-4DEA-AC58-5CF8519C1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 dirty="0"/>
              <a:t>© The University of Sheffield</a:t>
            </a:r>
            <a:endParaRPr lang="en-GB" alt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556683-7C85-4912-B912-022A7A021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30EF6-6C13-413D-A541-8FA2732E8850}" type="slidenum">
              <a:rPr lang="en-GB" altLang="en-US" smtClean="0"/>
              <a:pPr/>
              <a:t>20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3204704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A6613-BE0A-4633-90C4-07301E845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New NICE methods?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A6B1CE-A4F1-4E2D-AF2D-F926C78811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NICE methods are currently being reviewed</a:t>
            </a:r>
          </a:p>
          <a:p>
            <a:r>
              <a:rPr lang="en-GB" sz="2800" dirty="0"/>
              <a:t>New guidance is likely to be stricter but remain flexible</a:t>
            </a:r>
          </a:p>
          <a:p>
            <a:pPr lvl="1"/>
            <a:r>
              <a:rPr lang="en-GB" sz="2400" dirty="0"/>
              <a:t>No recommended preference based measure</a:t>
            </a:r>
          </a:p>
          <a:p>
            <a:pPr lvl="1"/>
            <a:r>
              <a:rPr lang="en-GB" sz="2400" dirty="0"/>
              <a:t>Proof of face validity required…patient involvement</a:t>
            </a:r>
          </a:p>
          <a:p>
            <a:pPr lvl="1"/>
            <a:r>
              <a:rPr lang="en-GB" sz="2400" dirty="0"/>
              <a:t>Proof of psychometric validity</a:t>
            </a:r>
          </a:p>
          <a:p>
            <a:pPr lvl="1"/>
            <a:r>
              <a:rPr lang="en-GB" sz="2400" dirty="0"/>
              <a:t>Clear justification of methods</a:t>
            </a:r>
          </a:p>
          <a:p>
            <a:r>
              <a:rPr lang="en-GB" sz="2800" dirty="0"/>
              <a:t>Nothing specific on parental QoL</a:t>
            </a:r>
          </a:p>
          <a:p>
            <a:pPr lvl="1"/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224560-53C5-40A5-9491-66C9F8D5D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E28BBE-4E92-4B2E-9C6F-C30F1CA4714D}" type="datetime1">
              <a:rPr lang="en-GB" altLang="en-US" smtClean="0"/>
              <a:pPr>
                <a:defRPr/>
              </a:pPr>
              <a:t>15/11/2020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1AE9FB-6EAD-477F-8F6A-6F6E448E4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85B809-B5B6-434C-8286-BF385D0DB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30EF6-6C13-413D-A541-8FA2732E8850}" type="slidenum">
              <a:rPr lang="en-GB" altLang="en-US" smtClean="0"/>
              <a:pPr/>
              <a:t>21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138825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9053E-6EF8-481F-BB2E-4976D403E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1370856"/>
            <a:ext cx="10972800" cy="762000"/>
          </a:xfrm>
        </p:spPr>
        <p:txBody>
          <a:bodyPr/>
          <a:lstStyle/>
          <a:p>
            <a:r>
              <a:rPr lang="en-GB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B588B0-70AE-4956-B970-605938A933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767" y="2204864"/>
            <a:ext cx="10972800" cy="3733800"/>
          </a:xfrm>
        </p:spPr>
        <p:txBody>
          <a:bodyPr/>
          <a:lstStyle/>
          <a:p>
            <a:r>
              <a:rPr lang="en-GB" sz="2400" dirty="0"/>
              <a:t>Valuation of child health is still a developing research area</a:t>
            </a:r>
          </a:p>
          <a:p>
            <a:r>
              <a:rPr lang="en-GB" sz="2400" dirty="0"/>
              <a:t>Theoretical problems…technical problems…practical problems</a:t>
            </a:r>
          </a:p>
          <a:p>
            <a:r>
              <a:rPr lang="en-GB" sz="2400" dirty="0"/>
              <a:t>Developers face trade-offs</a:t>
            </a:r>
          </a:p>
          <a:p>
            <a:pPr lvl="1"/>
            <a:r>
              <a:rPr lang="en-GB" sz="2000" dirty="0"/>
              <a:t>Using the EQ-5D-5Y reduces transition problems, but are the domains and values valid?</a:t>
            </a:r>
          </a:p>
          <a:p>
            <a:pPr lvl="1"/>
            <a:r>
              <a:rPr lang="en-GB" sz="2000" dirty="0"/>
              <a:t>Using the CHU-9D improves the validity of the descriptive system, but introduces age and respondent transition problems</a:t>
            </a:r>
          </a:p>
          <a:p>
            <a:pPr lvl="1"/>
            <a:r>
              <a:rPr lang="en-GB" sz="2000" dirty="0"/>
              <a:t>Neither have general population values or child values (for the UK)</a:t>
            </a:r>
          </a:p>
          <a:p>
            <a:r>
              <a:rPr lang="en-GB" sz="2400" dirty="0"/>
              <a:t>Impact of children’s health problems on parental and family health also needs consideration</a:t>
            </a:r>
          </a:p>
          <a:p>
            <a:pPr lvl="1"/>
            <a:endParaRPr lang="en-GB" sz="2000" dirty="0"/>
          </a:p>
          <a:p>
            <a:pPr lvl="1"/>
            <a:endParaRPr lang="en-GB" sz="2000" dirty="0"/>
          </a:p>
          <a:p>
            <a:pPr lvl="1"/>
            <a:endParaRPr lang="en-GB" sz="2000" dirty="0"/>
          </a:p>
          <a:p>
            <a:pPr lvl="1"/>
            <a:endParaRPr lang="en-GB" sz="2400" dirty="0"/>
          </a:p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F08328-1202-447E-AF2E-05470FC5D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E28BBE-4E92-4B2E-9C6F-C30F1CA4714D}" type="datetime1">
              <a:rPr lang="en-GB" altLang="en-US" smtClean="0"/>
              <a:pPr>
                <a:defRPr/>
              </a:pPr>
              <a:t>15/11/2020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D858F6-F0D3-4170-ADBD-9C0477A1F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1E0F54-7EFD-436B-8F41-E8EABB4B1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30EF6-6C13-413D-A541-8FA2732E8850}" type="slidenum">
              <a:rPr lang="en-GB" altLang="en-US" smtClean="0"/>
              <a:pPr/>
              <a:t>22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2230343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3E397-A540-48D3-996F-05AC2FBCD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1340768"/>
            <a:ext cx="10972800" cy="762000"/>
          </a:xfrm>
        </p:spPr>
        <p:txBody>
          <a:bodyPr/>
          <a:lstStyle/>
          <a:p>
            <a:r>
              <a:rPr lang="en-GB" dirty="0"/>
              <a:t>Other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B6200-5411-46D0-9416-973B8DC655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767" y="2132856"/>
            <a:ext cx="10972800" cy="3733800"/>
          </a:xfrm>
        </p:spPr>
        <p:txBody>
          <a:bodyPr/>
          <a:lstStyle/>
          <a:p>
            <a:r>
              <a:rPr lang="en-GB" sz="2400" dirty="0"/>
              <a:t>The problems are largely ignored by reimbursement bodies as they rarely say ‘no’ to drugs in paediatric populations….NICE changed the discount rate to recommend one paediatric drug!</a:t>
            </a:r>
          </a:p>
          <a:p>
            <a:pPr lvl="1"/>
            <a:r>
              <a:rPr lang="en-GB" sz="2200" dirty="0"/>
              <a:t>Are cost-effectiveness and QALYs important for paediatric populations?</a:t>
            </a:r>
          </a:p>
          <a:p>
            <a:pPr lvl="1"/>
            <a:r>
              <a:rPr lang="en-GB" sz="2200" dirty="0"/>
              <a:t>With a very large equity weight for children, any health gain could be cost-effective (at current drug pricing)</a:t>
            </a:r>
          </a:p>
          <a:p>
            <a:pPr lvl="1"/>
            <a:r>
              <a:rPr lang="en-GB" sz="2200" dirty="0"/>
              <a:t>But, there is an opportunity cost for adult patients from an increasing child health budget, so we need to know the equity weight and the health values for children</a:t>
            </a:r>
          </a:p>
          <a:p>
            <a:pPr lvl="1"/>
            <a:r>
              <a:rPr lang="en-GB" sz="2200" dirty="0"/>
              <a:t>And, how do you allocate resources within the child health budget?</a:t>
            </a:r>
          </a:p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1BCC1F-445B-423D-A319-9240F06BF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E28BBE-4E92-4B2E-9C6F-C30F1CA4714D}" type="datetime1">
              <a:rPr lang="en-GB" altLang="en-US" smtClean="0"/>
              <a:pPr>
                <a:defRPr/>
              </a:pPr>
              <a:t>15/11/2020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CBA6F6-9E7F-4A88-BE63-CA0729E62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D330A9-5222-4808-B7E9-CFDC7034F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30EF6-6C13-413D-A541-8FA2732E8850}" type="slidenum">
              <a:rPr lang="en-GB" altLang="en-US" smtClean="0"/>
              <a:pPr/>
              <a:t>23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240689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DF760-E46F-4712-BEF3-8F6161EEC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References and reading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DAF3B8-51E1-4264-94BC-63C1CB5FE3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767" y="2204864"/>
            <a:ext cx="10972800" cy="3733800"/>
          </a:xfrm>
        </p:spPr>
        <p:txBody>
          <a:bodyPr/>
          <a:lstStyle/>
          <a:p>
            <a:r>
              <a:rPr lang="en-GB" sz="2000" dirty="0"/>
              <a:t>Hill H, Rowen D, et al.  </a:t>
            </a:r>
            <a:r>
              <a:rPr lang="en-GB" sz="2000" i="1" dirty="0"/>
              <a:t>A review of the methods used to estimate and model utility values in NICE Technology Appraisals for paediatric populations.  </a:t>
            </a:r>
            <a:r>
              <a:rPr lang="en-GB" sz="2000" dirty="0"/>
              <a:t>Sheffield: NICE DSU, 2019.</a:t>
            </a:r>
          </a:p>
          <a:p>
            <a:r>
              <a:rPr lang="en-GB" sz="2000" dirty="0"/>
              <a:t>Rowen D, et al. Review of Valuation Methods of Preference-Based Measures of Health for Economic Evaluation in Child and Adolescent Populations: Where are We Now and Where are We Going? </a:t>
            </a:r>
            <a:r>
              <a:rPr lang="en-GB" sz="2000" i="1" dirty="0"/>
              <a:t>Pharmacoeconomics</a:t>
            </a:r>
            <a:r>
              <a:rPr lang="en-GB" sz="2000" dirty="0"/>
              <a:t> 2020;38(4):325-340.</a:t>
            </a:r>
          </a:p>
          <a:p>
            <a:r>
              <a:rPr lang="en-GB" sz="2000" dirty="0"/>
              <a:t>Thorrington D, Eames K. Measuring Health Utilities in Children and Adolescents: A Systematic Review of the Literature.  </a:t>
            </a:r>
            <a:r>
              <a:rPr lang="en-GB" sz="2000" i="1" dirty="0"/>
              <a:t>PLOS One</a:t>
            </a:r>
            <a:r>
              <a:rPr lang="en-GB" sz="2000" dirty="0"/>
              <a:t>; August 14, 2015</a:t>
            </a:r>
          </a:p>
          <a:p>
            <a:r>
              <a:rPr lang="en-GB" sz="2000" dirty="0"/>
              <a:t>Kwon J, et al. A Systematic Review and Meta-analysis of</a:t>
            </a:r>
            <a:br>
              <a:rPr lang="en-GB" sz="2000" dirty="0"/>
            </a:br>
            <a:r>
              <a:rPr lang="en-GB" sz="2000" dirty="0"/>
              <a:t>Childhood Health Utilities.  Medical Decision Making 2018, Vol. 38(3) 277–305 </a:t>
            </a:r>
            <a:br>
              <a:rPr lang="en-GB" sz="2000" dirty="0"/>
            </a:br>
            <a:br>
              <a:rPr lang="en-GB" sz="2400" dirty="0"/>
            </a:br>
            <a:endParaRPr lang="en-GB" sz="2400" dirty="0"/>
          </a:p>
          <a:p>
            <a:endParaRPr lang="en-GB" sz="2400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F7AAC5-766C-4C13-9CFB-31A81E5CB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E28BBE-4E92-4B2E-9C6F-C30F1CA4714D}" type="datetime1">
              <a:rPr lang="en-GB" altLang="en-US" smtClean="0"/>
              <a:pPr>
                <a:defRPr/>
              </a:pPr>
              <a:t>15/11/2020</a:t>
            </a:fld>
            <a:endParaRPr lang="en-GB" alt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858B88-1DA7-4196-B7F5-DC7CBB869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 dirty="0"/>
              <a:t>© The University of Sheffield</a:t>
            </a:r>
            <a:endParaRPr lang="en-GB" alt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ADD007-ECD8-439F-8578-79A31BE95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30EF6-6C13-413D-A541-8FA2732E8850}" type="slidenum">
              <a:rPr lang="en-GB" altLang="en-US" smtClean="0"/>
              <a:pPr/>
              <a:t>24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619218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Rectangle 4"/>
          <p:cNvSpPr>
            <a:spLocks noGrp="1" noChangeArrowheads="1"/>
          </p:cNvSpPr>
          <p:nvPr/>
        </p:nvSpPr>
        <p:spPr bwMode="auto">
          <a:xfrm>
            <a:off x="2133600" y="2362200"/>
            <a:ext cx="78486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buChar char="•"/>
              <a:defRPr sz="3200">
                <a:solidFill>
                  <a:srgbClr val="2A196F"/>
                </a:solidFill>
                <a:latin typeface="TUOS Blake" panose="020B05030400000200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spcBef>
                <a:spcPct val="30000"/>
              </a:spcBef>
              <a:buFont typeface="TUOS Stephenson" panose="02070503080000020004" pitchFamily="18" charset="0"/>
              <a:buChar char="•"/>
              <a:defRPr sz="2800">
                <a:solidFill>
                  <a:srgbClr val="2A196F"/>
                </a:solidFill>
                <a:latin typeface="TUOS Blake" panose="020B05030400000200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defRPr sz="2400">
                <a:solidFill>
                  <a:srgbClr val="2A196F"/>
                </a:solidFill>
                <a:latin typeface="TUOS Blake" panose="020B05030400000200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lnSpc>
                <a:spcPct val="120000"/>
              </a:lnSpc>
              <a:spcBef>
                <a:spcPct val="20000"/>
              </a:spcBef>
              <a:buFont typeface="TUOS Stephenson" panose="02070503080000020004" pitchFamily="18" charset="0"/>
              <a:defRPr sz="1400">
                <a:solidFill>
                  <a:srgbClr val="2A196F"/>
                </a:solidFill>
                <a:latin typeface="TUOS Blake" panose="020B05030400000200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lnSpc>
                <a:spcPct val="140000"/>
              </a:lnSpc>
              <a:spcBef>
                <a:spcPct val="20000"/>
              </a:spcBef>
              <a:buFont typeface="TUOS Stephenson" panose="02070503080000020004" pitchFamily="18" charset="0"/>
              <a:buChar char="•"/>
              <a:defRPr sz="900">
                <a:solidFill>
                  <a:srgbClr val="2A196F"/>
                </a:solidFill>
                <a:latin typeface="TUOS Blake" panose="020B05030400000200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140000"/>
              </a:lnSpc>
              <a:spcBef>
                <a:spcPct val="20000"/>
              </a:spcBef>
              <a:spcAft>
                <a:spcPct val="0"/>
              </a:spcAft>
              <a:buFont typeface="TUOS Stephenson" panose="02070503080000020004" pitchFamily="18" charset="0"/>
              <a:buChar char="•"/>
              <a:defRPr sz="900">
                <a:solidFill>
                  <a:srgbClr val="2A196F"/>
                </a:solidFill>
                <a:latin typeface="TUOS Blake" panose="020B05030400000200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140000"/>
              </a:lnSpc>
              <a:spcBef>
                <a:spcPct val="20000"/>
              </a:spcBef>
              <a:spcAft>
                <a:spcPct val="0"/>
              </a:spcAft>
              <a:buFont typeface="TUOS Stephenson" panose="02070503080000020004" pitchFamily="18" charset="0"/>
              <a:buChar char="•"/>
              <a:defRPr sz="900">
                <a:solidFill>
                  <a:srgbClr val="2A196F"/>
                </a:solidFill>
                <a:latin typeface="TUOS Blake" panose="020B05030400000200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140000"/>
              </a:lnSpc>
              <a:spcBef>
                <a:spcPct val="20000"/>
              </a:spcBef>
              <a:spcAft>
                <a:spcPct val="0"/>
              </a:spcAft>
              <a:buFont typeface="TUOS Stephenson" panose="02070503080000020004" pitchFamily="18" charset="0"/>
              <a:buChar char="•"/>
              <a:defRPr sz="900">
                <a:solidFill>
                  <a:srgbClr val="2A196F"/>
                </a:solidFill>
                <a:latin typeface="TUOS Blake" panose="020B05030400000200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140000"/>
              </a:lnSpc>
              <a:spcBef>
                <a:spcPct val="20000"/>
              </a:spcBef>
              <a:spcAft>
                <a:spcPct val="0"/>
              </a:spcAft>
              <a:buFont typeface="TUOS Stephenson" panose="02070503080000020004" pitchFamily="18" charset="0"/>
              <a:buChar char="•"/>
              <a:defRPr sz="900">
                <a:solidFill>
                  <a:srgbClr val="2A196F"/>
                </a:solidFill>
                <a:latin typeface="TUOS Blake" panose="020B0503040000020004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83000"/>
              </a:lnSpc>
              <a:spcBef>
                <a:spcPct val="0"/>
              </a:spcBef>
              <a:buFontTx/>
              <a:buNone/>
            </a:pPr>
            <a:r>
              <a:rPr lang="en-GB" altLang="en-US" sz="7200">
                <a:latin typeface="TUOS Stephenson" panose="02070503080000020004" pitchFamily="18" charset="0"/>
              </a:rPr>
              <a:t>To </a:t>
            </a:r>
            <a:br>
              <a:rPr lang="en-GB" altLang="en-US" sz="7200">
                <a:latin typeface="TUOS Stephenson" panose="02070503080000020004" pitchFamily="18" charset="0"/>
              </a:rPr>
            </a:br>
            <a:r>
              <a:rPr lang="en-GB" altLang="en-US" sz="7200">
                <a:latin typeface="TUOS Stephenson" panose="02070503080000020004" pitchFamily="18" charset="0"/>
              </a:rPr>
              <a:t>Discover</a:t>
            </a:r>
            <a:br>
              <a:rPr lang="en-GB" altLang="en-US" sz="7200">
                <a:latin typeface="TUOS Stephenson" panose="02070503080000020004" pitchFamily="18" charset="0"/>
              </a:rPr>
            </a:br>
            <a:r>
              <a:rPr lang="en-GB" altLang="en-US" sz="7200">
                <a:latin typeface="TUOS Stephenson" panose="02070503080000020004" pitchFamily="18" charset="0"/>
              </a:rPr>
              <a:t>And</a:t>
            </a:r>
            <a:br>
              <a:rPr lang="en-GB" altLang="en-US" sz="7200">
                <a:latin typeface="TUOS Stephenson" panose="02070503080000020004" pitchFamily="18" charset="0"/>
              </a:rPr>
            </a:br>
            <a:r>
              <a:rPr lang="en-GB" altLang="en-US" sz="7200">
                <a:latin typeface="TUOS Stephenson" panose="02070503080000020004" pitchFamily="18" charset="0"/>
              </a:rPr>
              <a:t>Understand.</a:t>
            </a:r>
            <a:endParaRPr lang="en-GB" altLang="en-US" sz="7200">
              <a:solidFill>
                <a:srgbClr val="00FF00"/>
              </a:solidFill>
              <a:latin typeface="TUOS Stephenson" panose="020705030800000200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3000"/>
                                        <p:tgtEl>
                                          <p:spTgt spid="61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6681C-DD5A-45BA-9147-CA72F2373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1268760"/>
            <a:ext cx="10972800" cy="762000"/>
          </a:xfrm>
        </p:spPr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2EB435-067B-43FB-8E81-5CD6073A8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767" y="2060848"/>
            <a:ext cx="10972800" cy="3733800"/>
          </a:xfrm>
        </p:spPr>
        <p:txBody>
          <a:bodyPr/>
          <a:lstStyle/>
          <a:p>
            <a:r>
              <a:rPr lang="en-GB" sz="2600" dirty="0"/>
              <a:t>Generating QALYs for children has several theoretical, technical and practical problems</a:t>
            </a:r>
          </a:p>
          <a:p>
            <a:pPr lvl="1"/>
            <a:r>
              <a:rPr lang="en-GB" sz="2400" dirty="0"/>
              <a:t>Health may have different domains than in adults</a:t>
            </a:r>
          </a:p>
          <a:p>
            <a:pPr lvl="1"/>
            <a:r>
              <a:rPr lang="en-GB" sz="2400" dirty="0"/>
              <a:t>For the same domains, the descriptions need to be different</a:t>
            </a:r>
          </a:p>
          <a:p>
            <a:pPr lvl="1"/>
            <a:r>
              <a:rPr lang="en-GB" sz="2400" dirty="0"/>
              <a:t>Who’s values should be used? Children or adults?</a:t>
            </a:r>
          </a:p>
          <a:p>
            <a:pPr lvl="1"/>
            <a:r>
              <a:rPr lang="en-GB" sz="2400" dirty="0"/>
              <a:t>How do you get child values when the valuation tasks are complex?</a:t>
            </a:r>
          </a:p>
          <a:p>
            <a:pPr lvl="1"/>
            <a:r>
              <a:rPr lang="en-GB" sz="2400" dirty="0"/>
              <a:t>Do you need instruments for different stages of childhood?</a:t>
            </a:r>
          </a:p>
          <a:p>
            <a:pPr lvl="1"/>
            <a:r>
              <a:rPr lang="en-GB" sz="2400" dirty="0"/>
              <a:t>What do you do with the transition from child to adult in cost-effectiveness models?</a:t>
            </a:r>
          </a:p>
          <a:p>
            <a:pPr lvl="1"/>
            <a:endParaRPr lang="en-GB" dirty="0"/>
          </a:p>
          <a:p>
            <a:pPr lvl="1"/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752A3A-EDF8-4A28-ABBD-68F60BCF6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E28BBE-4E92-4B2E-9C6F-C30F1CA4714D}" type="datetime1">
              <a:rPr lang="en-GB" altLang="en-US" smtClean="0"/>
              <a:pPr>
                <a:defRPr/>
              </a:pPr>
              <a:t>15/11/2020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248ADC-818E-4292-A7BC-AF9B723B9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36C7AE-5844-4FEA-8777-7E5762077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30EF6-6C13-413D-A541-8FA2732E8850}" type="slidenum">
              <a:rPr lang="en-GB" altLang="en-US" smtClean="0"/>
              <a:pPr/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588915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2EB435-067B-43FB-8E81-5CD6073A8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767" y="2780928"/>
            <a:ext cx="4779185" cy="3013720"/>
          </a:xfrm>
        </p:spPr>
        <p:txBody>
          <a:bodyPr/>
          <a:lstStyle/>
          <a:p>
            <a:pPr lvl="1"/>
            <a:r>
              <a:rPr lang="en-GB" sz="2400" dirty="0"/>
              <a:t>Imagine a children's PBM that describes a reduction in health over time associated with disease progression…..</a:t>
            </a:r>
          </a:p>
          <a:p>
            <a:pPr lvl="1"/>
            <a:endParaRPr lang="en-GB" dirty="0"/>
          </a:p>
          <a:p>
            <a:pPr lvl="1"/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752A3A-EDF8-4A28-ABBD-68F60BCF6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E28BBE-4E92-4B2E-9C6F-C30F1CA4714D}" type="datetime1">
              <a:rPr lang="en-GB" altLang="en-US" smtClean="0"/>
              <a:pPr>
                <a:defRPr/>
              </a:pPr>
              <a:t>15/11/2020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248ADC-818E-4292-A7BC-AF9B723B9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36C7AE-5844-4FEA-8777-7E5762077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30EF6-6C13-413D-A541-8FA2732E8850}" type="slidenum">
              <a:rPr lang="en-GB" altLang="en-US" smtClean="0"/>
              <a:pPr/>
              <a:t>4</a:t>
            </a:fld>
            <a:endParaRPr lang="en-GB" alt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CAEE58B-2284-42FF-A0BB-98D53A387F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1394" y="2056160"/>
            <a:ext cx="5994206" cy="3602901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AB6E6174-EA82-479A-91AD-AF45286F2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6953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2EB435-067B-43FB-8E81-5CD6073A8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767" y="2780928"/>
            <a:ext cx="4779185" cy="3013720"/>
          </a:xfrm>
        </p:spPr>
        <p:txBody>
          <a:bodyPr/>
          <a:lstStyle/>
          <a:p>
            <a:pPr lvl="1"/>
            <a:r>
              <a:rPr lang="en-GB" sz="2400" dirty="0"/>
              <a:t>At 16, they switch to an adult PBM (with different domains and tariff)…</a:t>
            </a:r>
          </a:p>
          <a:p>
            <a:pPr lvl="1"/>
            <a:endParaRPr lang="en-GB" dirty="0"/>
          </a:p>
          <a:p>
            <a:pPr lvl="1"/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752A3A-EDF8-4A28-ABBD-68F60BCF6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E28BBE-4E92-4B2E-9C6F-C30F1CA4714D}" type="datetime1">
              <a:rPr lang="en-GB" altLang="en-US" smtClean="0"/>
              <a:pPr>
                <a:defRPr/>
              </a:pPr>
              <a:t>15/11/2020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248ADC-818E-4292-A7BC-AF9B723B9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36C7AE-5844-4FEA-8777-7E5762077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30EF6-6C13-413D-A541-8FA2732E8850}" type="slidenum">
              <a:rPr lang="en-GB" altLang="en-US" smtClean="0"/>
              <a:pPr/>
              <a:t>5</a:t>
            </a:fld>
            <a:endParaRPr lang="en-GB" alt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029565B-C3BD-4C7F-868A-4A2B117B26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1394" y="2060848"/>
            <a:ext cx="5994206" cy="3602901"/>
          </a:xfrm>
          <a:prstGeom prst="rect">
            <a:avLst/>
          </a:prstGeo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DCA13BE0-DF60-43F2-899A-FB53E50C6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4191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2EB435-067B-43FB-8E81-5CD6073A8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767" y="2780928"/>
            <a:ext cx="4779185" cy="3013720"/>
          </a:xfrm>
        </p:spPr>
        <p:txBody>
          <a:bodyPr/>
          <a:lstStyle/>
          <a:p>
            <a:pPr lvl="1"/>
            <a:r>
              <a:rPr lang="en-GB" sz="2400" dirty="0"/>
              <a:t>What if the adult PBM is less sensitive….?</a:t>
            </a:r>
          </a:p>
          <a:p>
            <a:pPr lvl="1"/>
            <a:endParaRPr lang="en-GB" dirty="0"/>
          </a:p>
          <a:p>
            <a:pPr lvl="1"/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752A3A-EDF8-4A28-ABBD-68F60BCF6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E28BBE-4E92-4B2E-9C6F-C30F1CA4714D}" type="datetime1">
              <a:rPr lang="en-GB" altLang="en-US" smtClean="0"/>
              <a:pPr>
                <a:defRPr/>
              </a:pPr>
              <a:t>15/11/2020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248ADC-818E-4292-A7BC-AF9B723B9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36C7AE-5844-4FEA-8777-7E5762077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30EF6-6C13-413D-A541-8FA2732E8850}" type="slidenum">
              <a:rPr lang="en-GB" altLang="en-US" smtClean="0"/>
              <a:pPr/>
              <a:t>6</a:t>
            </a:fld>
            <a:endParaRPr lang="en-GB" alt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278F6F7-2137-4692-A783-9BB347CF0C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1393" y="2058347"/>
            <a:ext cx="5994207" cy="3602901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4938FCB5-37F9-42A0-90B8-6C2AE2608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1554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2EB435-067B-43FB-8E81-5CD6073A8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767" y="2780928"/>
            <a:ext cx="4779185" cy="3013720"/>
          </a:xfrm>
        </p:spPr>
        <p:txBody>
          <a:bodyPr/>
          <a:lstStyle/>
          <a:p>
            <a:pPr lvl="1"/>
            <a:r>
              <a:rPr lang="en-GB" sz="2400" dirty="0"/>
              <a:t>What if the adult PBM is more sensitive….?</a:t>
            </a:r>
          </a:p>
          <a:p>
            <a:pPr lvl="1"/>
            <a:endParaRPr lang="en-GB" dirty="0"/>
          </a:p>
          <a:p>
            <a:pPr lvl="1"/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752A3A-EDF8-4A28-ABBD-68F60BCF6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E28BBE-4E92-4B2E-9C6F-C30F1CA4714D}" type="datetime1">
              <a:rPr lang="en-GB" altLang="en-US" smtClean="0"/>
              <a:pPr>
                <a:defRPr/>
              </a:pPr>
              <a:t>15/11/2020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248ADC-818E-4292-A7BC-AF9B723B9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36C7AE-5844-4FEA-8777-7E5762077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30EF6-6C13-413D-A541-8FA2732E8850}" type="slidenum">
              <a:rPr lang="en-GB" altLang="en-US" smtClean="0"/>
              <a:pPr/>
              <a:t>7</a:t>
            </a:fld>
            <a:endParaRPr lang="en-GB" alt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8110CB2-81FB-4A2E-9BBC-6AA8A150B2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6873" y="2065040"/>
            <a:ext cx="5994207" cy="3602901"/>
          </a:xfrm>
          <a:prstGeom prst="rect">
            <a:avLst/>
          </a:prstGeo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860675F3-1AF7-4F2F-9D16-3A3EE74EC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92572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A14ED-5757-4582-BF72-C7FF809A9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Existing measures: EQ-5D-Y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B47A96-E7B0-4F1E-914C-0FE78739DB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/>
              <a:t>EQ-5D-Y based on an adult measure</a:t>
            </a:r>
          </a:p>
          <a:p>
            <a:r>
              <a:rPr lang="en-GB" sz="2400" dirty="0"/>
              <a:t>Domains are mobility (walking about), looking after myself, doing usual activities, having pain or discomfort, and feeling worried, sad or unhappy</a:t>
            </a:r>
          </a:p>
          <a:p>
            <a:r>
              <a:rPr lang="en-GB" sz="2400" dirty="0"/>
              <a:t>Value set is the same as the EQ-5D-3L</a:t>
            </a:r>
          </a:p>
          <a:p>
            <a:r>
              <a:rPr lang="en-GB" sz="2400" dirty="0"/>
              <a:t>Ages 4-7 proxy EQ-5D-Y, 8-11 self-completed, 12-15 EQ-5D-Y or EQ-5D (adult), 16 and over EQ-5D (adult)</a:t>
            </a:r>
          </a:p>
          <a:p>
            <a:r>
              <a:rPr lang="en-GB" sz="2400" dirty="0"/>
              <a:t>EQ-5D-5L-Y and a children’s tariff are in development; tariff will be adult values taking the perspective of a 10-year old child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41DD48-1560-444E-AC08-CA77CEDF6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E28BBE-4E92-4B2E-9C6F-C30F1CA4714D}" type="datetime1">
              <a:rPr lang="en-GB" altLang="en-US" smtClean="0"/>
              <a:pPr>
                <a:defRPr/>
              </a:pPr>
              <a:t>15/11/2020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C303F7-AFAC-4CC3-8613-C0412F427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A4F5FB-EBF4-4C1A-AF55-B167331C1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30EF6-6C13-413D-A541-8FA2732E8850}" type="slidenum">
              <a:rPr lang="en-GB" altLang="en-US" smtClean="0"/>
              <a:pPr/>
              <a:t>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913677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A14ED-5757-4582-BF72-C7FF809A9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1340768"/>
            <a:ext cx="10972800" cy="762000"/>
          </a:xfrm>
        </p:spPr>
        <p:txBody>
          <a:bodyPr/>
          <a:lstStyle/>
          <a:p>
            <a:r>
              <a:rPr lang="en-GB" dirty="0"/>
              <a:t>Existing measures: HUI-2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B47A96-E7B0-4F1E-914C-0FE78739DB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767" y="2132856"/>
            <a:ext cx="10972800" cy="3733800"/>
          </a:xfrm>
        </p:spPr>
        <p:txBody>
          <a:bodyPr/>
          <a:lstStyle/>
          <a:p>
            <a:r>
              <a:rPr lang="en-GB" sz="2600" dirty="0"/>
              <a:t>HUI-2 developed for use in children and adults but domains and values produced by adults</a:t>
            </a:r>
          </a:p>
          <a:p>
            <a:r>
              <a:rPr lang="en-GB" sz="2600" dirty="0"/>
              <a:t>Domains are sensation, mobility, emotion, cognition, self-care, pain and fertility</a:t>
            </a:r>
          </a:p>
          <a:p>
            <a:r>
              <a:rPr lang="en-GB" sz="2600" dirty="0"/>
              <a:t>Value set is based on adult valuations, but respondents asked to take the perspective of a 10-year old child</a:t>
            </a:r>
          </a:p>
          <a:p>
            <a:r>
              <a:rPr lang="en-GB" sz="2600" dirty="0"/>
              <a:t>Ages 5-12 proxy, over 12 self-completed</a:t>
            </a:r>
          </a:p>
          <a:p>
            <a:r>
              <a:rPr lang="en-GB" sz="2600" dirty="0"/>
              <a:t>HUI-3 for use in adults…different instrument completely but valued in a similar way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41DD48-1560-444E-AC08-CA77CEDF6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E28BBE-4E92-4B2E-9C6F-C30F1CA4714D}" type="datetime1">
              <a:rPr lang="en-GB" altLang="en-US" smtClean="0"/>
              <a:pPr>
                <a:defRPr/>
              </a:pPr>
              <a:t>15/11/2020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C303F7-AFAC-4CC3-8613-C0412F427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A4F5FB-EBF4-4C1A-AF55-B167331C1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30EF6-6C13-413D-A541-8FA2732E8850}" type="slidenum">
              <a:rPr lang="en-GB" altLang="en-US" smtClean="0"/>
              <a:pPr/>
              <a:t>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34856941"/>
      </p:ext>
    </p:extLst>
  </p:cSld>
  <p:clrMapOvr>
    <a:masterClrMapping/>
  </p:clrMapOvr>
</p:sld>
</file>

<file path=ppt/theme/theme1.xml><?xml version="1.0" encoding="utf-8"?>
<a:theme xmlns:a="http://schemas.openxmlformats.org/drawingml/2006/main" name="tuos_ppt_template_white">
  <a:themeElements>
    <a:clrScheme name="">
      <a:dk1>
        <a:srgbClr val="00FFFF"/>
      </a:dk1>
      <a:lt1>
        <a:srgbClr val="FFFFFF"/>
      </a:lt1>
      <a:dk2>
        <a:srgbClr val="FFFF33"/>
      </a:dk2>
      <a:lt2>
        <a:srgbClr val="FCFBE3"/>
      </a:lt2>
      <a:accent1>
        <a:srgbClr val="FFFF00"/>
      </a:accent1>
      <a:accent2>
        <a:srgbClr val="B5B5B5"/>
      </a:accent2>
      <a:accent3>
        <a:srgbClr val="FFFFFF"/>
      </a:accent3>
      <a:accent4>
        <a:srgbClr val="00DADA"/>
      </a:accent4>
      <a:accent5>
        <a:srgbClr val="FFFFAA"/>
      </a:accent5>
      <a:accent6>
        <a:srgbClr val="A4A4A4"/>
      </a:accent6>
      <a:hlink>
        <a:srgbClr val="00B4F0"/>
      </a:hlink>
      <a:folHlink>
        <a:srgbClr val="FF00AE"/>
      </a:folHlink>
    </a:clrScheme>
    <a:fontScheme name="Default Design">
      <a:majorFont>
        <a:latin typeface="TUOS Stephenson"/>
        <a:ea typeface=""/>
        <a:cs typeface=""/>
      </a:majorFont>
      <a:minorFont>
        <a:latin typeface="TUOS Blak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UOS Stephenson" pitchFamily="-12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UOS Stephenson" pitchFamily="-128" charset="0"/>
          </a:defRPr>
        </a:defPPr>
      </a:lstStyle>
    </a:lnDef>
  </a:objectDefaults>
  <a:extraClrSchemeLst>
    <a:extraClrScheme>
      <a:clrScheme name="Default Design 1">
        <a:dk1>
          <a:srgbClr val="2A196F"/>
        </a:dk1>
        <a:lt1>
          <a:srgbClr val="F9FFA2"/>
        </a:lt1>
        <a:dk2>
          <a:srgbClr val="00B3EF"/>
        </a:dk2>
        <a:lt2>
          <a:srgbClr val="FCFBE3"/>
        </a:lt2>
        <a:accent1>
          <a:srgbClr val="FFFF00"/>
        </a:accent1>
        <a:accent2>
          <a:srgbClr val="B5B5B5"/>
        </a:accent2>
        <a:accent3>
          <a:srgbClr val="FBFFCE"/>
        </a:accent3>
        <a:accent4>
          <a:srgbClr val="22145E"/>
        </a:accent4>
        <a:accent5>
          <a:srgbClr val="FFFFAA"/>
        </a:accent5>
        <a:accent6>
          <a:srgbClr val="A4A4A4"/>
        </a:accent6>
        <a:hlink>
          <a:srgbClr val="00B4F0"/>
        </a:hlink>
        <a:folHlink>
          <a:srgbClr val="FF00A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FCFBE3"/>
    </a:dk1>
    <a:lt1>
      <a:srgbClr val="FFFFFF"/>
    </a:lt1>
    <a:dk2>
      <a:srgbClr val="336699"/>
    </a:dk2>
    <a:lt2>
      <a:srgbClr val="FFFF33"/>
    </a:lt2>
    <a:accent1>
      <a:srgbClr val="FFFF00"/>
    </a:accent1>
    <a:accent2>
      <a:srgbClr val="B5B5B5"/>
    </a:accent2>
    <a:accent3>
      <a:srgbClr val="ADB8CA"/>
    </a:accent3>
    <a:accent4>
      <a:srgbClr val="DADADA"/>
    </a:accent4>
    <a:accent5>
      <a:srgbClr val="FFFFAA"/>
    </a:accent5>
    <a:accent6>
      <a:srgbClr val="A4A4A4"/>
    </a:accent6>
    <a:hlink>
      <a:srgbClr val="00B4F0"/>
    </a:hlink>
    <a:folHlink>
      <a:srgbClr val="FF00AE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tuos_ppt_template_white</Template>
  <TotalTime>2552</TotalTime>
  <Words>1531</Words>
  <Application>Microsoft Office PowerPoint</Application>
  <PresentationFormat>Widescreen</PresentationFormat>
  <Paragraphs>224</Paragraphs>
  <Slides>25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Times New Roman</vt:lpstr>
      <vt:lpstr>TUOS Blake</vt:lpstr>
      <vt:lpstr>TUOS Stephenson</vt:lpstr>
      <vt:lpstr>tuos_ppt_template_white</vt:lpstr>
      <vt:lpstr>Measuring and valuing health in children for HTA</vt:lpstr>
      <vt:lpstr>Outline</vt:lpstr>
      <vt:lpstr>Introduction</vt:lpstr>
      <vt:lpstr>PowerPoint Presentation</vt:lpstr>
      <vt:lpstr>PowerPoint Presentation</vt:lpstr>
      <vt:lpstr>PowerPoint Presentation</vt:lpstr>
      <vt:lpstr>PowerPoint Presentation</vt:lpstr>
      <vt:lpstr>Existing measures: EQ-5D-Y</vt:lpstr>
      <vt:lpstr>Existing measures: HUI-2</vt:lpstr>
      <vt:lpstr>Existing measures: CHU-9D</vt:lpstr>
      <vt:lpstr>Thorrington and Eames, 2015</vt:lpstr>
      <vt:lpstr>Kwon et al, 2018</vt:lpstr>
      <vt:lpstr>Kwon et al, 2018</vt:lpstr>
      <vt:lpstr>Current practice </vt:lpstr>
      <vt:lpstr>Review results</vt:lpstr>
      <vt:lpstr>Which instruments were used?</vt:lpstr>
      <vt:lpstr>Other issues</vt:lpstr>
      <vt:lpstr>PowerPoint Presentation</vt:lpstr>
      <vt:lpstr>PowerPoint Presentation</vt:lpstr>
      <vt:lpstr>Other issues</vt:lpstr>
      <vt:lpstr>New NICE methods?</vt:lpstr>
      <vt:lpstr>Conclusions</vt:lpstr>
      <vt:lpstr>Other issues</vt:lpstr>
      <vt:lpstr>References and reading</vt:lpstr>
      <vt:lpstr>PowerPoint Presentation</vt:lpstr>
    </vt:vector>
  </TitlesOfParts>
  <Manager>Design team</Manager>
  <Company>Univeristy of Sheffield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University PowerPoint Template</dc:title>
  <dc:subject>PowerPoint template</dc:subject>
  <dc:creator>Admin</dc:creator>
  <cp:keywords>tuos, sheffield, university, powerpoint, ppt, template, i-d, 2005, white, dmc</cp:keywords>
  <dc:description>Please use this template for all your screen presentation requirements - adapting as necessary to the audience and facility in which it might be seen._x000d_
_x000d_
© 2005  The Univeristy of Sheffield</dc:description>
  <cp:lastModifiedBy>Simon Dixon</cp:lastModifiedBy>
  <cp:revision>125</cp:revision>
  <cp:lastPrinted>2020-11-09T16:28:41Z</cp:lastPrinted>
  <dcterms:created xsi:type="dcterms:W3CDTF">2011-12-13T16:55:01Z</dcterms:created>
  <dcterms:modified xsi:type="dcterms:W3CDTF">2020-11-15T11:14:32Z</dcterms:modified>
  <cp:category>Templates, identity</cp:category>
</cp:coreProperties>
</file>