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6" r:id="rId2"/>
    <p:sldId id="273" r:id="rId3"/>
    <p:sldId id="282" r:id="rId4"/>
    <p:sldId id="287" r:id="rId5"/>
    <p:sldId id="288" r:id="rId6"/>
    <p:sldId id="274" r:id="rId7"/>
    <p:sldId id="275" r:id="rId8"/>
    <p:sldId id="279" r:id="rId9"/>
    <p:sldId id="276" r:id="rId10"/>
    <p:sldId id="280" r:id="rId11"/>
    <p:sldId id="277" r:id="rId12"/>
    <p:sldId id="285" r:id="rId13"/>
    <p:sldId id="289" r:id="rId14"/>
    <p:sldId id="278" r:id="rId15"/>
    <p:sldId id="281" r:id="rId16"/>
    <p:sldId id="284" r:id="rId17"/>
    <p:sldId id="286" r:id="rId18"/>
    <p:sldId id="271" r:id="rId19"/>
  </p:sldIdLst>
  <p:sldSz cx="12192000" cy="685800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UOS Stephenson" panose="020705030800000200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FF00"/>
    <a:srgbClr val="00FF00"/>
    <a:srgbClr val="FF0000"/>
    <a:srgbClr val="0099CC"/>
    <a:srgbClr val="0099FF"/>
    <a:srgbClr val="336699"/>
    <a:srgbClr val="2A196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4DD4A0E-A071-47B5-98F1-36EABB00AA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2874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UOS Stephenson" pitchFamily="-12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E5BDD99-E0B0-45CF-86E5-0C12C94E08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7138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OS Stephenson" pitchFamily="-12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2736B44-EACB-48E6-B7CC-FDC2D45B6ACD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TUOS Stephenson" panose="020705030800000200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70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5BDD99-E0B0-45CF-86E5-0C12C94E08EA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6845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UOS Stephenson" panose="020705030800000200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D767E38-B2AE-439E-BE74-846433D28CAB}" type="slidenum">
              <a:rPr lang="en-GB" altLang="en-US"/>
              <a:pPr>
                <a:spcBef>
                  <a:spcPct val="0"/>
                </a:spcBef>
              </a:pPr>
              <a:t>18</a:t>
            </a:fld>
            <a:endParaRPr lang="en-GB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UOS Stephenson" panose="020705030800000200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3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2800" y="2209800"/>
            <a:ext cx="10972800" cy="1828800"/>
          </a:xfrm>
        </p:spPr>
        <p:txBody>
          <a:bodyPr anchor="ctr"/>
          <a:lstStyle>
            <a:lvl1pPr>
              <a:defRPr sz="5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2800" y="4876800"/>
            <a:ext cx="10972800" cy="1066800"/>
          </a:xfrm>
        </p:spPr>
        <p:txBody>
          <a:bodyPr/>
          <a:lstStyle>
            <a:lvl1pPr marL="0" indent="0">
              <a:spcBef>
                <a:spcPct val="0"/>
              </a:spcBef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/>
            </a:lvl1pPr>
          </a:lstStyle>
          <a:p>
            <a:fld id="{8C24EF9A-BF82-46E1-B0D1-E30DDEAC2E90}" type="slidenum">
              <a:rPr lang="en-GB" altLang="en-US"/>
              <a:pPr/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459E5A-3667-46E1-B7B5-26682E39624C}" type="datetime1">
              <a:rPr lang="en-GB" altLang="en-US"/>
              <a:pPr>
                <a:defRPr/>
              </a:pPr>
              <a:t>13/11/2020</a:t>
            </a:fld>
            <a:endParaRPr lang="en-GB" alt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293021"/>
            <a:ext cx="707897" cy="4323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2334605" cy="9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57708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A9C82-3AB1-436C-91CF-CE7B793EE7F5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268B56-0CA7-4DFB-AA40-E9EAE5345E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462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371600"/>
            <a:ext cx="2743200" cy="47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371600"/>
            <a:ext cx="8026400" cy="47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B104A-A348-4CDD-86FE-080EE3B8EC7A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73BB58-6DE4-4812-B886-7708599605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37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371600"/>
            <a:ext cx="10972800" cy="762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2362200"/>
            <a:ext cx="53848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362200"/>
            <a:ext cx="53848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EC849-83EB-4095-8B62-07B5F114D052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5AC37-F7EE-4D09-9610-205BB837C0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025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28BBE-4E92-4B2E-9C6F-C30F1CA4714D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230EF6-6C13-413D-A541-8FA2732E88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861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565F-3B61-4463-AF31-715DDB2FEEA7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B56F7-4D83-458B-97D3-4C8752BAF1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1263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362200"/>
            <a:ext cx="53848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362200"/>
            <a:ext cx="53848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6A64D-9FA2-4D13-9558-2852C5F15463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B732B-1821-437D-A8A8-C7D0648FA8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282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1CAC8-2AA2-4946-B5D9-DF06D2EF0911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9BE69-2DCB-4A16-A002-FFEA19AA21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933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A7B6D-8FDC-4695-AFC1-B99D1D3554E6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9A25-F98D-42E0-BB63-92B1686EA2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190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1DDCA-63B1-486E-B18F-E4DBD20C7D52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0FC36-6EEE-4012-8D0A-5E300A7771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615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F3568-7267-4092-AE65-62E8CB90008F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A7024-C831-4161-9BC7-310DE17BFF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371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BCCE3-0B7C-459F-9AFB-98D2A582A1E8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1C68E2-A9D6-4963-AD86-963FE75227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900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371600"/>
            <a:ext cx="1097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4767" y="2362200"/>
            <a:ext cx="10972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endParaRPr lang="en-GB" alt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5532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2A196F"/>
                </a:solidFill>
                <a:latin typeface="TUOS Blake" pitchFamily="34" charset="0"/>
              </a:defRPr>
            </a:lvl1pPr>
          </a:lstStyle>
          <a:p>
            <a:pPr>
              <a:defRPr/>
            </a:pPr>
            <a:fld id="{2D91F340-3415-405D-BFBD-BBC7A47627A3}" type="datetime1">
              <a:rPr lang="en-GB" altLang="en-US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553200"/>
            <a:ext cx="690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solidFill>
                  <a:srgbClr val="2A196F"/>
                </a:solidFill>
                <a:latin typeface="TUOS Blake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152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>
                <a:solidFill>
                  <a:srgbClr val="2A196F"/>
                </a:solidFill>
              </a:defRPr>
            </a:lvl1pPr>
          </a:lstStyle>
          <a:p>
            <a:fld id="{ECDCD997-EA03-4A9E-BDE5-D283D892B907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293021"/>
            <a:ext cx="707897" cy="43239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2334605" cy="943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/>
  <p:txStyles>
    <p:titleStyle>
      <a:lvl1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imes New Roman" panose="02020603050405020304" pitchFamily="18" charset="0"/>
          <a:ea typeface="MS PGothic" pitchFamily="34" charset="-128"/>
          <a:cs typeface="Times New Roman" panose="02020603050405020304" pitchFamily="18" charset="0"/>
        </a:defRPr>
      </a:lvl1pPr>
      <a:lvl2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4400">
          <a:solidFill>
            <a:srgbClr val="2A196F"/>
          </a:solidFill>
          <a:latin typeface="TUOS Stephenson" pitchFamily="-128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har char="•"/>
        <a:defRPr sz="3200">
          <a:solidFill>
            <a:srgbClr val="2A196F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Font typeface="TUOS Stephenson" panose="02070503080000020004" pitchFamily="18" charset="0"/>
        <a:buChar char="•"/>
        <a:defRPr sz="2800">
          <a:solidFill>
            <a:srgbClr val="2A196F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2A196F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defRPr sz="1400">
          <a:solidFill>
            <a:srgbClr val="2A196F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Font typeface="TUOS Stephenson" panose="02070503080000020004" pitchFamily="18" charset="0"/>
        <a:buChar char="•"/>
        <a:defRPr sz="900">
          <a:solidFill>
            <a:srgbClr val="2A196F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6pPr>
      <a:lvl7pPr marL="29718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7pPr>
      <a:lvl8pPr marL="34290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8pPr>
      <a:lvl9pPr marL="3886200" indent="-228600" algn="l" rtl="0" eaLnBrk="1" fontAlgn="base" hangingPunct="1">
        <a:lnSpc>
          <a:spcPct val="140000"/>
        </a:lnSpc>
        <a:spcBef>
          <a:spcPct val="20000"/>
        </a:spcBef>
        <a:spcAft>
          <a:spcPct val="0"/>
        </a:spcAft>
        <a:buFont typeface="TUOS Stephenson" pitchFamily="-128" charset="0"/>
        <a:buChar char="•"/>
        <a:defRPr sz="900">
          <a:solidFill>
            <a:srgbClr val="2A196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2800" y="2209800"/>
            <a:ext cx="6363320" cy="1651248"/>
          </a:xfrm>
        </p:spPr>
        <p:txBody>
          <a:bodyPr/>
          <a:lstStyle/>
          <a:p>
            <a:pPr eaLnBrk="1" hangingPunct="1"/>
            <a:r>
              <a:rPr lang="en-GB" sz="4400" dirty="0"/>
              <a:t>Key issues when measuring and valuing health: a European and North American perspective</a:t>
            </a:r>
            <a:endParaRPr lang="en-US" altLang="en-US" sz="44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2800" y="4648200"/>
            <a:ext cx="5931272" cy="12954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Professor Simon Dixon,</a:t>
            </a:r>
          </a:p>
          <a:p>
            <a:pPr eaLnBrk="1" hangingPunct="1"/>
            <a:r>
              <a:rPr lang="en-US" altLang="en-US" sz="2400" dirty="0"/>
              <a:t>School of Health and Related Research (</a:t>
            </a:r>
            <a:r>
              <a:rPr lang="en-US" altLang="en-US" sz="2400" dirty="0" err="1"/>
              <a:t>ScHARR</a:t>
            </a:r>
            <a:r>
              <a:rPr lang="en-US" altLang="en-US" sz="2400" dirty="0"/>
              <a:t>), University of Sheffield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44DFCA-3F10-42FB-8245-F2C0B129BE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4152" y="1556792"/>
            <a:ext cx="4032449" cy="302433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E77BD-8892-4D82-B0EE-407DD15B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442864"/>
            <a:ext cx="10972800" cy="762000"/>
          </a:xfrm>
        </p:spPr>
        <p:txBody>
          <a:bodyPr/>
          <a:lstStyle/>
          <a:p>
            <a:r>
              <a:rPr lang="en-GB" dirty="0" err="1"/>
              <a:t>EuroQoL</a:t>
            </a:r>
            <a:r>
              <a:rPr lang="en-GB" dirty="0"/>
              <a:t> Group’s ongoing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A81D7-BE8F-40F3-9596-54F8E431D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Valuation studies for the EQ-5D-5L in different countries</a:t>
            </a:r>
          </a:p>
          <a:p>
            <a:r>
              <a:rPr lang="en-GB" sz="2800" dirty="0"/>
              <a:t>Methodological work in support of the EQ-5D-Y</a:t>
            </a:r>
          </a:p>
          <a:p>
            <a:r>
              <a:rPr lang="en-GB" sz="2800" dirty="0"/>
              <a:t>Valuation methods…. elicitation techniques</a:t>
            </a:r>
          </a:p>
          <a:p>
            <a:r>
              <a:rPr lang="en-GB" sz="2800" dirty="0"/>
              <a:t>Comparisons between instruments and countries</a:t>
            </a:r>
          </a:p>
          <a:p>
            <a:r>
              <a:rPr lang="en-GB" sz="2800" dirty="0"/>
              <a:t>Descriptive systems…bolt-on dimensions, ‘beyond health’</a:t>
            </a:r>
          </a:p>
          <a:p>
            <a:r>
              <a:rPr lang="en-GB" sz="2800" dirty="0"/>
              <a:t>In 2018-2019 </a:t>
            </a:r>
            <a:r>
              <a:rPr lang="en-GB" sz="2800" dirty="0" err="1"/>
              <a:t>EuroQoL</a:t>
            </a:r>
            <a:r>
              <a:rPr lang="en-GB" sz="2800" dirty="0"/>
              <a:t> Group awarded 2,695,961 euros in research funding across 77 studies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2DE10-DADD-4A35-8F89-A187F751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EFBAD-C74E-4728-9875-400814C4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501E4-5ABF-4438-A85D-1F37AB5CB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274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A87BD-65E9-4108-B0C9-1630DC7E5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268760"/>
            <a:ext cx="10972800" cy="762000"/>
          </a:xfrm>
        </p:spPr>
        <p:txBody>
          <a:bodyPr/>
          <a:lstStyle/>
          <a:p>
            <a:r>
              <a:rPr lang="en-GB" dirty="0"/>
              <a:t>Key differences seen in North America (1)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FFE09-8A3E-45A0-A841-334FEDE5D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060848"/>
            <a:ext cx="10972800" cy="3733800"/>
          </a:xfrm>
        </p:spPr>
        <p:txBody>
          <a:bodyPr/>
          <a:lstStyle/>
          <a:p>
            <a:r>
              <a:rPr lang="en-GB" sz="2600" dirty="0"/>
              <a:t>Canada has a similar position to Europe, with its own EQ-5D-5L tariff and explicit use of CUA in reimbursement decisions</a:t>
            </a:r>
          </a:p>
          <a:p>
            <a:pPr lvl="1"/>
            <a:r>
              <a:rPr lang="en-GB" sz="2200" dirty="0"/>
              <a:t>Weightings for innovation and burden are to be introduced in 2021 using different thresholds</a:t>
            </a:r>
          </a:p>
          <a:p>
            <a:r>
              <a:rPr lang="en-GB" sz="2600" dirty="0"/>
              <a:t>Two main sets of guidelines in the US are Institute for Clinical and Economic Review (ICER) and the Academy of Managed Care Pharmacy (AMCP)</a:t>
            </a:r>
          </a:p>
          <a:p>
            <a:r>
              <a:rPr lang="en-GB" sz="2600" dirty="0"/>
              <a:t>Both use CUA but do not give a preferred method</a:t>
            </a:r>
          </a:p>
          <a:p>
            <a:r>
              <a:rPr lang="en-GB" sz="2600" dirty="0"/>
              <a:t>ICER mentions EQ-5D, AMCP lists EQ-5D, HUI, SF-6D and QWB</a:t>
            </a:r>
          </a:p>
          <a:p>
            <a:endParaRPr lang="en-GB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B8266-7DF9-4635-9D47-F721D435C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541FE-04C9-48DC-94D9-6EDA38784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15925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DA3F4-7B19-4B76-ADB8-F0F0C37F0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40768"/>
            <a:ext cx="10972800" cy="762000"/>
          </a:xfrm>
        </p:spPr>
        <p:txBody>
          <a:bodyPr/>
          <a:lstStyle/>
          <a:p>
            <a:r>
              <a:rPr lang="en-GB" dirty="0"/>
              <a:t>Key differences seen in North America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1EED6-D00B-4610-A4D6-C0F9953D0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400" dirty="0"/>
              <a:t>United States is more fragmented due to multiple purchasers competing for customers…ICER and AMCP not very influential</a:t>
            </a:r>
          </a:p>
          <a:p>
            <a:r>
              <a:rPr lang="en-GB" sz="2400" dirty="0"/>
              <a:t>ISPOR has identified 25 different value frameworks, most not including QALYs and many not including costs</a:t>
            </a:r>
          </a:p>
          <a:p>
            <a:r>
              <a:rPr lang="en-GB" sz="2400" dirty="0"/>
              <a:t>After attacks on the QALY, ICER amended its framework:</a:t>
            </a:r>
          </a:p>
          <a:p>
            <a:pPr lvl="1"/>
            <a:r>
              <a:rPr lang="en-GB" sz="2000" dirty="0"/>
              <a:t>“To provide additional context to the cost per QALY estimates, ICER reports include analyses of cost per </a:t>
            </a:r>
            <a:r>
              <a:rPr lang="en-GB" sz="2000" dirty="0" err="1"/>
              <a:t>evLYG</a:t>
            </a:r>
            <a:r>
              <a:rPr lang="en-GB" sz="2000" dirty="0"/>
              <a:t>, cost per life-year gained, and cost per some condition-specific consequence as a core part of every report”</a:t>
            </a:r>
          </a:p>
          <a:p>
            <a:r>
              <a:rPr lang="en-GB" sz="2400" dirty="0"/>
              <a:t>Value frameworks have led to increased interest in condition-specific patient reported outcomes (non-preference based)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82D0D-0301-464A-88C9-48D627CA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14DA2-4474-4A52-9212-3E5B25766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A4BF-2E36-4BCC-98BB-21DCF839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8074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94DCC-7613-49B8-88EF-E2A9E6152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differences seen in North America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B5369-5D3C-49CE-B30F-713EAF985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76872"/>
            <a:ext cx="10972800" cy="3733800"/>
          </a:xfrm>
        </p:spPr>
        <p:txBody>
          <a:bodyPr/>
          <a:lstStyle/>
          <a:p>
            <a:r>
              <a:rPr lang="en-GB" sz="2400" dirty="0"/>
              <a:t>An exception to this overall picture in the UK is the Patient-Reported Outcomes Measurement Information System®(PROMIS)</a:t>
            </a:r>
          </a:p>
          <a:p>
            <a:r>
              <a:rPr lang="en-GB" sz="2400" dirty="0"/>
              <a:t>A set of 300 measures of physical, mental, and social health for use with the general population, with 30 sub-domains…clinical and patient focus</a:t>
            </a:r>
          </a:p>
          <a:p>
            <a:r>
              <a:rPr lang="en-GB" sz="2400" dirty="0"/>
              <a:t>From that, the PROMIS-29 has been developed</a:t>
            </a:r>
          </a:p>
          <a:p>
            <a:pPr lvl="1"/>
            <a:r>
              <a:rPr lang="en-GB" sz="2000" dirty="0"/>
              <a:t>7 domains, physical functioning, anxiety, depression, fatigue, sleep disturbance, social functioning, and pain</a:t>
            </a:r>
          </a:p>
          <a:p>
            <a:r>
              <a:rPr lang="en-GB" sz="2400" dirty="0"/>
              <a:t>Valuation study has been undertaken (Craig et al, 2014)</a:t>
            </a:r>
          </a:p>
          <a:p>
            <a:pPr lvl="1"/>
            <a:r>
              <a:rPr lang="en-GB" sz="2000" dirty="0"/>
              <a:t>28 citations in PubMed…..how many CEAs?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95A4C-F168-4BB1-89FE-0FF91E151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C469C-EF3D-4113-AE0B-0734EDF04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CB131-FE20-41E8-8C45-E2D4F05C4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520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053E-6EF8-481F-BB2E-4976D403E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0856"/>
            <a:ext cx="10972800" cy="762000"/>
          </a:xfrm>
        </p:spPr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588B0-70AE-4956-B970-605938A93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87488"/>
            <a:ext cx="10972800" cy="3733800"/>
          </a:xfrm>
        </p:spPr>
        <p:txBody>
          <a:bodyPr/>
          <a:lstStyle/>
          <a:p>
            <a:r>
              <a:rPr lang="en-GB" sz="2400" dirty="0"/>
              <a:t>The EQ-5D, HUI and SF-6D will remain dominant and so getting the best tariff for these remains a high priority</a:t>
            </a:r>
          </a:p>
          <a:p>
            <a:r>
              <a:rPr lang="en-GB" sz="2400" dirty="0"/>
              <a:t>But, are we measuring the right thing?  This depends on the objectives of the purchaser and the preferences of the consumer</a:t>
            </a:r>
          </a:p>
          <a:p>
            <a:pPr lvl="1"/>
            <a:r>
              <a:rPr lang="en-GB" sz="1800" dirty="0"/>
              <a:t>The purchaser defines the broad policy goals….is the purpose of the health service to generate ‘health’ or ‘wellbeing’?</a:t>
            </a:r>
          </a:p>
          <a:p>
            <a:pPr lvl="1"/>
            <a:r>
              <a:rPr lang="en-GB" sz="1800" dirty="0"/>
              <a:t>The consumer identifies the importance of the individual components of the policy goals…is sleep an important part of health?</a:t>
            </a:r>
          </a:p>
          <a:p>
            <a:r>
              <a:rPr lang="en-GB" sz="2200" dirty="0"/>
              <a:t>The United States appears to be looking for alternatives to QALYs, whilst Europe and Canada are looking to improve QALYs</a:t>
            </a:r>
          </a:p>
          <a:p>
            <a:pPr lvl="1"/>
            <a:endParaRPr lang="en-GB" sz="2400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08328-1202-447E-AF2E-05470FC5D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858F6-F0D3-4170-ADBD-9C0477A1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E0F54-7EFD-436B-8F41-E8EABB4B1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23034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053E-6EF8-481F-BB2E-4976D403E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0856"/>
            <a:ext cx="10972800" cy="762000"/>
          </a:xfrm>
        </p:spPr>
        <p:txBody>
          <a:bodyPr/>
          <a:lstStyle/>
          <a:p>
            <a:r>
              <a:rPr lang="en-GB" dirty="0"/>
              <a:t>Other issues to consider…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588B0-70AE-4956-B970-605938A93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04864"/>
            <a:ext cx="10972800" cy="3733800"/>
          </a:xfrm>
        </p:spPr>
        <p:txBody>
          <a:bodyPr/>
          <a:lstStyle/>
          <a:p>
            <a:r>
              <a:rPr lang="en-GB" sz="2400" dirty="0"/>
              <a:t>New measures are not an instant solution</a:t>
            </a:r>
          </a:p>
          <a:p>
            <a:pPr lvl="1"/>
            <a:r>
              <a:rPr lang="en-GB" sz="2000" dirty="0"/>
              <a:t>Lag before data becomes widely available….evidence base needs to be developed (3-5yrs), before drug companies will use them in trials, then you have to wait for the results (3-5yrs)</a:t>
            </a:r>
            <a:endParaRPr lang="en-GB" sz="1600" dirty="0"/>
          </a:p>
          <a:p>
            <a:pPr lvl="1"/>
            <a:r>
              <a:rPr lang="en-GB" sz="2000" dirty="0"/>
              <a:t>Need for mapping in the short/medium term…mapping is till used frequently within NICE appraisals, 20 years after the EQ-5D was developed</a:t>
            </a:r>
          </a:p>
          <a:p>
            <a:pPr lvl="1"/>
            <a:r>
              <a:rPr lang="en-GB" sz="2000" dirty="0"/>
              <a:t>Continued need for health state valuation in some circumstances</a:t>
            </a:r>
          </a:p>
          <a:p>
            <a:r>
              <a:rPr lang="en-GB" sz="2400" dirty="0"/>
              <a:t>Should QALYs be equity weighted?</a:t>
            </a:r>
          </a:p>
          <a:p>
            <a:r>
              <a:rPr lang="en-GB" sz="2400" dirty="0"/>
              <a:t>Changing utility measurement, changes the QALYs generated by new </a:t>
            </a:r>
            <a:r>
              <a:rPr lang="en-GB" sz="2400" u="sng" dirty="0"/>
              <a:t>and</a:t>
            </a:r>
            <a:r>
              <a:rPr lang="en-GB" sz="2400" dirty="0"/>
              <a:t> displaced interventions….the cost-effectiveness threshold changes, too</a:t>
            </a:r>
          </a:p>
          <a:p>
            <a:pPr lvl="1"/>
            <a:endParaRPr lang="en-GB" sz="2400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08328-1202-447E-AF2E-05470FC5D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858F6-F0D3-4170-ADBD-9C0477A1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E0F54-7EFD-436B-8F41-E8EABB4B1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59895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F534-7491-4D0B-B260-DE39DE70F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E3B17-2E17-46CA-9145-66158B57E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04864"/>
            <a:ext cx="10972800" cy="3733800"/>
          </a:xfrm>
        </p:spPr>
        <p:txBody>
          <a:bodyPr/>
          <a:lstStyle/>
          <a:p>
            <a:r>
              <a:rPr lang="en-GB" sz="2400" dirty="0" err="1"/>
              <a:t>EUNetHTA</a:t>
            </a:r>
            <a:r>
              <a:rPr lang="en-GB" sz="2400" dirty="0"/>
              <a:t> (2015) Methods for health economic evaluations - </a:t>
            </a:r>
            <a:r>
              <a:rPr lang="en-GB" sz="2400" i="1" dirty="0"/>
              <a:t>A guideline based on current practices in Europe.</a:t>
            </a:r>
          </a:p>
          <a:p>
            <a:r>
              <a:rPr lang="en-GB" sz="2400" dirty="0"/>
              <a:t>AMCP (2016) </a:t>
            </a:r>
            <a:r>
              <a:rPr lang="en-GB" sz="2400" i="1" dirty="0"/>
              <a:t>Format for Formulary Submissions v4.0.</a:t>
            </a:r>
          </a:p>
          <a:p>
            <a:r>
              <a:rPr lang="en-GB" sz="2400" dirty="0"/>
              <a:t>ICER (2020) </a:t>
            </a:r>
            <a:r>
              <a:rPr lang="en-GB" sz="2400" i="1" dirty="0"/>
              <a:t>2020-2023 Value Assessment Framework.</a:t>
            </a:r>
          </a:p>
          <a:p>
            <a:r>
              <a:rPr lang="en-GB" sz="2400" dirty="0"/>
              <a:t>Brazier J, Ara R, Rowen D, </a:t>
            </a:r>
            <a:r>
              <a:rPr lang="en-GB" sz="2400" dirty="0" err="1"/>
              <a:t>Chevrou-Severac</a:t>
            </a:r>
            <a:r>
              <a:rPr lang="en-GB" sz="2400" dirty="0"/>
              <a:t> H. A review of generic preference-based measures. </a:t>
            </a:r>
            <a:r>
              <a:rPr lang="en-GB" sz="2400" dirty="0" err="1"/>
              <a:t>Pharmacoecon</a:t>
            </a:r>
            <a:r>
              <a:rPr lang="en-GB" sz="2400" dirty="0"/>
              <a:t>. doi:10.1007/s40273-017-0545-x.</a:t>
            </a:r>
          </a:p>
          <a:p>
            <a:r>
              <a:rPr lang="en-GB" sz="2400" dirty="0"/>
              <a:t>Craig B, et al (2014) US Valuation of Health Outcomes Measured Using the PROMIS-29. Value Health; 17(8): 846–853.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E2DCE-B4C2-40B3-81B4-C974EE423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636B2-970A-468B-8D0D-EFC1F0E86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3BEB3-A277-4795-908B-BABEA272B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4138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1BD77-6099-4828-BAA5-3CD858C96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EFC39-7504-47F0-975E-4314BA9CE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76872"/>
            <a:ext cx="10972800" cy="3733800"/>
          </a:xfrm>
        </p:spPr>
        <p:txBody>
          <a:bodyPr/>
          <a:lstStyle/>
          <a:p>
            <a:r>
              <a:rPr lang="en-GB" sz="2400" dirty="0"/>
              <a:t>Ara R, Rowen D, </a:t>
            </a:r>
            <a:r>
              <a:rPr lang="en-GB" sz="2400" dirty="0" err="1"/>
              <a:t>Mukuria</a:t>
            </a:r>
            <a:r>
              <a:rPr lang="en-GB" sz="2400" dirty="0"/>
              <a:t> C. The use of mapping to estimate health state utility values. </a:t>
            </a:r>
            <a:r>
              <a:rPr lang="en-GB" sz="2400" dirty="0" err="1"/>
              <a:t>Pharmacoecon</a:t>
            </a:r>
            <a:r>
              <a:rPr lang="en-GB" sz="2400" dirty="0"/>
              <a:t>. doi:10.1007/s40273-017-0548-7.</a:t>
            </a:r>
          </a:p>
          <a:p>
            <a:r>
              <a:rPr lang="en-GB" sz="2400" dirty="0"/>
              <a:t>Ara R, Brazier J, </a:t>
            </a:r>
            <a:r>
              <a:rPr lang="en-GB" sz="2400" dirty="0" err="1"/>
              <a:t>Azzabi</a:t>
            </a:r>
            <a:r>
              <a:rPr lang="en-GB" sz="2400" dirty="0"/>
              <a:t> </a:t>
            </a:r>
            <a:r>
              <a:rPr lang="en-GB" sz="2400" dirty="0" err="1"/>
              <a:t>Zouraq</a:t>
            </a:r>
            <a:r>
              <a:rPr lang="en-GB" sz="2400" dirty="0"/>
              <a:t> I. The use of health state utility values in decision models. </a:t>
            </a:r>
            <a:r>
              <a:rPr lang="en-GB" sz="2400" dirty="0" err="1"/>
              <a:t>Pharmacoecon</a:t>
            </a:r>
            <a:r>
              <a:rPr lang="en-GB" sz="2400" dirty="0"/>
              <a:t>. doi:10.1007/s40273-017-0550-0.</a:t>
            </a:r>
          </a:p>
          <a:p>
            <a:r>
              <a:rPr lang="en-GB" sz="2400" dirty="0"/>
              <a:t>Ara R, Brazier J. Estimating health state utility values for comorbidities. </a:t>
            </a:r>
            <a:r>
              <a:rPr lang="en-GB" sz="2400" dirty="0" err="1"/>
              <a:t>Pharmacoecon</a:t>
            </a:r>
            <a:r>
              <a:rPr lang="en-GB" sz="2400" dirty="0"/>
              <a:t>. doi:10.1007/s40273-017-0551-z.</a:t>
            </a:r>
          </a:p>
          <a:p>
            <a:r>
              <a:rPr lang="en-GB" sz="2400" dirty="0"/>
              <a:t>Brazier J, Ara R, Rowen D, </a:t>
            </a:r>
            <a:r>
              <a:rPr lang="en-GB" sz="2400" dirty="0" err="1"/>
              <a:t>Chevrou-Severac</a:t>
            </a:r>
            <a:r>
              <a:rPr lang="en-GB" sz="2400" dirty="0"/>
              <a:t> H. A review of generic preference-based measures. </a:t>
            </a:r>
            <a:r>
              <a:rPr lang="en-GB" sz="2400" dirty="0" err="1"/>
              <a:t>Pharmacoecon</a:t>
            </a:r>
            <a:r>
              <a:rPr lang="en-GB" sz="2400" dirty="0"/>
              <a:t>. doi:10.1007/s40273-017-0545-x.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A54C5-1B1B-4A6A-8DAF-6798D412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58963-D10B-4055-90B3-5DB65673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028AC-4D92-4DE7-AFEC-380E1C0B1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4147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/>
        </p:nvSpPr>
        <p:spPr bwMode="auto">
          <a:xfrm>
            <a:off x="2133600" y="2362200"/>
            <a:ext cx="7848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buChar char="•"/>
              <a:defRPr sz="32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buFont typeface="TUOS Stephenson" panose="02070503080000020004" pitchFamily="18" charset="0"/>
              <a:buChar char="•"/>
              <a:defRPr sz="28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24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lnSpc>
                <a:spcPct val="120000"/>
              </a:lnSpc>
              <a:spcBef>
                <a:spcPct val="20000"/>
              </a:spcBef>
              <a:buFont typeface="TUOS Stephenson" panose="02070503080000020004" pitchFamily="18" charset="0"/>
              <a:defRPr sz="14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lnSpc>
                <a:spcPct val="140000"/>
              </a:lnSpc>
              <a:spcBef>
                <a:spcPct val="20000"/>
              </a:spcBef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Font typeface="TUOS Stephenson" panose="02070503080000020004" pitchFamily="18" charset="0"/>
              <a:buChar char="•"/>
              <a:defRPr sz="900">
                <a:solidFill>
                  <a:srgbClr val="2A196F"/>
                </a:solidFill>
                <a:latin typeface="TUOS Blake" panose="020B05030400000200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3000"/>
              </a:lnSpc>
              <a:spcBef>
                <a:spcPct val="0"/>
              </a:spcBef>
              <a:buFontTx/>
              <a:buNone/>
            </a:pPr>
            <a:r>
              <a:rPr lang="en-GB" altLang="en-US" sz="7200">
                <a:latin typeface="TUOS Stephenson" panose="02070503080000020004" pitchFamily="18" charset="0"/>
              </a:rPr>
              <a:t>To </a:t>
            </a:r>
            <a:br>
              <a:rPr lang="en-GB" altLang="en-US" sz="7200">
                <a:latin typeface="TUOS Stephenson" panose="02070503080000020004" pitchFamily="18" charset="0"/>
              </a:rPr>
            </a:br>
            <a:r>
              <a:rPr lang="en-GB" altLang="en-US" sz="7200">
                <a:latin typeface="TUOS Stephenson" panose="02070503080000020004" pitchFamily="18" charset="0"/>
              </a:rPr>
              <a:t>Discover</a:t>
            </a:r>
            <a:br>
              <a:rPr lang="en-GB" altLang="en-US" sz="7200">
                <a:latin typeface="TUOS Stephenson" panose="02070503080000020004" pitchFamily="18" charset="0"/>
              </a:rPr>
            </a:br>
            <a:r>
              <a:rPr lang="en-GB" altLang="en-US" sz="7200">
                <a:latin typeface="TUOS Stephenson" panose="02070503080000020004" pitchFamily="18" charset="0"/>
              </a:rPr>
              <a:t>And</a:t>
            </a:r>
            <a:br>
              <a:rPr lang="en-GB" altLang="en-US" sz="7200">
                <a:latin typeface="TUOS Stephenson" panose="02070503080000020004" pitchFamily="18" charset="0"/>
              </a:rPr>
            </a:br>
            <a:r>
              <a:rPr lang="en-GB" altLang="en-US" sz="7200">
                <a:latin typeface="TUOS Stephenson" panose="02070503080000020004" pitchFamily="18" charset="0"/>
              </a:rPr>
              <a:t>Understand.</a:t>
            </a:r>
            <a:endParaRPr lang="en-GB" altLang="en-US" sz="7200">
              <a:solidFill>
                <a:srgbClr val="00FF00"/>
              </a:solidFill>
              <a:latin typeface="TUOS Stephenson" panose="020705030800000200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4C8C5-A8A3-4614-9EA2-2063A0EB6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D5BBB-6E38-4910-B107-36D9F2EEE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Current UK practice and areas of concern</a:t>
            </a:r>
          </a:p>
          <a:p>
            <a:r>
              <a:rPr lang="en-GB" sz="2400" dirty="0"/>
              <a:t>Key differences seen in mainland Europe</a:t>
            </a:r>
          </a:p>
          <a:p>
            <a:r>
              <a:rPr lang="en-GB" sz="2400" dirty="0"/>
              <a:t>Key differences seen in North America</a:t>
            </a:r>
          </a:p>
          <a:p>
            <a:r>
              <a:rPr lang="en-GB" sz="2400" dirty="0"/>
              <a:t>Conclusions</a:t>
            </a:r>
          </a:p>
          <a:p>
            <a:r>
              <a:rPr lang="en-GB" sz="2400" dirty="0"/>
              <a:t>Other issues to consider…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F3AB9-1A94-4488-A07C-2236DC67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43239-1FB3-44DD-9937-A0ED4B75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93B3B-8DF6-4D24-984E-7E67A17A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820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98644-5854-4AE2-8DC5-1C56EFB09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268760"/>
            <a:ext cx="10972800" cy="762000"/>
          </a:xfrm>
        </p:spPr>
        <p:txBody>
          <a:bodyPr/>
          <a:lstStyle/>
          <a:p>
            <a:r>
              <a:rPr lang="en-GB" dirty="0"/>
              <a:t>Key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D371B-5DA4-4F66-BB27-407FA695C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132856"/>
            <a:ext cx="10972800" cy="3733800"/>
          </a:xfrm>
        </p:spPr>
        <p:txBody>
          <a:bodyPr/>
          <a:lstStyle/>
          <a:p>
            <a:r>
              <a:rPr lang="en-GB" sz="2300" dirty="0"/>
              <a:t>Utilities = A quality of life score anchored on 0 and 1 that measures intensity of preference for a health state</a:t>
            </a:r>
          </a:p>
          <a:p>
            <a:r>
              <a:rPr lang="en-GB" sz="2300" dirty="0"/>
              <a:t>QALY = Quality Adjusted Life Years, a measure that combines length of life and preference for a health state</a:t>
            </a:r>
          </a:p>
          <a:p>
            <a:r>
              <a:rPr lang="en-GB" sz="2300" dirty="0"/>
              <a:t>PBM = Preference Based Measure, is a type of patient reported questionnaire that produces a utilities</a:t>
            </a:r>
          </a:p>
          <a:p>
            <a:r>
              <a:rPr lang="en-GB" sz="2300" dirty="0"/>
              <a:t>EQ-5D, SF-6D, HUI = Names of different Preference Based Measures (PBMs)</a:t>
            </a:r>
          </a:p>
          <a:p>
            <a:r>
              <a:rPr lang="en-GB" sz="2300" dirty="0"/>
              <a:t>TTO, SG, DCE, BWS, PUF = Different methods used to produce the utilities used by Preference Based Measures (PBMs)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29F11-2FC2-4CE9-9717-5D875AE5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9F663-E47A-4F11-B24E-891DE4B00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6C813-7072-4BCB-A78D-9E5CF94E3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810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FD21D-BCC2-4389-9607-84960241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structure of a PBM…the EQ-5D-3L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0C0B6-3FCD-4FE3-A29E-DA64BAB05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The name…..5 Domains….3 Response Levels</a:t>
            </a:r>
          </a:p>
          <a:p>
            <a:r>
              <a:rPr lang="en-GB" sz="2800" dirty="0"/>
              <a:t>Domains are different aspects of health related quality of life</a:t>
            </a:r>
          </a:p>
          <a:p>
            <a:pPr lvl="1"/>
            <a:r>
              <a:rPr lang="en-GB" sz="2400" dirty="0"/>
              <a:t>Mobility, Self care, Usual activities, Pain/discomfort, Anxiety/depression</a:t>
            </a:r>
          </a:p>
          <a:p>
            <a:r>
              <a:rPr lang="en-GB" sz="2800" dirty="0"/>
              <a:t>Levels are the different degrees of functioning or severity within each Domain</a:t>
            </a:r>
          </a:p>
          <a:p>
            <a:pPr lvl="1"/>
            <a:r>
              <a:rPr lang="en-GB" sz="2400" dirty="0"/>
              <a:t>No problems, moderate problems, severe problems</a:t>
            </a:r>
          </a:p>
          <a:p>
            <a:pPr lvl="1"/>
            <a:r>
              <a:rPr lang="en-GB" sz="2400" dirty="0"/>
              <a:t>No problems with self-care, some problems washing and dressing myself, unable to wash and dress myself</a:t>
            </a:r>
          </a:p>
          <a:p>
            <a:pPr lvl="1"/>
            <a:endParaRPr lang="en-GB" sz="2400" dirty="0"/>
          </a:p>
          <a:p>
            <a:pPr lvl="1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5A906-226C-40D5-A44C-40BD80BEF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4F595-C41F-41BC-86BB-B48A264AC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45BD2-FD17-4972-B1E8-72FFA3A4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95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085D-4045-41D3-9B52-4618FD76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196752"/>
            <a:ext cx="10972800" cy="762000"/>
          </a:xfrm>
        </p:spPr>
        <p:txBody>
          <a:bodyPr/>
          <a:lstStyle/>
          <a:p>
            <a:r>
              <a:rPr lang="en-GB" dirty="0"/>
              <a:t>Summary of common PBMs…..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5D443-B197-4619-A489-BD08DA607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07A2E-0033-4274-8A0D-6D1224EF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F2444-7778-40D0-8D16-C0ED4DFB6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48" y="41307"/>
            <a:ext cx="2540000" cy="457200"/>
          </a:xfrm>
        </p:spPr>
        <p:txBody>
          <a:bodyPr/>
          <a:lstStyle/>
          <a:p>
            <a:fld id="{22230EF6-6C13-413D-A541-8FA2732E8850}" type="slidenum">
              <a:rPr lang="en-GB" altLang="en-US" smtClean="0"/>
              <a:pPr/>
              <a:t>5</a:t>
            </a:fld>
            <a:endParaRPr lang="en-GB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6BA3BE-7272-4E89-9350-E803F7241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27106"/>
            <a:ext cx="12192000" cy="40661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8E0941E-C329-41C1-B75B-3E4E63DB1E3B}"/>
              </a:ext>
            </a:extLst>
          </p:cNvPr>
          <p:cNvSpPr txBox="1"/>
          <p:nvPr/>
        </p:nvSpPr>
        <p:spPr>
          <a:xfrm>
            <a:off x="6672064" y="6187983"/>
            <a:ext cx="345638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chemeClr val="accent5">
                    <a:lumMod val="10000"/>
                  </a:schemeClr>
                </a:solidFill>
              </a:rPr>
              <a:t>Source: Brazier et al, 2017</a:t>
            </a:r>
          </a:p>
        </p:txBody>
      </p:sp>
    </p:spTree>
    <p:extLst>
      <p:ext uri="{BB962C8B-B14F-4D97-AF65-F5344CB8AC3E}">
        <p14:creationId xmlns:p14="http://schemas.microsoft.com/office/powerpoint/2010/main" val="312482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DBC85-25A1-40A9-A9B9-7955C7020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0856"/>
            <a:ext cx="10972800" cy="762000"/>
          </a:xfrm>
        </p:spPr>
        <p:txBody>
          <a:bodyPr/>
          <a:lstStyle/>
          <a:p>
            <a:r>
              <a:rPr lang="en-GB" dirty="0"/>
              <a:t>Current practice in the UK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06469-C1C3-4216-B6F5-973E2D3EF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15480"/>
            <a:ext cx="10972800" cy="4237856"/>
          </a:xfrm>
        </p:spPr>
        <p:txBody>
          <a:bodyPr/>
          <a:lstStyle/>
          <a:p>
            <a:r>
              <a:rPr lang="en-GB" sz="2400" dirty="0"/>
              <a:t>Cost-utility analysis…..QALYs are king!</a:t>
            </a:r>
          </a:p>
          <a:p>
            <a:r>
              <a:rPr lang="en-GB" sz="2400" dirty="0"/>
              <a:t>National Institute for Health and Care Excellence (NICE) prefers preference based measures (PBMs) and recommends the EQ-5D-5L</a:t>
            </a:r>
          </a:p>
          <a:p>
            <a:r>
              <a:rPr lang="en-GB" sz="2400" dirty="0"/>
              <a:t>NICE has allowed SF-6D for appraisals when no EQ-5D data are available</a:t>
            </a:r>
          </a:p>
          <a:p>
            <a:r>
              <a:rPr lang="en-GB" sz="2400" dirty="0"/>
              <a:t>NICE have allowed SF-6D, HUI and condition-specific measures for some appraisals when EQ-5D shown to be inappropriate</a:t>
            </a:r>
          </a:p>
          <a:p>
            <a:r>
              <a:rPr lang="en-GB" sz="2400" dirty="0"/>
              <a:t>Valuation of health states is becoming rare and limited to health states for which no PBM data are available</a:t>
            </a:r>
          </a:p>
          <a:p>
            <a:r>
              <a:rPr lang="en-GB" sz="2400" dirty="0"/>
              <a:t>Equity weighting for ‘end of life’ and ‘rarity’ in the form of higher thresholds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E6407-F007-4D56-9E06-1A831EA8F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0DE26-E17A-4426-A675-F108F319D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ED958-0ED0-4E1F-BE8D-CB55450DB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47704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8F82C-032A-43EA-A5F1-D471F9192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0856"/>
            <a:ext cx="10972800" cy="762000"/>
          </a:xfrm>
        </p:spPr>
        <p:txBody>
          <a:bodyPr/>
          <a:lstStyle/>
          <a:p>
            <a:r>
              <a:rPr lang="en-GB" dirty="0"/>
              <a:t>Areas of concern in UK (PBMs)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EB10F-6134-471B-8FDF-E9580100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76872"/>
            <a:ext cx="10972800" cy="3672408"/>
          </a:xfrm>
        </p:spPr>
        <p:txBody>
          <a:bodyPr/>
          <a:lstStyle/>
          <a:p>
            <a:r>
              <a:rPr lang="en-GB" sz="2400" dirty="0"/>
              <a:t>Is the EQ-5D too insensitive…..number of levels, bolt-on domains, splitting domains (e.g. anxiety/depression)</a:t>
            </a:r>
          </a:p>
          <a:p>
            <a:r>
              <a:rPr lang="en-GB" sz="2400" dirty="0"/>
              <a:t>Is health too narrow?</a:t>
            </a:r>
          </a:p>
          <a:p>
            <a:pPr lvl="1"/>
            <a:r>
              <a:rPr lang="en-GB" sz="2000" dirty="0"/>
              <a:t>UK Department of Health is developing of a wider measure that incorporates wellbeing (EQALY)</a:t>
            </a:r>
          </a:p>
          <a:p>
            <a:r>
              <a:rPr lang="en-GB" sz="2400" dirty="0"/>
              <a:t>Mapping methods</a:t>
            </a:r>
          </a:p>
          <a:p>
            <a:r>
              <a:rPr lang="en-GB" sz="2400" dirty="0"/>
              <a:t>Alternative PBMs….SF-6D, condition-specific PBMs, children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EDCF2-8FAE-4B76-922D-320F06FE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8F3AF-F035-45E6-9702-2009AA4C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© The University of Sheffield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08740-75A0-4190-8E80-122B8010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3395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8F82C-032A-43EA-A5F1-D471F9192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0856"/>
            <a:ext cx="10972800" cy="762000"/>
          </a:xfrm>
        </p:spPr>
        <p:txBody>
          <a:bodyPr/>
          <a:lstStyle/>
          <a:p>
            <a:r>
              <a:rPr lang="en-GB" dirty="0"/>
              <a:t>Areas of concern in UK (other issues)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EB10F-6134-471B-8FDF-E95801000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34952"/>
            <a:ext cx="10972800" cy="3426296"/>
          </a:xfrm>
        </p:spPr>
        <p:txBody>
          <a:bodyPr/>
          <a:lstStyle/>
          <a:p>
            <a:r>
              <a:rPr lang="en-GB" sz="2400" dirty="0"/>
              <a:t>Valuation methodology…TTO, SG, LT-TTO, DCE, BWS, DCE-TTO, PUF</a:t>
            </a:r>
          </a:p>
          <a:p>
            <a:r>
              <a:rPr lang="en-GB" sz="2400" dirty="0"/>
              <a:t>Tariff estimation…Bayesian, frequentist, personal utility functions (PUF)</a:t>
            </a:r>
          </a:p>
          <a:p>
            <a:r>
              <a:rPr lang="en-GB" sz="2400" dirty="0"/>
              <a:t>Valuation of health states…how are health state descriptions developed?</a:t>
            </a:r>
          </a:p>
          <a:p>
            <a:r>
              <a:rPr lang="en-GB" sz="2400" dirty="0"/>
              <a:t>Use of utilities within decision analytic models…adjustment for co-morbidities/side-effects, adjustment for age, choice of distributions for PSA</a:t>
            </a:r>
          </a:p>
          <a:p>
            <a:r>
              <a:rPr lang="en-GB" sz="2400" dirty="0"/>
              <a:t>Non-patient utilities…parents, partners</a:t>
            </a:r>
          </a:p>
          <a:p>
            <a:r>
              <a:rPr lang="en-GB" sz="2400" dirty="0"/>
              <a:t>Non-QALY utility measures, using DCE, used only once by NICE in 20 years.  WTP never used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EDCF2-8FAE-4B76-922D-320F06FE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8F3AF-F035-45E6-9702-2009AA4C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08740-75A0-4190-8E80-122B8010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30EF6-6C13-413D-A541-8FA2732E8850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9200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F78B3-1CB3-4962-B417-C0598291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371600"/>
            <a:ext cx="10972800" cy="762000"/>
          </a:xfrm>
        </p:spPr>
        <p:txBody>
          <a:bodyPr/>
          <a:lstStyle/>
          <a:p>
            <a:r>
              <a:rPr lang="en-GB" dirty="0"/>
              <a:t>Key differences seen in mainland Europe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03672-AF01-48AF-8F45-FC7A00665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67" y="2276872"/>
            <a:ext cx="6507377" cy="3888432"/>
          </a:xfrm>
        </p:spPr>
        <p:txBody>
          <a:bodyPr/>
          <a:lstStyle/>
          <a:p>
            <a:r>
              <a:rPr lang="en-GB" sz="2600" dirty="0"/>
              <a:t>Similar to the UK (</a:t>
            </a:r>
            <a:r>
              <a:rPr lang="en-GB" sz="2600" dirty="0" err="1"/>
              <a:t>EUNetHTA</a:t>
            </a:r>
            <a:r>
              <a:rPr lang="en-GB" sz="2600" dirty="0"/>
              <a:t> 2015)</a:t>
            </a:r>
          </a:p>
          <a:p>
            <a:r>
              <a:rPr lang="en-GB" sz="2600" dirty="0"/>
              <a:t>20 of the 25 countries recommend using CUA, but some countries also allow CEA/CBA/CMA</a:t>
            </a:r>
          </a:p>
          <a:p>
            <a:r>
              <a:rPr lang="en-GB" sz="2600" dirty="0"/>
              <a:t>17 recommend PBMs</a:t>
            </a:r>
          </a:p>
          <a:p>
            <a:r>
              <a:rPr lang="en-GB" sz="2600" dirty="0"/>
              <a:t>3 require patient values</a:t>
            </a:r>
          </a:p>
          <a:p>
            <a:r>
              <a:rPr lang="en-GB" sz="2600" dirty="0"/>
              <a:t>Nobody else has equity weighting based on patient characteristics</a:t>
            </a:r>
          </a:p>
          <a:p>
            <a:endParaRPr lang="en-GB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A3BA0-0E43-4078-A783-FB69209A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553200"/>
            <a:ext cx="1219200" cy="304800"/>
          </a:xfrm>
        </p:spPr>
        <p:txBody>
          <a:bodyPr/>
          <a:lstStyle/>
          <a:p>
            <a:pPr>
              <a:defRPr/>
            </a:pPr>
            <a:fld id="{D2E28BBE-4E92-4B2E-9C6F-C30F1CA4714D}" type="datetime1">
              <a:rPr lang="en-GB" altLang="en-US" smtClean="0"/>
              <a:pPr>
                <a:defRPr/>
              </a:pPr>
              <a:t>13/11/2020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46E2F-912D-4388-8B77-1336D7D6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553200"/>
            <a:ext cx="6908800" cy="3048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© The University of Sheffield</a:t>
            </a:r>
            <a:endParaRPr lang="en-GB" alt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51EE9-E6DB-46B7-A2B6-3323C3A7E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152400"/>
            <a:ext cx="2540000" cy="457200"/>
          </a:xfrm>
        </p:spPr>
        <p:txBody>
          <a:bodyPr/>
          <a:lstStyle/>
          <a:p>
            <a:fld id="{22230EF6-6C13-413D-A541-8FA2732E8850}" type="slidenum">
              <a:rPr lang="en-GB" altLang="en-US" smtClean="0"/>
              <a:pPr/>
              <a:t>9</a:t>
            </a:fld>
            <a:endParaRPr lang="en-GB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012C41-DAA9-4302-8241-E9812C3B2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924" y="2348880"/>
            <a:ext cx="446370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86868"/>
      </p:ext>
    </p:extLst>
  </p:cSld>
  <p:clrMapOvr>
    <a:masterClrMapping/>
  </p:clrMapOvr>
</p:sld>
</file>

<file path=ppt/theme/theme1.xml><?xml version="1.0" encoding="utf-8"?>
<a:theme xmlns:a="http://schemas.openxmlformats.org/drawingml/2006/main" name="tuos_ppt_template_white">
  <a:themeElements>
    <a:clrScheme name="">
      <a:dk1>
        <a:srgbClr val="00FFFF"/>
      </a:dk1>
      <a:lt1>
        <a:srgbClr val="FFFFFF"/>
      </a:lt1>
      <a:dk2>
        <a:srgbClr val="FFFF33"/>
      </a:dk2>
      <a:lt2>
        <a:srgbClr val="FCFBE3"/>
      </a:lt2>
      <a:accent1>
        <a:srgbClr val="FFFF00"/>
      </a:accent1>
      <a:accent2>
        <a:srgbClr val="B5B5B5"/>
      </a:accent2>
      <a:accent3>
        <a:srgbClr val="FFFFFF"/>
      </a:accent3>
      <a:accent4>
        <a:srgbClr val="00DADA"/>
      </a:accent4>
      <a:accent5>
        <a:srgbClr val="FFFFAA"/>
      </a:accent5>
      <a:accent6>
        <a:srgbClr val="A4A4A4"/>
      </a:accent6>
      <a:hlink>
        <a:srgbClr val="00B4F0"/>
      </a:hlink>
      <a:folHlink>
        <a:srgbClr val="FF00AE"/>
      </a:folHlink>
    </a:clrScheme>
    <a:fontScheme name="Default Design">
      <a:majorFont>
        <a:latin typeface="TUOS Stephenson"/>
        <a:ea typeface=""/>
        <a:cs typeface=""/>
      </a:majorFont>
      <a:minorFont>
        <a:latin typeface="TUOS Blak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UOS Stephenson" pitchFamily="-128" charset="0"/>
          </a:defRPr>
        </a:defPPr>
      </a:lstStyle>
    </a:lnDef>
  </a:objectDefaults>
  <a:extraClrSchemeLst>
    <a:extraClrScheme>
      <a:clrScheme name="Default Design 1">
        <a:dk1>
          <a:srgbClr val="2A196F"/>
        </a:dk1>
        <a:lt1>
          <a:srgbClr val="F9FFA2"/>
        </a:lt1>
        <a:dk2>
          <a:srgbClr val="00B3EF"/>
        </a:dk2>
        <a:lt2>
          <a:srgbClr val="FCFBE3"/>
        </a:lt2>
        <a:accent1>
          <a:srgbClr val="FFFF00"/>
        </a:accent1>
        <a:accent2>
          <a:srgbClr val="B5B5B5"/>
        </a:accent2>
        <a:accent3>
          <a:srgbClr val="FBFFCE"/>
        </a:accent3>
        <a:accent4>
          <a:srgbClr val="22145E"/>
        </a:accent4>
        <a:accent5>
          <a:srgbClr val="FFFFAA"/>
        </a:accent5>
        <a:accent6>
          <a:srgbClr val="A4A4A4"/>
        </a:accent6>
        <a:hlink>
          <a:srgbClr val="00B4F0"/>
        </a:hlink>
        <a:folHlink>
          <a:srgbClr val="FF00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CFBE3"/>
    </a:dk1>
    <a:lt1>
      <a:srgbClr val="FFFFFF"/>
    </a:lt1>
    <a:dk2>
      <a:srgbClr val="336699"/>
    </a:dk2>
    <a:lt2>
      <a:srgbClr val="FFFF33"/>
    </a:lt2>
    <a:accent1>
      <a:srgbClr val="FFFF00"/>
    </a:accent1>
    <a:accent2>
      <a:srgbClr val="B5B5B5"/>
    </a:accent2>
    <a:accent3>
      <a:srgbClr val="ADB8CA"/>
    </a:accent3>
    <a:accent4>
      <a:srgbClr val="DADADA"/>
    </a:accent4>
    <a:accent5>
      <a:srgbClr val="FFFFAA"/>
    </a:accent5>
    <a:accent6>
      <a:srgbClr val="A4A4A4"/>
    </a:accent6>
    <a:hlink>
      <a:srgbClr val="00B4F0"/>
    </a:hlink>
    <a:folHlink>
      <a:srgbClr val="FF00AE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33"/>
    </a:dk2>
    <a:lt2>
      <a:srgbClr val="FCFBE3"/>
    </a:lt2>
    <a:accent1>
      <a:srgbClr val="FFFF00"/>
    </a:accent1>
    <a:accent2>
      <a:srgbClr val="B5B5B5"/>
    </a:accent2>
    <a:accent3>
      <a:srgbClr val="FFFFFF"/>
    </a:accent3>
    <a:accent4>
      <a:srgbClr val="DADADA"/>
    </a:accent4>
    <a:accent5>
      <a:srgbClr val="FFFFAA"/>
    </a:accent5>
    <a:accent6>
      <a:srgbClr val="A4A4A4"/>
    </a:accent6>
    <a:hlink>
      <a:srgbClr val="00B4F0"/>
    </a:hlink>
    <a:folHlink>
      <a:srgbClr val="FF00A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tuos_ppt_template_white</Template>
  <TotalTime>2152</TotalTime>
  <Words>1428</Words>
  <Application>Microsoft Office PowerPoint</Application>
  <PresentationFormat>Widescreen</PresentationFormat>
  <Paragraphs>151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TUOS Blake</vt:lpstr>
      <vt:lpstr>TUOS Stephenson</vt:lpstr>
      <vt:lpstr>tuos_ppt_template_white</vt:lpstr>
      <vt:lpstr>Key issues when measuring and valuing health: a European and North American perspective</vt:lpstr>
      <vt:lpstr>Issues</vt:lpstr>
      <vt:lpstr>Key concepts</vt:lpstr>
      <vt:lpstr>The structure of a PBM…the EQ-5D-3L</vt:lpstr>
      <vt:lpstr>Summary of common PBMs…..</vt:lpstr>
      <vt:lpstr>Current practice in the UK</vt:lpstr>
      <vt:lpstr>Areas of concern in UK (PBMs) </vt:lpstr>
      <vt:lpstr>Areas of concern in UK (other issues) </vt:lpstr>
      <vt:lpstr>Key differences seen in mainland Europe </vt:lpstr>
      <vt:lpstr>EuroQoL Group’s ongoing research</vt:lpstr>
      <vt:lpstr>Key differences seen in North America (1) </vt:lpstr>
      <vt:lpstr>Key differences seen in North America (2)</vt:lpstr>
      <vt:lpstr>Key differences seen in North America (3)</vt:lpstr>
      <vt:lpstr>Conclusions</vt:lpstr>
      <vt:lpstr>Other issues to consider…</vt:lpstr>
      <vt:lpstr>References</vt:lpstr>
      <vt:lpstr>Further reading</vt:lpstr>
      <vt:lpstr>PowerPoint Presentation</vt:lpstr>
    </vt:vector>
  </TitlesOfParts>
  <Manager>Design team</Manager>
  <Company>Univeristy of Sheffield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University PowerPoint Template</dc:title>
  <dc:subject>PowerPoint template</dc:subject>
  <dc:creator>Admin</dc:creator>
  <cp:keywords>tuos, sheffield, university, powerpoint, ppt, template, i-d, 2005, white, dmc</cp:keywords>
  <dc:description>Please use this template for all your screen presentation requirements - adapting as necessary to the audience and facility in which it might be seen._x000d_
_x000d_
© 2005  The Univeristy of Sheffield</dc:description>
  <cp:lastModifiedBy>Simon Dixon</cp:lastModifiedBy>
  <cp:revision>93</cp:revision>
  <cp:lastPrinted>2005-02-24T11:31:10Z</cp:lastPrinted>
  <dcterms:created xsi:type="dcterms:W3CDTF">2011-12-13T16:55:01Z</dcterms:created>
  <dcterms:modified xsi:type="dcterms:W3CDTF">2020-11-13T09:02:18Z</dcterms:modified>
  <cp:category>Templates, identity</cp:category>
</cp:coreProperties>
</file>