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0" r:id="rId2"/>
  </p:sldMasterIdLst>
  <p:notesMasterIdLst>
    <p:notesMasterId r:id="rId24"/>
  </p:notesMasterIdLst>
  <p:sldIdLst>
    <p:sldId id="539" r:id="rId3"/>
    <p:sldId id="813" r:id="rId4"/>
    <p:sldId id="814" r:id="rId5"/>
    <p:sldId id="815" r:id="rId6"/>
    <p:sldId id="816" r:id="rId7"/>
    <p:sldId id="817" r:id="rId8"/>
    <p:sldId id="819" r:id="rId9"/>
    <p:sldId id="828" r:id="rId10"/>
    <p:sldId id="841" r:id="rId11"/>
    <p:sldId id="842" r:id="rId12"/>
    <p:sldId id="843" r:id="rId13"/>
    <p:sldId id="852" r:id="rId14"/>
    <p:sldId id="853" r:id="rId15"/>
    <p:sldId id="854" r:id="rId16"/>
    <p:sldId id="855" r:id="rId17"/>
    <p:sldId id="848" r:id="rId18"/>
    <p:sldId id="850" r:id="rId19"/>
    <p:sldId id="851" r:id="rId20"/>
    <p:sldId id="825" r:id="rId21"/>
    <p:sldId id="823" r:id="rId22"/>
    <p:sldId id="522" r:id="rId2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1">
          <p15:clr>
            <a:srgbClr val="A4A3A4"/>
          </p15:clr>
        </p15:guide>
        <p15:guide id="2" pos="27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00799014781" initials="" lastIdx="0" clrIdx="0"/>
  <p:cmAuthor id="2" name="M A" initials="" lastIdx="0" clrIdx="1"/>
  <p:cmAuthor id="3" name="lishunping@sdu.edu.cn" initials="A" lastIdx="1" clrIdx="2"/>
  <p:cmAuthor id="4" name="shizhao201801@qq.com" initials="sz" lastIdx="3" clrIdx="3"/>
  <p:cmAuthor id="5" name="王 凯旋" initials="王" lastIdx="6" clrIdx="4">
    <p:extLst>
      <p:ext uri="{19B8F6BF-5375-455C-9EA6-DF929625EA0E}">
        <p15:presenceInfo xmlns:p15="http://schemas.microsoft.com/office/powerpoint/2012/main" userId="27e222af03e3cd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021"/>
    <a:srgbClr val="5AE6B9"/>
    <a:srgbClr val="3A8F96"/>
    <a:srgbClr val="10575C"/>
    <a:srgbClr val="E44BA6"/>
    <a:srgbClr val="1E4B4E"/>
    <a:srgbClr val="36AFAA"/>
    <a:srgbClr val="80CFE8"/>
    <a:srgbClr val="C1E6EF"/>
    <a:srgbClr val="39A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80362" autoAdjust="0"/>
  </p:normalViewPr>
  <p:slideViewPr>
    <p:cSldViewPr>
      <p:cViewPr varScale="1">
        <p:scale>
          <a:sx n="167" d="100"/>
          <a:sy n="167" d="100"/>
        </p:scale>
        <p:origin x="204" y="138"/>
      </p:cViewPr>
      <p:guideLst>
        <p:guide orient="horz" pos="1811"/>
        <p:guide pos="2716"/>
      </p:guideLst>
    </p:cSldViewPr>
  </p:slideViewPr>
  <p:outlineViewPr>
    <p:cViewPr>
      <p:scale>
        <a:sx n="33" d="100"/>
        <a:sy n="33" d="100"/>
      </p:scale>
      <p:origin x="0" y="0"/>
    </p:cViewPr>
  </p:outlineViewPr>
  <p:notesTextViewPr>
    <p:cViewPr>
      <p:scale>
        <a:sx n="1" d="1"/>
        <a:sy n="1" d="1"/>
      </p:scale>
      <p:origin x="0" y="0"/>
    </p:cViewPr>
  </p:notesTextViewPr>
  <p:sorterViewPr>
    <p:cViewPr>
      <p:scale>
        <a:sx n="124" d="100"/>
        <a:sy n="124" d="100"/>
      </p:scale>
      <p:origin x="0" y="3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21016;&#19990;&#36132;\Desktop\&#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Sheet1!$F$4</c:f>
              <c:strCache>
                <c:ptCount val="1"/>
                <c:pt idx="0">
                  <c:v>n</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931-4389-BA6E-DA61052AEFD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931-4389-BA6E-DA61052AEFD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931-4389-BA6E-DA61052AEFDE}"/>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931-4389-BA6E-DA61052AEFDE}"/>
              </c:ext>
            </c:extLst>
          </c:dPt>
          <c:dLbls>
            <c:dLbl>
              <c:idx val="0"/>
              <c:layout/>
              <c:tx>
                <c:rich>
                  <a:bodyPr rot="0" spcFirstLastPara="1" vertOverflow="ellipsis" vert="horz" wrap="square" lIns="38100" tIns="19050" rIns="38100" bIns="19050" anchor="ctr" anchorCtr="1">
                    <a:noAutofit/>
                  </a:bodyPr>
                  <a:lstStyle/>
                  <a:p>
                    <a:fld id="{332B5000-6665-4986-8958-086BC17114F5}" type="CATEGORYNAME">
                      <a:rPr lang="en-US" altLang="zh-CN" b="1">
                        <a:solidFill>
                          <a:schemeClr val="bg1"/>
                        </a:solidFill>
                      </a:rPr>
                      <a:pPr/>
                      <a:t>[类别名称]</a:t>
                    </a:fld>
                    <a:endParaRPr lang="zh-CN" alt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1-1931-4389-BA6E-DA61052AEFDE}"/>
                </c:ext>
              </c:extLst>
            </c:dLbl>
            <c:dLbl>
              <c:idx val="1"/>
              <c:layout>
                <c:manualLayout>
                  <c:x val="1.85089990819013E-2"/>
                  <c:y val="-0.112089245118988"/>
                </c:manualLayout>
              </c:layout>
              <c:tx>
                <c:rich>
                  <a:bodyPr rot="0" spcFirstLastPara="1" vertOverflow="ellipsis" vert="horz" wrap="square" lIns="38100" tIns="19050" rIns="38100" bIns="19050" anchor="ctr" anchorCtr="1">
                    <a:noAutofit/>
                  </a:bodyPr>
                  <a:lstStyle/>
                  <a:p>
                    <a:fld id="{9BB7735E-591F-458D-BEF2-9CC3153E64E5}" type="CATEGORYNAME">
                      <a:rPr lang="en-US" altLang="zh-CN">
                        <a:solidFill>
                          <a:schemeClr val="bg1"/>
                        </a:solidFill>
                      </a:rPr>
                      <a:pPr/>
                      <a:t>[类别名称]</a:t>
                    </a:fld>
                    <a:endParaRPr lang="zh-CN" alt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2057486409472"/>
                      <c:h val="0.15369963942531201"/>
                    </c:manualLayout>
                  </c15:layout>
                  <c15:dlblFieldTable/>
                  <c15:showDataLabelsRange val="0"/>
                </c:ext>
                <c:ext xmlns:c16="http://schemas.microsoft.com/office/drawing/2014/chart" uri="{C3380CC4-5D6E-409C-BE32-E72D297353CC}">
                  <c16:uniqueId val="{00000003-1931-4389-BA6E-DA61052AEFDE}"/>
                </c:ext>
              </c:extLst>
            </c:dLbl>
            <c:dLbl>
              <c:idx val="2"/>
              <c:layout>
                <c:manualLayout>
                  <c:x val="6.1273328660299699E-2"/>
                  <c:y val="4.1377222517921003E-2"/>
                </c:manualLayout>
              </c:layout>
              <c:tx>
                <c:rich>
                  <a:bodyPr rot="0" spcFirstLastPara="1" vertOverflow="ellipsis" vert="horz" wrap="square" lIns="38100" tIns="19050" rIns="38100" bIns="19050" anchor="ctr" anchorCtr="1">
                    <a:noAutofit/>
                  </a:bodyPr>
                  <a:lstStyle/>
                  <a:p>
                    <a:fld id="{13BC85A1-EBEC-4608-99BC-1B1DD95764DF}" type="CATEGORYNAME">
                      <a:rPr lang="en-US" altLang="zh-CN">
                        <a:solidFill>
                          <a:schemeClr val="bg1"/>
                        </a:solidFill>
                      </a:rPr>
                      <a:pPr/>
                      <a:t>[类别名称]</a:t>
                    </a:fld>
                    <a:endParaRPr lang="zh-CN" alt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0876684292130601"/>
                      <c:h val="0.13875122088560099"/>
                    </c:manualLayout>
                  </c15:layout>
                  <c15:dlblFieldTable/>
                  <c15:showDataLabelsRange val="0"/>
                </c:ext>
                <c:ext xmlns:c16="http://schemas.microsoft.com/office/drawing/2014/chart" uri="{C3380CC4-5D6E-409C-BE32-E72D297353CC}">
                  <c16:uniqueId val="{00000005-1931-4389-BA6E-DA61052AEFDE}"/>
                </c:ext>
              </c:extLst>
            </c:dLbl>
            <c:dLbl>
              <c:idx val="3"/>
              <c:layout>
                <c:manualLayout>
                  <c:x val="2.64996247604753E-2"/>
                  <c:y val="2.4633110488116502E-3"/>
                </c:manualLayout>
              </c:layout>
              <c:tx>
                <c:rich>
                  <a:bodyPr rot="0" spcFirstLastPara="1" vertOverflow="ellipsis" vert="horz" wrap="square" lIns="38100" tIns="19050" rIns="38100" bIns="19050" anchor="ctr" anchorCtr="1">
                    <a:noAutofit/>
                  </a:bodyPr>
                  <a:lstStyle/>
                  <a:p>
                    <a:fld id="{BEACD9C9-460B-4C4F-84CF-D44B45C8997F}" type="CATEGORYNAME">
                      <a:rPr lang="en-US" altLang="zh-CN">
                        <a:solidFill>
                          <a:schemeClr val="bg1"/>
                        </a:solidFill>
                      </a:rPr>
                      <a:pPr/>
                      <a:t>[类别名称]</a:t>
                    </a:fld>
                    <a:endParaRPr lang="zh-CN" alt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1470510363848999"/>
                      <c:h val="0.14094593121703"/>
                    </c:manualLayout>
                  </c15:layout>
                  <c15:dlblFieldTable/>
                  <c15:showDataLabelsRange val="0"/>
                </c:ext>
                <c:ext xmlns:c16="http://schemas.microsoft.com/office/drawing/2014/chart" uri="{C3380CC4-5D6E-409C-BE32-E72D297353CC}">
                  <c16:uniqueId val="{00000007-1931-4389-BA6E-DA61052AEFD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zh-CN" sz="1000" b="1" i="0" u="none" strike="noStrike" kern="1200" baseline="0">
                    <a:solidFill>
                      <a:schemeClr val="lt1"/>
                    </a:solidFill>
                    <a:latin typeface="+mn-lt"/>
                    <a:ea typeface="+mn-ea"/>
                    <a:cs typeface="+mn-cs"/>
                  </a:defRPr>
                </a:pPr>
                <a:endParaRPr lang="zh-CN"/>
              </a:p>
            </c:txPr>
            <c:dLblPos val="ctr"/>
            <c:showLegendKey val="0"/>
            <c:showVal val="0"/>
            <c:showCatName val="1"/>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Sheet1!$E$5:$E$8</c:f>
              <c:strCache>
                <c:ptCount val="4"/>
                <c:pt idx="0">
                  <c:v>EQ-5D</c:v>
                </c:pt>
                <c:pt idx="1">
                  <c:v>SF-6D</c:v>
                </c:pt>
                <c:pt idx="2">
                  <c:v>HUI2/3</c:v>
                </c:pt>
                <c:pt idx="3">
                  <c:v>15D &amp; AQoL &amp; QWB</c:v>
                </c:pt>
              </c:strCache>
            </c:strRef>
          </c:cat>
          <c:val>
            <c:numRef>
              <c:f>Sheet1!$F$5:$F$8</c:f>
              <c:numCache>
                <c:formatCode>General</c:formatCode>
                <c:ptCount val="4"/>
                <c:pt idx="0">
                  <c:v>63</c:v>
                </c:pt>
                <c:pt idx="1">
                  <c:v>9</c:v>
                </c:pt>
                <c:pt idx="2">
                  <c:v>15</c:v>
                </c:pt>
                <c:pt idx="3">
                  <c:v>13</c:v>
                </c:pt>
              </c:numCache>
            </c:numRef>
          </c:val>
          <c:extLst>
            <c:ext xmlns:c16="http://schemas.microsoft.com/office/drawing/2014/chart" uri="{C3380CC4-5D6E-409C-BE32-E72D297353CC}">
              <c16:uniqueId val="{00000008-1931-4389-BA6E-DA61052AEFDE}"/>
            </c:ext>
          </c:extLst>
        </c:ser>
        <c:ser>
          <c:idx val="1"/>
          <c:order val="1"/>
          <c:tx>
            <c:strRef>
              <c:f>Sheet1!$G$4</c:f>
              <c:strCache>
                <c:ptCount val="1"/>
                <c:pt idx="0">
                  <c:v>N</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1931-4389-BA6E-DA61052AEFD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1931-4389-BA6E-DA61052AEFD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1931-4389-BA6E-DA61052AEFDE}"/>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1931-4389-BA6E-DA61052AEFD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zh-CN" sz="1000" b="1" i="0" u="none" strike="noStrike" kern="1200" baseline="0">
                    <a:solidFill>
                      <a:schemeClr val="lt1"/>
                    </a:solidFill>
                    <a:latin typeface="+mn-lt"/>
                    <a:ea typeface="+mn-ea"/>
                    <a:cs typeface="+mn-cs"/>
                  </a:defRPr>
                </a:pPr>
                <a:endParaRPr lang="zh-CN"/>
              </a:p>
            </c:txPr>
            <c:dLblPos val="ctr"/>
            <c:showLegendKey val="0"/>
            <c:showVal val="0"/>
            <c:showCatName val="1"/>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Sheet1!$E$5:$E$8</c:f>
              <c:strCache>
                <c:ptCount val="4"/>
                <c:pt idx="0">
                  <c:v>EQ-5D</c:v>
                </c:pt>
                <c:pt idx="1">
                  <c:v>SF-6D</c:v>
                </c:pt>
                <c:pt idx="2">
                  <c:v>HUI2/3</c:v>
                </c:pt>
                <c:pt idx="3">
                  <c:v>15D &amp; AQoL &amp; QWB</c:v>
                </c:pt>
              </c:strCache>
            </c:strRef>
          </c:cat>
          <c:val>
            <c:numRef>
              <c:f>Sheet1!$G$5:$G$8</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11-1931-4389-BA6E-DA61052AEFDE}"/>
            </c:ext>
          </c:extLst>
        </c:ser>
        <c:dLbls>
          <c:showLegendKey val="0"/>
          <c:showVal val="0"/>
          <c:showCatName val="1"/>
          <c:showSerName val="0"/>
          <c:showPercent val="0"/>
          <c:showBubbleSize val="0"/>
          <c:showLeaderLines val="1"/>
        </c:dLbls>
        <c:firstSliceAng val="0"/>
      </c:pieChart>
      <c:spPr>
        <a:noFill/>
        <a:ln>
          <a:noFill/>
        </a:ln>
        <a:effectLst/>
      </c:spPr>
    </c:plotArea>
    <c:legend>
      <c:legendPos val="r"/>
      <c:layout>
        <c:manualLayout>
          <c:xMode val="edge"/>
          <c:yMode val="edge"/>
          <c:x val="0.67191505967641796"/>
          <c:y val="0.10113911657435901"/>
          <c:w val="0.31568738454700801"/>
          <c:h val="0.74780605474511097"/>
        </c:manualLayout>
      </c:layout>
      <c:overlay val="0"/>
      <c:spPr>
        <a:solidFill>
          <a:schemeClr val="lt1">
            <a:lumMod val="95000"/>
            <a:alpha val="39000"/>
          </a:schemeClr>
        </a:solidFill>
        <a:ln>
          <a:noFill/>
        </a:ln>
        <a:effectLst/>
      </c:spPr>
      <c:txPr>
        <a:bodyPr rot="0" spcFirstLastPara="1" vertOverflow="ellipsis" vert="horz" wrap="square" anchor="ctr" anchorCtr="0"/>
        <a:lstStyle/>
        <a:p>
          <a:pPr>
            <a:defRPr lang="zh-CN" sz="2000" b="1"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800524934383"/>
          <c:y val="6.4652960046660851E-2"/>
          <c:w val="0.85841774728653963"/>
          <c:h val="0.60780876348789736"/>
        </c:manualLayout>
      </c:layout>
      <c:barChart>
        <c:barDir val="col"/>
        <c:grouping val="clustered"/>
        <c:varyColors val="0"/>
        <c:ser>
          <c:idx val="0"/>
          <c:order val="0"/>
          <c:tx>
            <c:strRef>
              <c:f>工具!$A$2</c:f>
              <c:strCache>
                <c:ptCount val="1"/>
                <c:pt idx="0">
                  <c:v>效用值</c:v>
                </c:pt>
              </c:strCache>
            </c:strRef>
          </c:tx>
          <c:spPr>
            <a:solidFill>
              <a:schemeClr val="accent5">
                <a:lumMod val="50000"/>
              </a:schemeClr>
            </a:solidFill>
            <a:ln>
              <a:solidFill>
                <a:srgbClr val="002060"/>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FF0000"/>
                    </a:solidFill>
                    <a:latin typeface="Times New Roman" panose="02020603050405020304" pitchFamily="18" charset="0"/>
                    <a:ea typeface="宋体" panose="02010600030101010101" pitchFamily="2"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工具!$B$1:$D$1</c:f>
              <c:strCache>
                <c:ptCount val="3"/>
                <c:pt idx="0">
                  <c:v>TTO</c:v>
                </c:pt>
                <c:pt idx="1">
                  <c:v>EQ-5D-5L</c:v>
                </c:pt>
                <c:pt idx="2">
                  <c:v>SF-6D</c:v>
                </c:pt>
              </c:strCache>
            </c:strRef>
          </c:cat>
          <c:val>
            <c:numRef>
              <c:f>工具!$B$2:$D$2</c:f>
              <c:numCache>
                <c:formatCode>General</c:formatCode>
                <c:ptCount val="3"/>
                <c:pt idx="0" formatCode="0.00">
                  <c:v>0.8</c:v>
                </c:pt>
                <c:pt idx="1">
                  <c:v>0.83</c:v>
                </c:pt>
                <c:pt idx="2">
                  <c:v>0.65</c:v>
                </c:pt>
              </c:numCache>
            </c:numRef>
          </c:val>
          <c:extLst>
            <c:ext xmlns:c16="http://schemas.microsoft.com/office/drawing/2014/chart" uri="{C3380CC4-5D6E-409C-BE32-E72D297353CC}">
              <c16:uniqueId val="{00000000-BCAB-4BC5-9938-F3FEC8D8F2CC}"/>
            </c:ext>
          </c:extLst>
        </c:ser>
        <c:dLbls>
          <c:showLegendKey val="0"/>
          <c:showVal val="0"/>
          <c:showCatName val="0"/>
          <c:showSerName val="0"/>
          <c:showPercent val="0"/>
          <c:showBubbleSize val="0"/>
        </c:dLbls>
        <c:gapWidth val="219"/>
        <c:overlap val="-27"/>
        <c:axId val="456230623"/>
        <c:axId val="394824959"/>
      </c:barChart>
      <c:catAx>
        <c:axId val="4562306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mn-cs"/>
              </a:defRPr>
            </a:pPr>
            <a:endParaRPr lang="zh-CN"/>
          </a:p>
        </c:txPr>
        <c:crossAx val="394824959"/>
        <c:crosses val="autoZero"/>
        <c:auto val="1"/>
        <c:lblAlgn val="ctr"/>
        <c:lblOffset val="100"/>
        <c:noMultiLvlLbl val="0"/>
      </c:catAx>
      <c:valAx>
        <c:axId val="394824959"/>
        <c:scaling>
          <c:orientation val="minMax"/>
        </c:scaling>
        <c:delete val="0"/>
        <c:axPos val="l"/>
        <c:title>
          <c:tx>
            <c:rich>
              <a:bodyPr rot="-5400000" spcFirstLastPara="1" vertOverflow="ellipsis" vert="horz" wrap="square" anchor="ctr" anchorCtr="1"/>
              <a:lstStyle/>
              <a:p>
                <a:pPr>
                  <a:defRPr sz="1100" b="1" i="0" u="none" strike="noStrike" kern="1200" baseline="0">
                    <a:solidFill>
                      <a:srgbClr val="0D2021"/>
                    </a:solidFill>
                    <a:latin typeface="Times New Roman" panose="02020603050405020304" pitchFamily="18" charset="0"/>
                    <a:ea typeface="宋体" panose="02010600030101010101" pitchFamily="2" charset="-122"/>
                    <a:cs typeface="+mn-cs"/>
                  </a:defRPr>
                </a:pPr>
                <a:r>
                  <a:rPr lang="en-US" altLang="zh-CN" sz="1100" b="1" dirty="0">
                    <a:solidFill>
                      <a:srgbClr val="0D2021"/>
                    </a:solidFill>
                  </a:rPr>
                  <a:t>Health state utility</a:t>
                </a:r>
              </a:p>
            </c:rich>
          </c:tx>
          <c:layout>
            <c:manualLayout>
              <c:xMode val="edge"/>
              <c:yMode val="edge"/>
              <c:x val="0"/>
              <c:y val="0.2440618749495167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rgbClr val="0D2021"/>
                  </a:solidFill>
                  <a:latin typeface="Times New Roman" panose="02020603050405020304" pitchFamily="18" charset="0"/>
                  <a:ea typeface="宋体" panose="02010600030101010101" pitchFamily="2" charset="-122"/>
                  <a:cs typeface="+mn-cs"/>
                </a:defRPr>
              </a:pPr>
              <a:endParaRPr lang="zh-CN"/>
            </a:p>
          </c:txPr>
        </c:title>
        <c:numFmt formatCode="0.00"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mn-cs"/>
              </a:defRPr>
            </a:pPr>
            <a:endParaRPr lang="zh-CN"/>
          </a:p>
        </c:txPr>
        <c:crossAx val="4562306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baseline="0">
          <a:latin typeface="Times New Roman" panose="02020603050405020304" pitchFamily="18" charset="0"/>
          <a:ea typeface="宋体" panose="02010600030101010101" pitchFamily="2"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5_4#1">
  <dgm:title val=""/>
  <dgm:desc val=""/>
  <dgm:catLst>
    <dgm:cat type="accent5" pri="11400"/>
  </dgm:catLst>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2">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E0F838F-45DB-4AA8-92A0-AED664A935EF}" type="doc">
      <dgm:prSet loTypeId="urn:microsoft.com/office/officeart/2009/3/layout/CircleRelationship" loCatId="relationship" qsTypeId="urn:microsoft.com/office/officeart/2005/8/quickstyle/simple1#1" qsCatId="simple" csTypeId="urn:microsoft.com/office/officeart/2005/8/colors/accent5_4#1" csCatId="colorful" phldr="1"/>
      <dgm:spPr/>
      <dgm:t>
        <a:bodyPr/>
        <a:lstStyle/>
        <a:p>
          <a:endParaRPr lang="zh-CN" altLang="en-US"/>
        </a:p>
      </dgm:t>
    </dgm:pt>
    <dgm:pt modelId="{2CA435F3-7D60-4B8B-B5C7-0A52465E98BB}">
      <dgm:prSet phldrT="[文本]" phldr="0" custT="1"/>
      <dgm:spPr>
        <a:solidFill>
          <a:srgbClr val="002060"/>
        </a:solidFill>
      </dgm:spPr>
      <dgm:t>
        <a:bodyPr vert="horz" wrap="square"/>
        <a:lstStyle/>
        <a:p>
          <a:pPr>
            <a:lnSpc>
              <a:spcPct val="100000"/>
            </a:lnSpc>
            <a:spcBef>
              <a:spcPct val="0"/>
            </a:spcBef>
            <a:spcAft>
              <a:spcPct val="35000"/>
            </a:spcAft>
          </a:pPr>
          <a:r>
            <a:rPr lang="en-US" altLang="en-US" sz="4000" b="1" dirty="0">
              <a:latin typeface="+mn-ea"/>
              <a:ea typeface="+mn-ea"/>
            </a:rPr>
            <a:t>Health state utility</a:t>
          </a:r>
          <a:endParaRPr sz="4000" dirty="0">
            <a:latin typeface="+mn-ea"/>
            <a:ea typeface="+mn-ea"/>
          </a:endParaRPr>
        </a:p>
      </dgm:t>
    </dgm:pt>
    <dgm:pt modelId="{32E906D9-B8C0-4B4C-9EFA-AF325870F609}" type="parTrans" cxnId="{BE9A378A-12B4-47A0-87A0-02AAEF58A93D}">
      <dgm:prSet/>
      <dgm:spPr/>
      <dgm:t>
        <a:bodyPr/>
        <a:lstStyle/>
        <a:p>
          <a:endParaRPr lang="zh-CN" altLang="en-US"/>
        </a:p>
      </dgm:t>
    </dgm:pt>
    <dgm:pt modelId="{90FC8E69-3BEF-4D98-82B0-FE135B042958}" type="sibTrans" cxnId="{BE9A378A-12B4-47A0-87A0-02AAEF58A93D}">
      <dgm:prSet/>
      <dgm:spPr/>
      <dgm:t>
        <a:bodyPr/>
        <a:lstStyle/>
        <a:p>
          <a:endParaRPr lang="zh-CN" altLang="en-US"/>
        </a:p>
      </dgm:t>
    </dgm:pt>
    <dgm:pt modelId="{0AB328E3-CE87-45A9-95D1-CE70684AEC00}">
      <dgm:prSet phldrT="[文本]" phldr="0" custT="1"/>
      <dgm:spPr>
        <a:solidFill>
          <a:schemeClr val="accent5">
            <a:lumMod val="75000"/>
          </a:schemeClr>
        </a:solidFill>
      </dgm:spPr>
      <dgm:t>
        <a:bodyPr vert="horz" wrap="square"/>
        <a:lstStyle/>
        <a:p>
          <a:pPr>
            <a:lnSpc>
              <a:spcPct val="100000"/>
            </a:lnSpc>
            <a:spcBef>
              <a:spcPct val="0"/>
            </a:spcBef>
            <a:spcAft>
              <a:spcPct val="35000"/>
            </a:spcAft>
          </a:pPr>
          <a:r>
            <a:rPr lang="en-US" altLang="zh-CN" sz="2000" b="1" dirty="0">
              <a:latin typeface="+mn-ea"/>
              <a:ea typeface="+mn-ea"/>
            </a:rPr>
            <a:t>Preference</a:t>
          </a:r>
          <a:endParaRPr lang="zh-CN" altLang="en-US" sz="1200" b="1" dirty="0">
            <a:latin typeface="+mn-ea"/>
            <a:ea typeface="+mn-ea"/>
          </a:endParaRPr>
        </a:p>
      </dgm:t>
    </dgm:pt>
    <dgm:pt modelId="{AF949317-AF36-41D8-B1E7-713D579D7E5F}" type="parTrans" cxnId="{B00C694E-4A5C-4786-9193-5290A61D5E45}">
      <dgm:prSet/>
      <dgm:spPr/>
      <dgm:t>
        <a:bodyPr/>
        <a:lstStyle/>
        <a:p>
          <a:endParaRPr lang="zh-CN" altLang="en-US"/>
        </a:p>
      </dgm:t>
    </dgm:pt>
    <dgm:pt modelId="{44D2DE42-E627-4B50-91FE-EE6EADCC26D9}" type="sibTrans" cxnId="{B00C694E-4A5C-4786-9193-5290A61D5E45}">
      <dgm:prSet/>
      <dgm:spPr/>
      <dgm:t>
        <a:bodyPr/>
        <a:lstStyle/>
        <a:p>
          <a:endParaRPr lang="zh-CN" altLang="en-US"/>
        </a:p>
      </dgm:t>
    </dgm:pt>
    <dgm:pt modelId="{43882DD1-770B-47A6-9DFB-62962FB9D762}">
      <dgm:prSet phldrT="[文本]" phldr="0" custT="1"/>
      <dgm:spPr>
        <a:solidFill>
          <a:schemeClr val="accent5">
            <a:lumMod val="50000"/>
          </a:schemeClr>
        </a:solidFill>
      </dgm:spPr>
      <dgm:t>
        <a:bodyPr vert="horz" wrap="square"/>
        <a:lstStyle/>
        <a:p>
          <a:pPr>
            <a:lnSpc>
              <a:spcPct val="100000"/>
            </a:lnSpc>
            <a:spcBef>
              <a:spcPct val="0"/>
            </a:spcBef>
            <a:spcAft>
              <a:spcPct val="35000"/>
            </a:spcAft>
          </a:pPr>
          <a:r>
            <a:rPr lang="en-US" altLang="zh-CN" sz="3600" b="1" dirty="0">
              <a:latin typeface="+mn-ea"/>
              <a:ea typeface="+mn-ea"/>
            </a:rPr>
            <a:t>0~1</a:t>
          </a:r>
        </a:p>
      </dgm:t>
    </dgm:pt>
    <dgm:pt modelId="{272D3BFD-2359-455B-A776-F222130B6C5E}" type="parTrans" cxnId="{8E009C64-0721-4AC0-B065-0D06D2FC9DB7}">
      <dgm:prSet/>
      <dgm:spPr/>
      <dgm:t>
        <a:bodyPr/>
        <a:lstStyle/>
        <a:p>
          <a:endParaRPr lang="zh-CN" altLang="en-US"/>
        </a:p>
      </dgm:t>
    </dgm:pt>
    <dgm:pt modelId="{E5880E79-6C66-4180-B711-E896223625D2}" type="sibTrans" cxnId="{8E009C64-0721-4AC0-B065-0D06D2FC9DB7}">
      <dgm:prSet/>
      <dgm:spPr/>
      <dgm:t>
        <a:bodyPr/>
        <a:lstStyle/>
        <a:p>
          <a:endParaRPr lang="zh-CN" altLang="en-US"/>
        </a:p>
      </dgm:t>
    </dgm:pt>
    <dgm:pt modelId="{7FCA421B-1660-4636-B540-827A5F1A6D26}" type="pres">
      <dgm:prSet presAssocID="{AE0F838F-45DB-4AA8-92A0-AED664A935EF}" presName="Name0" presStyleCnt="0">
        <dgm:presLayoutVars>
          <dgm:chMax val="1"/>
          <dgm:chPref val="1"/>
        </dgm:presLayoutVars>
      </dgm:prSet>
      <dgm:spPr/>
      <dgm:t>
        <a:bodyPr/>
        <a:lstStyle/>
        <a:p>
          <a:endParaRPr lang="zh-CN" altLang="en-US"/>
        </a:p>
      </dgm:t>
    </dgm:pt>
    <dgm:pt modelId="{B41974FC-7F65-4618-9BFA-A12B7D4C2C5E}" type="pres">
      <dgm:prSet presAssocID="{2CA435F3-7D60-4B8B-B5C7-0A52465E98BB}" presName="Parent" presStyleLbl="node0" presStyleIdx="0" presStyleCnt="1">
        <dgm:presLayoutVars>
          <dgm:chMax val="5"/>
          <dgm:chPref val="5"/>
        </dgm:presLayoutVars>
      </dgm:prSet>
      <dgm:spPr/>
      <dgm:t>
        <a:bodyPr/>
        <a:lstStyle/>
        <a:p>
          <a:endParaRPr lang="zh-CN" altLang="en-US"/>
        </a:p>
      </dgm:t>
    </dgm:pt>
    <dgm:pt modelId="{A8438C16-318F-4DED-A98E-54D8B1079A68}" type="pres">
      <dgm:prSet presAssocID="{2CA435F3-7D60-4B8B-B5C7-0A52465E98BB}" presName="Accent1" presStyleLbl="node1" presStyleIdx="0" presStyleCnt="13"/>
      <dgm:spPr/>
    </dgm:pt>
    <dgm:pt modelId="{1BE7B839-8848-4E6F-A1BF-4E2F82860CB2}" type="pres">
      <dgm:prSet presAssocID="{2CA435F3-7D60-4B8B-B5C7-0A52465E98BB}" presName="Accent2" presStyleLbl="node1" presStyleIdx="1" presStyleCnt="13"/>
      <dgm:spPr/>
    </dgm:pt>
    <dgm:pt modelId="{6E03AEE4-F8CF-403F-865B-3AD9DBF625F5}" type="pres">
      <dgm:prSet presAssocID="{2CA435F3-7D60-4B8B-B5C7-0A52465E98BB}" presName="Accent3" presStyleLbl="node1" presStyleIdx="2" presStyleCnt="13"/>
      <dgm:spPr/>
    </dgm:pt>
    <dgm:pt modelId="{90ED033E-0488-4103-AA15-D031E6F6A98F}" type="pres">
      <dgm:prSet presAssocID="{2CA435F3-7D60-4B8B-B5C7-0A52465E98BB}" presName="Accent4" presStyleLbl="node1" presStyleIdx="3" presStyleCnt="13"/>
      <dgm:spPr/>
    </dgm:pt>
    <dgm:pt modelId="{5BAD0F18-B3BF-47E4-8EA8-ED7B7BB1E5AE}" type="pres">
      <dgm:prSet presAssocID="{2CA435F3-7D60-4B8B-B5C7-0A52465E98BB}" presName="Accent5" presStyleLbl="node1" presStyleIdx="4" presStyleCnt="13" custLinFactNeighborX="-14039" custLinFactNeighborY="-42066"/>
      <dgm:spPr/>
    </dgm:pt>
    <dgm:pt modelId="{317D2944-7AFD-44F1-A2CD-9CAA33840C2A}" type="pres">
      <dgm:prSet presAssocID="{2CA435F3-7D60-4B8B-B5C7-0A52465E98BB}" presName="Accent6" presStyleLbl="node1" presStyleIdx="5" presStyleCnt="13"/>
      <dgm:spPr/>
    </dgm:pt>
    <dgm:pt modelId="{F88A983F-4193-4A33-AF39-B08BFFB8C027}" type="pres">
      <dgm:prSet presAssocID="{0AB328E3-CE87-45A9-95D1-CE70684AEC00}" presName="Child1" presStyleLbl="node1" presStyleIdx="6" presStyleCnt="13" custScaleX="165652" custScaleY="140060" custLinFactNeighborX="-30316" custLinFactNeighborY="-4956">
        <dgm:presLayoutVars>
          <dgm:chMax val="0"/>
          <dgm:chPref val="0"/>
        </dgm:presLayoutVars>
      </dgm:prSet>
      <dgm:spPr/>
      <dgm:t>
        <a:bodyPr/>
        <a:lstStyle/>
        <a:p>
          <a:endParaRPr lang="zh-CN" altLang="en-US"/>
        </a:p>
      </dgm:t>
    </dgm:pt>
    <dgm:pt modelId="{2EC56B84-485B-428B-ABBE-2BAE7253EFCA}" type="pres">
      <dgm:prSet presAssocID="{0AB328E3-CE87-45A9-95D1-CE70684AEC00}" presName="Accent7" presStyleCnt="0"/>
      <dgm:spPr/>
    </dgm:pt>
    <dgm:pt modelId="{23397902-9794-400F-866A-7AE03E4DB20F}" type="pres">
      <dgm:prSet presAssocID="{0AB328E3-CE87-45A9-95D1-CE70684AEC00}" presName="AccentHold1" presStyleLbl="node1" presStyleIdx="7" presStyleCnt="13" custLinFactNeighborX="-8049" custLinFactNeighborY="-61161"/>
      <dgm:spPr/>
    </dgm:pt>
    <dgm:pt modelId="{87B6AA76-779F-4777-83BA-2F6A8719CC4F}" type="pres">
      <dgm:prSet presAssocID="{0AB328E3-CE87-45A9-95D1-CE70684AEC00}" presName="Accent8" presStyleCnt="0"/>
      <dgm:spPr/>
    </dgm:pt>
    <dgm:pt modelId="{1543B99B-A75D-45E0-87A5-F7FAB74EF0FB}" type="pres">
      <dgm:prSet presAssocID="{0AB328E3-CE87-45A9-95D1-CE70684AEC00}" presName="AccentHold2" presStyleLbl="node1" presStyleIdx="8" presStyleCnt="13"/>
      <dgm:spPr/>
    </dgm:pt>
    <dgm:pt modelId="{BFD29CD4-0801-478C-9601-86F6A5715DA6}" type="pres">
      <dgm:prSet presAssocID="{43882DD1-770B-47A6-9DFB-62962FB9D762}" presName="Child2" presStyleLbl="node1" presStyleIdx="9" presStyleCnt="13" custScaleX="128659" custScaleY="128659" custLinFactNeighborX="-12156" custLinFactNeighborY="-1889">
        <dgm:presLayoutVars>
          <dgm:chMax val="0"/>
          <dgm:chPref val="0"/>
        </dgm:presLayoutVars>
      </dgm:prSet>
      <dgm:spPr/>
      <dgm:t>
        <a:bodyPr/>
        <a:lstStyle/>
        <a:p>
          <a:endParaRPr lang="zh-CN" altLang="en-US"/>
        </a:p>
      </dgm:t>
    </dgm:pt>
    <dgm:pt modelId="{5CAA85E3-FAD3-4B59-803A-40310833331A}" type="pres">
      <dgm:prSet presAssocID="{43882DD1-770B-47A6-9DFB-62962FB9D762}" presName="Accent9" presStyleCnt="0"/>
      <dgm:spPr/>
    </dgm:pt>
    <dgm:pt modelId="{76A6E718-EA2C-4B6A-A9A8-20055DF5828A}" type="pres">
      <dgm:prSet presAssocID="{43882DD1-770B-47A6-9DFB-62962FB9D762}" presName="AccentHold1" presStyleLbl="node1" presStyleIdx="10" presStyleCnt="13"/>
      <dgm:spPr/>
    </dgm:pt>
    <dgm:pt modelId="{CB73C282-4D86-4FA0-904E-C7489ACC8378}" type="pres">
      <dgm:prSet presAssocID="{43882DD1-770B-47A6-9DFB-62962FB9D762}" presName="Accent10" presStyleCnt="0"/>
      <dgm:spPr/>
    </dgm:pt>
    <dgm:pt modelId="{4EAE5A2E-C3E4-40FC-A526-71500EE556EA}" type="pres">
      <dgm:prSet presAssocID="{43882DD1-770B-47A6-9DFB-62962FB9D762}" presName="AccentHold2" presStyleLbl="node1" presStyleIdx="11" presStyleCnt="13"/>
      <dgm:spPr/>
    </dgm:pt>
    <dgm:pt modelId="{38584158-E929-4B95-B6CC-66BFE7C4621B}" type="pres">
      <dgm:prSet presAssocID="{43882DD1-770B-47A6-9DFB-62962FB9D762}" presName="Accent11" presStyleCnt="0"/>
      <dgm:spPr/>
    </dgm:pt>
    <dgm:pt modelId="{1F340E5B-A19B-4E1C-AC9E-A1DBE65BB904}" type="pres">
      <dgm:prSet presAssocID="{43882DD1-770B-47A6-9DFB-62962FB9D762}" presName="AccentHold3" presStyleLbl="node1" presStyleIdx="12" presStyleCnt="13"/>
      <dgm:spPr/>
    </dgm:pt>
  </dgm:ptLst>
  <dgm:cxnLst>
    <dgm:cxn modelId="{A370E5F4-1BF2-4EEF-984D-9960A44CAF31}" type="presOf" srcId="{43882DD1-770B-47A6-9DFB-62962FB9D762}" destId="{BFD29CD4-0801-478C-9601-86F6A5715DA6}" srcOrd="0" destOrd="0" presId="urn:microsoft.com/office/officeart/2009/3/layout/CircleRelationship"/>
    <dgm:cxn modelId="{0ABE3425-0E48-4E07-A86B-E961F7F195C5}" type="presOf" srcId="{0AB328E3-CE87-45A9-95D1-CE70684AEC00}" destId="{F88A983F-4193-4A33-AF39-B08BFFB8C027}" srcOrd="0" destOrd="0" presId="urn:microsoft.com/office/officeart/2009/3/layout/CircleRelationship"/>
    <dgm:cxn modelId="{B00C694E-4A5C-4786-9193-5290A61D5E45}" srcId="{2CA435F3-7D60-4B8B-B5C7-0A52465E98BB}" destId="{0AB328E3-CE87-45A9-95D1-CE70684AEC00}" srcOrd="0" destOrd="0" parTransId="{AF949317-AF36-41D8-B1E7-713D579D7E5F}" sibTransId="{44D2DE42-E627-4B50-91FE-EE6EADCC26D9}"/>
    <dgm:cxn modelId="{2344C5A9-246A-45D3-A740-DE13595E32D3}" type="presOf" srcId="{2CA435F3-7D60-4B8B-B5C7-0A52465E98BB}" destId="{B41974FC-7F65-4618-9BFA-A12B7D4C2C5E}" srcOrd="0" destOrd="0" presId="urn:microsoft.com/office/officeart/2009/3/layout/CircleRelationship"/>
    <dgm:cxn modelId="{BE9A378A-12B4-47A0-87A0-02AAEF58A93D}" srcId="{AE0F838F-45DB-4AA8-92A0-AED664A935EF}" destId="{2CA435F3-7D60-4B8B-B5C7-0A52465E98BB}" srcOrd="0" destOrd="0" parTransId="{32E906D9-B8C0-4B4C-9EFA-AF325870F609}" sibTransId="{90FC8E69-3BEF-4D98-82B0-FE135B042958}"/>
    <dgm:cxn modelId="{8E009C64-0721-4AC0-B065-0D06D2FC9DB7}" srcId="{2CA435F3-7D60-4B8B-B5C7-0A52465E98BB}" destId="{43882DD1-770B-47A6-9DFB-62962FB9D762}" srcOrd="1" destOrd="0" parTransId="{272D3BFD-2359-455B-A776-F222130B6C5E}" sibTransId="{E5880E79-6C66-4180-B711-E896223625D2}"/>
    <dgm:cxn modelId="{6C43BF9E-61E4-49B1-B1D3-D983EA3F3BAB}" type="presOf" srcId="{AE0F838F-45DB-4AA8-92A0-AED664A935EF}" destId="{7FCA421B-1660-4636-B540-827A5F1A6D26}" srcOrd="0" destOrd="0" presId="urn:microsoft.com/office/officeart/2009/3/layout/CircleRelationship"/>
    <dgm:cxn modelId="{2CB5F2E2-358D-4090-AC1D-2CEDE839B049}" type="presParOf" srcId="{7FCA421B-1660-4636-B540-827A5F1A6D26}" destId="{B41974FC-7F65-4618-9BFA-A12B7D4C2C5E}" srcOrd="0" destOrd="0" presId="urn:microsoft.com/office/officeart/2009/3/layout/CircleRelationship"/>
    <dgm:cxn modelId="{77610173-8B42-4194-A5CD-1DCC3FEEA05C}" type="presParOf" srcId="{7FCA421B-1660-4636-B540-827A5F1A6D26}" destId="{A8438C16-318F-4DED-A98E-54D8B1079A68}" srcOrd="1" destOrd="0" presId="urn:microsoft.com/office/officeart/2009/3/layout/CircleRelationship"/>
    <dgm:cxn modelId="{A1F608CF-4A5B-417E-8A39-C1110E3027BA}" type="presParOf" srcId="{7FCA421B-1660-4636-B540-827A5F1A6D26}" destId="{1BE7B839-8848-4E6F-A1BF-4E2F82860CB2}" srcOrd="2" destOrd="0" presId="urn:microsoft.com/office/officeart/2009/3/layout/CircleRelationship"/>
    <dgm:cxn modelId="{A876D1A3-B158-4DD0-A60B-8FE6C10F2D98}" type="presParOf" srcId="{7FCA421B-1660-4636-B540-827A5F1A6D26}" destId="{6E03AEE4-F8CF-403F-865B-3AD9DBF625F5}" srcOrd="3" destOrd="0" presId="urn:microsoft.com/office/officeart/2009/3/layout/CircleRelationship"/>
    <dgm:cxn modelId="{DD1A1168-3439-4FE2-A676-BFF326298B64}" type="presParOf" srcId="{7FCA421B-1660-4636-B540-827A5F1A6D26}" destId="{90ED033E-0488-4103-AA15-D031E6F6A98F}" srcOrd="4" destOrd="0" presId="urn:microsoft.com/office/officeart/2009/3/layout/CircleRelationship"/>
    <dgm:cxn modelId="{EBCA1E4F-847E-47FD-901A-A04E7B834E62}" type="presParOf" srcId="{7FCA421B-1660-4636-B540-827A5F1A6D26}" destId="{5BAD0F18-B3BF-47E4-8EA8-ED7B7BB1E5AE}" srcOrd="5" destOrd="0" presId="urn:microsoft.com/office/officeart/2009/3/layout/CircleRelationship"/>
    <dgm:cxn modelId="{C4E69883-62E6-4917-AF10-976275EE35EB}" type="presParOf" srcId="{7FCA421B-1660-4636-B540-827A5F1A6D26}" destId="{317D2944-7AFD-44F1-A2CD-9CAA33840C2A}" srcOrd="6" destOrd="0" presId="urn:microsoft.com/office/officeart/2009/3/layout/CircleRelationship"/>
    <dgm:cxn modelId="{3C32F7EE-1B9B-4D3C-8D72-B9F088C24DAA}" type="presParOf" srcId="{7FCA421B-1660-4636-B540-827A5F1A6D26}" destId="{F88A983F-4193-4A33-AF39-B08BFFB8C027}" srcOrd="7" destOrd="0" presId="urn:microsoft.com/office/officeart/2009/3/layout/CircleRelationship"/>
    <dgm:cxn modelId="{2B19C1CB-80EB-4B64-B8D7-984B3D98F98A}" type="presParOf" srcId="{7FCA421B-1660-4636-B540-827A5F1A6D26}" destId="{2EC56B84-485B-428B-ABBE-2BAE7253EFCA}" srcOrd="8" destOrd="0" presId="urn:microsoft.com/office/officeart/2009/3/layout/CircleRelationship"/>
    <dgm:cxn modelId="{366FF208-BC4D-43FB-95EB-0ABB55FC4835}" type="presParOf" srcId="{2EC56B84-485B-428B-ABBE-2BAE7253EFCA}" destId="{23397902-9794-400F-866A-7AE03E4DB20F}" srcOrd="0" destOrd="0" presId="urn:microsoft.com/office/officeart/2009/3/layout/CircleRelationship"/>
    <dgm:cxn modelId="{5C54031C-06BA-4158-BE68-FEFA77093543}" type="presParOf" srcId="{7FCA421B-1660-4636-B540-827A5F1A6D26}" destId="{87B6AA76-779F-4777-83BA-2F6A8719CC4F}" srcOrd="9" destOrd="0" presId="urn:microsoft.com/office/officeart/2009/3/layout/CircleRelationship"/>
    <dgm:cxn modelId="{11AD492E-DDBF-43EA-9149-E3A5EDC6C08B}" type="presParOf" srcId="{87B6AA76-779F-4777-83BA-2F6A8719CC4F}" destId="{1543B99B-A75D-45E0-87A5-F7FAB74EF0FB}" srcOrd="0" destOrd="0" presId="urn:microsoft.com/office/officeart/2009/3/layout/CircleRelationship"/>
    <dgm:cxn modelId="{B9B9B515-9146-4896-ACF4-00F69B2030F5}" type="presParOf" srcId="{7FCA421B-1660-4636-B540-827A5F1A6D26}" destId="{BFD29CD4-0801-478C-9601-86F6A5715DA6}" srcOrd="10" destOrd="0" presId="urn:microsoft.com/office/officeart/2009/3/layout/CircleRelationship"/>
    <dgm:cxn modelId="{B666468E-808F-4FCB-B96E-1CC1341D313D}" type="presParOf" srcId="{7FCA421B-1660-4636-B540-827A5F1A6D26}" destId="{5CAA85E3-FAD3-4B59-803A-40310833331A}" srcOrd="11" destOrd="0" presId="urn:microsoft.com/office/officeart/2009/3/layout/CircleRelationship"/>
    <dgm:cxn modelId="{F2C89700-70DF-404F-AB24-4E090991DBF4}" type="presParOf" srcId="{5CAA85E3-FAD3-4B59-803A-40310833331A}" destId="{76A6E718-EA2C-4B6A-A9A8-20055DF5828A}" srcOrd="0" destOrd="0" presId="urn:microsoft.com/office/officeart/2009/3/layout/CircleRelationship"/>
    <dgm:cxn modelId="{09B282DF-7C80-419D-A330-8C0FC036514E}" type="presParOf" srcId="{7FCA421B-1660-4636-B540-827A5F1A6D26}" destId="{CB73C282-4D86-4FA0-904E-C7489ACC8378}" srcOrd="12" destOrd="0" presId="urn:microsoft.com/office/officeart/2009/3/layout/CircleRelationship"/>
    <dgm:cxn modelId="{58E233D2-F322-48A7-B795-6C906E201884}" type="presParOf" srcId="{CB73C282-4D86-4FA0-904E-C7489ACC8378}" destId="{4EAE5A2E-C3E4-40FC-A526-71500EE556EA}" srcOrd="0" destOrd="0" presId="urn:microsoft.com/office/officeart/2009/3/layout/CircleRelationship"/>
    <dgm:cxn modelId="{7CF0F277-C05C-49C3-ACE9-10E4051AC03A}" type="presParOf" srcId="{7FCA421B-1660-4636-B540-827A5F1A6D26}" destId="{38584158-E929-4B95-B6CC-66BFE7C4621B}" srcOrd="13" destOrd="0" presId="urn:microsoft.com/office/officeart/2009/3/layout/CircleRelationship"/>
    <dgm:cxn modelId="{6FB20511-682C-436A-B1FC-A575112BE200}" type="presParOf" srcId="{38584158-E929-4B95-B6CC-66BFE7C4621B}" destId="{1F340E5B-A19B-4E1C-AC9E-A1DBE65BB904}"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14E380-09F4-4C72-A537-7AAF0DE665B5}" type="doc">
      <dgm:prSet loTypeId="urn:microsoft.com/office/officeart/2005/8/layout/radial2#1" loCatId="relationship" qsTypeId="urn:microsoft.com/office/officeart/2005/8/quickstyle/simple1#2" qsCatId="simple" csTypeId="urn:microsoft.com/office/officeart/2005/8/colors/accent2_2#1" csCatId="accent2" phldr="1"/>
      <dgm:spPr/>
      <dgm:t>
        <a:bodyPr/>
        <a:lstStyle/>
        <a:p>
          <a:endParaRPr lang="zh-CN" altLang="en-US"/>
        </a:p>
      </dgm:t>
    </dgm:pt>
    <dgm:pt modelId="{0F359493-81E8-424C-B324-4EE3EEAEA26E}">
      <dgm:prSet phldrT="[文本]" custT="1"/>
      <dgm:spPr>
        <a:solidFill>
          <a:srgbClr val="002060"/>
        </a:solidFill>
      </dgm:spPr>
      <dgm:t>
        <a:bodyPr/>
        <a:lstStyle/>
        <a:p>
          <a:r>
            <a:rPr lang="en-US" sz="3200" b="1" i="0" dirty="0">
              <a:latin typeface="+mn-ea"/>
              <a:ea typeface="+mn-ea"/>
            </a:rPr>
            <a:t>Direct measure</a:t>
          </a:r>
          <a:r>
            <a:rPr lang="en-US" altLang="zh-CN" sz="3200" b="1" i="0" dirty="0">
              <a:latin typeface="+mn-ea"/>
              <a:ea typeface="+mn-ea"/>
            </a:rPr>
            <a:t>-</a:t>
          </a:r>
          <a:r>
            <a:rPr lang="en-US" sz="3200" b="1" i="0" dirty="0" err="1">
              <a:latin typeface="+mn-ea"/>
              <a:ea typeface="+mn-ea"/>
            </a:rPr>
            <a:t>ment</a:t>
          </a:r>
          <a:endParaRPr lang="en-US" altLang="zh-CN" sz="3200" b="1" dirty="0">
            <a:latin typeface="+mn-ea"/>
            <a:ea typeface="+mn-ea"/>
          </a:endParaRPr>
        </a:p>
      </dgm:t>
    </dgm:pt>
    <dgm:pt modelId="{19EA2879-03E6-4D88-8B84-D3F5BC132404}" type="parTrans" cxnId="{74395E51-E931-48D0-9E4A-509190379FA8}">
      <dgm:prSet/>
      <dgm:spPr/>
      <dgm:t>
        <a:bodyPr/>
        <a:lstStyle/>
        <a:p>
          <a:endParaRPr lang="zh-CN" altLang="en-US"/>
        </a:p>
      </dgm:t>
    </dgm:pt>
    <dgm:pt modelId="{1E89694B-9542-41BF-BA2E-23C7F5F222B9}" type="sibTrans" cxnId="{74395E51-E931-48D0-9E4A-509190379FA8}">
      <dgm:prSet/>
      <dgm:spPr/>
      <dgm:t>
        <a:bodyPr/>
        <a:lstStyle/>
        <a:p>
          <a:endParaRPr lang="zh-CN" altLang="en-US"/>
        </a:p>
      </dgm:t>
    </dgm:pt>
    <dgm:pt modelId="{A6D3FC4A-F2C4-42C4-A5A9-88500AEBD2C9}">
      <dgm:prSet phldrT="[文本]" custT="1"/>
      <dgm:spPr>
        <a:solidFill>
          <a:srgbClr val="002060"/>
        </a:solidFill>
      </dgm:spPr>
      <dgm:t>
        <a:bodyPr/>
        <a:lstStyle/>
        <a:p>
          <a:r>
            <a:rPr lang="en-US" sz="3200" b="1" i="0" dirty="0">
              <a:latin typeface="+mn-ea"/>
              <a:ea typeface="+mn-ea"/>
            </a:rPr>
            <a:t>Indirect measure</a:t>
          </a:r>
          <a:r>
            <a:rPr lang="en-US" altLang="zh-CN" sz="3200" b="1" i="0" dirty="0">
              <a:latin typeface="+mn-ea"/>
              <a:ea typeface="+mn-ea"/>
            </a:rPr>
            <a:t>-</a:t>
          </a:r>
          <a:r>
            <a:rPr lang="en-US" sz="3200" b="1" i="0" dirty="0" err="1">
              <a:latin typeface="+mn-ea"/>
              <a:ea typeface="+mn-ea"/>
            </a:rPr>
            <a:t>ment</a:t>
          </a:r>
          <a:endParaRPr lang="zh-CN" altLang="en-US" sz="3200" b="1" dirty="0">
            <a:latin typeface="+mn-ea"/>
            <a:ea typeface="+mn-ea"/>
          </a:endParaRPr>
        </a:p>
      </dgm:t>
    </dgm:pt>
    <dgm:pt modelId="{D9FF80AB-AE6F-4E8C-932C-D0AB1CD52C2D}" type="sibTrans" cxnId="{817AE30E-B242-46F0-96CD-9B681ADE72BB}">
      <dgm:prSet/>
      <dgm:spPr/>
      <dgm:t>
        <a:bodyPr/>
        <a:lstStyle/>
        <a:p>
          <a:endParaRPr lang="zh-CN" altLang="en-US"/>
        </a:p>
      </dgm:t>
    </dgm:pt>
    <dgm:pt modelId="{65B95F50-AD3F-4C30-94A0-07408852ED4C}" type="parTrans" cxnId="{817AE30E-B242-46F0-96CD-9B681ADE72BB}">
      <dgm:prSet/>
      <dgm:spPr/>
      <dgm:t>
        <a:bodyPr/>
        <a:lstStyle/>
        <a:p>
          <a:endParaRPr lang="zh-CN" altLang="en-US"/>
        </a:p>
      </dgm:t>
    </dgm:pt>
    <dgm:pt modelId="{0F1B6957-13A7-4529-8C7B-C51BF5032D03}" type="pres">
      <dgm:prSet presAssocID="{0D14E380-09F4-4C72-A537-7AAF0DE665B5}" presName="composite" presStyleCnt="0">
        <dgm:presLayoutVars>
          <dgm:chMax val="5"/>
          <dgm:dir/>
          <dgm:animLvl val="ctr"/>
          <dgm:resizeHandles val="exact"/>
        </dgm:presLayoutVars>
      </dgm:prSet>
      <dgm:spPr/>
      <dgm:t>
        <a:bodyPr/>
        <a:lstStyle/>
        <a:p>
          <a:endParaRPr lang="zh-CN" altLang="en-US"/>
        </a:p>
      </dgm:t>
    </dgm:pt>
    <dgm:pt modelId="{9D2B24B2-18A2-47C3-A7E0-A455620A4ED9}" type="pres">
      <dgm:prSet presAssocID="{0D14E380-09F4-4C72-A537-7AAF0DE665B5}" presName="cycle" presStyleCnt="0"/>
      <dgm:spPr/>
    </dgm:pt>
    <dgm:pt modelId="{4BF07834-FB45-4D60-9317-A46C21F988DB}" type="pres">
      <dgm:prSet presAssocID="{0D14E380-09F4-4C72-A537-7AAF0DE665B5}" presName="centerShape" presStyleCnt="0"/>
      <dgm:spPr/>
    </dgm:pt>
    <dgm:pt modelId="{5DA4EAEA-49DE-4F93-BF9B-52C1F315A3D1}" type="pres">
      <dgm:prSet presAssocID="{0D14E380-09F4-4C72-A537-7AAF0DE665B5}" presName="connSite" presStyleLbl="node1" presStyleIdx="0" presStyleCnt="3"/>
      <dgm:spPr/>
    </dgm:pt>
    <dgm:pt modelId="{47821B7C-CCCA-40EC-9879-807E71B1E5FC}" type="pres">
      <dgm:prSet presAssocID="{0D14E380-09F4-4C72-A537-7AAF0DE665B5}" presName="visible" presStyleLbl="node1" presStyleIdx="0" presStyleCnt="3" custScaleX="63642" custScaleY="6364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4EFAC709-8B9D-4EE2-96D5-0CF2D3412FBA}" type="pres">
      <dgm:prSet presAssocID="{19EA2879-03E6-4D88-8B84-D3F5BC132404}" presName="Name25" presStyleLbl="parChTrans1D1" presStyleIdx="0" presStyleCnt="2"/>
      <dgm:spPr/>
      <dgm:t>
        <a:bodyPr/>
        <a:lstStyle/>
        <a:p>
          <a:endParaRPr lang="zh-CN" altLang="en-US"/>
        </a:p>
      </dgm:t>
    </dgm:pt>
    <dgm:pt modelId="{9C9273D7-3B51-441F-A293-BF458A54A83C}" type="pres">
      <dgm:prSet presAssocID="{0F359493-81E8-424C-B324-4EE3EEAEA26E}" presName="node" presStyleCnt="0"/>
      <dgm:spPr/>
    </dgm:pt>
    <dgm:pt modelId="{CF25F2B8-9F1A-4510-9FA5-6E851F5D6C82}" type="pres">
      <dgm:prSet presAssocID="{0F359493-81E8-424C-B324-4EE3EEAEA26E}" presName="parentNode" presStyleLbl="node1" presStyleIdx="1" presStyleCnt="3" custScaleX="203818" custScaleY="154268" custLinFactNeighborX="41721" custLinFactNeighborY="-5466">
        <dgm:presLayoutVars>
          <dgm:chMax val="1"/>
          <dgm:bulletEnabled val="1"/>
        </dgm:presLayoutVars>
      </dgm:prSet>
      <dgm:spPr/>
      <dgm:t>
        <a:bodyPr/>
        <a:lstStyle/>
        <a:p>
          <a:endParaRPr lang="zh-CN" altLang="en-US"/>
        </a:p>
      </dgm:t>
    </dgm:pt>
    <dgm:pt modelId="{C369233A-7C16-467B-BD99-465FB6B421FA}" type="pres">
      <dgm:prSet presAssocID="{0F359493-81E8-424C-B324-4EE3EEAEA26E}" presName="childNode" presStyleLbl="revTx" presStyleIdx="0" presStyleCnt="0">
        <dgm:presLayoutVars>
          <dgm:bulletEnabled val="1"/>
        </dgm:presLayoutVars>
      </dgm:prSet>
      <dgm:spPr/>
    </dgm:pt>
    <dgm:pt modelId="{9A6346AB-9110-4594-915D-9D2E2A33926F}" type="pres">
      <dgm:prSet presAssocID="{65B95F50-AD3F-4C30-94A0-07408852ED4C}" presName="Name25" presStyleLbl="parChTrans1D1" presStyleIdx="1" presStyleCnt="2"/>
      <dgm:spPr/>
      <dgm:t>
        <a:bodyPr/>
        <a:lstStyle/>
        <a:p>
          <a:endParaRPr lang="zh-CN" altLang="en-US"/>
        </a:p>
      </dgm:t>
    </dgm:pt>
    <dgm:pt modelId="{0DC81873-A5E4-469E-A36B-833B5F68D75D}" type="pres">
      <dgm:prSet presAssocID="{A6D3FC4A-F2C4-42C4-A5A9-88500AEBD2C9}" presName="node" presStyleCnt="0"/>
      <dgm:spPr/>
    </dgm:pt>
    <dgm:pt modelId="{60B34160-D135-44A2-A186-75838AADEB19}" type="pres">
      <dgm:prSet presAssocID="{A6D3FC4A-F2C4-42C4-A5A9-88500AEBD2C9}" presName="parentNode" presStyleLbl="node1" presStyleIdx="2" presStyleCnt="3" custScaleX="197160" custScaleY="147071" custLinFactNeighborX="47155" custLinFactNeighborY="-5870">
        <dgm:presLayoutVars>
          <dgm:chMax val="1"/>
          <dgm:bulletEnabled val="1"/>
        </dgm:presLayoutVars>
      </dgm:prSet>
      <dgm:spPr/>
      <dgm:t>
        <a:bodyPr/>
        <a:lstStyle/>
        <a:p>
          <a:endParaRPr lang="zh-CN" altLang="en-US"/>
        </a:p>
      </dgm:t>
    </dgm:pt>
    <dgm:pt modelId="{BD76A0E7-4B2F-424A-A878-D3CCCFDBF91B}" type="pres">
      <dgm:prSet presAssocID="{A6D3FC4A-F2C4-42C4-A5A9-88500AEBD2C9}" presName="childNode" presStyleLbl="revTx" presStyleIdx="0" presStyleCnt="0">
        <dgm:presLayoutVars>
          <dgm:bulletEnabled val="1"/>
        </dgm:presLayoutVars>
      </dgm:prSet>
      <dgm:spPr/>
    </dgm:pt>
  </dgm:ptLst>
  <dgm:cxnLst>
    <dgm:cxn modelId="{E93C3B18-509E-49BE-BC75-6277233CA088}" type="presOf" srcId="{0F359493-81E8-424C-B324-4EE3EEAEA26E}" destId="{CF25F2B8-9F1A-4510-9FA5-6E851F5D6C82}" srcOrd="0" destOrd="0" presId="urn:microsoft.com/office/officeart/2005/8/layout/radial2#1"/>
    <dgm:cxn modelId="{817AE30E-B242-46F0-96CD-9B681ADE72BB}" srcId="{0D14E380-09F4-4C72-A537-7AAF0DE665B5}" destId="{A6D3FC4A-F2C4-42C4-A5A9-88500AEBD2C9}" srcOrd="1" destOrd="0" parTransId="{65B95F50-AD3F-4C30-94A0-07408852ED4C}" sibTransId="{D9FF80AB-AE6F-4E8C-932C-D0AB1CD52C2D}"/>
    <dgm:cxn modelId="{E8680BB3-995E-4799-8211-A01CD1AEC5DF}" type="presOf" srcId="{65B95F50-AD3F-4C30-94A0-07408852ED4C}" destId="{9A6346AB-9110-4594-915D-9D2E2A33926F}" srcOrd="0" destOrd="0" presId="urn:microsoft.com/office/officeart/2005/8/layout/radial2#1"/>
    <dgm:cxn modelId="{74395E51-E931-48D0-9E4A-509190379FA8}" srcId="{0D14E380-09F4-4C72-A537-7AAF0DE665B5}" destId="{0F359493-81E8-424C-B324-4EE3EEAEA26E}" srcOrd="0" destOrd="0" parTransId="{19EA2879-03E6-4D88-8B84-D3F5BC132404}" sibTransId="{1E89694B-9542-41BF-BA2E-23C7F5F222B9}"/>
    <dgm:cxn modelId="{04D1014A-1792-4415-AE6A-983C3032702C}" type="presOf" srcId="{19EA2879-03E6-4D88-8B84-D3F5BC132404}" destId="{4EFAC709-8B9D-4EE2-96D5-0CF2D3412FBA}" srcOrd="0" destOrd="0" presId="urn:microsoft.com/office/officeart/2005/8/layout/radial2#1"/>
    <dgm:cxn modelId="{E06D2F8E-04BB-412F-9D7B-DE2E33514990}" type="presOf" srcId="{A6D3FC4A-F2C4-42C4-A5A9-88500AEBD2C9}" destId="{60B34160-D135-44A2-A186-75838AADEB19}" srcOrd="0" destOrd="0" presId="urn:microsoft.com/office/officeart/2005/8/layout/radial2#1"/>
    <dgm:cxn modelId="{F41F3AD7-C450-4092-BBDC-2CC0E99BF37D}" type="presOf" srcId="{0D14E380-09F4-4C72-A537-7AAF0DE665B5}" destId="{0F1B6957-13A7-4529-8C7B-C51BF5032D03}" srcOrd="0" destOrd="0" presId="urn:microsoft.com/office/officeart/2005/8/layout/radial2#1"/>
    <dgm:cxn modelId="{54CD0BCE-9298-47CF-831D-0AF2416848C5}" type="presParOf" srcId="{0F1B6957-13A7-4529-8C7B-C51BF5032D03}" destId="{9D2B24B2-18A2-47C3-A7E0-A455620A4ED9}" srcOrd="0" destOrd="0" presId="urn:microsoft.com/office/officeart/2005/8/layout/radial2#1"/>
    <dgm:cxn modelId="{8DA7A9FD-1794-4E8A-A19C-7183F04BAB8F}" type="presParOf" srcId="{9D2B24B2-18A2-47C3-A7E0-A455620A4ED9}" destId="{4BF07834-FB45-4D60-9317-A46C21F988DB}" srcOrd="0" destOrd="0" presId="urn:microsoft.com/office/officeart/2005/8/layout/radial2#1"/>
    <dgm:cxn modelId="{F596F912-AC76-45C9-875B-F226563BF798}" type="presParOf" srcId="{4BF07834-FB45-4D60-9317-A46C21F988DB}" destId="{5DA4EAEA-49DE-4F93-BF9B-52C1F315A3D1}" srcOrd="0" destOrd="0" presId="urn:microsoft.com/office/officeart/2005/8/layout/radial2#1"/>
    <dgm:cxn modelId="{F261D352-0A71-4066-87F7-151A3000D6DD}" type="presParOf" srcId="{4BF07834-FB45-4D60-9317-A46C21F988DB}" destId="{47821B7C-CCCA-40EC-9879-807E71B1E5FC}" srcOrd="1" destOrd="0" presId="urn:microsoft.com/office/officeart/2005/8/layout/radial2#1"/>
    <dgm:cxn modelId="{429448C1-BB83-4FA4-8090-261CB8EC926E}" type="presParOf" srcId="{9D2B24B2-18A2-47C3-A7E0-A455620A4ED9}" destId="{4EFAC709-8B9D-4EE2-96D5-0CF2D3412FBA}" srcOrd="1" destOrd="0" presId="urn:microsoft.com/office/officeart/2005/8/layout/radial2#1"/>
    <dgm:cxn modelId="{23FEC5C9-5898-4356-B999-5CB27EF21260}" type="presParOf" srcId="{9D2B24B2-18A2-47C3-A7E0-A455620A4ED9}" destId="{9C9273D7-3B51-441F-A293-BF458A54A83C}" srcOrd="2" destOrd="0" presId="urn:microsoft.com/office/officeart/2005/8/layout/radial2#1"/>
    <dgm:cxn modelId="{B9292517-6061-49EC-BE3E-834B0A8D8A28}" type="presParOf" srcId="{9C9273D7-3B51-441F-A293-BF458A54A83C}" destId="{CF25F2B8-9F1A-4510-9FA5-6E851F5D6C82}" srcOrd="0" destOrd="0" presId="urn:microsoft.com/office/officeart/2005/8/layout/radial2#1"/>
    <dgm:cxn modelId="{C659684F-0869-40E8-B8A0-E86B5B38E36A}" type="presParOf" srcId="{9C9273D7-3B51-441F-A293-BF458A54A83C}" destId="{C369233A-7C16-467B-BD99-465FB6B421FA}" srcOrd="1" destOrd="0" presId="urn:microsoft.com/office/officeart/2005/8/layout/radial2#1"/>
    <dgm:cxn modelId="{913A3F1C-DB37-4672-8785-404B197686A6}" type="presParOf" srcId="{9D2B24B2-18A2-47C3-A7E0-A455620A4ED9}" destId="{9A6346AB-9110-4594-915D-9D2E2A33926F}" srcOrd="3" destOrd="0" presId="urn:microsoft.com/office/officeart/2005/8/layout/radial2#1"/>
    <dgm:cxn modelId="{B08A46F4-A770-44B1-A07E-AC7F67E85F17}" type="presParOf" srcId="{9D2B24B2-18A2-47C3-A7E0-A455620A4ED9}" destId="{0DC81873-A5E4-469E-A36B-833B5F68D75D}" srcOrd="4" destOrd="0" presId="urn:microsoft.com/office/officeart/2005/8/layout/radial2#1"/>
    <dgm:cxn modelId="{8F1E8AC2-FE63-4D94-8F49-BF1E20DE5EF1}" type="presParOf" srcId="{0DC81873-A5E4-469E-A36B-833B5F68D75D}" destId="{60B34160-D135-44A2-A186-75838AADEB19}" srcOrd="0" destOrd="0" presId="urn:microsoft.com/office/officeart/2005/8/layout/radial2#1"/>
    <dgm:cxn modelId="{8A2919C1-B571-4521-8A28-6DCC41DB5F8B}" type="presParOf" srcId="{0DC81873-A5E4-469E-A36B-833B5F68D75D}" destId="{BD76A0E7-4B2F-424A-A878-D3CCCFDBF91B}" srcOrd="1" destOrd="0" presId="urn:microsoft.com/office/officeart/2005/8/layout/radial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37047D-8E0B-41B0-8BA2-77385927C2EB}" type="doc">
      <dgm:prSet loTypeId="urn:microsoft.com/office/officeart/2008/layout/HorizontalMultiLevelHierarchy#1" loCatId="hierarchy" qsTypeId="urn:microsoft.com/office/officeart/2005/8/quickstyle/simple1#3" qsCatId="simple" csTypeId="urn:microsoft.com/office/officeart/2005/8/colors/accent0_3#2" csCatId="accent2" phldr="1"/>
      <dgm:spPr/>
      <dgm:t>
        <a:bodyPr/>
        <a:lstStyle/>
        <a:p>
          <a:endParaRPr lang="zh-CN" altLang="en-US"/>
        </a:p>
      </dgm:t>
    </dgm:pt>
    <dgm:pt modelId="{8EEDEEFA-B7CD-4954-98ED-D7B2BC73BBE7}">
      <dgm:prSet phldrT="[文本]"/>
      <dgm:spPr>
        <a:solidFill>
          <a:srgbClr val="002060"/>
        </a:solidFill>
      </dgm:spPr>
      <dgm:t>
        <a:bodyPr vert="eaVert"/>
        <a:lstStyle/>
        <a:p>
          <a:r>
            <a:rPr lang="en-US" altLang="zh-CN" b="1" dirty="0"/>
            <a:t>MAUI</a:t>
          </a:r>
          <a:endParaRPr lang="zh-CN" altLang="en-US" b="1" dirty="0"/>
        </a:p>
      </dgm:t>
    </dgm:pt>
    <dgm:pt modelId="{606D11F9-0B27-4F00-B69B-C4017AFAACD5}" type="parTrans" cxnId="{4F1D5071-00A6-4E8C-8ABF-622FDADE0529}">
      <dgm:prSet/>
      <dgm:spPr/>
      <dgm:t>
        <a:bodyPr/>
        <a:lstStyle/>
        <a:p>
          <a:endParaRPr lang="zh-CN" altLang="en-US" b="1"/>
        </a:p>
      </dgm:t>
    </dgm:pt>
    <dgm:pt modelId="{00E32D61-86F6-4C39-9575-D0328F6FEDFD}" type="sibTrans" cxnId="{4F1D5071-00A6-4E8C-8ABF-622FDADE0529}">
      <dgm:prSet/>
      <dgm:spPr/>
      <dgm:t>
        <a:bodyPr/>
        <a:lstStyle/>
        <a:p>
          <a:endParaRPr lang="zh-CN" altLang="en-US" b="1"/>
        </a:p>
      </dgm:t>
    </dgm:pt>
    <dgm:pt modelId="{B82CBB47-65FF-4E65-9673-01FF108F07F6}">
      <dgm:prSet phldrT="[文本]" custT="1"/>
      <dgm:spPr>
        <a:solidFill>
          <a:srgbClr val="002060"/>
        </a:solidFill>
      </dgm:spPr>
      <dgm:t>
        <a:bodyPr/>
        <a:lstStyle/>
        <a:p>
          <a:r>
            <a:rPr lang="en-US" altLang="en-US" sz="2000" b="1" dirty="0">
              <a:latin typeface="微软雅黑" panose="020B0503020204020204" pitchFamily="34" charset="-122"/>
              <a:ea typeface="微软雅黑" panose="020B0503020204020204" pitchFamily="34" charset="-122"/>
            </a:rPr>
            <a:t> Generic Preference-Based Measures</a:t>
          </a:r>
          <a:endParaRPr lang="zh-CN" altLang="en-US" sz="2000" b="1" dirty="0">
            <a:latin typeface="微软雅黑" panose="020B0503020204020204" pitchFamily="34" charset="-122"/>
            <a:ea typeface="微软雅黑" panose="020B0503020204020204" pitchFamily="34" charset="-122"/>
          </a:endParaRPr>
        </a:p>
      </dgm:t>
    </dgm:pt>
    <dgm:pt modelId="{65B2A2C4-D61C-43C2-8F3A-9F2C7A5D926E}" type="parTrans" cxnId="{34EA6128-9A3A-48BE-BA36-B78E24DCDC43}">
      <dgm:prSet/>
      <dgm:spPr/>
      <dgm:t>
        <a:bodyPr/>
        <a:lstStyle/>
        <a:p>
          <a:endParaRPr lang="zh-CN" altLang="en-US" b="1"/>
        </a:p>
      </dgm:t>
    </dgm:pt>
    <dgm:pt modelId="{4D20E77B-A50C-4D6B-84A6-3C5640094499}" type="sibTrans" cxnId="{34EA6128-9A3A-48BE-BA36-B78E24DCDC43}">
      <dgm:prSet/>
      <dgm:spPr/>
      <dgm:t>
        <a:bodyPr/>
        <a:lstStyle/>
        <a:p>
          <a:endParaRPr lang="zh-CN" altLang="en-US" b="1"/>
        </a:p>
      </dgm:t>
    </dgm:pt>
    <dgm:pt modelId="{99AD6D4D-1767-49C7-BAF9-613909C29BC0}">
      <dgm:prSet custT="1"/>
      <dgm:spPr>
        <a:solidFill>
          <a:srgbClr val="002060"/>
        </a:solidFill>
      </dgm:spPr>
      <dgm:t>
        <a:bodyPr/>
        <a:lstStyle/>
        <a:p>
          <a:r>
            <a:rPr lang="en-US" altLang="zh-CN" sz="2000" b="1" i="0" dirty="0">
              <a:latin typeface="+mn-ea"/>
              <a:ea typeface="+mn-ea"/>
            </a:rPr>
            <a:t>Adult</a:t>
          </a:r>
          <a:endParaRPr lang="zh-CN" altLang="en-US" sz="2000" b="1" dirty="0">
            <a:latin typeface="+mn-ea"/>
            <a:ea typeface="+mn-ea"/>
          </a:endParaRPr>
        </a:p>
      </dgm:t>
    </dgm:pt>
    <dgm:pt modelId="{0B22C232-4C64-4DE2-B297-D1C9359C8877}" type="parTrans" cxnId="{0B4C4025-D2A8-4047-9CB7-1C089DF693EA}">
      <dgm:prSet/>
      <dgm:spPr/>
      <dgm:t>
        <a:bodyPr/>
        <a:lstStyle/>
        <a:p>
          <a:endParaRPr lang="zh-CN" altLang="en-US" b="1"/>
        </a:p>
      </dgm:t>
    </dgm:pt>
    <dgm:pt modelId="{FB6BFADD-560E-407A-93AF-A1F05E3CFFA4}" type="sibTrans" cxnId="{0B4C4025-D2A8-4047-9CB7-1C089DF693EA}">
      <dgm:prSet/>
      <dgm:spPr/>
      <dgm:t>
        <a:bodyPr/>
        <a:lstStyle/>
        <a:p>
          <a:endParaRPr lang="zh-CN" altLang="en-US" b="1"/>
        </a:p>
      </dgm:t>
    </dgm:pt>
    <dgm:pt modelId="{38E110D9-07F6-4392-99E8-F535B0B8774C}">
      <dgm:prSet phldr="0" custT="1"/>
      <dgm:spPr>
        <a:solidFill>
          <a:srgbClr val="002060"/>
        </a:solidFill>
      </dgm:spPr>
      <dgm:t>
        <a:bodyPr vert="horz" wrap="square"/>
        <a:lstStyle/>
        <a:p>
          <a:pPr>
            <a:lnSpc>
              <a:spcPct val="100000"/>
            </a:lnSpc>
            <a:spcBef>
              <a:spcPct val="0"/>
            </a:spcBef>
            <a:spcAft>
              <a:spcPct val="35000"/>
            </a:spcAft>
          </a:pPr>
          <a:r>
            <a:rPr lang="en-US" altLang="en-US" sz="2000" b="1" dirty="0">
              <a:solidFill>
                <a:schemeClr val="bg1"/>
              </a:solidFill>
              <a:latin typeface="微软雅黑" panose="020B0503020204020204" pitchFamily="34" charset="-122"/>
              <a:ea typeface="微软雅黑" panose="020B0503020204020204" pitchFamily="34" charset="-122"/>
            </a:rPr>
            <a:t>Children and Adolescents</a:t>
          </a:r>
          <a:endParaRPr lang="zh-CN" altLang="en-US" sz="2000" b="1" dirty="0">
            <a:solidFill>
              <a:schemeClr val="bg1"/>
            </a:solidFill>
            <a:latin typeface="微软雅黑" panose="020B0503020204020204" pitchFamily="34" charset="-122"/>
            <a:ea typeface="微软雅黑" panose="020B0503020204020204" pitchFamily="34" charset="-122"/>
          </a:endParaRPr>
        </a:p>
      </dgm:t>
    </dgm:pt>
    <dgm:pt modelId="{375FE02A-D6A2-4FB0-B75C-490570C44D46}" type="parTrans" cxnId="{BD89F75D-32B2-491F-BB1A-8E6649A23B9C}">
      <dgm:prSet/>
      <dgm:spPr/>
      <dgm:t>
        <a:bodyPr/>
        <a:lstStyle/>
        <a:p>
          <a:endParaRPr lang="zh-CN" altLang="en-US" b="1"/>
        </a:p>
      </dgm:t>
    </dgm:pt>
    <dgm:pt modelId="{5D545375-62F4-4CBA-86B9-189890394D66}" type="sibTrans" cxnId="{BD89F75D-32B2-491F-BB1A-8E6649A23B9C}">
      <dgm:prSet/>
      <dgm:spPr/>
      <dgm:t>
        <a:bodyPr/>
        <a:lstStyle/>
        <a:p>
          <a:endParaRPr lang="zh-CN" altLang="en-US" b="1"/>
        </a:p>
      </dgm:t>
    </dgm:pt>
    <dgm:pt modelId="{98C89B09-ADB6-4B01-983D-7F8E3686C1B7}">
      <dgm:prSet phldrT="[文本]" custT="1"/>
      <dgm:spPr>
        <a:solidFill>
          <a:srgbClr val="002060"/>
        </a:solidFill>
      </dgm:spPr>
      <dgm:t>
        <a:bodyPr/>
        <a:lstStyle/>
        <a:p>
          <a:pPr algn="ctr">
            <a:lnSpc>
              <a:spcPct val="90000"/>
            </a:lnSpc>
            <a:spcAft>
              <a:spcPts val="0"/>
            </a:spcAft>
          </a:pPr>
          <a:r>
            <a:rPr lang="en-US" altLang="en-US" sz="2000" b="1" dirty="0">
              <a:latin typeface="微软雅黑" panose="020B0503020204020204" pitchFamily="34" charset="-122"/>
              <a:ea typeface="微软雅黑" panose="020B0503020204020204" pitchFamily="34" charset="-122"/>
            </a:rPr>
            <a:t>Condition-Specific Preference-Based Measure</a:t>
          </a:r>
          <a:r>
            <a:rPr lang="en-US" altLang="zh-CN" sz="2000" b="1" dirty="0">
              <a:latin typeface="微软雅黑" panose="020B0503020204020204" pitchFamily="34" charset="-122"/>
              <a:ea typeface="微软雅黑" panose="020B0503020204020204" pitchFamily="34" charset="-122"/>
            </a:rPr>
            <a:t>s</a:t>
          </a:r>
          <a:endParaRPr lang="zh-CN" altLang="en-US" sz="2000" b="1" dirty="0">
            <a:latin typeface="微软雅黑" panose="020B0503020204020204" pitchFamily="34" charset="-122"/>
            <a:ea typeface="微软雅黑" panose="020B0503020204020204" pitchFamily="34" charset="-122"/>
          </a:endParaRPr>
        </a:p>
      </dgm:t>
    </dgm:pt>
    <dgm:pt modelId="{2F406FA3-29FA-4DB4-8D50-30794D8E43A6}" type="parTrans" cxnId="{6F803D53-6BE0-45F2-943B-EE93130C23E6}">
      <dgm:prSet/>
      <dgm:spPr/>
      <dgm:t>
        <a:bodyPr/>
        <a:lstStyle/>
        <a:p>
          <a:endParaRPr lang="zh-CN" altLang="en-US" b="1"/>
        </a:p>
      </dgm:t>
    </dgm:pt>
    <dgm:pt modelId="{64E30DD0-2B5D-4085-BE81-7A52D7300DCC}" type="sibTrans" cxnId="{6F803D53-6BE0-45F2-943B-EE93130C23E6}">
      <dgm:prSet/>
      <dgm:spPr/>
      <dgm:t>
        <a:bodyPr/>
        <a:lstStyle/>
        <a:p>
          <a:endParaRPr lang="zh-CN" altLang="en-US" b="1"/>
        </a:p>
      </dgm:t>
    </dgm:pt>
    <dgm:pt modelId="{4019BD5B-D9C7-449F-A93E-3812B9AD9CF9}" type="pres">
      <dgm:prSet presAssocID="{AC37047D-8E0B-41B0-8BA2-77385927C2EB}" presName="Name0" presStyleCnt="0">
        <dgm:presLayoutVars>
          <dgm:chPref val="1"/>
          <dgm:dir/>
          <dgm:animOne val="branch"/>
          <dgm:animLvl val="lvl"/>
          <dgm:resizeHandles val="exact"/>
        </dgm:presLayoutVars>
      </dgm:prSet>
      <dgm:spPr/>
      <dgm:t>
        <a:bodyPr/>
        <a:lstStyle/>
        <a:p>
          <a:endParaRPr lang="zh-CN" altLang="en-US"/>
        </a:p>
      </dgm:t>
    </dgm:pt>
    <dgm:pt modelId="{A46C6E11-C89C-4408-BEF6-85E357A474F6}" type="pres">
      <dgm:prSet presAssocID="{8EEDEEFA-B7CD-4954-98ED-D7B2BC73BBE7}" presName="root1" presStyleCnt="0"/>
      <dgm:spPr/>
    </dgm:pt>
    <dgm:pt modelId="{98EF0521-3438-462A-B8BB-2E2E9B3C6EB7}" type="pres">
      <dgm:prSet presAssocID="{8EEDEEFA-B7CD-4954-98ED-D7B2BC73BBE7}" presName="LevelOneTextNode" presStyleLbl="node0" presStyleIdx="0" presStyleCnt="1" custScaleX="158739" custScaleY="40715" custLinFactNeighborX="0" custLinFactNeighborY="-2734">
        <dgm:presLayoutVars>
          <dgm:chPref val="3"/>
        </dgm:presLayoutVars>
      </dgm:prSet>
      <dgm:spPr>
        <a:prstGeom prst="roundRect">
          <a:avLst/>
        </a:prstGeom>
      </dgm:spPr>
      <dgm:t>
        <a:bodyPr/>
        <a:lstStyle/>
        <a:p>
          <a:endParaRPr lang="zh-CN" altLang="en-US"/>
        </a:p>
      </dgm:t>
    </dgm:pt>
    <dgm:pt modelId="{995BB3F6-C5AB-4C08-AA7C-0CBCF66D6D23}" type="pres">
      <dgm:prSet presAssocID="{8EEDEEFA-B7CD-4954-98ED-D7B2BC73BBE7}" presName="level2hierChild" presStyleCnt="0"/>
      <dgm:spPr/>
    </dgm:pt>
    <dgm:pt modelId="{FC95F930-03D0-4705-BB17-29C4F339CFEA}" type="pres">
      <dgm:prSet presAssocID="{65B2A2C4-D61C-43C2-8F3A-9F2C7A5D926E}" presName="conn2-1" presStyleLbl="parChTrans1D2" presStyleIdx="0" presStyleCnt="2"/>
      <dgm:spPr/>
      <dgm:t>
        <a:bodyPr/>
        <a:lstStyle/>
        <a:p>
          <a:endParaRPr lang="zh-CN" altLang="en-US"/>
        </a:p>
      </dgm:t>
    </dgm:pt>
    <dgm:pt modelId="{66634162-F724-4441-8EA6-A63F8DCE9F7A}" type="pres">
      <dgm:prSet presAssocID="{65B2A2C4-D61C-43C2-8F3A-9F2C7A5D926E}" presName="connTx" presStyleLbl="parChTrans1D2" presStyleIdx="0" presStyleCnt="2"/>
      <dgm:spPr/>
      <dgm:t>
        <a:bodyPr/>
        <a:lstStyle/>
        <a:p>
          <a:endParaRPr lang="zh-CN" altLang="en-US"/>
        </a:p>
      </dgm:t>
    </dgm:pt>
    <dgm:pt modelId="{98CCE4B8-6C60-49E1-B291-F7103EA05810}" type="pres">
      <dgm:prSet presAssocID="{B82CBB47-65FF-4E65-9673-01FF108F07F6}" presName="root2" presStyleCnt="0"/>
      <dgm:spPr/>
    </dgm:pt>
    <dgm:pt modelId="{0D5F5067-DF20-4BC6-AF8C-27AEB3B26941}" type="pres">
      <dgm:prSet presAssocID="{B82CBB47-65FF-4E65-9673-01FF108F07F6}" presName="LevelTwoTextNode" presStyleLbl="node2" presStyleIdx="0" presStyleCnt="2" custLinFactNeighborX="1258" custLinFactNeighborY="-27293">
        <dgm:presLayoutVars>
          <dgm:chPref val="3"/>
        </dgm:presLayoutVars>
      </dgm:prSet>
      <dgm:spPr/>
      <dgm:t>
        <a:bodyPr/>
        <a:lstStyle/>
        <a:p>
          <a:endParaRPr lang="zh-CN" altLang="en-US"/>
        </a:p>
      </dgm:t>
    </dgm:pt>
    <dgm:pt modelId="{7C732CDF-D30E-45CF-99B2-8817D1430D40}" type="pres">
      <dgm:prSet presAssocID="{B82CBB47-65FF-4E65-9673-01FF108F07F6}" presName="level3hierChild" presStyleCnt="0"/>
      <dgm:spPr/>
    </dgm:pt>
    <dgm:pt modelId="{DCBC014F-54A4-42DC-A29F-8E857F7619CF}" type="pres">
      <dgm:prSet presAssocID="{0B22C232-4C64-4DE2-B297-D1C9359C8877}" presName="conn2-1" presStyleLbl="parChTrans1D3" presStyleIdx="0" presStyleCnt="2"/>
      <dgm:spPr/>
      <dgm:t>
        <a:bodyPr/>
        <a:lstStyle/>
        <a:p>
          <a:endParaRPr lang="zh-CN" altLang="en-US"/>
        </a:p>
      </dgm:t>
    </dgm:pt>
    <dgm:pt modelId="{5D2A91BF-502D-4732-97E7-1AB65FD9B626}" type="pres">
      <dgm:prSet presAssocID="{0B22C232-4C64-4DE2-B297-D1C9359C8877}" presName="connTx" presStyleLbl="parChTrans1D3" presStyleIdx="0" presStyleCnt="2"/>
      <dgm:spPr/>
      <dgm:t>
        <a:bodyPr/>
        <a:lstStyle/>
        <a:p>
          <a:endParaRPr lang="zh-CN" altLang="en-US"/>
        </a:p>
      </dgm:t>
    </dgm:pt>
    <dgm:pt modelId="{4C7221C9-0D61-4578-9408-5C4D66C4FB68}" type="pres">
      <dgm:prSet presAssocID="{99AD6D4D-1767-49C7-BAF9-613909C29BC0}" presName="root2" presStyleCnt="0"/>
      <dgm:spPr/>
    </dgm:pt>
    <dgm:pt modelId="{6AC027AA-0817-40E2-A332-F4723BE2F9FD}" type="pres">
      <dgm:prSet presAssocID="{99AD6D4D-1767-49C7-BAF9-613909C29BC0}" presName="LevelTwoTextNode" presStyleLbl="node3" presStyleIdx="0" presStyleCnt="2" custScaleY="70275" custLinFactNeighborX="543" custLinFactNeighborY="-53616">
        <dgm:presLayoutVars>
          <dgm:chPref val="3"/>
        </dgm:presLayoutVars>
      </dgm:prSet>
      <dgm:spPr/>
      <dgm:t>
        <a:bodyPr/>
        <a:lstStyle/>
        <a:p>
          <a:endParaRPr lang="zh-CN" altLang="en-US"/>
        </a:p>
      </dgm:t>
    </dgm:pt>
    <dgm:pt modelId="{D8DB783A-35B8-46DC-95F6-32DE725EAFC6}" type="pres">
      <dgm:prSet presAssocID="{99AD6D4D-1767-49C7-BAF9-613909C29BC0}" presName="level3hierChild" presStyleCnt="0"/>
      <dgm:spPr/>
    </dgm:pt>
    <dgm:pt modelId="{6D471A7D-01E2-47C8-9F06-1AF976544A3C}" type="pres">
      <dgm:prSet presAssocID="{375FE02A-D6A2-4FB0-B75C-490570C44D46}" presName="conn2-1" presStyleLbl="parChTrans1D3" presStyleIdx="1" presStyleCnt="2"/>
      <dgm:spPr/>
      <dgm:t>
        <a:bodyPr/>
        <a:lstStyle/>
        <a:p>
          <a:endParaRPr lang="zh-CN" altLang="en-US"/>
        </a:p>
      </dgm:t>
    </dgm:pt>
    <dgm:pt modelId="{EBCA548B-EF2A-456F-8FD5-27998B2E8B9D}" type="pres">
      <dgm:prSet presAssocID="{375FE02A-D6A2-4FB0-B75C-490570C44D46}" presName="connTx" presStyleLbl="parChTrans1D3" presStyleIdx="1" presStyleCnt="2"/>
      <dgm:spPr/>
      <dgm:t>
        <a:bodyPr/>
        <a:lstStyle/>
        <a:p>
          <a:endParaRPr lang="zh-CN" altLang="en-US"/>
        </a:p>
      </dgm:t>
    </dgm:pt>
    <dgm:pt modelId="{939B8445-039B-4650-A54A-BD7F9E4FCA5E}" type="pres">
      <dgm:prSet presAssocID="{38E110D9-07F6-4392-99E8-F535B0B8774C}" presName="root2" presStyleCnt="0"/>
      <dgm:spPr/>
    </dgm:pt>
    <dgm:pt modelId="{22BD8D60-C782-408A-95D5-4FF9209E6BCA}" type="pres">
      <dgm:prSet presAssocID="{38E110D9-07F6-4392-99E8-F535B0B8774C}" presName="LevelTwoTextNode" presStyleLbl="node3" presStyleIdx="1" presStyleCnt="2" custScaleY="101124" custLinFactNeighborX="543" custLinFactNeighborY="-12802">
        <dgm:presLayoutVars>
          <dgm:chPref val="3"/>
        </dgm:presLayoutVars>
      </dgm:prSet>
      <dgm:spPr/>
      <dgm:t>
        <a:bodyPr/>
        <a:lstStyle/>
        <a:p>
          <a:endParaRPr lang="zh-CN" altLang="en-US"/>
        </a:p>
      </dgm:t>
    </dgm:pt>
    <dgm:pt modelId="{05A32B94-54C6-410A-875C-CD4BEB8C9FE5}" type="pres">
      <dgm:prSet presAssocID="{38E110D9-07F6-4392-99E8-F535B0B8774C}" presName="level3hierChild" presStyleCnt="0"/>
      <dgm:spPr/>
    </dgm:pt>
    <dgm:pt modelId="{7B536A45-5ACE-4716-A6E1-DB881182DFB1}" type="pres">
      <dgm:prSet presAssocID="{2F406FA3-29FA-4DB4-8D50-30794D8E43A6}" presName="conn2-1" presStyleLbl="parChTrans1D2" presStyleIdx="1" presStyleCnt="2"/>
      <dgm:spPr/>
      <dgm:t>
        <a:bodyPr/>
        <a:lstStyle/>
        <a:p>
          <a:endParaRPr lang="zh-CN" altLang="en-US"/>
        </a:p>
      </dgm:t>
    </dgm:pt>
    <dgm:pt modelId="{2B36AE1B-952C-46E9-8EBD-137781983389}" type="pres">
      <dgm:prSet presAssocID="{2F406FA3-29FA-4DB4-8D50-30794D8E43A6}" presName="connTx" presStyleLbl="parChTrans1D2" presStyleIdx="1" presStyleCnt="2"/>
      <dgm:spPr/>
      <dgm:t>
        <a:bodyPr/>
        <a:lstStyle/>
        <a:p>
          <a:endParaRPr lang="zh-CN" altLang="en-US"/>
        </a:p>
      </dgm:t>
    </dgm:pt>
    <dgm:pt modelId="{DE82764A-4235-497D-9FF5-A8C5E7AD2C95}" type="pres">
      <dgm:prSet presAssocID="{98C89B09-ADB6-4B01-983D-7F8E3686C1B7}" presName="root2" presStyleCnt="0"/>
      <dgm:spPr/>
    </dgm:pt>
    <dgm:pt modelId="{EB93A694-2EED-4F26-A35B-6655E5585F6A}" type="pres">
      <dgm:prSet presAssocID="{98C89B09-ADB6-4B01-983D-7F8E3686C1B7}" presName="LevelTwoTextNode" presStyleLbl="node2" presStyleIdx="1" presStyleCnt="2" custScaleX="219465" custScaleY="82602" custLinFactNeighborX="1258" custLinFactNeighborY="44142">
        <dgm:presLayoutVars>
          <dgm:chPref val="3"/>
        </dgm:presLayoutVars>
      </dgm:prSet>
      <dgm:spPr/>
      <dgm:t>
        <a:bodyPr/>
        <a:lstStyle/>
        <a:p>
          <a:endParaRPr lang="zh-CN" altLang="en-US"/>
        </a:p>
      </dgm:t>
    </dgm:pt>
    <dgm:pt modelId="{FC86D45F-15F7-4EAC-8532-0E9DAA78F395}" type="pres">
      <dgm:prSet presAssocID="{98C89B09-ADB6-4B01-983D-7F8E3686C1B7}" presName="level3hierChild" presStyleCnt="0"/>
      <dgm:spPr/>
    </dgm:pt>
  </dgm:ptLst>
  <dgm:cxnLst>
    <dgm:cxn modelId="{8EC14C04-0A97-4FEE-A638-A26AD4122917}" type="presOf" srcId="{8EEDEEFA-B7CD-4954-98ED-D7B2BC73BBE7}" destId="{98EF0521-3438-462A-B8BB-2E2E9B3C6EB7}" srcOrd="0" destOrd="0" presId="urn:microsoft.com/office/officeart/2008/layout/HorizontalMultiLevelHierarchy#1"/>
    <dgm:cxn modelId="{BD89F75D-32B2-491F-BB1A-8E6649A23B9C}" srcId="{B82CBB47-65FF-4E65-9673-01FF108F07F6}" destId="{38E110D9-07F6-4392-99E8-F535B0B8774C}" srcOrd="1" destOrd="0" parTransId="{375FE02A-D6A2-4FB0-B75C-490570C44D46}" sibTransId="{5D545375-62F4-4CBA-86B9-189890394D66}"/>
    <dgm:cxn modelId="{9B596CE9-270F-46D8-AAD8-ED60BC419C10}" type="presOf" srcId="{98C89B09-ADB6-4B01-983D-7F8E3686C1B7}" destId="{EB93A694-2EED-4F26-A35B-6655E5585F6A}" srcOrd="0" destOrd="0" presId="urn:microsoft.com/office/officeart/2008/layout/HorizontalMultiLevelHierarchy#1"/>
    <dgm:cxn modelId="{4F1D5071-00A6-4E8C-8ABF-622FDADE0529}" srcId="{AC37047D-8E0B-41B0-8BA2-77385927C2EB}" destId="{8EEDEEFA-B7CD-4954-98ED-D7B2BC73BBE7}" srcOrd="0" destOrd="0" parTransId="{606D11F9-0B27-4F00-B69B-C4017AFAACD5}" sibTransId="{00E32D61-86F6-4C39-9575-D0328F6FEDFD}"/>
    <dgm:cxn modelId="{07E017B6-B773-4BB6-9511-B4FFCE86ACC6}" type="presOf" srcId="{65B2A2C4-D61C-43C2-8F3A-9F2C7A5D926E}" destId="{FC95F930-03D0-4705-BB17-29C4F339CFEA}" srcOrd="0" destOrd="0" presId="urn:microsoft.com/office/officeart/2008/layout/HorizontalMultiLevelHierarchy#1"/>
    <dgm:cxn modelId="{0B4C4025-D2A8-4047-9CB7-1C089DF693EA}" srcId="{B82CBB47-65FF-4E65-9673-01FF108F07F6}" destId="{99AD6D4D-1767-49C7-BAF9-613909C29BC0}" srcOrd="0" destOrd="0" parTransId="{0B22C232-4C64-4DE2-B297-D1C9359C8877}" sibTransId="{FB6BFADD-560E-407A-93AF-A1F05E3CFFA4}"/>
    <dgm:cxn modelId="{B6E1CFC7-91E2-433D-A62F-91D2A6D932D5}" type="presOf" srcId="{2F406FA3-29FA-4DB4-8D50-30794D8E43A6}" destId="{2B36AE1B-952C-46E9-8EBD-137781983389}" srcOrd="1" destOrd="0" presId="urn:microsoft.com/office/officeart/2008/layout/HorizontalMultiLevelHierarchy#1"/>
    <dgm:cxn modelId="{4253D266-2693-423A-B8F8-FCBFCBAB6D5D}" type="presOf" srcId="{375FE02A-D6A2-4FB0-B75C-490570C44D46}" destId="{6D471A7D-01E2-47C8-9F06-1AF976544A3C}" srcOrd="0" destOrd="0" presId="urn:microsoft.com/office/officeart/2008/layout/HorizontalMultiLevelHierarchy#1"/>
    <dgm:cxn modelId="{9960D093-4E9D-46C3-B7B0-CBF8056FC889}" type="presOf" srcId="{2F406FA3-29FA-4DB4-8D50-30794D8E43A6}" destId="{7B536A45-5ACE-4716-A6E1-DB881182DFB1}" srcOrd="0" destOrd="0" presId="urn:microsoft.com/office/officeart/2008/layout/HorizontalMultiLevelHierarchy#1"/>
    <dgm:cxn modelId="{1009B898-A978-4333-92E2-DCA61A6BE166}" type="presOf" srcId="{375FE02A-D6A2-4FB0-B75C-490570C44D46}" destId="{EBCA548B-EF2A-456F-8FD5-27998B2E8B9D}" srcOrd="1" destOrd="0" presId="urn:microsoft.com/office/officeart/2008/layout/HorizontalMultiLevelHierarchy#1"/>
    <dgm:cxn modelId="{99C515BA-85BF-4D52-92A0-0B699B761BC9}" type="presOf" srcId="{65B2A2C4-D61C-43C2-8F3A-9F2C7A5D926E}" destId="{66634162-F724-4441-8EA6-A63F8DCE9F7A}" srcOrd="1" destOrd="0" presId="urn:microsoft.com/office/officeart/2008/layout/HorizontalMultiLevelHierarchy#1"/>
    <dgm:cxn modelId="{B35DB18D-A0FE-4323-A66D-7F864755C5B2}" type="presOf" srcId="{0B22C232-4C64-4DE2-B297-D1C9359C8877}" destId="{5D2A91BF-502D-4732-97E7-1AB65FD9B626}" srcOrd="1" destOrd="0" presId="urn:microsoft.com/office/officeart/2008/layout/HorizontalMultiLevelHierarchy#1"/>
    <dgm:cxn modelId="{0E9CBD40-4994-4624-A43D-0D2D38D1A070}" type="presOf" srcId="{B82CBB47-65FF-4E65-9673-01FF108F07F6}" destId="{0D5F5067-DF20-4BC6-AF8C-27AEB3B26941}" srcOrd="0" destOrd="0" presId="urn:microsoft.com/office/officeart/2008/layout/HorizontalMultiLevelHierarchy#1"/>
    <dgm:cxn modelId="{C6274D0B-B47B-409F-ABE1-473212B60AD3}" type="presOf" srcId="{99AD6D4D-1767-49C7-BAF9-613909C29BC0}" destId="{6AC027AA-0817-40E2-A332-F4723BE2F9FD}" srcOrd="0" destOrd="0" presId="urn:microsoft.com/office/officeart/2008/layout/HorizontalMultiLevelHierarchy#1"/>
    <dgm:cxn modelId="{F8A9D113-9C83-47F9-B771-392CE41E4446}" type="presOf" srcId="{AC37047D-8E0B-41B0-8BA2-77385927C2EB}" destId="{4019BD5B-D9C7-449F-A93E-3812B9AD9CF9}" srcOrd="0" destOrd="0" presId="urn:microsoft.com/office/officeart/2008/layout/HorizontalMultiLevelHierarchy#1"/>
    <dgm:cxn modelId="{122E88AA-9189-4CA8-AD0E-08E2402422E1}" type="presOf" srcId="{0B22C232-4C64-4DE2-B297-D1C9359C8877}" destId="{DCBC014F-54A4-42DC-A29F-8E857F7619CF}" srcOrd="0" destOrd="0" presId="urn:microsoft.com/office/officeart/2008/layout/HorizontalMultiLevelHierarchy#1"/>
    <dgm:cxn modelId="{998DB50D-E3AD-4871-A54D-F12991879E4E}" type="presOf" srcId="{38E110D9-07F6-4392-99E8-F535B0B8774C}" destId="{22BD8D60-C782-408A-95D5-4FF9209E6BCA}" srcOrd="0" destOrd="0" presId="urn:microsoft.com/office/officeart/2008/layout/HorizontalMultiLevelHierarchy#1"/>
    <dgm:cxn modelId="{34EA6128-9A3A-48BE-BA36-B78E24DCDC43}" srcId="{8EEDEEFA-B7CD-4954-98ED-D7B2BC73BBE7}" destId="{B82CBB47-65FF-4E65-9673-01FF108F07F6}" srcOrd="0" destOrd="0" parTransId="{65B2A2C4-D61C-43C2-8F3A-9F2C7A5D926E}" sibTransId="{4D20E77B-A50C-4D6B-84A6-3C5640094499}"/>
    <dgm:cxn modelId="{6F803D53-6BE0-45F2-943B-EE93130C23E6}" srcId="{8EEDEEFA-B7CD-4954-98ED-D7B2BC73BBE7}" destId="{98C89B09-ADB6-4B01-983D-7F8E3686C1B7}" srcOrd="1" destOrd="0" parTransId="{2F406FA3-29FA-4DB4-8D50-30794D8E43A6}" sibTransId="{64E30DD0-2B5D-4085-BE81-7A52D7300DCC}"/>
    <dgm:cxn modelId="{90112626-76F5-484B-B1A8-277BF11FC5F0}" type="presParOf" srcId="{4019BD5B-D9C7-449F-A93E-3812B9AD9CF9}" destId="{A46C6E11-C89C-4408-BEF6-85E357A474F6}" srcOrd="0" destOrd="0" presId="urn:microsoft.com/office/officeart/2008/layout/HorizontalMultiLevelHierarchy#1"/>
    <dgm:cxn modelId="{242B05EF-71C1-4A7E-A1DA-87D2817B643A}" type="presParOf" srcId="{A46C6E11-C89C-4408-BEF6-85E357A474F6}" destId="{98EF0521-3438-462A-B8BB-2E2E9B3C6EB7}" srcOrd="0" destOrd="0" presId="urn:microsoft.com/office/officeart/2008/layout/HorizontalMultiLevelHierarchy#1"/>
    <dgm:cxn modelId="{DE5D2304-987E-48AF-90B1-08B62F4DC48B}" type="presParOf" srcId="{A46C6E11-C89C-4408-BEF6-85E357A474F6}" destId="{995BB3F6-C5AB-4C08-AA7C-0CBCF66D6D23}" srcOrd="1" destOrd="0" presId="urn:microsoft.com/office/officeart/2008/layout/HorizontalMultiLevelHierarchy#1"/>
    <dgm:cxn modelId="{6B21E186-C9F5-42C2-AEC7-6CD22F545BB3}" type="presParOf" srcId="{995BB3F6-C5AB-4C08-AA7C-0CBCF66D6D23}" destId="{FC95F930-03D0-4705-BB17-29C4F339CFEA}" srcOrd="0" destOrd="0" presId="urn:microsoft.com/office/officeart/2008/layout/HorizontalMultiLevelHierarchy#1"/>
    <dgm:cxn modelId="{D17C92FD-C659-4472-9600-73DE3A270D81}" type="presParOf" srcId="{FC95F930-03D0-4705-BB17-29C4F339CFEA}" destId="{66634162-F724-4441-8EA6-A63F8DCE9F7A}" srcOrd="0" destOrd="0" presId="urn:microsoft.com/office/officeart/2008/layout/HorizontalMultiLevelHierarchy#1"/>
    <dgm:cxn modelId="{D7A9CB28-6108-4288-B7F7-1C691C9A3EF1}" type="presParOf" srcId="{995BB3F6-C5AB-4C08-AA7C-0CBCF66D6D23}" destId="{98CCE4B8-6C60-49E1-B291-F7103EA05810}" srcOrd="1" destOrd="0" presId="urn:microsoft.com/office/officeart/2008/layout/HorizontalMultiLevelHierarchy#1"/>
    <dgm:cxn modelId="{A7550EA0-0B53-4228-A0B1-2D2BBC4522E5}" type="presParOf" srcId="{98CCE4B8-6C60-49E1-B291-F7103EA05810}" destId="{0D5F5067-DF20-4BC6-AF8C-27AEB3B26941}" srcOrd="0" destOrd="0" presId="urn:microsoft.com/office/officeart/2008/layout/HorizontalMultiLevelHierarchy#1"/>
    <dgm:cxn modelId="{E9BE34AF-2470-492A-BCC0-8C6CB6A80249}" type="presParOf" srcId="{98CCE4B8-6C60-49E1-B291-F7103EA05810}" destId="{7C732CDF-D30E-45CF-99B2-8817D1430D40}" srcOrd="1" destOrd="0" presId="urn:microsoft.com/office/officeart/2008/layout/HorizontalMultiLevelHierarchy#1"/>
    <dgm:cxn modelId="{2CFCBC5B-9980-45F9-A660-E375128E1469}" type="presParOf" srcId="{7C732CDF-D30E-45CF-99B2-8817D1430D40}" destId="{DCBC014F-54A4-42DC-A29F-8E857F7619CF}" srcOrd="0" destOrd="0" presId="urn:microsoft.com/office/officeart/2008/layout/HorizontalMultiLevelHierarchy#1"/>
    <dgm:cxn modelId="{BC9B5FB0-C914-42E5-9D95-74FBBC099BAC}" type="presParOf" srcId="{DCBC014F-54A4-42DC-A29F-8E857F7619CF}" destId="{5D2A91BF-502D-4732-97E7-1AB65FD9B626}" srcOrd="0" destOrd="0" presId="urn:microsoft.com/office/officeart/2008/layout/HorizontalMultiLevelHierarchy#1"/>
    <dgm:cxn modelId="{9071BE53-3F60-461D-94E2-CAAE4B9CD931}" type="presParOf" srcId="{7C732CDF-D30E-45CF-99B2-8817D1430D40}" destId="{4C7221C9-0D61-4578-9408-5C4D66C4FB68}" srcOrd="1" destOrd="0" presId="urn:microsoft.com/office/officeart/2008/layout/HorizontalMultiLevelHierarchy#1"/>
    <dgm:cxn modelId="{676EF7A8-EBA8-442C-AD07-179E1E338F3D}" type="presParOf" srcId="{4C7221C9-0D61-4578-9408-5C4D66C4FB68}" destId="{6AC027AA-0817-40E2-A332-F4723BE2F9FD}" srcOrd="0" destOrd="0" presId="urn:microsoft.com/office/officeart/2008/layout/HorizontalMultiLevelHierarchy#1"/>
    <dgm:cxn modelId="{B97DF401-30CA-43EC-AD97-1D69B84E1E50}" type="presParOf" srcId="{4C7221C9-0D61-4578-9408-5C4D66C4FB68}" destId="{D8DB783A-35B8-46DC-95F6-32DE725EAFC6}" srcOrd="1" destOrd="0" presId="urn:microsoft.com/office/officeart/2008/layout/HorizontalMultiLevelHierarchy#1"/>
    <dgm:cxn modelId="{59946EE4-158A-4AAF-B6CD-77AB9D8F0F26}" type="presParOf" srcId="{7C732CDF-D30E-45CF-99B2-8817D1430D40}" destId="{6D471A7D-01E2-47C8-9F06-1AF976544A3C}" srcOrd="2" destOrd="0" presId="urn:microsoft.com/office/officeart/2008/layout/HorizontalMultiLevelHierarchy#1"/>
    <dgm:cxn modelId="{87AA7DD6-9A9F-49F1-B876-4E5F4206C7CD}" type="presParOf" srcId="{6D471A7D-01E2-47C8-9F06-1AF976544A3C}" destId="{EBCA548B-EF2A-456F-8FD5-27998B2E8B9D}" srcOrd="0" destOrd="0" presId="urn:microsoft.com/office/officeart/2008/layout/HorizontalMultiLevelHierarchy#1"/>
    <dgm:cxn modelId="{C22FAE98-55A3-4462-AA53-11A68DDA129B}" type="presParOf" srcId="{7C732CDF-D30E-45CF-99B2-8817D1430D40}" destId="{939B8445-039B-4650-A54A-BD7F9E4FCA5E}" srcOrd="3" destOrd="0" presId="urn:microsoft.com/office/officeart/2008/layout/HorizontalMultiLevelHierarchy#1"/>
    <dgm:cxn modelId="{19D404E6-054F-4C6E-983B-43D082907CCA}" type="presParOf" srcId="{939B8445-039B-4650-A54A-BD7F9E4FCA5E}" destId="{22BD8D60-C782-408A-95D5-4FF9209E6BCA}" srcOrd="0" destOrd="0" presId="urn:microsoft.com/office/officeart/2008/layout/HorizontalMultiLevelHierarchy#1"/>
    <dgm:cxn modelId="{8DB61B7B-5E5F-4921-A54F-66EBA97170BE}" type="presParOf" srcId="{939B8445-039B-4650-A54A-BD7F9E4FCA5E}" destId="{05A32B94-54C6-410A-875C-CD4BEB8C9FE5}" srcOrd="1" destOrd="0" presId="urn:microsoft.com/office/officeart/2008/layout/HorizontalMultiLevelHierarchy#1"/>
    <dgm:cxn modelId="{9EB2CFD3-F424-4580-85B4-501CCCA2EB7E}" type="presParOf" srcId="{995BB3F6-C5AB-4C08-AA7C-0CBCF66D6D23}" destId="{7B536A45-5ACE-4716-A6E1-DB881182DFB1}" srcOrd="2" destOrd="0" presId="urn:microsoft.com/office/officeart/2008/layout/HorizontalMultiLevelHierarchy#1"/>
    <dgm:cxn modelId="{3BE37829-F9F7-4B3A-ABAB-AD888A155031}" type="presParOf" srcId="{7B536A45-5ACE-4716-A6E1-DB881182DFB1}" destId="{2B36AE1B-952C-46E9-8EBD-137781983389}" srcOrd="0" destOrd="0" presId="urn:microsoft.com/office/officeart/2008/layout/HorizontalMultiLevelHierarchy#1"/>
    <dgm:cxn modelId="{9EDCD961-B9AC-4BB3-A09B-617E66EC5BD9}" type="presParOf" srcId="{995BB3F6-C5AB-4C08-AA7C-0CBCF66D6D23}" destId="{DE82764A-4235-497D-9FF5-A8C5E7AD2C95}" srcOrd="3" destOrd="0" presId="urn:microsoft.com/office/officeart/2008/layout/HorizontalMultiLevelHierarchy#1"/>
    <dgm:cxn modelId="{D9CA2362-9767-40D2-9BDB-1EC066EB47AE}" type="presParOf" srcId="{DE82764A-4235-497D-9FF5-A8C5E7AD2C95}" destId="{EB93A694-2EED-4F26-A35B-6655E5585F6A}" srcOrd="0" destOrd="0" presId="urn:microsoft.com/office/officeart/2008/layout/HorizontalMultiLevelHierarchy#1"/>
    <dgm:cxn modelId="{27C4EE8B-6DAA-4E7A-81F8-5AEF97680542}" type="presParOf" srcId="{DE82764A-4235-497D-9FF5-A8C5E7AD2C95}" destId="{FC86D45F-15F7-4EAC-8532-0E9DAA78F395}" srcOrd="1" destOrd="0" presId="urn:microsoft.com/office/officeart/2008/layout/HorizontalMultiLevel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974FC-7F65-4618-9BFA-A12B7D4C2C5E}">
      <dsp:nvSpPr>
        <dsp:cNvPr id="0" name=""/>
        <dsp:cNvSpPr/>
      </dsp:nvSpPr>
      <dsp:spPr>
        <a:xfrm>
          <a:off x="2027986" y="186884"/>
          <a:ext cx="3263077" cy="3263006"/>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100000"/>
            </a:lnSpc>
            <a:spcBef>
              <a:spcPct val="0"/>
            </a:spcBef>
            <a:spcAft>
              <a:spcPct val="35000"/>
            </a:spcAft>
          </a:pPr>
          <a:r>
            <a:rPr lang="en-US" altLang="en-US" sz="4000" b="1" kern="1200" dirty="0">
              <a:latin typeface="+mn-ea"/>
              <a:ea typeface="+mn-ea"/>
            </a:rPr>
            <a:t>Health state utility</a:t>
          </a:r>
          <a:endParaRPr sz="4000" kern="1200" dirty="0">
            <a:latin typeface="+mn-ea"/>
            <a:ea typeface="+mn-ea"/>
          </a:endParaRPr>
        </a:p>
      </dsp:txBody>
      <dsp:txXfrm>
        <a:off x="2505853" y="664740"/>
        <a:ext cx="2307343" cy="2307294"/>
      </dsp:txXfrm>
    </dsp:sp>
    <dsp:sp modelId="{A8438C16-318F-4DED-A98E-54D8B1079A68}">
      <dsp:nvSpPr>
        <dsp:cNvPr id="0" name=""/>
        <dsp:cNvSpPr/>
      </dsp:nvSpPr>
      <dsp:spPr>
        <a:xfrm>
          <a:off x="3889827" y="38218"/>
          <a:ext cx="362901" cy="362895"/>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E7B839-8848-4E6F-A1BF-4E2F82860CB2}">
      <dsp:nvSpPr>
        <dsp:cNvPr id="0" name=""/>
        <dsp:cNvSpPr/>
      </dsp:nvSpPr>
      <dsp:spPr>
        <a:xfrm>
          <a:off x="3030516" y="3207452"/>
          <a:ext cx="262769" cy="263022"/>
        </a:xfrm>
        <a:prstGeom prst="ellipse">
          <a:avLst/>
        </a:prstGeom>
        <a:solidFill>
          <a:schemeClr val="accent5">
            <a:shade val="50000"/>
            <a:hueOff val="61922"/>
            <a:satOff val="-1508"/>
            <a:lumOff val="65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3AEE4-F8CF-403F-865B-3AD9DBF625F5}">
      <dsp:nvSpPr>
        <dsp:cNvPr id="0" name=""/>
        <dsp:cNvSpPr/>
      </dsp:nvSpPr>
      <dsp:spPr>
        <a:xfrm>
          <a:off x="5501036" y="1511146"/>
          <a:ext cx="262769" cy="263022"/>
        </a:xfrm>
        <a:prstGeom prst="ellipse">
          <a:avLst/>
        </a:prstGeom>
        <a:solidFill>
          <a:schemeClr val="accent5">
            <a:shade val="50000"/>
            <a:hueOff val="123844"/>
            <a:satOff val="-3016"/>
            <a:lumOff val="131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D033E-0488-4103-AA15-D031E6F6A98F}">
      <dsp:nvSpPr>
        <dsp:cNvPr id="0" name=""/>
        <dsp:cNvSpPr/>
      </dsp:nvSpPr>
      <dsp:spPr>
        <a:xfrm>
          <a:off x="4243626" y="3487247"/>
          <a:ext cx="362901" cy="362895"/>
        </a:xfrm>
        <a:prstGeom prst="ellipse">
          <a:avLst/>
        </a:prstGeom>
        <a:solidFill>
          <a:schemeClr val="accent5">
            <a:shade val="50000"/>
            <a:hueOff val="185766"/>
            <a:satOff val="-4524"/>
            <a:lumOff val="197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D0F18-B3BF-47E4-8EA8-ED7B7BB1E5AE}">
      <dsp:nvSpPr>
        <dsp:cNvPr id="0" name=""/>
        <dsp:cNvSpPr/>
      </dsp:nvSpPr>
      <dsp:spPr>
        <a:xfrm>
          <a:off x="3068269" y="443329"/>
          <a:ext cx="262769" cy="263022"/>
        </a:xfrm>
        <a:prstGeom prst="ellipse">
          <a:avLst/>
        </a:prstGeom>
        <a:solidFill>
          <a:schemeClr val="accent5">
            <a:shade val="50000"/>
            <a:hueOff val="247688"/>
            <a:satOff val="-6032"/>
            <a:lumOff val="263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7D2944-7AFD-44F1-A2CD-9CAA33840C2A}">
      <dsp:nvSpPr>
        <dsp:cNvPr id="0" name=""/>
        <dsp:cNvSpPr/>
      </dsp:nvSpPr>
      <dsp:spPr>
        <a:xfrm>
          <a:off x="2276798" y="2058538"/>
          <a:ext cx="262769" cy="263022"/>
        </a:xfrm>
        <a:prstGeom prst="ellipse">
          <a:avLst/>
        </a:prstGeom>
        <a:solidFill>
          <a:schemeClr val="accent5">
            <a:shade val="50000"/>
            <a:hueOff val="309610"/>
            <a:satOff val="-7540"/>
            <a:lumOff val="329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8A983F-4193-4A33-AF39-B08BFFB8C027}">
      <dsp:nvSpPr>
        <dsp:cNvPr id="0" name=""/>
        <dsp:cNvSpPr/>
      </dsp:nvSpPr>
      <dsp:spPr>
        <a:xfrm>
          <a:off x="170827" y="444469"/>
          <a:ext cx="2197526" cy="1857431"/>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en-US" altLang="zh-CN" sz="2000" b="1" kern="1200" dirty="0">
              <a:latin typeface="+mn-ea"/>
              <a:ea typeface="+mn-ea"/>
            </a:rPr>
            <a:t>Preference</a:t>
          </a:r>
          <a:endParaRPr lang="zh-CN" altLang="en-US" sz="1200" b="1" kern="1200" dirty="0">
            <a:latin typeface="+mn-ea"/>
            <a:ea typeface="+mn-ea"/>
          </a:endParaRPr>
        </a:p>
      </dsp:txBody>
      <dsp:txXfrm>
        <a:off x="492647" y="716483"/>
        <a:ext cx="1553886" cy="1313403"/>
      </dsp:txXfrm>
    </dsp:sp>
    <dsp:sp modelId="{23397902-9794-400F-866A-7AE03E4DB20F}">
      <dsp:nvSpPr>
        <dsp:cNvPr id="0" name=""/>
        <dsp:cNvSpPr/>
      </dsp:nvSpPr>
      <dsp:spPr>
        <a:xfrm>
          <a:off x="3493468" y="343457"/>
          <a:ext cx="362901" cy="362895"/>
        </a:xfrm>
        <a:prstGeom prst="ellipse">
          <a:avLst/>
        </a:prstGeom>
        <a:solidFill>
          <a:schemeClr val="accent5">
            <a:shade val="50000"/>
            <a:hueOff val="371532"/>
            <a:satOff val="-9048"/>
            <a:lumOff val="395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3B99B-A75D-45E0-87A5-F7FAB74EF0FB}">
      <dsp:nvSpPr>
        <dsp:cNvPr id="0" name=""/>
        <dsp:cNvSpPr/>
      </dsp:nvSpPr>
      <dsp:spPr>
        <a:xfrm>
          <a:off x="1132870" y="2490810"/>
          <a:ext cx="656013" cy="656032"/>
        </a:xfrm>
        <a:prstGeom prst="ellipse">
          <a:avLst/>
        </a:prstGeom>
        <a:solidFill>
          <a:schemeClr val="accent5">
            <a:shade val="50000"/>
            <a:hueOff val="309610"/>
            <a:satOff val="-7540"/>
            <a:lumOff val="329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29CD4-0801-478C-9601-86F6A5715DA6}">
      <dsp:nvSpPr>
        <dsp:cNvPr id="0" name=""/>
        <dsp:cNvSpPr/>
      </dsp:nvSpPr>
      <dsp:spPr>
        <a:xfrm>
          <a:off x="5274087" y="-38218"/>
          <a:ext cx="1706780" cy="1706234"/>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100000"/>
            </a:lnSpc>
            <a:spcBef>
              <a:spcPct val="0"/>
            </a:spcBef>
            <a:spcAft>
              <a:spcPct val="35000"/>
            </a:spcAft>
          </a:pPr>
          <a:r>
            <a:rPr lang="en-US" altLang="zh-CN" sz="3600" b="1" kern="1200" dirty="0">
              <a:latin typeface="+mn-ea"/>
              <a:ea typeface="+mn-ea"/>
            </a:rPr>
            <a:t>0~1</a:t>
          </a:r>
        </a:p>
      </dsp:txBody>
      <dsp:txXfrm>
        <a:off x="5524039" y="211654"/>
        <a:ext cx="1206876" cy="1206490"/>
      </dsp:txXfrm>
    </dsp:sp>
    <dsp:sp modelId="{76A6E718-EA2C-4B6A-A9A8-20055DF5828A}">
      <dsp:nvSpPr>
        <dsp:cNvPr id="0" name=""/>
        <dsp:cNvSpPr/>
      </dsp:nvSpPr>
      <dsp:spPr>
        <a:xfrm>
          <a:off x="5033755" y="1067438"/>
          <a:ext cx="362901" cy="362895"/>
        </a:xfrm>
        <a:prstGeom prst="ellipse">
          <a:avLst/>
        </a:prstGeom>
        <a:solidFill>
          <a:schemeClr val="accent5">
            <a:shade val="50000"/>
            <a:hueOff val="185766"/>
            <a:satOff val="-4524"/>
            <a:lumOff val="197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E5A2E-C3E4-40FC-A526-71500EE556EA}">
      <dsp:nvSpPr>
        <dsp:cNvPr id="0" name=""/>
        <dsp:cNvSpPr/>
      </dsp:nvSpPr>
      <dsp:spPr>
        <a:xfrm>
          <a:off x="883451" y="3271492"/>
          <a:ext cx="262769" cy="263022"/>
        </a:xfrm>
        <a:prstGeom prst="ellipse">
          <a:avLst/>
        </a:prstGeom>
        <a:solidFill>
          <a:schemeClr val="accent5">
            <a:shade val="50000"/>
            <a:hueOff val="123844"/>
            <a:satOff val="-3016"/>
            <a:lumOff val="131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340E5B-A19B-4E1C-AC9E-A1DBE65BB904}">
      <dsp:nvSpPr>
        <dsp:cNvPr id="0" name=""/>
        <dsp:cNvSpPr/>
      </dsp:nvSpPr>
      <dsp:spPr>
        <a:xfrm>
          <a:off x="3503865" y="2897161"/>
          <a:ext cx="262769" cy="263022"/>
        </a:xfrm>
        <a:prstGeom prst="ellipse">
          <a:avLst/>
        </a:prstGeom>
        <a:solidFill>
          <a:schemeClr val="accent5">
            <a:shade val="50000"/>
            <a:hueOff val="61922"/>
            <a:satOff val="-1508"/>
            <a:lumOff val="65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346AB-9110-4594-915D-9D2E2A33926F}">
      <dsp:nvSpPr>
        <dsp:cNvPr id="0" name=""/>
        <dsp:cNvSpPr/>
      </dsp:nvSpPr>
      <dsp:spPr>
        <a:xfrm rot="1371687">
          <a:off x="2428595" y="2332723"/>
          <a:ext cx="582595" cy="50449"/>
        </a:xfrm>
        <a:custGeom>
          <a:avLst/>
          <a:gdLst/>
          <a:ahLst/>
          <a:cxnLst/>
          <a:rect l="0" t="0" r="0" b="0"/>
          <a:pathLst>
            <a:path>
              <a:moveTo>
                <a:pt x="0" y="25224"/>
              </a:moveTo>
              <a:lnTo>
                <a:pt x="582595" y="2522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FAC709-8B9D-4EE2-96D5-0CF2D3412FBA}">
      <dsp:nvSpPr>
        <dsp:cNvPr id="0" name=""/>
        <dsp:cNvSpPr/>
      </dsp:nvSpPr>
      <dsp:spPr>
        <a:xfrm rot="20089580">
          <a:off x="2428506" y="1382982"/>
          <a:ext cx="483725" cy="50449"/>
        </a:xfrm>
        <a:custGeom>
          <a:avLst/>
          <a:gdLst/>
          <a:ahLst/>
          <a:cxnLst/>
          <a:rect l="0" t="0" r="0" b="0"/>
          <a:pathLst>
            <a:path>
              <a:moveTo>
                <a:pt x="0" y="25224"/>
              </a:moveTo>
              <a:lnTo>
                <a:pt x="483725" y="2522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821B7C-CCCA-40EC-9879-807E71B1E5FC}">
      <dsp:nvSpPr>
        <dsp:cNvPr id="0" name=""/>
        <dsp:cNvSpPr/>
      </dsp:nvSpPr>
      <dsp:spPr>
        <a:xfrm>
          <a:off x="880481" y="1149708"/>
          <a:ext cx="1496256" cy="14962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5F2B8-9F1A-4510-9FA5-6E851F5D6C82}">
      <dsp:nvSpPr>
        <dsp:cNvPr id="0" name=""/>
        <dsp:cNvSpPr/>
      </dsp:nvSpPr>
      <dsp:spPr>
        <a:xfrm>
          <a:off x="2672958" y="-356744"/>
          <a:ext cx="2875120" cy="2176152"/>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i="0" kern="1200" dirty="0">
              <a:latin typeface="+mn-ea"/>
              <a:ea typeface="+mn-ea"/>
            </a:rPr>
            <a:t>Direct measure</a:t>
          </a:r>
          <a:r>
            <a:rPr lang="en-US" altLang="zh-CN" sz="3200" b="1" i="0" kern="1200" dirty="0">
              <a:latin typeface="+mn-ea"/>
              <a:ea typeface="+mn-ea"/>
            </a:rPr>
            <a:t>-</a:t>
          </a:r>
          <a:r>
            <a:rPr lang="en-US" sz="3200" b="1" i="0" kern="1200" dirty="0" err="1">
              <a:latin typeface="+mn-ea"/>
              <a:ea typeface="+mn-ea"/>
            </a:rPr>
            <a:t>ment</a:t>
          </a:r>
          <a:endParaRPr lang="en-US" altLang="zh-CN" sz="3200" b="1" kern="1200" dirty="0">
            <a:latin typeface="+mn-ea"/>
            <a:ea typeface="+mn-ea"/>
          </a:endParaRPr>
        </a:p>
      </dsp:txBody>
      <dsp:txXfrm>
        <a:off x="3094010" y="-38054"/>
        <a:ext cx="2033016" cy="1538772"/>
      </dsp:txXfrm>
    </dsp:sp>
    <dsp:sp modelId="{60B34160-D135-44A2-A186-75838AADEB19}">
      <dsp:nvSpPr>
        <dsp:cNvPr id="0" name=""/>
        <dsp:cNvSpPr/>
      </dsp:nvSpPr>
      <dsp:spPr>
        <a:xfrm>
          <a:off x="2808312" y="1944223"/>
          <a:ext cx="2781200" cy="2074629"/>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i="0" kern="1200" dirty="0">
              <a:latin typeface="+mn-ea"/>
              <a:ea typeface="+mn-ea"/>
            </a:rPr>
            <a:t>Indirect measure</a:t>
          </a:r>
          <a:r>
            <a:rPr lang="en-US" altLang="zh-CN" sz="3200" b="1" i="0" kern="1200" dirty="0">
              <a:latin typeface="+mn-ea"/>
              <a:ea typeface="+mn-ea"/>
            </a:rPr>
            <a:t>-</a:t>
          </a:r>
          <a:r>
            <a:rPr lang="en-US" sz="3200" b="1" i="0" kern="1200" dirty="0" err="1">
              <a:latin typeface="+mn-ea"/>
              <a:ea typeface="+mn-ea"/>
            </a:rPr>
            <a:t>ment</a:t>
          </a:r>
          <a:endParaRPr lang="zh-CN" altLang="en-US" sz="3200" b="1" kern="1200" dirty="0">
            <a:latin typeface="+mn-ea"/>
            <a:ea typeface="+mn-ea"/>
          </a:endParaRPr>
        </a:p>
      </dsp:txBody>
      <dsp:txXfrm>
        <a:off x="3215609" y="2248045"/>
        <a:ext cx="1966606" cy="1466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36A45-5ACE-4716-A6E1-DB881182DFB1}">
      <dsp:nvSpPr>
        <dsp:cNvPr id="0" name=""/>
        <dsp:cNvSpPr/>
      </dsp:nvSpPr>
      <dsp:spPr>
        <a:xfrm>
          <a:off x="1857977" y="2314455"/>
          <a:ext cx="590301" cy="1228678"/>
        </a:xfrm>
        <a:custGeom>
          <a:avLst/>
          <a:gdLst/>
          <a:ahLst/>
          <a:cxnLst/>
          <a:rect l="0" t="0" r="0" b="0"/>
          <a:pathLst>
            <a:path>
              <a:moveTo>
                <a:pt x="0" y="0"/>
              </a:moveTo>
              <a:lnTo>
                <a:pt x="295150" y="0"/>
              </a:lnTo>
              <a:lnTo>
                <a:pt x="295150" y="1228678"/>
              </a:lnTo>
              <a:lnTo>
                <a:pt x="590301" y="122867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b="1" kern="1200"/>
        </a:p>
      </dsp:txBody>
      <dsp:txXfrm>
        <a:off x="2119050" y="2894716"/>
        <a:ext cx="68156" cy="68156"/>
      </dsp:txXfrm>
    </dsp:sp>
    <dsp:sp modelId="{6D471A7D-01E2-47C8-9F06-1AF976544A3C}">
      <dsp:nvSpPr>
        <dsp:cNvPr id="0" name=""/>
        <dsp:cNvSpPr/>
      </dsp:nvSpPr>
      <dsp:spPr>
        <a:xfrm>
          <a:off x="5225121" y="1545707"/>
          <a:ext cx="535514" cy="525978"/>
        </a:xfrm>
        <a:custGeom>
          <a:avLst/>
          <a:gdLst/>
          <a:ahLst/>
          <a:cxnLst/>
          <a:rect l="0" t="0" r="0" b="0"/>
          <a:pathLst>
            <a:path>
              <a:moveTo>
                <a:pt x="0" y="0"/>
              </a:moveTo>
              <a:lnTo>
                <a:pt x="267757" y="0"/>
              </a:lnTo>
              <a:lnTo>
                <a:pt x="267757" y="525978"/>
              </a:lnTo>
              <a:lnTo>
                <a:pt x="535514" y="52597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b="1" kern="1200"/>
        </a:p>
      </dsp:txBody>
      <dsp:txXfrm>
        <a:off x="5474113" y="1789931"/>
        <a:ext cx="37530" cy="37530"/>
      </dsp:txXfrm>
    </dsp:sp>
    <dsp:sp modelId="{DCBC014F-54A4-42DC-A29F-8E857F7619CF}">
      <dsp:nvSpPr>
        <dsp:cNvPr id="0" name=""/>
        <dsp:cNvSpPr/>
      </dsp:nvSpPr>
      <dsp:spPr>
        <a:xfrm>
          <a:off x="5225121" y="788975"/>
          <a:ext cx="535514" cy="756731"/>
        </a:xfrm>
        <a:custGeom>
          <a:avLst/>
          <a:gdLst/>
          <a:ahLst/>
          <a:cxnLst/>
          <a:rect l="0" t="0" r="0" b="0"/>
          <a:pathLst>
            <a:path>
              <a:moveTo>
                <a:pt x="0" y="756731"/>
              </a:moveTo>
              <a:lnTo>
                <a:pt x="267757" y="756731"/>
              </a:lnTo>
              <a:lnTo>
                <a:pt x="267757" y="0"/>
              </a:lnTo>
              <a:lnTo>
                <a:pt x="535514"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b="1" kern="1200"/>
        </a:p>
      </dsp:txBody>
      <dsp:txXfrm>
        <a:off x="5469702" y="1144165"/>
        <a:ext cx="46352" cy="46352"/>
      </dsp:txXfrm>
    </dsp:sp>
    <dsp:sp modelId="{FC95F930-03D0-4705-BB17-29C4F339CFEA}">
      <dsp:nvSpPr>
        <dsp:cNvPr id="0" name=""/>
        <dsp:cNvSpPr/>
      </dsp:nvSpPr>
      <dsp:spPr>
        <a:xfrm>
          <a:off x="1857977" y="1545707"/>
          <a:ext cx="590301" cy="768747"/>
        </a:xfrm>
        <a:custGeom>
          <a:avLst/>
          <a:gdLst/>
          <a:ahLst/>
          <a:cxnLst/>
          <a:rect l="0" t="0" r="0" b="0"/>
          <a:pathLst>
            <a:path>
              <a:moveTo>
                <a:pt x="0" y="768747"/>
              </a:moveTo>
              <a:lnTo>
                <a:pt x="295150" y="768747"/>
              </a:lnTo>
              <a:lnTo>
                <a:pt x="295150" y="0"/>
              </a:lnTo>
              <a:lnTo>
                <a:pt x="59030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b="1" kern="1200"/>
        </a:p>
      </dsp:txBody>
      <dsp:txXfrm>
        <a:off x="2128897" y="1905850"/>
        <a:ext cx="48462" cy="48462"/>
      </dsp:txXfrm>
    </dsp:sp>
    <dsp:sp modelId="{98EF0521-3438-462A-B8BB-2E2E9B3C6EB7}">
      <dsp:nvSpPr>
        <dsp:cNvPr id="0" name=""/>
        <dsp:cNvSpPr/>
      </dsp:nvSpPr>
      <dsp:spPr>
        <a:xfrm rot="16200000">
          <a:off x="278951" y="1642514"/>
          <a:ext cx="1814171" cy="1343881"/>
        </a:xfrm>
        <a:prstGeom prst="roundRect">
          <a:avLst/>
        </a:prstGeom>
        <a:solidFill>
          <a:srgbClr val="0020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21590" tIns="21590" rIns="21590" bIns="21590" numCol="1" spcCol="1270" anchor="ctr" anchorCtr="0">
          <a:noAutofit/>
        </a:bodyPr>
        <a:lstStyle/>
        <a:p>
          <a:pPr lvl="0" algn="ctr" defTabSz="1511300">
            <a:lnSpc>
              <a:spcPct val="90000"/>
            </a:lnSpc>
            <a:spcBef>
              <a:spcPct val="0"/>
            </a:spcBef>
            <a:spcAft>
              <a:spcPct val="35000"/>
            </a:spcAft>
          </a:pPr>
          <a:r>
            <a:rPr lang="en-US" altLang="zh-CN" sz="3400" b="1" kern="1200" dirty="0"/>
            <a:t>MAUI</a:t>
          </a:r>
          <a:endParaRPr lang="zh-CN" altLang="en-US" sz="3400" b="1" kern="1200" dirty="0"/>
        </a:p>
      </dsp:txBody>
      <dsp:txXfrm>
        <a:off x="344554" y="1708117"/>
        <a:ext cx="1682965" cy="1212675"/>
      </dsp:txXfrm>
    </dsp:sp>
    <dsp:sp modelId="{0D5F5067-DF20-4BC6-AF8C-27AEB3B26941}">
      <dsp:nvSpPr>
        <dsp:cNvPr id="0" name=""/>
        <dsp:cNvSpPr/>
      </dsp:nvSpPr>
      <dsp:spPr>
        <a:xfrm>
          <a:off x="2448279" y="1122408"/>
          <a:ext cx="2776842" cy="846598"/>
        </a:xfrm>
        <a:prstGeom prst="rect">
          <a:avLst/>
        </a:prstGeom>
        <a:solidFill>
          <a:srgbClr val="0020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b="1" kern="1200" dirty="0">
              <a:latin typeface="微软雅黑" panose="020B0503020204020204" pitchFamily="34" charset="-122"/>
              <a:ea typeface="微软雅黑" panose="020B0503020204020204" pitchFamily="34" charset="-122"/>
            </a:rPr>
            <a:t> Generic Preference-Based Measures</a:t>
          </a:r>
          <a:endParaRPr lang="zh-CN" altLang="en-US" sz="2000" b="1" kern="1200" dirty="0">
            <a:latin typeface="微软雅黑" panose="020B0503020204020204" pitchFamily="34" charset="-122"/>
            <a:ea typeface="微软雅黑" panose="020B0503020204020204" pitchFamily="34" charset="-122"/>
          </a:endParaRPr>
        </a:p>
      </dsp:txBody>
      <dsp:txXfrm>
        <a:off x="2448279" y="1122408"/>
        <a:ext cx="2776842" cy="846598"/>
      </dsp:txXfrm>
    </dsp:sp>
    <dsp:sp modelId="{6AC027AA-0817-40E2-A332-F4723BE2F9FD}">
      <dsp:nvSpPr>
        <dsp:cNvPr id="0" name=""/>
        <dsp:cNvSpPr/>
      </dsp:nvSpPr>
      <dsp:spPr>
        <a:xfrm>
          <a:off x="5760635" y="491502"/>
          <a:ext cx="2776842" cy="594946"/>
        </a:xfrm>
        <a:prstGeom prst="rect">
          <a:avLst/>
        </a:prstGeom>
        <a:solidFill>
          <a:srgbClr val="0020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b="1" i="0" kern="1200" dirty="0">
              <a:latin typeface="+mn-ea"/>
              <a:ea typeface="+mn-ea"/>
            </a:rPr>
            <a:t>Adult</a:t>
          </a:r>
          <a:endParaRPr lang="zh-CN" altLang="en-US" sz="2000" b="1" kern="1200" dirty="0">
            <a:latin typeface="+mn-ea"/>
            <a:ea typeface="+mn-ea"/>
          </a:endParaRPr>
        </a:p>
      </dsp:txBody>
      <dsp:txXfrm>
        <a:off x="5760635" y="491502"/>
        <a:ext cx="2776842" cy="594946"/>
      </dsp:txXfrm>
    </dsp:sp>
    <dsp:sp modelId="{22BD8D60-C782-408A-95D5-4FF9209E6BCA}">
      <dsp:nvSpPr>
        <dsp:cNvPr id="0" name=""/>
        <dsp:cNvSpPr/>
      </dsp:nvSpPr>
      <dsp:spPr>
        <a:xfrm>
          <a:off x="5760635" y="1643629"/>
          <a:ext cx="2776842" cy="856114"/>
        </a:xfrm>
        <a:prstGeom prst="rect">
          <a:avLst/>
        </a:prstGeom>
        <a:solidFill>
          <a:srgbClr val="0020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altLang="en-US" sz="2000" b="1" kern="1200" dirty="0">
              <a:solidFill>
                <a:schemeClr val="bg1"/>
              </a:solidFill>
              <a:latin typeface="微软雅黑" panose="020B0503020204020204" pitchFamily="34" charset="-122"/>
              <a:ea typeface="微软雅黑" panose="020B0503020204020204" pitchFamily="34" charset="-122"/>
            </a:rPr>
            <a:t>Children and Adolescents</a:t>
          </a:r>
          <a:endParaRPr lang="zh-CN" altLang="en-US" sz="2000" b="1" kern="1200" dirty="0">
            <a:solidFill>
              <a:schemeClr val="bg1"/>
            </a:solidFill>
            <a:latin typeface="微软雅黑" panose="020B0503020204020204" pitchFamily="34" charset="-122"/>
            <a:ea typeface="微软雅黑" panose="020B0503020204020204" pitchFamily="34" charset="-122"/>
          </a:endParaRPr>
        </a:p>
      </dsp:txBody>
      <dsp:txXfrm>
        <a:off x="5760635" y="1643629"/>
        <a:ext cx="2776842" cy="856114"/>
      </dsp:txXfrm>
    </dsp:sp>
    <dsp:sp modelId="{EB93A694-2EED-4F26-A35B-6655E5585F6A}">
      <dsp:nvSpPr>
        <dsp:cNvPr id="0" name=""/>
        <dsp:cNvSpPr/>
      </dsp:nvSpPr>
      <dsp:spPr>
        <a:xfrm>
          <a:off x="2448279" y="3193479"/>
          <a:ext cx="6094197" cy="699307"/>
        </a:xfrm>
        <a:prstGeom prst="rect">
          <a:avLst/>
        </a:prstGeom>
        <a:solidFill>
          <a:srgbClr val="0020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en-US" altLang="en-US" sz="2000" b="1" kern="1200" dirty="0">
              <a:latin typeface="微软雅黑" panose="020B0503020204020204" pitchFamily="34" charset="-122"/>
              <a:ea typeface="微软雅黑" panose="020B0503020204020204" pitchFamily="34" charset="-122"/>
            </a:rPr>
            <a:t>Condition-Specific Preference-Based Measure</a:t>
          </a:r>
          <a:r>
            <a:rPr lang="en-US" altLang="zh-CN" sz="2000" b="1" kern="1200" dirty="0">
              <a:latin typeface="微软雅黑" panose="020B0503020204020204" pitchFamily="34" charset="-122"/>
              <a:ea typeface="微软雅黑" panose="020B0503020204020204" pitchFamily="34" charset="-122"/>
            </a:rPr>
            <a:t>s</a:t>
          </a:r>
          <a:endParaRPr lang="zh-CN" altLang="en-US" sz="2000" b="1" kern="1200" dirty="0">
            <a:latin typeface="微软雅黑" panose="020B0503020204020204" pitchFamily="34" charset="-122"/>
            <a:ea typeface="微软雅黑" panose="020B0503020204020204" pitchFamily="34" charset="-122"/>
          </a:endParaRPr>
        </a:p>
      </dsp:txBody>
      <dsp:txXfrm>
        <a:off x="2448279" y="3193479"/>
        <a:ext cx="6094197" cy="699307"/>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1">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B654D-C9EB-4060-810C-DA7395686836}" type="datetimeFigureOut">
              <a:rPr lang="zh-CN" altLang="en-US" smtClean="0"/>
              <a:t>2020/11/11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61B18-8876-4120-B662-E27EB1A2D4B9}" type="slidenum">
              <a:rPr lang="zh-CN" altLang="en-US" smtClean="0"/>
              <a:t>‹#›</a:t>
            </a:fld>
            <a:endParaRPr lang="zh-CN" altLang="en-US"/>
          </a:p>
        </p:txBody>
      </p:sp>
    </p:spTree>
    <p:extLst>
      <p:ext uri="{BB962C8B-B14F-4D97-AF65-F5344CB8AC3E}">
        <p14:creationId xmlns:p14="http://schemas.microsoft.com/office/powerpoint/2010/main" val="7910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761B18-8876-4120-B662-E27EB1A2D4B9}" type="slidenum">
              <a:rPr lang="zh-CN" altLang="en-US" smtClean="0"/>
              <a:t>4</a:t>
            </a:fld>
            <a:endParaRPr lang="zh-CN" altLang="en-US"/>
          </a:p>
        </p:txBody>
      </p:sp>
    </p:spTree>
    <p:extLst>
      <p:ext uri="{BB962C8B-B14F-4D97-AF65-F5344CB8AC3E}">
        <p14:creationId xmlns:p14="http://schemas.microsoft.com/office/powerpoint/2010/main" val="109696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3A36FAE-7E8F-4C81-A439-7E69C31D36EE}" type="slidenum">
              <a:rPr lang="zh-CN" altLang="en-US" smtClean="0"/>
              <a:t>17</a:t>
            </a:fld>
            <a:endParaRPr lang="zh-CN" altLang="en-US"/>
          </a:p>
        </p:txBody>
      </p:sp>
    </p:spTree>
    <p:extLst>
      <p:ext uri="{BB962C8B-B14F-4D97-AF65-F5344CB8AC3E}">
        <p14:creationId xmlns:p14="http://schemas.microsoft.com/office/powerpoint/2010/main" val="327015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3A36FAE-7E8F-4C81-A439-7E69C31D36EE}" type="slidenum">
              <a:rPr lang="zh-CN" altLang="en-US" smtClean="0"/>
              <a:t>18</a:t>
            </a:fld>
            <a:endParaRPr lang="zh-CN" altLang="en-US"/>
          </a:p>
        </p:txBody>
      </p:sp>
    </p:spTree>
    <p:extLst>
      <p:ext uri="{BB962C8B-B14F-4D97-AF65-F5344CB8AC3E}">
        <p14:creationId xmlns:p14="http://schemas.microsoft.com/office/powerpoint/2010/main" val="2878115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随着计算机技术发展及印刷技术进步丰富</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D7761B18-8876-4120-B662-E27EB1A2D4B9}" type="slidenum">
              <a:rPr lang="zh-CN" altLang="en-US" smtClean="0"/>
              <a:t>21</a:t>
            </a:fld>
            <a:endParaRPr lang="zh-CN" altLang="en-US"/>
          </a:p>
        </p:txBody>
      </p:sp>
    </p:spTree>
    <p:extLst>
      <p:ext uri="{BB962C8B-B14F-4D97-AF65-F5344CB8AC3E}">
        <p14:creationId xmlns:p14="http://schemas.microsoft.com/office/powerpoint/2010/main" val="249885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3A36FAE-7E8F-4C81-A439-7E69C31D36EE}" type="slidenum">
              <a:rPr lang="zh-CN" altLang="en-US" smtClean="0"/>
              <a:t>9</a:t>
            </a:fld>
            <a:endParaRPr lang="zh-CN" altLang="en-US"/>
          </a:p>
        </p:txBody>
      </p:sp>
    </p:spTree>
    <p:extLst>
      <p:ext uri="{BB962C8B-B14F-4D97-AF65-F5344CB8AC3E}">
        <p14:creationId xmlns:p14="http://schemas.microsoft.com/office/powerpoint/2010/main" val="302209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3A36FAE-7E8F-4C81-A439-7E69C31D36EE}" type="slidenum">
              <a:rPr lang="zh-CN" altLang="en-US" smtClean="0"/>
              <a:t>10</a:t>
            </a:fld>
            <a:endParaRPr lang="zh-CN" altLang="en-US"/>
          </a:p>
        </p:txBody>
      </p:sp>
    </p:spTree>
    <p:extLst>
      <p:ext uri="{BB962C8B-B14F-4D97-AF65-F5344CB8AC3E}">
        <p14:creationId xmlns:p14="http://schemas.microsoft.com/office/powerpoint/2010/main" val="130102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3A36FAE-7E8F-4C81-A439-7E69C31D36EE}" type="slidenum">
              <a:rPr lang="zh-CN" altLang="en-US" smtClean="0"/>
              <a:t>11</a:t>
            </a:fld>
            <a:endParaRPr lang="zh-CN" altLang="en-US"/>
          </a:p>
        </p:txBody>
      </p:sp>
    </p:spTree>
    <p:extLst>
      <p:ext uri="{BB962C8B-B14F-4D97-AF65-F5344CB8AC3E}">
        <p14:creationId xmlns:p14="http://schemas.microsoft.com/office/powerpoint/2010/main" val="422309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3A36FAE-7E8F-4C81-A439-7E69C31D36EE}" type="slidenum">
              <a:rPr lang="zh-CN" altLang="en-US" smtClean="0"/>
              <a:t>12</a:t>
            </a:fld>
            <a:endParaRPr lang="zh-CN" altLang="en-US"/>
          </a:p>
        </p:txBody>
      </p:sp>
    </p:spTree>
    <p:extLst>
      <p:ext uri="{BB962C8B-B14F-4D97-AF65-F5344CB8AC3E}">
        <p14:creationId xmlns:p14="http://schemas.microsoft.com/office/powerpoint/2010/main" val="300484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3A36FAE-7E8F-4C81-A439-7E69C31D36EE}" type="slidenum">
              <a:rPr lang="zh-CN" altLang="en-US" smtClean="0"/>
              <a:t>13</a:t>
            </a:fld>
            <a:endParaRPr lang="zh-CN" altLang="en-US"/>
          </a:p>
        </p:txBody>
      </p:sp>
    </p:spTree>
    <p:extLst>
      <p:ext uri="{BB962C8B-B14F-4D97-AF65-F5344CB8AC3E}">
        <p14:creationId xmlns:p14="http://schemas.microsoft.com/office/powerpoint/2010/main" val="191540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高级维度，包括生理维度和心理</a:t>
            </a:r>
            <a:r>
              <a:rPr lang="en-US" altLang="zh-CN" dirty="0"/>
              <a:t>-</a:t>
            </a:r>
            <a:r>
              <a:rPr lang="zh-CN" altLang="en-US" dirty="0"/>
              <a:t>社会维度</a:t>
            </a:r>
          </a:p>
        </p:txBody>
      </p:sp>
      <p:sp>
        <p:nvSpPr>
          <p:cNvPr id="4" name="灯片编号占位符 3"/>
          <p:cNvSpPr>
            <a:spLocks noGrp="1"/>
          </p:cNvSpPr>
          <p:nvPr>
            <p:ph type="sldNum" sz="quarter" idx="10"/>
          </p:nvPr>
        </p:nvSpPr>
        <p:spPr/>
        <p:txBody>
          <a:bodyPr/>
          <a:lstStyle/>
          <a:p>
            <a:pPr>
              <a:defRPr/>
            </a:pPr>
            <a:fld id="{F3A36FAE-7E8F-4C81-A439-7E69C31D36EE}" type="slidenum">
              <a:rPr lang="zh-CN" altLang="en-US" smtClean="0"/>
              <a:t>14</a:t>
            </a:fld>
            <a:endParaRPr lang="zh-CN" altLang="en-US"/>
          </a:p>
        </p:txBody>
      </p:sp>
    </p:spTree>
    <p:extLst>
      <p:ext uri="{BB962C8B-B14F-4D97-AF65-F5344CB8AC3E}">
        <p14:creationId xmlns:p14="http://schemas.microsoft.com/office/powerpoint/2010/main" val="132859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800" dirty="0"/>
              <a:t>四个等级：第一等级将健康分为三部分：生理、心理和社会健康；第二等级将这三部分进一步划分：生理健康（症状、功能）、心理健康（影响、行为、认知）、社会健康（人际关系、功能）；第三等级继续划分领域（</a:t>
            </a:r>
            <a:r>
              <a:rPr lang="en-US" altLang="zh-CN" sz="800" dirty="0"/>
              <a:t>domain</a:t>
            </a:r>
            <a:r>
              <a:rPr lang="zh-CN" altLang="en-US" sz="800" dirty="0"/>
              <a:t>）：如将症状划分为疼痛、疲乏、消化道症状和哮喘影响。第四等级为亚领域（</a:t>
            </a:r>
            <a:r>
              <a:rPr lang="en-US" altLang="zh-CN" sz="800" dirty="0"/>
              <a:t>sub-domain</a:t>
            </a:r>
            <a:r>
              <a:rPr lang="zh-CN" altLang="en-US" sz="800" dirty="0"/>
              <a:t>），如疼痛划分为疼痛表现、疼痛影响、疼痛强度和性质。</a:t>
            </a:r>
          </a:p>
          <a:p>
            <a:endParaRPr lang="zh-CN" altLang="en-US" dirty="0"/>
          </a:p>
        </p:txBody>
      </p:sp>
      <p:sp>
        <p:nvSpPr>
          <p:cNvPr id="4" name="灯片编号占位符 3"/>
          <p:cNvSpPr>
            <a:spLocks noGrp="1"/>
          </p:cNvSpPr>
          <p:nvPr>
            <p:ph type="sldNum" sz="quarter" idx="10"/>
          </p:nvPr>
        </p:nvSpPr>
        <p:spPr/>
        <p:txBody>
          <a:bodyPr/>
          <a:lstStyle/>
          <a:p>
            <a:pPr>
              <a:defRPr/>
            </a:pPr>
            <a:fld id="{F3A36FAE-7E8F-4C81-A439-7E69C31D36EE}" type="slidenum">
              <a:rPr lang="zh-CN" altLang="en-US" smtClean="0"/>
              <a:t>15</a:t>
            </a:fld>
            <a:endParaRPr lang="zh-CN" altLang="en-US"/>
          </a:p>
        </p:txBody>
      </p:sp>
    </p:spTree>
    <p:extLst>
      <p:ext uri="{BB962C8B-B14F-4D97-AF65-F5344CB8AC3E}">
        <p14:creationId xmlns:p14="http://schemas.microsoft.com/office/powerpoint/2010/main" val="3925170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3A36FAE-7E8F-4C81-A439-7E69C31D36EE}" type="slidenum">
              <a:rPr lang="zh-CN" altLang="en-US" smtClean="0"/>
              <a:t>16</a:t>
            </a:fld>
            <a:endParaRPr lang="zh-CN" altLang="en-US"/>
          </a:p>
        </p:txBody>
      </p:sp>
    </p:spTree>
    <p:extLst>
      <p:ext uri="{BB962C8B-B14F-4D97-AF65-F5344CB8AC3E}">
        <p14:creationId xmlns:p14="http://schemas.microsoft.com/office/powerpoint/2010/main" val="2748941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2.xml"/><Relationship Id="rId5" Type="http://schemas.openxmlformats.org/officeDocument/2006/relationships/tags" Target="../tags/tag67.xml"/><Relationship Id="rId4" Type="http://schemas.openxmlformats.org/officeDocument/2006/relationships/tags" Target="../tags/tag66.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4" Type="http://schemas.openxmlformats.org/officeDocument/2006/relationships/tags" Target="../tags/tag7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9"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Master" Target="../slideMasters/slideMaster2.xml"/><Relationship Id="rId4" Type="http://schemas.openxmlformats.org/officeDocument/2006/relationships/tags" Target="../tags/tag95.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2.xml"/><Relationship Id="rId5" Type="http://schemas.openxmlformats.org/officeDocument/2006/relationships/tags" Target="../tags/tag109.xml"/><Relationship Id="rId4" Type="http://schemas.openxmlformats.org/officeDocument/2006/relationships/tags" Target="../tags/tag108.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Master" Target="../slideMasters/slideMaster2.xml"/><Relationship Id="rId4" Type="http://schemas.openxmlformats.org/officeDocument/2006/relationships/tags" Target="../tags/tag113.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Master" Target="../slideMasters/slideMaster2.xml"/><Relationship Id="rId4" Type="http://schemas.openxmlformats.org/officeDocument/2006/relationships/tags" Target="../tags/tag1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alpha val="100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17" name="页脚占位符 16"/>
          <p:cNvSpPr>
            <a:spLocks noGrp="1"/>
          </p:cNvSpPr>
          <p:nvPr>
            <p:ph type="ftr" sz="quarter" idx="11"/>
            <p:custDataLst>
              <p:tags r:id="rId4"/>
            </p:custDataLst>
          </p:nvPr>
        </p:nvSpPr>
        <p:spPr>
          <a:xfrm>
            <a:off x="3087000" y="4762375"/>
            <a:ext cx="2970000" cy="2376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custDataLst>
              <p:tags r:id="rId2"/>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6450330" y="4762375"/>
            <a:ext cx="2025000" cy="2376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custDataLst>
              <p:tags r:id="rId2"/>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6450330" y="4762375"/>
            <a:ext cx="2025000" cy="2376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502412" y="1941211"/>
            <a:ext cx="8139178" cy="674375"/>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5" name="页脚占位符 4"/>
          <p:cNvSpPr>
            <a:spLocks noGrp="1"/>
          </p:cNvSpPr>
          <p:nvPr>
            <p:ph type="ftr" sz="quarter" idx="11"/>
            <p:custDataLst>
              <p:tags r:id="rId4"/>
            </p:custDataLst>
          </p:nvPr>
        </p:nvSpPr>
        <p:spPr>
          <a:xfrm>
            <a:off x="3087000" y="4762375"/>
            <a:ext cx="2970000" cy="2376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6450330" y="4762375"/>
            <a:ext cx="2025000" cy="2376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6"/>
            <a:ext cx="8139178" cy="8084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5" name="页脚占位符 4"/>
          <p:cNvSpPr>
            <a:spLocks noGrp="1"/>
          </p:cNvSpPr>
          <p:nvPr>
            <p:ph type="ftr" sz="quarter" idx="11"/>
            <p:custDataLst>
              <p:tags r:id="rId4"/>
            </p:custDataLst>
          </p:nvPr>
        </p:nvSpPr>
        <p:spPr>
          <a:xfrm>
            <a:off x="3087000" y="4762375"/>
            <a:ext cx="2970000" cy="2376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6450330" y="4762375"/>
            <a:ext cx="2025000" cy="2376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2412" y="324000"/>
            <a:ext cx="8139178" cy="486000"/>
          </a:xfrm>
        </p:spPr>
        <p:txBody>
          <a:bodyPr/>
          <a:lstStyle/>
          <a:p>
            <a:r>
              <a:rPr lang="zh-CN" altLang="en-US"/>
              <a:t>单击此处编辑母版标题样式</a:t>
            </a:r>
          </a:p>
        </p:txBody>
      </p:sp>
      <p:sp>
        <p:nvSpPr>
          <p:cNvPr id="3" name="日期占位符 2"/>
          <p:cNvSpPr>
            <a:spLocks noGrp="1"/>
          </p:cNvSpPr>
          <p:nvPr>
            <p:ph type="dt" sz="half" idx="10"/>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nvPr>
        </p:nvSpPr>
        <p:spPr>
          <a:xfrm>
            <a:off x="3087000" y="4762375"/>
            <a:ext cx="2970000" cy="237600"/>
          </a:xfrm>
        </p:spPr>
        <p:txBody>
          <a:bodyPr/>
          <a:lstStyle/>
          <a:p>
            <a:endParaRPr lang="zh-CN" altLang="en-US" dirty="0"/>
          </a:p>
        </p:txBody>
      </p:sp>
      <p:sp>
        <p:nvSpPr>
          <p:cNvPr id="5" name="灯片编号占位符 4"/>
          <p:cNvSpPr>
            <a:spLocks noGrp="1"/>
          </p:cNvSpPr>
          <p:nvPr>
            <p:ph type="sldNum" sz="quarter" idx="12"/>
          </p:nvPr>
        </p:nvSpPr>
        <p:spPr>
          <a:xfrm>
            <a:off x="6450330" y="4762375"/>
            <a:ext cx="2025000" cy="2376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000"/>
            <a:ext cx="3962432" cy="378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6" name="页脚占位符 5"/>
          <p:cNvSpPr>
            <a:spLocks noGrp="1"/>
          </p:cNvSpPr>
          <p:nvPr>
            <p:ph type="ftr" sz="quarter" idx="11"/>
            <p:custDataLst>
              <p:tags r:id="rId5"/>
            </p:custDataLst>
          </p:nvPr>
        </p:nvSpPr>
        <p:spPr>
          <a:xfrm>
            <a:off x="3087000" y="4762375"/>
            <a:ext cx="2970000" cy="2376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6450330" y="4762375"/>
            <a:ext cx="2025000" cy="2376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2020/11/11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6"/>
            <a:ext cx="8139178" cy="8084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000"/>
            <a:ext cx="3962432" cy="378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2020/11/11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000"/>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000"/>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1782"/>
            <a:ext cx="3962432"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2020/11/11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2020/11/11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000"/>
            <a:ext cx="3962432" cy="378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2020/11/11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000"/>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000"/>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1782"/>
            <a:ext cx="3962432"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8" name="页脚占位符 7"/>
          <p:cNvSpPr>
            <a:spLocks noGrp="1"/>
          </p:cNvSpPr>
          <p:nvPr>
            <p:ph type="ftr" sz="quarter" idx="11"/>
            <p:custDataLst>
              <p:tags r:id="rId7"/>
            </p:custDataLst>
          </p:nvPr>
        </p:nvSpPr>
        <p:spPr>
          <a:xfrm>
            <a:off x="3087000" y="4762375"/>
            <a:ext cx="2970000" cy="2376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6450330" y="4762375"/>
            <a:ext cx="2025000" cy="2376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5"/>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502412" y="1941211"/>
            <a:ext cx="8139178" cy="674375"/>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4" name="页脚占位符 3"/>
          <p:cNvSpPr>
            <a:spLocks noGrp="1"/>
          </p:cNvSpPr>
          <p:nvPr>
            <p:ph type="ftr" sz="quarter" idx="11"/>
            <p:custDataLst>
              <p:tags r:id="rId3"/>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0330" y="4762375"/>
            <a:ext cx="2025000" cy="2376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3" name="页脚占位符 2"/>
          <p:cNvSpPr>
            <a:spLocks noGrp="1"/>
          </p:cNvSpPr>
          <p:nvPr>
            <p:ph type="ftr" sz="quarter" idx="11"/>
            <p:custDataLst>
              <p:tags r:id="rId2"/>
            </p:custDataLst>
          </p:nvPr>
        </p:nvSpPr>
        <p:spPr>
          <a:xfrm>
            <a:off x="3087000" y="4762375"/>
            <a:ext cx="2970000" cy="2376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6450330" y="4762375"/>
            <a:ext cx="2025000" cy="2376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000"/>
            <a:ext cx="3962432" cy="378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a:xfrm>
            <a:off x="659807" y="4762375"/>
            <a:ext cx="2025000" cy="237600"/>
          </a:xfrm>
        </p:spPr>
        <p:txBody>
          <a:bodyPr/>
          <a:lstStyle/>
          <a:p>
            <a:fld id="{9EFD9D74-47D9-4702-A33C-335B63B48DBF}" type="datetimeFigureOut">
              <a:rPr lang="zh-CN" altLang="en-US" smtClean="0"/>
              <a:t>2020/11/11</a:t>
            </a:fld>
            <a:endParaRPr lang="zh-CN" altLang="en-US" dirty="0"/>
          </a:p>
        </p:txBody>
      </p:sp>
      <p:sp>
        <p:nvSpPr>
          <p:cNvPr id="6" name="页脚占位符 5"/>
          <p:cNvSpPr>
            <a:spLocks noGrp="1"/>
          </p:cNvSpPr>
          <p:nvPr>
            <p:ph type="ftr" sz="quarter" idx="11"/>
            <p:custDataLst>
              <p:tags r:id="rId4"/>
            </p:custDataLst>
          </p:nvPr>
        </p:nvSpPr>
        <p:spPr>
          <a:xfrm>
            <a:off x="3087000" y="4762375"/>
            <a:ext cx="2970000" cy="2376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6450330" y="4762375"/>
            <a:ext cx="2025000" cy="2376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502412" y="324000"/>
            <a:ext cx="8139178" cy="4860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5"/>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59807" y="4762375"/>
            <a:ext cx="2025000" cy="237600"/>
          </a:xfrm>
        </p:spPr>
        <p:txBody>
          <a:bodyPr/>
          <a:lstStyle/>
          <a:p>
            <a:fld id="{760FBDFE-C587-4B4C-A407-44438C67B59E}" type="datetimeFigureOut">
              <a:rPr lang="zh-CN" altLang="en-US" smtClean="0"/>
              <a:t>2020/11/11</a:t>
            </a:fld>
            <a:endParaRPr lang="zh-CN" altLang="en-US"/>
          </a:p>
        </p:txBody>
      </p:sp>
      <p:sp>
        <p:nvSpPr>
          <p:cNvPr id="5" name="页脚占位符 4"/>
          <p:cNvSpPr>
            <a:spLocks noGrp="1"/>
          </p:cNvSpPr>
          <p:nvPr>
            <p:ph type="ftr" sz="quarter" idx="11"/>
            <p:custDataLst>
              <p:tags r:id="rId4"/>
            </p:custDataLst>
          </p:nvPr>
        </p:nvSpPr>
        <p:spPr>
          <a:xfrm>
            <a:off x="3087000" y="4762375"/>
            <a:ext cx="2970000" cy="2376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6450330" y="4762375"/>
            <a:ext cx="2025000" cy="2376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2.xml"/><Relationship Id="rId17" Type="http://schemas.openxmlformats.org/officeDocument/2006/relationships/tags" Target="../tags/tag61.xml"/><Relationship Id="rId2" Type="http://schemas.openxmlformats.org/officeDocument/2006/relationships/slideLayout" Target="../slideLayouts/slideLayout43.xml"/><Relationship Id="rId16" Type="http://schemas.openxmlformats.org/officeDocument/2006/relationships/tags" Target="../tags/tag6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ags" Target="../tags/tag59.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ags" Target="../tags/tag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4">
            <a:alphaModFix amt="7000"/>
          </a:blip>
          <a:stretch>
            <a:fillRect l="35000" t="12000" r="34000" b="40000"/>
          </a:stretch>
        </a:blipFill>
        <a:effectLst/>
      </p:bgPr>
    </p:bg>
    <p:spTree>
      <p:nvGrpSpPr>
        <p:cNvPr id="1" name=""/>
        <p:cNvGrpSpPr/>
        <p:nvPr/>
      </p:nvGrpSpPr>
      <p:grpSpPr>
        <a:xfrm>
          <a:off x="0" y="0"/>
          <a:ext cx="0" cy="0"/>
          <a:chOff x="0" y="0"/>
          <a:chExt cx="0" cy="0"/>
        </a:xfrm>
      </p:grpSpPr>
      <p:sp>
        <p:nvSpPr>
          <p:cNvPr id="7" name="KSO_TEMPLATE" hidden="1"/>
          <p:cNvSpPr/>
          <p:nvPr userDrawn="1">
            <p:custDataLst>
              <p:tags r:id="rId4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userDrawn="1"/>
        </p:nvSpPr>
        <p:spPr>
          <a:xfrm>
            <a:off x="2540" y="5041900"/>
            <a:ext cx="9138920" cy="100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9098281" y="66205"/>
            <a:ext cx="45719" cy="568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5080" y="4673600"/>
            <a:ext cx="6172835" cy="337185"/>
          </a:xfrm>
          <a:prstGeom prst="rect">
            <a:avLst/>
          </a:prstGeom>
          <a:noFill/>
        </p:spPr>
        <p:txBody>
          <a:bodyPr wrap="square" rtlCol="0">
            <a:spAutoFit/>
          </a:bodyPr>
          <a:lstStyle/>
          <a:p>
            <a:r>
              <a:rPr lang="en-US" altLang="zh-CN" sz="1600"/>
              <a:t> </a:t>
            </a:r>
            <a:r>
              <a:rPr lang="en-US" altLang="zh-CN" sz="1000">
                <a:latin typeface="微软雅黑" panose="020B0503020204020204" pitchFamily="34" charset="-122"/>
                <a:ea typeface="微软雅黑" panose="020B0503020204020204" pitchFamily="34" charset="-122"/>
              </a:rPr>
              <a:t>©</a:t>
            </a:r>
            <a:r>
              <a:rPr lang="en-US" altLang="zh-CN" sz="1000"/>
              <a:t>2020 HEOR Shandong University-Shunping Li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2020/11/11</a:t>
            </a:fld>
            <a:endParaRPr lang="zh-CN" altLang="en-US"/>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浅蓝色图文"/>
          <p:cNvPicPr>
            <a:picLocks noChangeAspect="1"/>
          </p:cNvPicPr>
          <p:nvPr/>
        </p:nvPicPr>
        <p:blipFill>
          <a:blip r:embed="rId2"/>
          <a:stretch>
            <a:fillRect/>
          </a:stretch>
        </p:blipFill>
        <p:spPr>
          <a:xfrm>
            <a:off x="7543378" y="0"/>
            <a:ext cx="1555164" cy="700652"/>
          </a:xfrm>
          <a:prstGeom prst="rect">
            <a:avLst/>
          </a:prstGeom>
          <a:pattFill prst="pct5">
            <a:fgClr>
              <a:srgbClr val="EC7A05"/>
            </a:fgClr>
            <a:bgClr>
              <a:schemeClr val="bg1"/>
            </a:bgClr>
          </a:pattFill>
        </p:spPr>
      </p:pic>
      <p:sp>
        <p:nvSpPr>
          <p:cNvPr id="57" name="矩形 56"/>
          <p:cNvSpPr/>
          <p:nvPr/>
        </p:nvSpPr>
        <p:spPr>
          <a:xfrm>
            <a:off x="9098281" y="66205"/>
            <a:ext cx="45719" cy="568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0" y="1347614"/>
            <a:ext cx="9144000" cy="1323439"/>
          </a:xfrm>
          <a:prstGeom prst="rect">
            <a:avLst/>
          </a:prstGeom>
          <a:solidFill>
            <a:srgbClr val="002060"/>
          </a:solidFill>
        </p:spPr>
        <p:txBody>
          <a:bodyPr wrap="squar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Introduction and comparison of</a:t>
            </a:r>
          </a:p>
          <a:p>
            <a:pPr algn="ctr"/>
            <a:r>
              <a:rPr lang="en-US" altLang="zh-CN" sz="4000" b="1" dirty="0">
                <a:solidFill>
                  <a:schemeClr val="bg1"/>
                </a:solidFill>
                <a:latin typeface="微软雅黑" panose="020B0503020204020204" pitchFamily="34" charset="-122"/>
                <a:ea typeface="微软雅黑" panose="020B0503020204020204" pitchFamily="34" charset="-122"/>
              </a:rPr>
              <a:t>MAU instruments</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TextBox 52"/>
          <p:cNvSpPr txBox="1"/>
          <p:nvPr/>
        </p:nvSpPr>
        <p:spPr>
          <a:xfrm>
            <a:off x="0" y="0"/>
            <a:ext cx="4644008" cy="338554"/>
          </a:xfrm>
          <a:prstGeom prst="rect">
            <a:avLst/>
          </a:prstGeom>
          <a:solidFill>
            <a:schemeClr val="accent5">
              <a:lumMod val="50000"/>
            </a:schemeClr>
          </a:solidFill>
        </p:spPr>
        <p:txBody>
          <a:bodyPr wrap="square" rtlCol="0">
            <a:spAutoFit/>
          </a:bodyPr>
          <a:lstStyle/>
          <a:p>
            <a:r>
              <a:rPr lang="en-US" altLang="zh-CN" sz="1600" b="1" dirty="0">
                <a:solidFill>
                  <a:schemeClr val="bg1"/>
                </a:solidFill>
                <a:latin typeface="华文楷体" panose="02010600040101010101" pitchFamily="2" charset="-122"/>
                <a:ea typeface="华文楷体" panose="02010600040101010101" pitchFamily="2" charset="-122"/>
              </a:rPr>
              <a:t>UK-China Health and Economy Partnership Workshop</a:t>
            </a:r>
            <a:endParaRPr lang="zh-CN" altLang="en-US" sz="1600" b="1" dirty="0">
              <a:solidFill>
                <a:schemeClr val="bg1"/>
              </a:solidFill>
              <a:latin typeface="华文楷体" panose="02010600040101010101" pitchFamily="2" charset="-122"/>
              <a:ea typeface="华文楷体" panose="02010600040101010101" pitchFamily="2" charset="-122"/>
            </a:endParaRPr>
          </a:p>
        </p:txBody>
      </p:sp>
      <p:sp>
        <p:nvSpPr>
          <p:cNvPr id="7" name="副标题 2"/>
          <p:cNvSpPr txBox="1"/>
          <p:nvPr/>
        </p:nvSpPr>
        <p:spPr>
          <a:xfrm>
            <a:off x="-180528" y="3147814"/>
            <a:ext cx="9649072" cy="1296144"/>
          </a:xfrm>
        </p:spPr>
        <p:txBody>
          <a:bodyPr rtlCol="0">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spcBef>
                <a:spcPts val="450"/>
              </a:spcBef>
              <a:spcAft>
                <a:spcPts val="0"/>
              </a:spcAft>
              <a:buFont typeface="Arial" panose="020B0604020202020204" pitchFamily="34" charset="0"/>
              <a:buNone/>
              <a:defRPr/>
            </a:pPr>
            <a:r>
              <a:rPr lang="en-US" altLang="zh-CN" sz="1400" b="1" dirty="0" err="1">
                <a:cs typeface="Times New Roman" panose="02020603050405020304" pitchFamily="18" charset="0"/>
              </a:rPr>
              <a:t>Shunping</a:t>
            </a:r>
            <a:r>
              <a:rPr lang="en-US" altLang="zh-CN" sz="1400" b="1" dirty="0">
                <a:cs typeface="Times New Roman" panose="02020603050405020304" pitchFamily="18" charset="0"/>
              </a:rPr>
              <a:t> </a:t>
            </a:r>
            <a:r>
              <a:rPr lang="en-US" altLang="zh-CN" sz="1400" b="1" dirty="0" smtClean="0">
                <a:cs typeface="Times New Roman" panose="02020603050405020304" pitchFamily="18" charset="0"/>
              </a:rPr>
              <a:t>Li   Professor</a:t>
            </a:r>
            <a:endParaRPr lang="en-US" altLang="zh-CN" sz="1400" b="1" dirty="0">
              <a:cs typeface="Times New Roman" panose="02020603050405020304" pitchFamily="18" charset="0"/>
            </a:endParaRPr>
          </a:p>
          <a:p>
            <a:pPr marL="0" indent="0" algn="ctr">
              <a:lnSpc>
                <a:spcPct val="120000"/>
              </a:lnSpc>
              <a:spcBef>
                <a:spcPts val="450"/>
              </a:spcBef>
              <a:spcAft>
                <a:spcPts val="0"/>
              </a:spcAft>
              <a:buFont typeface="Arial" panose="020B0604020202020204" pitchFamily="34" charset="0"/>
              <a:buNone/>
              <a:defRPr/>
            </a:pPr>
            <a:r>
              <a:rPr lang="en-US" altLang="zh-CN" sz="1400" b="1" dirty="0">
                <a:cs typeface="Times New Roman" panose="02020603050405020304" pitchFamily="18" charset="0"/>
              </a:rPr>
              <a:t>Center for Health Preference Research, Shandong University</a:t>
            </a:r>
          </a:p>
          <a:p>
            <a:pPr marL="0" indent="0" algn="ctr">
              <a:lnSpc>
                <a:spcPct val="120000"/>
              </a:lnSpc>
              <a:spcBef>
                <a:spcPts val="450"/>
              </a:spcBef>
              <a:spcAft>
                <a:spcPts val="0"/>
              </a:spcAft>
              <a:buFont typeface="Arial" panose="020B0604020202020204" pitchFamily="34" charset="0"/>
              <a:buNone/>
              <a:defRPr/>
            </a:pPr>
            <a:r>
              <a:rPr lang="en-GB" altLang="zh-CN" sz="1400" b="1" dirty="0">
                <a:effectLst/>
                <a:cs typeface="Times New Roman" panose="02020603050405020304" pitchFamily="18" charset="0"/>
              </a:rPr>
              <a:t>NHC Key Laboratory of Health Economics and Policy Research (Shandong University)</a:t>
            </a:r>
          </a:p>
          <a:p>
            <a:pPr marL="0" indent="0" algn="ctr">
              <a:lnSpc>
                <a:spcPct val="120000"/>
              </a:lnSpc>
              <a:spcBef>
                <a:spcPts val="450"/>
              </a:spcBef>
              <a:spcAft>
                <a:spcPts val="0"/>
              </a:spcAft>
              <a:buNone/>
              <a:defRPr/>
            </a:pPr>
            <a:r>
              <a:rPr lang="en-US" altLang="zh-CN" sz="1400" b="1" dirty="0">
                <a:cs typeface="Times New Roman" panose="02020603050405020304" pitchFamily="18" charset="0"/>
              </a:rPr>
              <a:t>School of Public Health, Shandong University</a:t>
            </a:r>
          </a:p>
        </p:txBody>
      </p:sp>
    </p:spTree>
  </p:cSld>
  <p:clrMapOvr>
    <a:masterClrMapping/>
  </p:clrMapOvr>
  <mc:AlternateContent xmlns:mc="http://schemas.openxmlformats.org/markup-compatibility/2006" xmlns:p14="http://schemas.microsoft.com/office/powerpoint/2010/main">
    <mc:Choice Requires="p14">
      <p:transition spd="slow" p14:dur="1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63688" y="367456"/>
            <a:ext cx="6652765" cy="3857594"/>
          </a:xfrm>
          <a:prstGeom prst="rect">
            <a:avLst/>
          </a:prstGeom>
        </p:spPr>
        <p:txBody>
          <a:bodyPr wrap="square">
            <a:spAutoFit/>
          </a:bodyPr>
          <a:lstStyle/>
          <a:p>
            <a:pPr marL="257175" indent="-257175" algn="just">
              <a:lnSpc>
                <a:spcPct val="150000"/>
              </a:lnSpc>
              <a:buFont typeface="Wingdings" panose="05000000000000000000" pitchFamily="2" charset="2"/>
              <a:buChar char="Ø"/>
            </a:pPr>
            <a:r>
              <a:rPr lang="en-US" altLang="zh-CN" sz="1600" b="1" kern="100" dirty="0">
                <a:latin typeface="+mn-ea"/>
                <a:cs typeface="Times New Roman" panose="02020603050405020304" pitchFamily="18" charset="0"/>
              </a:rPr>
              <a:t>The 15D was developed by Professor </a:t>
            </a:r>
            <a:r>
              <a:rPr lang="en-US" altLang="zh-CN" sz="1600" b="1" kern="100" dirty="0" err="1">
                <a:latin typeface="+mn-ea"/>
                <a:cs typeface="Times New Roman" panose="02020603050405020304" pitchFamily="18" charset="0"/>
              </a:rPr>
              <a:t>Sintonen‘s</a:t>
            </a:r>
            <a:r>
              <a:rPr lang="en-US" altLang="zh-CN" sz="1600" b="1" kern="100" dirty="0">
                <a:latin typeface="+mn-ea"/>
                <a:cs typeface="Times New Roman" panose="02020603050405020304" pitchFamily="18" charset="0"/>
              </a:rPr>
              <a:t> team in Finland and went through three stages of development, namely the 12D</a:t>
            </a:r>
            <a:r>
              <a:rPr lang="zh-CN" altLang="en-US" sz="1600" b="1" kern="100" dirty="0">
                <a:latin typeface="+mn-ea"/>
                <a:cs typeface="Times New Roman" panose="02020603050405020304" pitchFamily="18" charset="0"/>
              </a:rPr>
              <a:t>、</a:t>
            </a:r>
            <a:r>
              <a:rPr lang="en-US" altLang="zh-CN" sz="1600" b="1" kern="100" dirty="0">
                <a:latin typeface="+mn-ea"/>
                <a:cs typeface="Times New Roman" panose="02020603050405020304" pitchFamily="18" charset="0"/>
              </a:rPr>
              <a:t>15D.1 and 15D.2. It was developed into 15D.1 version in 1989 and further revised in 1993 to form the current 15D scale.</a:t>
            </a:r>
          </a:p>
          <a:p>
            <a:pPr marL="257175" indent="-257175" algn="just">
              <a:lnSpc>
                <a:spcPct val="150000"/>
              </a:lnSpc>
              <a:spcBef>
                <a:spcPts val="900"/>
              </a:spcBef>
              <a:buFont typeface="Wingdings" panose="05000000000000000000" pitchFamily="2" charset="2"/>
              <a:buChar char="Ø"/>
            </a:pPr>
            <a:r>
              <a:rPr lang="en-US" altLang="zh-CN" sz="1600" b="1" kern="100" dirty="0">
                <a:latin typeface="+mn-ea"/>
                <a:cs typeface="Times New Roman" panose="02020603050405020304" pitchFamily="18" charset="0"/>
              </a:rPr>
              <a:t>The scale consists of 15 dimensions, including flexibility, vision, hearing, breathing, sleep, eating, speaking, excretion, daily activities, brain function, physical discomfort and symptoms, depression, stress, vitality and sexual behavior. Each dimension contains five levels of measurement.</a:t>
            </a:r>
            <a:endParaRPr lang="zh-CN" altLang="en-US" sz="1600" kern="100" dirty="0">
              <a:highlight>
                <a:srgbClr val="FFFF00"/>
              </a:highlight>
              <a:latin typeface="+mn-ea"/>
              <a:cs typeface="Times New Roman" panose="02020603050405020304" pitchFamily="18" charset="0"/>
            </a:endParaRPr>
          </a:p>
        </p:txBody>
      </p:sp>
      <p:sp>
        <p:nvSpPr>
          <p:cNvPr id="7" name="文本框 6"/>
          <p:cNvSpPr txBox="1"/>
          <p:nvPr/>
        </p:nvSpPr>
        <p:spPr>
          <a:xfrm>
            <a:off x="5436096" y="4172230"/>
            <a:ext cx="3401953" cy="276999"/>
          </a:xfrm>
          <a:prstGeom prst="rect">
            <a:avLst/>
          </a:prstGeom>
          <a:noFill/>
          <a:ln>
            <a:solidFill>
              <a:schemeClr val="bg1"/>
            </a:solidFill>
          </a:ln>
        </p:spPr>
        <p:txBody>
          <a:bodyPr wrap="square" rtlCol="0">
            <a:spAutoFit/>
          </a:bodyPr>
          <a:lstStyle/>
          <a:p>
            <a:pPr algn="ctr"/>
            <a:r>
              <a:rPr lang="en-US" altLang="zh-CN" sz="1200" b="1" dirty="0">
                <a:solidFill>
                  <a:srgbClr val="131DDB"/>
                </a:solidFill>
                <a:latin typeface="微软雅黑" panose="020B0503020204020204" pitchFamily="34" charset="-122"/>
                <a:ea typeface="微软雅黑" panose="020B0503020204020204" pitchFamily="34" charset="-122"/>
              </a:rPr>
              <a:t>http://www.15d-instrument.net/15d/</a:t>
            </a:r>
            <a:endParaRPr lang="zh-CN" altLang="en-US" sz="1200" b="1" dirty="0">
              <a:solidFill>
                <a:srgbClr val="131DDB"/>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67544" y="4509257"/>
            <a:ext cx="8051775" cy="265457"/>
          </a:xfrm>
          <a:prstGeom prst="rect">
            <a:avLst/>
          </a:prstGeom>
          <a:solidFill>
            <a:schemeClr val="bg1"/>
          </a:solidFill>
          <a:ln>
            <a:solidFill>
              <a:schemeClr val="bg1"/>
            </a:solidFill>
          </a:ln>
        </p:spPr>
        <p:txBody>
          <a:bodyPr wrap="square" rtlCol="0">
            <a:spAutoFit/>
          </a:bodyPr>
          <a:lstStyle/>
          <a:p>
            <a:pPr algn="ctr"/>
            <a:r>
              <a:rPr lang="en-US" altLang="zh-CN" sz="1125" dirty="0">
                <a:solidFill>
                  <a:srgbClr val="0D2021"/>
                </a:solidFill>
                <a:latin typeface="Times New Roman" panose="02020603050405020304" pitchFamily="18" charset="0"/>
                <a:ea typeface="宋体" panose="02010600030101010101" pitchFamily="2" charset="-122"/>
              </a:rPr>
              <a:t>WANG </a:t>
            </a:r>
            <a:r>
              <a:rPr lang="en-US" altLang="zh-CN" sz="1125" dirty="0" err="1">
                <a:solidFill>
                  <a:srgbClr val="0D2021"/>
                </a:solidFill>
                <a:latin typeface="Times New Roman" panose="02020603050405020304" pitchFamily="18" charset="0"/>
                <a:ea typeface="宋体" panose="02010600030101010101" pitchFamily="2" charset="-122"/>
              </a:rPr>
              <a:t>Xue</a:t>
            </a:r>
            <a:r>
              <a:rPr lang="en-US" altLang="zh-CN" sz="1125" dirty="0">
                <a:solidFill>
                  <a:srgbClr val="0D2021"/>
                </a:solidFill>
                <a:latin typeface="Times New Roman" panose="02020603050405020304" pitchFamily="18" charset="0"/>
                <a:ea typeface="宋体" panose="02010600030101010101" pitchFamily="2" charset="-122"/>
              </a:rPr>
              <a:t>-wen, LI Shun-ping*, CHEN Gang</a:t>
            </a:r>
            <a:r>
              <a:rPr lang="en-AU" altLang="zh-CN" sz="1125" dirty="0">
                <a:solidFill>
                  <a:srgbClr val="0D2021"/>
                </a:solidFill>
                <a:latin typeface="Times New Roman" panose="02020603050405020304" pitchFamily="18" charset="0"/>
                <a:ea typeface="宋体" panose="02010600030101010101" pitchFamily="2" charset="-122"/>
              </a:rPr>
              <a:t>. </a:t>
            </a:r>
            <a:r>
              <a:rPr lang="en-US" altLang="zh-CN" sz="1125" dirty="0">
                <a:solidFill>
                  <a:srgbClr val="0D2021"/>
                </a:solidFill>
                <a:latin typeface="Times New Roman" panose="02020603050405020304" pitchFamily="18" charset="0"/>
                <a:ea typeface="宋体" panose="02010600030101010101" pitchFamily="2" charset="-122"/>
              </a:rPr>
              <a:t>Introduction of 15D Instrument </a:t>
            </a:r>
            <a:r>
              <a:rPr lang="en-US" altLang="zh-CN" sz="1125" dirty="0" smtClean="0">
                <a:solidFill>
                  <a:srgbClr val="0D2021"/>
                </a:solidFill>
                <a:latin typeface="Times New Roman" panose="02020603050405020304" pitchFamily="18" charset="0"/>
                <a:ea typeface="宋体" panose="02010600030101010101" pitchFamily="2" charset="-122"/>
              </a:rPr>
              <a:t>Application. </a:t>
            </a:r>
            <a:r>
              <a:rPr lang="en-US" altLang="zh-CN" sz="1125" dirty="0">
                <a:solidFill>
                  <a:srgbClr val="0D2021"/>
                </a:solidFill>
                <a:latin typeface="Times New Roman" panose="02020603050405020304" pitchFamily="18" charset="0"/>
                <a:ea typeface="宋体" panose="02010600030101010101" pitchFamily="2" charset="-122"/>
              </a:rPr>
              <a:t>Chinese Health Economics</a:t>
            </a:r>
            <a:r>
              <a:rPr lang="en-AU" altLang="zh-CN" sz="1125" dirty="0">
                <a:solidFill>
                  <a:srgbClr val="0D2021"/>
                </a:solidFill>
                <a:latin typeface="Times New Roman" panose="02020603050405020304" pitchFamily="18" charset="0"/>
                <a:ea typeface="宋体" panose="02010600030101010101" pitchFamily="2" charset="-122"/>
              </a:rPr>
              <a:t>. 2018( 2):5-7.</a:t>
            </a:r>
            <a:endParaRPr lang="zh-CN" altLang="en-US" sz="1125" dirty="0">
              <a:solidFill>
                <a:srgbClr val="0D2021"/>
              </a:solidFill>
              <a:latin typeface="Times New Roman" panose="02020603050405020304" pitchFamily="18" charset="0"/>
              <a:ea typeface="宋体" panose="02010600030101010101" pitchFamily="2" charset="-122"/>
            </a:endParaRPr>
          </a:p>
        </p:txBody>
      </p:sp>
      <p:grpSp>
        <p:nvGrpSpPr>
          <p:cNvPr id="9" name="组合 8">
            <a:extLst>
              <a:ext uri="{FF2B5EF4-FFF2-40B4-BE49-F238E27FC236}">
                <a16:creationId xmlns:a16="http://schemas.microsoft.com/office/drawing/2014/main" id="{3276CEF2-2492-4380-BA79-F8C8333B9EF9}"/>
              </a:ext>
            </a:extLst>
          </p:cNvPr>
          <p:cNvGrpSpPr/>
          <p:nvPr/>
        </p:nvGrpSpPr>
        <p:grpSpPr>
          <a:xfrm>
            <a:off x="0" y="819801"/>
            <a:ext cx="1467971" cy="3503899"/>
            <a:chOff x="0" y="1477129"/>
            <a:chExt cx="1957294" cy="4671863"/>
          </a:xfrm>
        </p:grpSpPr>
        <p:grpSp>
          <p:nvGrpSpPr>
            <p:cNvPr id="5" name="组合 4"/>
            <p:cNvGrpSpPr/>
            <p:nvPr/>
          </p:nvGrpSpPr>
          <p:grpSpPr>
            <a:xfrm>
              <a:off x="0" y="1477129"/>
              <a:ext cx="1957294" cy="4024742"/>
              <a:chOff x="-1" y="1916452"/>
              <a:chExt cx="1957294" cy="4024742"/>
            </a:xfrm>
          </p:grpSpPr>
          <p:grpSp>
            <p:nvGrpSpPr>
              <p:cNvPr id="3" name="组合 2"/>
              <p:cNvGrpSpPr/>
              <p:nvPr/>
            </p:nvGrpSpPr>
            <p:grpSpPr>
              <a:xfrm>
                <a:off x="-1" y="1916452"/>
                <a:ext cx="1957294" cy="4024742"/>
                <a:chOff x="-5" y="2267687"/>
                <a:chExt cx="1957294" cy="4476484"/>
              </a:xfrm>
            </p:grpSpPr>
            <p:sp>
              <p:nvSpPr>
                <p:cNvPr id="15" name="文本框 14"/>
                <p:cNvSpPr txBox="1"/>
                <p:nvPr/>
              </p:nvSpPr>
              <p:spPr>
                <a:xfrm>
                  <a:off x="-2" y="2301919"/>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QWB</a:t>
                  </a:r>
                  <a:endParaRPr lang="zh-CN" altLang="en-US" dirty="0"/>
                </a:p>
              </p:txBody>
            </p:sp>
            <p:sp>
              <p:nvSpPr>
                <p:cNvPr id="10" name="文本框 9"/>
                <p:cNvSpPr txBox="1"/>
                <p:nvPr/>
              </p:nvSpPr>
              <p:spPr>
                <a:xfrm>
                  <a:off x="-5" y="3077731"/>
                  <a:ext cx="1950831" cy="61617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15D</a:t>
                  </a:r>
                  <a:endParaRPr lang="zh-CN" altLang="en-US" dirty="0"/>
                </a:p>
              </p:txBody>
            </p:sp>
            <p:sp>
              <p:nvSpPr>
                <p:cNvPr id="16" name="文本框 15"/>
                <p:cNvSpPr txBox="1"/>
                <p:nvPr/>
              </p:nvSpPr>
              <p:spPr>
                <a:xfrm>
                  <a:off x="-4" y="3813058"/>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EQ-5D</a:t>
                  </a:r>
                  <a:endParaRPr lang="zh-CN" altLang="en-US" dirty="0"/>
                </a:p>
              </p:txBody>
            </p:sp>
            <p:sp>
              <p:nvSpPr>
                <p:cNvPr id="18" name="文本框 17"/>
                <p:cNvSpPr txBox="1"/>
                <p:nvPr/>
              </p:nvSpPr>
              <p:spPr>
                <a:xfrm>
                  <a:off x="6458" y="6059527"/>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AQOL</a:t>
                  </a:r>
                  <a:endParaRPr lang="zh-CN" altLang="en-US" dirty="0"/>
                </a:p>
              </p:txBody>
            </p:sp>
          </p:grpSp>
          <p:grpSp>
            <p:nvGrpSpPr>
              <p:cNvPr id="2" name="组合 1"/>
              <p:cNvGrpSpPr/>
              <p:nvPr/>
            </p:nvGrpSpPr>
            <p:grpSpPr>
              <a:xfrm>
                <a:off x="6462" y="4003398"/>
                <a:ext cx="1950831" cy="1276675"/>
                <a:chOff x="6462" y="4003398"/>
                <a:chExt cx="1950831" cy="1276675"/>
              </a:xfrm>
            </p:grpSpPr>
            <p:sp>
              <p:nvSpPr>
                <p:cNvPr id="19" name="文本框 18"/>
                <p:cNvSpPr txBox="1"/>
                <p:nvPr/>
              </p:nvSpPr>
              <p:spPr>
                <a:xfrm>
                  <a:off x="6462" y="4003398"/>
                  <a:ext cx="1950831" cy="553997"/>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HUI</a:t>
                  </a:r>
                  <a:endParaRPr lang="zh-CN" altLang="en-US" dirty="0"/>
                </a:p>
              </p:txBody>
            </p:sp>
            <p:sp>
              <p:nvSpPr>
                <p:cNvPr id="20" name="文本框 19"/>
                <p:cNvSpPr txBox="1"/>
                <p:nvPr/>
              </p:nvSpPr>
              <p:spPr>
                <a:xfrm>
                  <a:off x="6462" y="4664520"/>
                  <a:ext cx="1950831" cy="553997"/>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SF-6D</a:t>
                  </a:r>
                  <a:endParaRPr lang="zh-CN" altLang="en-US" dirty="0"/>
                </a:p>
              </p:txBody>
            </p:sp>
          </p:grpSp>
        </p:grpSp>
        <p:sp>
          <p:nvSpPr>
            <p:cNvPr id="17" name="文本框 16">
              <a:extLst>
                <a:ext uri="{FF2B5EF4-FFF2-40B4-BE49-F238E27FC236}">
                  <a16:creationId xmlns:a16="http://schemas.microsoft.com/office/drawing/2014/main" id="{6233C99C-6C28-4A0C-B344-E779A659B672}"/>
                </a:ext>
              </a:extLst>
            </p:cNvPr>
            <p:cNvSpPr txBox="1"/>
            <p:nvPr/>
          </p:nvSpPr>
          <p:spPr>
            <a:xfrm>
              <a:off x="6463" y="5533439"/>
              <a:ext cx="1950831" cy="553997"/>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PROMIS</a:t>
              </a:r>
              <a:endParaRPr lang="zh-CN" altLang="en-US" dirty="0"/>
            </a:p>
          </p:txBody>
        </p:sp>
      </p:grpSp>
    </p:spTree>
    <p:extLst>
      <p:ext uri="{BB962C8B-B14F-4D97-AF65-F5344CB8AC3E}">
        <p14:creationId xmlns:p14="http://schemas.microsoft.com/office/powerpoint/2010/main" val="254808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476144" y="3500883"/>
            <a:ext cx="2268794" cy="300082"/>
          </a:xfrm>
          <a:prstGeom prst="rect">
            <a:avLst/>
          </a:prstGeom>
        </p:spPr>
        <p:txBody>
          <a:bodyPr wrap="square">
            <a:spAutoFit/>
          </a:bodyPr>
          <a:lstStyle/>
          <a:p>
            <a:r>
              <a:rPr lang="en-US" altLang="zh-CN" sz="1350" b="1" dirty="0">
                <a:solidFill>
                  <a:srgbClr val="131DDB"/>
                </a:solidFill>
              </a:rPr>
              <a:t>https://euroqol.org/</a:t>
            </a:r>
            <a:endParaRPr lang="zh-CN" altLang="en-US" sz="1350" b="1" dirty="0">
              <a:solidFill>
                <a:srgbClr val="131DDB"/>
              </a:solidFill>
            </a:endParaRPr>
          </a:p>
        </p:txBody>
      </p:sp>
      <p:grpSp>
        <p:nvGrpSpPr>
          <p:cNvPr id="26" name="组合 25">
            <a:extLst>
              <a:ext uri="{FF2B5EF4-FFF2-40B4-BE49-F238E27FC236}">
                <a16:creationId xmlns:a16="http://schemas.microsoft.com/office/drawing/2014/main" id="{DAD57513-3AB7-4CF3-9E3F-D6F8CC0C09C8}"/>
              </a:ext>
            </a:extLst>
          </p:cNvPr>
          <p:cNvGrpSpPr/>
          <p:nvPr/>
        </p:nvGrpSpPr>
        <p:grpSpPr>
          <a:xfrm>
            <a:off x="1651901" y="709812"/>
            <a:ext cx="7093037" cy="3797439"/>
            <a:chOff x="2214420" y="1729110"/>
            <a:chExt cx="9457382" cy="4525166"/>
          </a:xfrm>
        </p:grpSpPr>
        <p:sp>
          <p:nvSpPr>
            <p:cNvPr id="22" name="文本框 21"/>
            <p:cNvSpPr txBox="1"/>
            <p:nvPr/>
          </p:nvSpPr>
          <p:spPr>
            <a:xfrm>
              <a:off x="2214421" y="5072403"/>
              <a:ext cx="9457381" cy="522630"/>
            </a:xfrm>
            <a:prstGeom prst="rect">
              <a:avLst/>
            </a:prstGeom>
            <a:solidFill>
              <a:schemeClr val="bg1"/>
            </a:solidFill>
            <a:ln>
              <a:solidFill>
                <a:schemeClr val="bg1"/>
              </a:solidFill>
            </a:ln>
          </p:spPr>
          <p:txBody>
            <a:bodyPr wrap="square" rtlCol="0">
              <a:spAutoFit/>
            </a:bodyPr>
            <a:lstStyle/>
            <a:p>
              <a:r>
                <a:rPr lang="en-US" altLang="zh-CN" sz="1125" dirty="0" smtClean="0">
                  <a:solidFill>
                    <a:srgbClr val="0D2021"/>
                  </a:solidFill>
                  <a:latin typeface="Times New Roman" panose="02020603050405020304" pitchFamily="18" charset="0"/>
                  <a:ea typeface="宋体" panose="02010600030101010101" pitchFamily="2" charset="-122"/>
                </a:rPr>
                <a:t>1. </a:t>
              </a:r>
              <a:r>
                <a:rPr lang="en-US" altLang="zh-CN" sz="1125" dirty="0">
                  <a:solidFill>
                    <a:srgbClr val="0D2021"/>
                  </a:solidFill>
                  <a:latin typeface="Times New Roman" panose="02020603050405020304" pitchFamily="18" charset="0"/>
                  <a:ea typeface="宋体" panose="02010600030101010101" pitchFamily="2" charset="-122"/>
                </a:rPr>
                <a:t>Li </a:t>
              </a:r>
              <a:r>
                <a:rPr lang="en-US" altLang="zh-CN" sz="1125" dirty="0" err="1">
                  <a:solidFill>
                    <a:srgbClr val="0D2021"/>
                  </a:solidFill>
                  <a:latin typeface="Times New Roman" panose="02020603050405020304" pitchFamily="18" charset="0"/>
                  <a:ea typeface="宋体" panose="02010600030101010101" pitchFamily="2" charset="-122"/>
                </a:rPr>
                <a:t>Minghui</a:t>
              </a:r>
              <a:r>
                <a:rPr lang="en-US" altLang="zh-CN" sz="1125" dirty="0">
                  <a:solidFill>
                    <a:srgbClr val="0D2021"/>
                  </a:solidFill>
                  <a:latin typeface="Times New Roman" panose="02020603050405020304" pitchFamily="18" charset="0"/>
                  <a:ea typeface="宋体" panose="02010600030101010101" pitchFamily="2" charset="-122"/>
                </a:rPr>
                <a:t>, Ronan.</a:t>
              </a:r>
              <a:r>
                <a:rPr lang="en-AU" altLang="zh-CN" sz="1125" dirty="0">
                  <a:solidFill>
                    <a:srgbClr val="0D2021"/>
                  </a:solidFill>
                  <a:latin typeface="Times New Roman" panose="02020603050405020304" pitchFamily="18" charset="0"/>
                  <a:ea typeface="宋体" panose="02010600030101010101" pitchFamily="2" charset="-122"/>
                </a:rPr>
                <a:t> </a:t>
              </a:r>
              <a:r>
                <a:rPr lang="en-US" altLang="zh-CN" sz="1125" dirty="0">
                  <a:solidFill>
                    <a:srgbClr val="0D2021"/>
                  </a:solidFill>
                  <a:latin typeface="Times New Roman" panose="02020603050405020304" pitchFamily="18" charset="0"/>
                  <a:ea typeface="宋体" panose="02010600030101010101" pitchFamily="2" charset="-122"/>
                </a:rPr>
                <a:t>Introduction to the Chinese version of European Five dimensional Health Scale (EQ-5D).</a:t>
              </a:r>
              <a:r>
                <a:rPr lang="zh-CN" altLang="zh-CN" sz="1125" dirty="0">
                  <a:solidFill>
                    <a:srgbClr val="0D2021"/>
                  </a:solidFill>
                  <a:latin typeface="Times New Roman" panose="02020603050405020304" pitchFamily="18" charset="0"/>
                  <a:ea typeface="宋体" panose="02010600030101010101" pitchFamily="2" charset="-122"/>
                </a:rPr>
                <a:t> </a:t>
              </a:r>
              <a:r>
                <a:rPr lang="en-US" altLang="zh-CN" sz="1125" dirty="0">
                  <a:solidFill>
                    <a:srgbClr val="0D2021"/>
                  </a:solidFill>
                  <a:latin typeface="Times New Roman" panose="02020603050405020304" pitchFamily="18" charset="0"/>
                  <a:ea typeface="宋体" panose="02010600030101010101" pitchFamily="2" charset="-122"/>
                </a:rPr>
                <a:t>CHINA JOURNAL OF PHARMACEUTICAL ECONOMICS</a:t>
              </a:r>
              <a:r>
                <a:rPr lang="en-AU" altLang="zh-CN" sz="1125" dirty="0">
                  <a:solidFill>
                    <a:srgbClr val="0D2021"/>
                  </a:solidFill>
                  <a:latin typeface="Times New Roman" panose="02020603050405020304" pitchFamily="18" charset="0"/>
                  <a:ea typeface="宋体" panose="02010600030101010101" pitchFamily="2" charset="-122"/>
                </a:rPr>
                <a:t>. 2009(1):49-57.</a:t>
              </a:r>
              <a:endParaRPr lang="zh-CN" altLang="en-US" sz="1125" dirty="0">
                <a:solidFill>
                  <a:srgbClr val="0D2021"/>
                </a:solidFill>
                <a:latin typeface="Times New Roman" panose="02020603050405020304" pitchFamily="18" charset="0"/>
                <a:ea typeface="宋体" panose="02010600030101010101" pitchFamily="2" charset="-122"/>
              </a:endParaRPr>
            </a:p>
          </p:txBody>
        </p:sp>
        <p:grpSp>
          <p:nvGrpSpPr>
            <p:cNvPr id="25" name="组合 24">
              <a:extLst>
                <a:ext uri="{FF2B5EF4-FFF2-40B4-BE49-F238E27FC236}">
                  <a16:creationId xmlns:a16="http://schemas.microsoft.com/office/drawing/2014/main" id="{108880BF-9F45-42C3-BFF8-5BDDFF35EC4C}"/>
                </a:ext>
              </a:extLst>
            </p:cNvPr>
            <p:cNvGrpSpPr/>
            <p:nvPr/>
          </p:nvGrpSpPr>
          <p:grpSpPr>
            <a:xfrm>
              <a:off x="2214420" y="1729110"/>
              <a:ext cx="9457382" cy="4525166"/>
              <a:chOff x="2214420" y="1729110"/>
              <a:chExt cx="9457382" cy="4525166"/>
            </a:xfrm>
          </p:grpSpPr>
          <p:sp>
            <p:nvSpPr>
              <p:cNvPr id="24" name="文本框 23"/>
              <p:cNvSpPr txBox="1"/>
              <p:nvPr/>
            </p:nvSpPr>
            <p:spPr>
              <a:xfrm>
                <a:off x="2214420" y="5731646"/>
                <a:ext cx="9457382" cy="522630"/>
              </a:xfrm>
              <a:prstGeom prst="rect">
                <a:avLst/>
              </a:prstGeom>
              <a:solidFill>
                <a:schemeClr val="bg1"/>
              </a:solidFill>
              <a:ln>
                <a:solidFill>
                  <a:schemeClr val="bg1"/>
                </a:solidFill>
              </a:ln>
            </p:spPr>
            <p:txBody>
              <a:bodyPr wrap="square" rtlCol="0">
                <a:spAutoFit/>
              </a:bodyPr>
              <a:lstStyle/>
              <a:p>
                <a:r>
                  <a:rPr lang="en-US" altLang="zh-CN" sz="1125" dirty="0" smtClean="0">
                    <a:solidFill>
                      <a:srgbClr val="0D2021"/>
                    </a:solidFill>
                    <a:latin typeface="Times New Roman" panose="02020603050405020304" pitchFamily="18" charset="0"/>
                    <a:ea typeface="宋体" panose="02010600030101010101" pitchFamily="2" charset="-122"/>
                  </a:rPr>
                  <a:t>2. </a:t>
                </a:r>
                <a:r>
                  <a:rPr lang="en-US" altLang="zh-CN" sz="1125" dirty="0">
                    <a:solidFill>
                      <a:srgbClr val="0D2021"/>
                    </a:solidFill>
                    <a:latin typeface="Times New Roman" panose="02020603050405020304" pitchFamily="18" charset="0"/>
                    <a:ea typeface="宋体" panose="02010600030101010101" pitchFamily="2" charset="-122"/>
                  </a:rPr>
                  <a:t>Mathieu Janssen, </a:t>
                </a:r>
                <a:r>
                  <a:rPr lang="en-US" altLang="zh-CN" sz="1125" dirty="0" err="1">
                    <a:solidFill>
                      <a:srgbClr val="0D2021"/>
                    </a:solidFill>
                    <a:latin typeface="Times New Roman" panose="02020603050405020304" pitchFamily="18" charset="0"/>
                    <a:ea typeface="宋体" panose="02010600030101010101" pitchFamily="2" charset="-122"/>
                  </a:rPr>
                  <a:t>Gouke</a:t>
                </a:r>
                <a:r>
                  <a:rPr lang="en-US" altLang="zh-CN" sz="1125" dirty="0">
                    <a:solidFill>
                      <a:srgbClr val="0D2021"/>
                    </a:solidFill>
                    <a:latin typeface="Times New Roman" panose="02020603050405020304" pitchFamily="18" charset="0"/>
                    <a:ea typeface="宋体" panose="02010600030101010101" pitchFamily="2" charset="-122"/>
                  </a:rPr>
                  <a:t> </a:t>
                </a:r>
                <a:r>
                  <a:rPr lang="en-US" altLang="zh-CN" sz="1125" dirty="0" err="1">
                    <a:solidFill>
                      <a:srgbClr val="0D2021"/>
                    </a:solidFill>
                    <a:latin typeface="Times New Roman" panose="02020603050405020304" pitchFamily="18" charset="0"/>
                    <a:ea typeface="宋体" panose="02010600030101010101" pitchFamily="2" charset="-122"/>
                  </a:rPr>
                  <a:t>Bonsel</a:t>
                </a:r>
                <a:r>
                  <a:rPr lang="en-US" altLang="zh-CN" sz="1125" dirty="0">
                    <a:solidFill>
                      <a:srgbClr val="0D2021"/>
                    </a:solidFill>
                    <a:latin typeface="Times New Roman" panose="02020603050405020304" pitchFamily="18" charset="0"/>
                    <a:ea typeface="宋体" panose="02010600030101010101" pitchFamily="2" charset="-122"/>
                  </a:rPr>
                  <a:t>, Nan Luo. Is EQ-5D-5L Better Than EQ-5D-3L? A Head-to-Head Comparison of Descriptive Systems and Value Sets from Seven Countries. </a:t>
                </a:r>
                <a:r>
                  <a:rPr lang="en-US" altLang="zh-CN" sz="1125" dirty="0" err="1">
                    <a:solidFill>
                      <a:srgbClr val="0D2021"/>
                    </a:solidFill>
                    <a:latin typeface="Times New Roman" panose="02020603050405020304" pitchFamily="18" charset="0"/>
                    <a:ea typeface="宋体" panose="02010600030101010101" pitchFamily="2" charset="-122"/>
                  </a:rPr>
                  <a:t>PhsrmocoEconomics</a:t>
                </a:r>
                <a:r>
                  <a:rPr lang="en-US" altLang="zh-CN" sz="1125" dirty="0">
                    <a:solidFill>
                      <a:srgbClr val="0D2021"/>
                    </a:solidFill>
                    <a:latin typeface="Times New Roman" panose="02020603050405020304" pitchFamily="18" charset="0"/>
                    <a:ea typeface="宋体" panose="02010600030101010101" pitchFamily="2" charset="-122"/>
                  </a:rPr>
                  <a:t>(2018)36:675-697.</a:t>
                </a:r>
                <a:endParaRPr lang="zh-CN" altLang="en-US" sz="1125" dirty="0">
                  <a:solidFill>
                    <a:srgbClr val="0D2021"/>
                  </a:solidFill>
                  <a:latin typeface="Times New Roman" panose="02020603050405020304" pitchFamily="18" charset="0"/>
                  <a:ea typeface="宋体" panose="02010600030101010101" pitchFamily="2" charset="-122"/>
                </a:endParaRPr>
              </a:p>
            </p:txBody>
          </p:sp>
          <p:sp>
            <p:nvSpPr>
              <p:cNvPr id="6" name="矩形 5"/>
              <p:cNvSpPr/>
              <p:nvPr/>
            </p:nvSpPr>
            <p:spPr>
              <a:xfrm>
                <a:off x="2328257" y="1729110"/>
                <a:ext cx="9163866" cy="3138988"/>
              </a:xfrm>
              <a:prstGeom prst="rect">
                <a:avLst/>
              </a:prstGeom>
            </p:spPr>
            <p:txBody>
              <a:bodyPr wrap="square">
                <a:spAutoFit/>
              </a:bodyPr>
              <a:lstStyle/>
              <a:p>
                <a:pPr marL="257175" indent="-257175" algn="just">
                  <a:lnSpc>
                    <a:spcPct val="150000"/>
                  </a:lnSpc>
                  <a:buFont typeface="Wingdings" panose="05000000000000000000" pitchFamily="2" charset="2"/>
                  <a:buChar char="Ø"/>
                </a:pPr>
                <a:r>
                  <a:rPr lang="en-US" altLang="zh-CN" sz="1600" b="1" kern="100" dirty="0">
                    <a:latin typeface="+mn-ea"/>
                    <a:cs typeface="Times New Roman" panose="02020603050405020304" pitchFamily="18" charset="0"/>
                  </a:rPr>
                  <a:t>The EQ-5D scale was developed by the </a:t>
                </a:r>
                <a:r>
                  <a:rPr lang="en-US" altLang="zh-CN" sz="1600" b="1" kern="100" dirty="0" err="1">
                    <a:latin typeface="+mn-ea"/>
                    <a:cs typeface="Times New Roman" panose="02020603050405020304" pitchFamily="18" charset="0"/>
                  </a:rPr>
                  <a:t>EuroQoL</a:t>
                </a:r>
                <a:r>
                  <a:rPr lang="en-US" altLang="zh-CN" sz="1600" b="1" kern="100" dirty="0">
                    <a:latin typeface="+mn-ea"/>
                    <a:cs typeface="Times New Roman" panose="02020603050405020304" pitchFamily="18" charset="0"/>
                  </a:rPr>
                  <a:t> Group in the 1980s and consists of a self-rating scale and a visual simulation scale.</a:t>
                </a:r>
              </a:p>
              <a:p>
                <a:pPr marL="257175" indent="-257175" algn="just">
                  <a:lnSpc>
                    <a:spcPct val="150000"/>
                  </a:lnSpc>
                  <a:buFont typeface="Wingdings" panose="05000000000000000000" pitchFamily="2" charset="2"/>
                  <a:buChar char="Ø"/>
                </a:pPr>
                <a:r>
                  <a:rPr lang="en-US" altLang="zh-CN" sz="1600" b="1" kern="100" dirty="0">
                    <a:latin typeface="+mn-ea"/>
                    <a:cs typeface="Times New Roman" panose="02020603050405020304" pitchFamily="18" charset="0"/>
                  </a:rPr>
                  <a:t>The self-rating scale includes five dimensions of action, self-care, daily activities, pain/discomfort and anxiety/depression, each of which contains five levels.</a:t>
                </a:r>
              </a:p>
              <a:p>
                <a:pPr marL="257175" indent="-257175" algn="just">
                  <a:lnSpc>
                    <a:spcPct val="150000"/>
                  </a:lnSpc>
                  <a:buFont typeface="Wingdings" panose="05000000000000000000" pitchFamily="2" charset="2"/>
                  <a:buChar char="Ø"/>
                </a:pPr>
                <a:r>
                  <a:rPr lang="en-US" altLang="zh-CN" sz="1600" b="1" kern="100" dirty="0">
                    <a:latin typeface="+mn-ea"/>
                    <a:cs typeface="Times New Roman" panose="02020603050405020304" pitchFamily="18" charset="0"/>
                  </a:rPr>
                  <a:t>In 2009, EQ-5D-3L was developed into EQ-5D-5L scale.</a:t>
                </a:r>
                <a:endParaRPr lang="zh-CN" altLang="en-US" sz="1725" b="1" kern="100" dirty="0">
                  <a:latin typeface="+mn-ea"/>
                  <a:cs typeface="Times New Roman" panose="02020603050405020304" pitchFamily="18" charset="0"/>
                </a:endParaRPr>
              </a:p>
            </p:txBody>
          </p:sp>
        </p:grpSp>
      </p:grpSp>
      <p:grpSp>
        <p:nvGrpSpPr>
          <p:cNvPr id="27" name="组合 26">
            <a:extLst>
              <a:ext uri="{FF2B5EF4-FFF2-40B4-BE49-F238E27FC236}">
                <a16:creationId xmlns:a16="http://schemas.microsoft.com/office/drawing/2014/main" id="{0F9B338F-8DD0-46F7-A04E-B5A5E90D996E}"/>
              </a:ext>
            </a:extLst>
          </p:cNvPr>
          <p:cNvGrpSpPr/>
          <p:nvPr/>
        </p:nvGrpSpPr>
        <p:grpSpPr>
          <a:xfrm>
            <a:off x="-26526" y="854426"/>
            <a:ext cx="1467971" cy="3434648"/>
            <a:chOff x="0" y="1507907"/>
            <a:chExt cx="1957294" cy="4579529"/>
          </a:xfrm>
        </p:grpSpPr>
        <p:grpSp>
          <p:nvGrpSpPr>
            <p:cNvPr id="28" name="组合 27">
              <a:extLst>
                <a:ext uri="{FF2B5EF4-FFF2-40B4-BE49-F238E27FC236}">
                  <a16:creationId xmlns:a16="http://schemas.microsoft.com/office/drawing/2014/main" id="{5E9CDE28-8E37-4DA3-B643-AD932F5807DD}"/>
                </a:ext>
              </a:extLst>
            </p:cNvPr>
            <p:cNvGrpSpPr/>
            <p:nvPr/>
          </p:nvGrpSpPr>
          <p:grpSpPr>
            <a:xfrm>
              <a:off x="0" y="1507907"/>
              <a:ext cx="1957294" cy="3932408"/>
              <a:chOff x="-1" y="1947230"/>
              <a:chExt cx="1957294" cy="3932408"/>
            </a:xfrm>
          </p:grpSpPr>
          <p:grpSp>
            <p:nvGrpSpPr>
              <p:cNvPr id="30" name="组合 29">
                <a:extLst>
                  <a:ext uri="{FF2B5EF4-FFF2-40B4-BE49-F238E27FC236}">
                    <a16:creationId xmlns:a16="http://schemas.microsoft.com/office/drawing/2014/main" id="{F66A8DA9-5B44-442E-9D25-D0220AE862A5}"/>
                  </a:ext>
                </a:extLst>
              </p:cNvPr>
              <p:cNvGrpSpPr/>
              <p:nvPr/>
            </p:nvGrpSpPr>
            <p:grpSpPr>
              <a:xfrm>
                <a:off x="-1" y="1947230"/>
                <a:ext cx="1957294" cy="3932408"/>
                <a:chOff x="-5" y="2301919"/>
                <a:chExt cx="1957294" cy="4373786"/>
              </a:xfrm>
            </p:grpSpPr>
            <p:sp>
              <p:nvSpPr>
                <p:cNvPr id="34" name="文本框 33">
                  <a:extLst>
                    <a:ext uri="{FF2B5EF4-FFF2-40B4-BE49-F238E27FC236}">
                      <a16:creationId xmlns:a16="http://schemas.microsoft.com/office/drawing/2014/main" id="{87569E96-42F2-49DC-8BB0-42B43837E51A}"/>
                    </a:ext>
                  </a:extLst>
                </p:cNvPr>
                <p:cNvSpPr txBox="1"/>
                <p:nvPr/>
              </p:nvSpPr>
              <p:spPr>
                <a:xfrm>
                  <a:off x="-2" y="2301919"/>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QWB</a:t>
                  </a:r>
                  <a:endParaRPr lang="zh-CN" altLang="en-US" dirty="0"/>
                </a:p>
              </p:txBody>
            </p:sp>
            <p:sp>
              <p:nvSpPr>
                <p:cNvPr id="35" name="文本框 34">
                  <a:extLst>
                    <a:ext uri="{FF2B5EF4-FFF2-40B4-BE49-F238E27FC236}">
                      <a16:creationId xmlns:a16="http://schemas.microsoft.com/office/drawing/2014/main" id="{A3ECDD5E-5B6A-498A-AF0B-6E84420508DC}"/>
                    </a:ext>
                  </a:extLst>
                </p:cNvPr>
                <p:cNvSpPr txBox="1"/>
                <p:nvPr/>
              </p:nvSpPr>
              <p:spPr>
                <a:xfrm>
                  <a:off x="-5" y="3077731"/>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15D</a:t>
                  </a:r>
                  <a:endParaRPr lang="zh-CN" altLang="en-US" dirty="0"/>
                </a:p>
              </p:txBody>
            </p:sp>
            <p:sp>
              <p:nvSpPr>
                <p:cNvPr id="36" name="文本框 35">
                  <a:extLst>
                    <a:ext uri="{FF2B5EF4-FFF2-40B4-BE49-F238E27FC236}">
                      <a16:creationId xmlns:a16="http://schemas.microsoft.com/office/drawing/2014/main" id="{06ADD3A8-35DC-412B-9144-8AFCE4B44CDE}"/>
                    </a:ext>
                  </a:extLst>
                </p:cNvPr>
                <p:cNvSpPr txBox="1"/>
                <p:nvPr/>
              </p:nvSpPr>
              <p:spPr>
                <a:xfrm>
                  <a:off x="-4" y="3813058"/>
                  <a:ext cx="1950831" cy="68464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EQ-5D</a:t>
                  </a:r>
                  <a:endParaRPr lang="zh-CN" altLang="en-US" dirty="0"/>
                </a:p>
              </p:txBody>
            </p:sp>
            <p:sp>
              <p:nvSpPr>
                <p:cNvPr id="37" name="文本框 36">
                  <a:extLst>
                    <a:ext uri="{FF2B5EF4-FFF2-40B4-BE49-F238E27FC236}">
                      <a16:creationId xmlns:a16="http://schemas.microsoft.com/office/drawing/2014/main" id="{7298CC12-AEC1-46C7-AB3C-2AFC76A604D3}"/>
                    </a:ext>
                  </a:extLst>
                </p:cNvPr>
                <p:cNvSpPr txBox="1"/>
                <p:nvPr/>
              </p:nvSpPr>
              <p:spPr>
                <a:xfrm>
                  <a:off x="6458" y="6059527"/>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AQOL</a:t>
                  </a:r>
                  <a:endParaRPr lang="zh-CN" altLang="en-US" dirty="0"/>
                </a:p>
              </p:txBody>
            </p:sp>
          </p:grpSp>
          <p:grpSp>
            <p:nvGrpSpPr>
              <p:cNvPr id="31" name="组合 30">
                <a:extLst>
                  <a:ext uri="{FF2B5EF4-FFF2-40B4-BE49-F238E27FC236}">
                    <a16:creationId xmlns:a16="http://schemas.microsoft.com/office/drawing/2014/main" id="{6D32F2AC-3F88-48B3-8026-70D5BB33E53F}"/>
                  </a:ext>
                </a:extLst>
              </p:cNvPr>
              <p:cNvGrpSpPr/>
              <p:nvPr/>
            </p:nvGrpSpPr>
            <p:grpSpPr>
              <a:xfrm>
                <a:off x="6462" y="4003398"/>
                <a:ext cx="1950831" cy="1276675"/>
                <a:chOff x="6462" y="4003398"/>
                <a:chExt cx="1950831" cy="1276675"/>
              </a:xfrm>
            </p:grpSpPr>
            <p:sp>
              <p:nvSpPr>
                <p:cNvPr id="32" name="文本框 31">
                  <a:extLst>
                    <a:ext uri="{FF2B5EF4-FFF2-40B4-BE49-F238E27FC236}">
                      <a16:creationId xmlns:a16="http://schemas.microsoft.com/office/drawing/2014/main" id="{6CA5AEB8-3B06-4842-9975-DB6AF16E3BBA}"/>
                    </a:ext>
                  </a:extLst>
                </p:cNvPr>
                <p:cNvSpPr txBox="1"/>
                <p:nvPr/>
              </p:nvSpPr>
              <p:spPr>
                <a:xfrm>
                  <a:off x="6462" y="4003398"/>
                  <a:ext cx="1950831" cy="553997"/>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HUI</a:t>
                  </a:r>
                  <a:endParaRPr lang="zh-CN" altLang="en-US" dirty="0"/>
                </a:p>
              </p:txBody>
            </p:sp>
            <p:sp>
              <p:nvSpPr>
                <p:cNvPr id="33" name="文本框 32">
                  <a:extLst>
                    <a:ext uri="{FF2B5EF4-FFF2-40B4-BE49-F238E27FC236}">
                      <a16:creationId xmlns:a16="http://schemas.microsoft.com/office/drawing/2014/main" id="{2A8BFC8A-BBC9-44EB-800C-0DFF64360B8A}"/>
                    </a:ext>
                  </a:extLst>
                </p:cNvPr>
                <p:cNvSpPr txBox="1"/>
                <p:nvPr/>
              </p:nvSpPr>
              <p:spPr>
                <a:xfrm>
                  <a:off x="6462" y="4664520"/>
                  <a:ext cx="1950831" cy="553997"/>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SF-6D</a:t>
                  </a:r>
                  <a:endParaRPr lang="zh-CN" altLang="en-US" dirty="0"/>
                </a:p>
              </p:txBody>
            </p:sp>
          </p:grpSp>
        </p:grpSp>
        <p:sp>
          <p:nvSpPr>
            <p:cNvPr id="29" name="文本框 28">
              <a:extLst>
                <a:ext uri="{FF2B5EF4-FFF2-40B4-BE49-F238E27FC236}">
                  <a16:creationId xmlns:a16="http://schemas.microsoft.com/office/drawing/2014/main" id="{C89D1FF9-5EC3-4C45-8DA0-367B541E7CF9}"/>
                </a:ext>
              </a:extLst>
            </p:cNvPr>
            <p:cNvSpPr txBox="1"/>
            <p:nvPr/>
          </p:nvSpPr>
          <p:spPr>
            <a:xfrm>
              <a:off x="6463" y="5533439"/>
              <a:ext cx="1950831" cy="553997"/>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PROMIS</a:t>
              </a:r>
              <a:endParaRPr lang="zh-CN" altLang="en-US" dirty="0"/>
            </a:p>
          </p:txBody>
        </p:sp>
      </p:grpSp>
    </p:spTree>
    <p:extLst>
      <p:ext uri="{BB962C8B-B14F-4D97-AF65-F5344CB8AC3E}">
        <p14:creationId xmlns:p14="http://schemas.microsoft.com/office/powerpoint/2010/main" val="246981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D3F3E0B8-B3DC-48B9-9B94-4966BC09A17B}" type="slidenum">
              <a:rPr lang="zh-CN" altLang="en-US" smtClean="0"/>
              <a:t>12</a:t>
            </a:fld>
            <a:endParaRPr lang="zh-CN" altLang="en-US" dirty="0"/>
          </a:p>
        </p:txBody>
      </p:sp>
      <p:sp>
        <p:nvSpPr>
          <p:cNvPr id="6" name="矩形 5"/>
          <p:cNvSpPr/>
          <p:nvPr/>
        </p:nvSpPr>
        <p:spPr>
          <a:xfrm>
            <a:off x="1822565" y="816095"/>
            <a:ext cx="6652765" cy="3258456"/>
          </a:xfrm>
          <a:prstGeom prst="rect">
            <a:avLst/>
          </a:prstGeom>
        </p:spPr>
        <p:txBody>
          <a:bodyPr wrap="square">
            <a:spAutoFit/>
          </a:bodyPr>
          <a:lstStyle/>
          <a:p>
            <a:pPr marL="257175" indent="-257175" algn="just">
              <a:lnSpc>
                <a:spcPct val="160000"/>
              </a:lnSpc>
              <a:spcAft>
                <a:spcPts val="450"/>
              </a:spcAft>
              <a:buFont typeface="Wingdings" panose="05000000000000000000" pitchFamily="2" charset="2"/>
              <a:buChar char="Ø"/>
            </a:pPr>
            <a:r>
              <a:rPr lang="en-US" altLang="zh-CN" sz="1600" b="1" kern="100" dirty="0">
                <a:latin typeface="+mn-ea"/>
                <a:cs typeface="Times New Roman" panose="02020603050405020304" pitchFamily="18" charset="0"/>
              </a:rPr>
              <a:t>The HUI (Health Utilities Index) was developed by Torrance et al., Canada, in 1982. It is currently registered and authorized by Health Utilities Inc.</a:t>
            </a:r>
          </a:p>
          <a:p>
            <a:pPr marL="257175" indent="-257175" algn="just">
              <a:lnSpc>
                <a:spcPct val="160000"/>
              </a:lnSpc>
              <a:buFont typeface="Wingdings" panose="05000000000000000000" pitchFamily="2" charset="2"/>
              <a:buChar char="Ø"/>
            </a:pPr>
            <a:r>
              <a:rPr lang="en-US" altLang="zh-CN" sz="1600" b="1" kern="100" dirty="0">
                <a:latin typeface="+mn-ea"/>
                <a:cs typeface="Times New Roman" panose="02020603050405020304" pitchFamily="18" charset="0"/>
              </a:rPr>
              <a:t>HUI consists of three scales: HUI1, HUI2 and HUI3. Health status of the HUI3 Scale includes eight dimensions: visual, auditory, verbal, walking, flexibility, emotional, cognitive function and pain sensation. Each dimension has five to six levels and can describe 97,200 specific health states.</a:t>
            </a:r>
            <a:endParaRPr lang="zh-CN" altLang="en-US" sz="1100" b="1" dirty="0">
              <a:solidFill>
                <a:srgbClr val="131DDB"/>
              </a:solidFill>
              <a:latin typeface="+mn-ea"/>
            </a:endParaRPr>
          </a:p>
        </p:txBody>
      </p:sp>
      <p:sp>
        <p:nvSpPr>
          <p:cNvPr id="13" name="矩形 12"/>
          <p:cNvSpPr/>
          <p:nvPr/>
        </p:nvSpPr>
        <p:spPr>
          <a:xfrm>
            <a:off x="2051720" y="4076712"/>
            <a:ext cx="2418602" cy="276999"/>
          </a:xfrm>
          <a:prstGeom prst="rect">
            <a:avLst/>
          </a:prstGeom>
        </p:spPr>
        <p:txBody>
          <a:bodyPr wrap="square">
            <a:spAutoFit/>
          </a:bodyPr>
          <a:lstStyle/>
          <a:p>
            <a:r>
              <a:rPr lang="en-US" altLang="zh-CN" sz="1200" b="1" dirty="0">
                <a:solidFill>
                  <a:srgbClr val="131DDB"/>
                </a:solidFill>
                <a:latin typeface="微软雅黑" panose="020B0503020204020204" pitchFamily="34" charset="-122"/>
                <a:ea typeface="微软雅黑" panose="020B0503020204020204" pitchFamily="34" charset="-122"/>
              </a:rPr>
              <a:t>www.healthutilities.com </a:t>
            </a:r>
            <a:endParaRPr lang="zh-CN" altLang="en-US" sz="1200" b="1" dirty="0">
              <a:solidFill>
                <a:srgbClr val="131DDB"/>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0EE3C1D0-364D-43E3-9233-1914BC0AD837}"/>
              </a:ext>
            </a:extLst>
          </p:cNvPr>
          <p:cNvSpPr txBox="1"/>
          <p:nvPr/>
        </p:nvSpPr>
        <p:spPr>
          <a:xfrm>
            <a:off x="179512" y="4429735"/>
            <a:ext cx="8810501" cy="265457"/>
          </a:xfrm>
          <a:prstGeom prst="rect">
            <a:avLst/>
          </a:prstGeom>
          <a:solidFill>
            <a:schemeClr val="bg1"/>
          </a:solidFill>
          <a:ln>
            <a:solidFill>
              <a:schemeClr val="bg1"/>
            </a:solidFill>
          </a:ln>
        </p:spPr>
        <p:txBody>
          <a:bodyPr wrap="square" rtlCol="0">
            <a:spAutoFit/>
          </a:bodyPr>
          <a:lstStyle/>
          <a:p>
            <a:r>
              <a:rPr lang="da-DK" altLang="zh-CN" sz="1125" dirty="0">
                <a:solidFill>
                  <a:srgbClr val="0D2021"/>
                </a:solidFill>
                <a:latin typeface="Times New Roman" panose="02020603050405020304" pitchFamily="18" charset="0"/>
                <a:ea typeface="宋体" panose="02010600030101010101" pitchFamily="2" charset="-122"/>
              </a:rPr>
              <a:t>ZHANG Lu-jia, LI Shun-ping*, CHEN Gang</a:t>
            </a:r>
            <a:r>
              <a:rPr lang="en-AU" altLang="zh-CN" sz="1125" dirty="0">
                <a:solidFill>
                  <a:srgbClr val="0D2021"/>
                </a:solidFill>
                <a:latin typeface="Times New Roman" panose="02020603050405020304" pitchFamily="18" charset="0"/>
                <a:ea typeface="宋体" panose="02010600030101010101" pitchFamily="2" charset="-122"/>
              </a:rPr>
              <a:t>. Introduction of Applications for HUI Instruments</a:t>
            </a:r>
            <a:r>
              <a:rPr lang="en-US" altLang="zh-CN" sz="1125" dirty="0">
                <a:solidFill>
                  <a:srgbClr val="0D2021"/>
                </a:solidFill>
                <a:latin typeface="Times New Roman" panose="02020603050405020304" pitchFamily="18" charset="0"/>
                <a:ea typeface="宋体" panose="02010600030101010101" pitchFamily="2" charset="-122"/>
              </a:rPr>
              <a:t>. China Journal Of Pharmaceutical Economics. 2019</a:t>
            </a:r>
            <a:endParaRPr lang="zh-CN" altLang="en-US" sz="1125" dirty="0">
              <a:solidFill>
                <a:srgbClr val="0D2021"/>
              </a:solidFill>
              <a:latin typeface="Times New Roman" panose="02020603050405020304" pitchFamily="18" charset="0"/>
              <a:ea typeface="宋体" panose="02010600030101010101" pitchFamily="2" charset="-122"/>
            </a:endParaRPr>
          </a:p>
        </p:txBody>
      </p:sp>
      <p:grpSp>
        <p:nvGrpSpPr>
          <p:cNvPr id="32" name="组合 31">
            <a:extLst>
              <a:ext uri="{FF2B5EF4-FFF2-40B4-BE49-F238E27FC236}">
                <a16:creationId xmlns:a16="http://schemas.microsoft.com/office/drawing/2014/main" id="{ACBCAEE9-50ED-4220-BAFE-4ADB97D3B407}"/>
              </a:ext>
            </a:extLst>
          </p:cNvPr>
          <p:cNvGrpSpPr/>
          <p:nvPr/>
        </p:nvGrpSpPr>
        <p:grpSpPr>
          <a:xfrm>
            <a:off x="0" y="854426"/>
            <a:ext cx="1467971" cy="3434648"/>
            <a:chOff x="0" y="1507907"/>
            <a:chExt cx="1957294" cy="4579529"/>
          </a:xfrm>
        </p:grpSpPr>
        <p:grpSp>
          <p:nvGrpSpPr>
            <p:cNvPr id="33" name="组合 32">
              <a:extLst>
                <a:ext uri="{FF2B5EF4-FFF2-40B4-BE49-F238E27FC236}">
                  <a16:creationId xmlns:a16="http://schemas.microsoft.com/office/drawing/2014/main" id="{1BA66AE7-F44F-41B0-9DCD-CFA5583EB559}"/>
                </a:ext>
              </a:extLst>
            </p:cNvPr>
            <p:cNvGrpSpPr/>
            <p:nvPr/>
          </p:nvGrpSpPr>
          <p:grpSpPr>
            <a:xfrm>
              <a:off x="0" y="1507907"/>
              <a:ext cx="1957294" cy="3932408"/>
              <a:chOff x="-1" y="1947230"/>
              <a:chExt cx="1957294" cy="3932408"/>
            </a:xfrm>
          </p:grpSpPr>
          <p:grpSp>
            <p:nvGrpSpPr>
              <p:cNvPr id="35" name="组合 34">
                <a:extLst>
                  <a:ext uri="{FF2B5EF4-FFF2-40B4-BE49-F238E27FC236}">
                    <a16:creationId xmlns:a16="http://schemas.microsoft.com/office/drawing/2014/main" id="{45F13852-FD19-42D9-BBAF-C91B2485EE6A}"/>
                  </a:ext>
                </a:extLst>
              </p:cNvPr>
              <p:cNvGrpSpPr/>
              <p:nvPr/>
            </p:nvGrpSpPr>
            <p:grpSpPr>
              <a:xfrm>
                <a:off x="-1" y="1947230"/>
                <a:ext cx="1957294" cy="3932408"/>
                <a:chOff x="-5" y="2301919"/>
                <a:chExt cx="1957294" cy="4373786"/>
              </a:xfrm>
            </p:grpSpPr>
            <p:sp>
              <p:nvSpPr>
                <p:cNvPr id="39" name="文本框 38">
                  <a:extLst>
                    <a:ext uri="{FF2B5EF4-FFF2-40B4-BE49-F238E27FC236}">
                      <a16:creationId xmlns:a16="http://schemas.microsoft.com/office/drawing/2014/main" id="{72C5754C-4C5A-4CD6-B01C-1C1D4E02F9CC}"/>
                    </a:ext>
                  </a:extLst>
                </p:cNvPr>
                <p:cNvSpPr txBox="1"/>
                <p:nvPr/>
              </p:nvSpPr>
              <p:spPr>
                <a:xfrm>
                  <a:off x="-2" y="2301919"/>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QWB</a:t>
                  </a:r>
                  <a:endParaRPr lang="zh-CN" altLang="en-US" dirty="0"/>
                </a:p>
              </p:txBody>
            </p:sp>
            <p:sp>
              <p:nvSpPr>
                <p:cNvPr id="40" name="文本框 39">
                  <a:extLst>
                    <a:ext uri="{FF2B5EF4-FFF2-40B4-BE49-F238E27FC236}">
                      <a16:creationId xmlns:a16="http://schemas.microsoft.com/office/drawing/2014/main" id="{B26A7D96-F8ED-4169-945E-B17F59B3433B}"/>
                    </a:ext>
                  </a:extLst>
                </p:cNvPr>
                <p:cNvSpPr txBox="1"/>
                <p:nvPr/>
              </p:nvSpPr>
              <p:spPr>
                <a:xfrm>
                  <a:off x="-5" y="3077731"/>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15D</a:t>
                  </a:r>
                  <a:endParaRPr lang="zh-CN" altLang="en-US" dirty="0"/>
                </a:p>
              </p:txBody>
            </p:sp>
            <p:sp>
              <p:nvSpPr>
                <p:cNvPr id="41" name="文本框 40">
                  <a:extLst>
                    <a:ext uri="{FF2B5EF4-FFF2-40B4-BE49-F238E27FC236}">
                      <a16:creationId xmlns:a16="http://schemas.microsoft.com/office/drawing/2014/main" id="{5A9C9923-99BE-4EE5-8E45-C94269C2A817}"/>
                    </a:ext>
                  </a:extLst>
                </p:cNvPr>
                <p:cNvSpPr txBox="1"/>
                <p:nvPr/>
              </p:nvSpPr>
              <p:spPr>
                <a:xfrm>
                  <a:off x="-4" y="3813058"/>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EQ-5D</a:t>
                  </a:r>
                  <a:endParaRPr lang="zh-CN" altLang="en-US" dirty="0"/>
                </a:p>
              </p:txBody>
            </p:sp>
            <p:sp>
              <p:nvSpPr>
                <p:cNvPr id="42" name="文本框 41">
                  <a:extLst>
                    <a:ext uri="{FF2B5EF4-FFF2-40B4-BE49-F238E27FC236}">
                      <a16:creationId xmlns:a16="http://schemas.microsoft.com/office/drawing/2014/main" id="{B587EE59-7478-417A-A3C7-510D2479EDFD}"/>
                    </a:ext>
                  </a:extLst>
                </p:cNvPr>
                <p:cNvSpPr txBox="1"/>
                <p:nvPr/>
              </p:nvSpPr>
              <p:spPr>
                <a:xfrm>
                  <a:off x="6458" y="6059527"/>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AQOL</a:t>
                  </a:r>
                  <a:endParaRPr lang="zh-CN" altLang="en-US" dirty="0"/>
                </a:p>
              </p:txBody>
            </p:sp>
          </p:grpSp>
          <p:grpSp>
            <p:nvGrpSpPr>
              <p:cNvPr id="36" name="组合 35">
                <a:extLst>
                  <a:ext uri="{FF2B5EF4-FFF2-40B4-BE49-F238E27FC236}">
                    <a16:creationId xmlns:a16="http://schemas.microsoft.com/office/drawing/2014/main" id="{9EE2B770-B25A-46DA-A963-AE73E4CC1658}"/>
                  </a:ext>
                </a:extLst>
              </p:cNvPr>
              <p:cNvGrpSpPr/>
              <p:nvPr/>
            </p:nvGrpSpPr>
            <p:grpSpPr>
              <a:xfrm>
                <a:off x="6462" y="4003398"/>
                <a:ext cx="1950831" cy="1215119"/>
                <a:chOff x="6462" y="4003398"/>
                <a:chExt cx="1950831" cy="1215119"/>
              </a:xfrm>
            </p:grpSpPr>
            <p:sp>
              <p:nvSpPr>
                <p:cNvPr id="37" name="文本框 36">
                  <a:extLst>
                    <a:ext uri="{FF2B5EF4-FFF2-40B4-BE49-F238E27FC236}">
                      <a16:creationId xmlns:a16="http://schemas.microsoft.com/office/drawing/2014/main" id="{9DF42815-6FDC-4B42-8FF2-CB0801B0F470}"/>
                    </a:ext>
                  </a:extLst>
                </p:cNvPr>
                <p:cNvSpPr txBox="1"/>
                <p:nvPr/>
              </p:nvSpPr>
              <p:spPr>
                <a:xfrm>
                  <a:off x="6462" y="4003398"/>
                  <a:ext cx="1950831" cy="61555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HUI</a:t>
                  </a:r>
                  <a:endParaRPr lang="zh-CN" altLang="en-US" dirty="0"/>
                </a:p>
              </p:txBody>
            </p:sp>
            <p:sp>
              <p:nvSpPr>
                <p:cNvPr id="38" name="文本框 37">
                  <a:extLst>
                    <a:ext uri="{FF2B5EF4-FFF2-40B4-BE49-F238E27FC236}">
                      <a16:creationId xmlns:a16="http://schemas.microsoft.com/office/drawing/2014/main" id="{ADAB5B19-E6DF-468E-880B-370D57A7BD20}"/>
                    </a:ext>
                  </a:extLst>
                </p:cNvPr>
                <p:cNvSpPr txBox="1"/>
                <p:nvPr/>
              </p:nvSpPr>
              <p:spPr>
                <a:xfrm>
                  <a:off x="6462" y="4664520"/>
                  <a:ext cx="1950831" cy="553997"/>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SF-6D</a:t>
                  </a:r>
                  <a:endParaRPr lang="zh-CN" altLang="en-US" dirty="0"/>
                </a:p>
              </p:txBody>
            </p:sp>
          </p:grpSp>
        </p:grpSp>
        <p:sp>
          <p:nvSpPr>
            <p:cNvPr id="34" name="文本框 33">
              <a:extLst>
                <a:ext uri="{FF2B5EF4-FFF2-40B4-BE49-F238E27FC236}">
                  <a16:creationId xmlns:a16="http://schemas.microsoft.com/office/drawing/2014/main" id="{0EA7FE1E-8EF2-46CD-893D-0A6706A1D13F}"/>
                </a:ext>
              </a:extLst>
            </p:cNvPr>
            <p:cNvSpPr txBox="1"/>
            <p:nvPr/>
          </p:nvSpPr>
          <p:spPr>
            <a:xfrm>
              <a:off x="6463" y="5533439"/>
              <a:ext cx="1950831" cy="553997"/>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PROMIS</a:t>
              </a:r>
              <a:endParaRPr lang="zh-CN" altLang="en-US" dirty="0"/>
            </a:p>
          </p:txBody>
        </p:sp>
      </p:grpSp>
    </p:spTree>
    <p:extLst>
      <p:ext uri="{BB962C8B-B14F-4D97-AF65-F5344CB8AC3E}">
        <p14:creationId xmlns:p14="http://schemas.microsoft.com/office/powerpoint/2010/main" val="104601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D3F3E0B8-B3DC-48B9-9B94-4966BC09A17B}" type="slidenum">
              <a:rPr lang="zh-CN" altLang="en-US" smtClean="0"/>
              <a:t>13</a:t>
            </a:fld>
            <a:endParaRPr lang="zh-CN" altLang="en-US" dirty="0"/>
          </a:p>
        </p:txBody>
      </p:sp>
      <p:sp>
        <p:nvSpPr>
          <p:cNvPr id="6" name="矩形 5"/>
          <p:cNvSpPr/>
          <p:nvPr/>
        </p:nvSpPr>
        <p:spPr>
          <a:xfrm>
            <a:off x="1463233" y="419800"/>
            <a:ext cx="6922761" cy="3737305"/>
          </a:xfrm>
          <a:prstGeom prst="rect">
            <a:avLst/>
          </a:prstGeom>
        </p:spPr>
        <p:txBody>
          <a:bodyPr wrap="square">
            <a:spAutoFit/>
          </a:bodyPr>
          <a:lstStyle/>
          <a:p>
            <a:pPr marL="257175" indent="-257175" algn="just">
              <a:lnSpc>
                <a:spcPct val="150000"/>
              </a:lnSpc>
              <a:spcAft>
                <a:spcPts val="450"/>
              </a:spcAft>
              <a:buFont typeface="Wingdings" panose="05000000000000000000" pitchFamily="2" charset="2"/>
              <a:buChar char="Ø"/>
            </a:pPr>
            <a:r>
              <a:rPr lang="en-US" altLang="zh-CN" sz="1400" b="1" dirty="0">
                <a:latin typeface="+mn-ea"/>
                <a:cs typeface="Times New Roman" panose="02020603050405020304" pitchFamily="18" charset="0"/>
              </a:rPr>
              <a:t>The SF-6D was first developed on the basis of THE SF-36 by John Brazier in 1998.Divided into six dimensions: physical function, role limitation, social function, pain, mental health and vitality; each dimension has 2 to 6 levels;</a:t>
            </a:r>
          </a:p>
          <a:p>
            <a:pPr marL="257175" indent="-257175" algn="just">
              <a:lnSpc>
                <a:spcPct val="150000"/>
              </a:lnSpc>
              <a:spcAft>
                <a:spcPts val="450"/>
              </a:spcAft>
              <a:buFont typeface="Wingdings" panose="05000000000000000000" pitchFamily="2" charset="2"/>
              <a:buChar char="Ø"/>
            </a:pPr>
            <a:r>
              <a:rPr lang="en-US" altLang="zh-CN" sz="1400" b="1" dirty="0">
                <a:latin typeface="+mn-ea"/>
                <a:cs typeface="Times New Roman" panose="02020603050405020304" pitchFamily="18" charset="0"/>
              </a:rPr>
              <a:t>In 2002, the role limitation dimension was increased to 4 levels, which can describe 18,000 health states;</a:t>
            </a:r>
          </a:p>
          <a:p>
            <a:pPr marL="257175" indent="-257175" algn="just">
              <a:lnSpc>
                <a:spcPct val="150000"/>
              </a:lnSpc>
              <a:spcAft>
                <a:spcPts val="450"/>
              </a:spcAft>
              <a:buFont typeface="Wingdings" panose="05000000000000000000" pitchFamily="2" charset="2"/>
              <a:buChar char="Ø"/>
            </a:pPr>
            <a:r>
              <a:rPr lang="en-US" altLang="zh-CN" sz="1400" b="1" dirty="0">
                <a:latin typeface="+mn-ea"/>
                <a:cs typeface="Times New Roman" panose="02020603050405020304" pitchFamily="18" charset="0"/>
              </a:rPr>
              <a:t>In 2004, John Brazier developed the SF-6D (SF-12). Compared with the SF-6D (SF-36) scale, the dimensions of role restriction, social function, mental health and vitality remained unchanged, the physical function dimension was reduced to 3 levels, and the first level of the pain dimension (no pain) was deleted to describe 7,500 health states.</a:t>
            </a:r>
            <a:endParaRPr lang="zh-CN" altLang="en-US" sz="1400" b="1" kern="100" dirty="0">
              <a:highlight>
                <a:srgbClr val="FFFF00"/>
              </a:highlight>
              <a:latin typeface="+mn-ea"/>
              <a:cs typeface="Times New Roman" panose="02020603050405020304" pitchFamily="18" charset="0"/>
            </a:endParaRPr>
          </a:p>
        </p:txBody>
      </p:sp>
      <p:sp>
        <p:nvSpPr>
          <p:cNvPr id="7" name="矩形 6"/>
          <p:cNvSpPr/>
          <p:nvPr/>
        </p:nvSpPr>
        <p:spPr>
          <a:xfrm>
            <a:off x="1763688" y="4081325"/>
            <a:ext cx="4202449" cy="276999"/>
          </a:xfrm>
          <a:prstGeom prst="rect">
            <a:avLst/>
          </a:prstGeom>
        </p:spPr>
        <p:txBody>
          <a:bodyPr wrap="square">
            <a:spAutoFit/>
          </a:bodyPr>
          <a:lstStyle/>
          <a:p>
            <a:r>
              <a:rPr lang="en-US" altLang="zh-CN" sz="1200" b="1" dirty="0">
                <a:solidFill>
                  <a:srgbClr val="131DDB"/>
                </a:solidFill>
                <a:latin typeface="微软雅黑" panose="020B0503020204020204" pitchFamily="34" charset="-122"/>
                <a:ea typeface="微软雅黑" panose="020B0503020204020204" pitchFamily="34" charset="-122"/>
              </a:rPr>
              <a:t>http://www.qualitymetric.com/products/license/</a:t>
            </a:r>
            <a:endParaRPr lang="zh-CN" altLang="en-US" sz="1200" b="1" dirty="0">
              <a:solidFill>
                <a:srgbClr val="131DDB"/>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F3A4292B-8DAC-4458-90C5-01F3C6D22828}"/>
              </a:ext>
            </a:extLst>
          </p:cNvPr>
          <p:cNvSpPr txBox="1"/>
          <p:nvPr/>
        </p:nvSpPr>
        <p:spPr>
          <a:xfrm>
            <a:off x="395536" y="4372440"/>
            <a:ext cx="8280920" cy="438582"/>
          </a:xfrm>
          <a:prstGeom prst="rect">
            <a:avLst/>
          </a:prstGeom>
          <a:solidFill>
            <a:schemeClr val="bg1"/>
          </a:solidFill>
          <a:ln>
            <a:solidFill>
              <a:schemeClr val="bg1"/>
            </a:solidFill>
          </a:ln>
        </p:spPr>
        <p:txBody>
          <a:bodyPr wrap="square" rtlCol="0">
            <a:spAutoFit/>
          </a:bodyPr>
          <a:lstStyle>
            <a:defPPr>
              <a:defRPr lang="zh-CN"/>
            </a:defPPr>
            <a:lvl1pPr>
              <a:defRPr sz="1125">
                <a:solidFill>
                  <a:srgbClr val="0D2021"/>
                </a:solidFill>
                <a:latin typeface="Times New Roman" panose="02020603050405020304" pitchFamily="18" charset="0"/>
                <a:ea typeface="宋体" panose="02010600030101010101" pitchFamily="2" charset="-122"/>
              </a:defRPr>
            </a:lvl1pPr>
          </a:lstStyle>
          <a:p>
            <a:r>
              <a:rPr lang="da-DK" altLang="zh-CN" dirty="0"/>
              <a:t>LIU Xiao-han,LI Shun-ping*, CHEN Gang. </a:t>
            </a:r>
            <a:r>
              <a:rPr lang="en-US" altLang="zh-CN" dirty="0"/>
              <a:t>A Comparison on the Short Form Six-dimension (SF-6D) Utility Tariff in Different Countries and Regions. Chinese Health Economics</a:t>
            </a:r>
            <a:r>
              <a:rPr lang="en-AU" altLang="zh-CN" dirty="0"/>
              <a:t>. 2019</a:t>
            </a:r>
            <a:endParaRPr lang="zh-CN" altLang="en-US" dirty="0"/>
          </a:p>
        </p:txBody>
      </p:sp>
      <p:grpSp>
        <p:nvGrpSpPr>
          <p:cNvPr id="22" name="组合 21">
            <a:extLst>
              <a:ext uri="{FF2B5EF4-FFF2-40B4-BE49-F238E27FC236}">
                <a16:creationId xmlns:a16="http://schemas.microsoft.com/office/drawing/2014/main" id="{67793660-DD6E-41B6-9B83-EB142F1558F1}"/>
              </a:ext>
            </a:extLst>
          </p:cNvPr>
          <p:cNvGrpSpPr/>
          <p:nvPr/>
        </p:nvGrpSpPr>
        <p:grpSpPr>
          <a:xfrm>
            <a:off x="0" y="854426"/>
            <a:ext cx="1467971" cy="3434648"/>
            <a:chOff x="0" y="1507907"/>
            <a:chExt cx="1957294" cy="4579529"/>
          </a:xfrm>
        </p:grpSpPr>
        <p:grpSp>
          <p:nvGrpSpPr>
            <p:cNvPr id="23" name="组合 22">
              <a:extLst>
                <a:ext uri="{FF2B5EF4-FFF2-40B4-BE49-F238E27FC236}">
                  <a16:creationId xmlns:a16="http://schemas.microsoft.com/office/drawing/2014/main" id="{3D209FC0-405E-476C-830F-B4C10E35F1BE}"/>
                </a:ext>
              </a:extLst>
            </p:cNvPr>
            <p:cNvGrpSpPr/>
            <p:nvPr/>
          </p:nvGrpSpPr>
          <p:grpSpPr>
            <a:xfrm>
              <a:off x="0" y="1507907"/>
              <a:ext cx="1957294" cy="3932408"/>
              <a:chOff x="-1" y="1947230"/>
              <a:chExt cx="1957294" cy="3932408"/>
            </a:xfrm>
          </p:grpSpPr>
          <p:grpSp>
            <p:nvGrpSpPr>
              <p:cNvPr id="25" name="组合 24">
                <a:extLst>
                  <a:ext uri="{FF2B5EF4-FFF2-40B4-BE49-F238E27FC236}">
                    <a16:creationId xmlns:a16="http://schemas.microsoft.com/office/drawing/2014/main" id="{825EF9B8-5FBD-4170-9BEE-574D2708E925}"/>
                  </a:ext>
                </a:extLst>
              </p:cNvPr>
              <p:cNvGrpSpPr/>
              <p:nvPr/>
            </p:nvGrpSpPr>
            <p:grpSpPr>
              <a:xfrm>
                <a:off x="-1" y="1947230"/>
                <a:ext cx="1957294" cy="3932408"/>
                <a:chOff x="-5" y="2301919"/>
                <a:chExt cx="1957294" cy="4373786"/>
              </a:xfrm>
            </p:grpSpPr>
            <p:sp>
              <p:nvSpPr>
                <p:cNvPr id="29" name="文本框 28">
                  <a:extLst>
                    <a:ext uri="{FF2B5EF4-FFF2-40B4-BE49-F238E27FC236}">
                      <a16:creationId xmlns:a16="http://schemas.microsoft.com/office/drawing/2014/main" id="{61430EE0-37F0-4ED8-A4AC-64A3240A2BE8}"/>
                    </a:ext>
                  </a:extLst>
                </p:cNvPr>
                <p:cNvSpPr txBox="1"/>
                <p:nvPr/>
              </p:nvSpPr>
              <p:spPr>
                <a:xfrm>
                  <a:off x="-2" y="2301919"/>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QWB</a:t>
                  </a:r>
                  <a:endParaRPr lang="zh-CN" altLang="en-US" dirty="0"/>
                </a:p>
              </p:txBody>
            </p:sp>
            <p:sp>
              <p:nvSpPr>
                <p:cNvPr id="30" name="文本框 29">
                  <a:extLst>
                    <a:ext uri="{FF2B5EF4-FFF2-40B4-BE49-F238E27FC236}">
                      <a16:creationId xmlns:a16="http://schemas.microsoft.com/office/drawing/2014/main" id="{7A82D093-25DE-42EC-9F20-8D5B312AC095}"/>
                    </a:ext>
                  </a:extLst>
                </p:cNvPr>
                <p:cNvSpPr txBox="1"/>
                <p:nvPr/>
              </p:nvSpPr>
              <p:spPr>
                <a:xfrm>
                  <a:off x="-5" y="3077731"/>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15D</a:t>
                  </a:r>
                  <a:endParaRPr lang="zh-CN" altLang="en-US" dirty="0"/>
                </a:p>
              </p:txBody>
            </p:sp>
            <p:sp>
              <p:nvSpPr>
                <p:cNvPr id="31" name="文本框 30">
                  <a:extLst>
                    <a:ext uri="{FF2B5EF4-FFF2-40B4-BE49-F238E27FC236}">
                      <a16:creationId xmlns:a16="http://schemas.microsoft.com/office/drawing/2014/main" id="{F5A553EE-B549-4A86-B77D-A0A363417527}"/>
                    </a:ext>
                  </a:extLst>
                </p:cNvPr>
                <p:cNvSpPr txBox="1"/>
                <p:nvPr/>
              </p:nvSpPr>
              <p:spPr>
                <a:xfrm>
                  <a:off x="-4" y="3813058"/>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EQ-5D</a:t>
                  </a:r>
                  <a:endParaRPr lang="zh-CN" altLang="en-US" dirty="0"/>
                </a:p>
              </p:txBody>
            </p:sp>
            <p:sp>
              <p:nvSpPr>
                <p:cNvPr id="32" name="文本框 31">
                  <a:extLst>
                    <a:ext uri="{FF2B5EF4-FFF2-40B4-BE49-F238E27FC236}">
                      <a16:creationId xmlns:a16="http://schemas.microsoft.com/office/drawing/2014/main" id="{3D01668B-4235-4109-9113-C2BCD4906F3E}"/>
                    </a:ext>
                  </a:extLst>
                </p:cNvPr>
                <p:cNvSpPr txBox="1"/>
                <p:nvPr/>
              </p:nvSpPr>
              <p:spPr>
                <a:xfrm>
                  <a:off x="6458" y="6059527"/>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AQOL</a:t>
                  </a:r>
                  <a:endParaRPr lang="zh-CN" altLang="en-US" dirty="0"/>
                </a:p>
              </p:txBody>
            </p:sp>
          </p:grpSp>
          <p:grpSp>
            <p:nvGrpSpPr>
              <p:cNvPr id="26" name="组合 25">
                <a:extLst>
                  <a:ext uri="{FF2B5EF4-FFF2-40B4-BE49-F238E27FC236}">
                    <a16:creationId xmlns:a16="http://schemas.microsoft.com/office/drawing/2014/main" id="{C58E5484-FE4E-4D15-9549-8AB16E070B2B}"/>
                  </a:ext>
                </a:extLst>
              </p:cNvPr>
              <p:cNvGrpSpPr/>
              <p:nvPr/>
            </p:nvGrpSpPr>
            <p:grpSpPr>
              <a:xfrm>
                <a:off x="6462" y="4003398"/>
                <a:ext cx="1950831" cy="1276675"/>
                <a:chOff x="6462" y="4003398"/>
                <a:chExt cx="1950831" cy="1276675"/>
              </a:xfrm>
            </p:grpSpPr>
            <p:sp>
              <p:nvSpPr>
                <p:cNvPr id="27" name="文本框 26">
                  <a:extLst>
                    <a:ext uri="{FF2B5EF4-FFF2-40B4-BE49-F238E27FC236}">
                      <a16:creationId xmlns:a16="http://schemas.microsoft.com/office/drawing/2014/main" id="{3E52914E-4BEB-413E-B0D7-A2043549DDA1}"/>
                    </a:ext>
                  </a:extLst>
                </p:cNvPr>
                <p:cNvSpPr txBox="1"/>
                <p:nvPr/>
              </p:nvSpPr>
              <p:spPr>
                <a:xfrm>
                  <a:off x="6462" y="4003398"/>
                  <a:ext cx="1950831" cy="615553"/>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HUI</a:t>
                  </a:r>
                  <a:endParaRPr lang="zh-CN" altLang="en-US" dirty="0"/>
                </a:p>
              </p:txBody>
            </p:sp>
            <p:sp>
              <p:nvSpPr>
                <p:cNvPr id="28" name="文本框 27">
                  <a:extLst>
                    <a:ext uri="{FF2B5EF4-FFF2-40B4-BE49-F238E27FC236}">
                      <a16:creationId xmlns:a16="http://schemas.microsoft.com/office/drawing/2014/main" id="{D8D4DFD6-D5C7-443D-9D39-C9F52F0B62D9}"/>
                    </a:ext>
                  </a:extLst>
                </p:cNvPr>
                <p:cNvSpPr txBox="1"/>
                <p:nvPr/>
              </p:nvSpPr>
              <p:spPr>
                <a:xfrm>
                  <a:off x="6462" y="4664520"/>
                  <a:ext cx="1950831" cy="61555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SF-6D</a:t>
                  </a:r>
                  <a:endParaRPr lang="zh-CN" altLang="en-US" dirty="0"/>
                </a:p>
              </p:txBody>
            </p:sp>
          </p:grpSp>
        </p:grpSp>
        <p:sp>
          <p:nvSpPr>
            <p:cNvPr id="24" name="文本框 23">
              <a:extLst>
                <a:ext uri="{FF2B5EF4-FFF2-40B4-BE49-F238E27FC236}">
                  <a16:creationId xmlns:a16="http://schemas.microsoft.com/office/drawing/2014/main" id="{9DBF4566-1635-419F-9196-748B323E12D5}"/>
                </a:ext>
              </a:extLst>
            </p:cNvPr>
            <p:cNvSpPr txBox="1"/>
            <p:nvPr/>
          </p:nvSpPr>
          <p:spPr>
            <a:xfrm>
              <a:off x="6463" y="5533439"/>
              <a:ext cx="1950831" cy="553997"/>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PROMIS</a:t>
              </a:r>
              <a:endParaRPr lang="zh-CN" altLang="en-US" dirty="0"/>
            </a:p>
          </p:txBody>
        </p:sp>
      </p:grpSp>
    </p:spTree>
    <p:extLst>
      <p:ext uri="{BB962C8B-B14F-4D97-AF65-F5344CB8AC3E}">
        <p14:creationId xmlns:p14="http://schemas.microsoft.com/office/powerpoint/2010/main" val="117173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63882" y="4439726"/>
            <a:ext cx="8111448" cy="265457"/>
          </a:xfrm>
          <a:prstGeom prst="rect">
            <a:avLst/>
          </a:prstGeom>
          <a:solidFill>
            <a:schemeClr val="bg1"/>
          </a:solidFill>
          <a:ln>
            <a:solidFill>
              <a:schemeClr val="bg1"/>
            </a:solidFill>
          </a:ln>
        </p:spPr>
        <p:txBody>
          <a:bodyPr wrap="square" rtlCol="0">
            <a:spAutoFit/>
          </a:bodyPr>
          <a:lstStyle>
            <a:defPPr>
              <a:defRPr lang="zh-CN"/>
            </a:defPPr>
            <a:lvl1pPr>
              <a:defRPr sz="1125">
                <a:solidFill>
                  <a:srgbClr val="0D2021"/>
                </a:solidFill>
                <a:latin typeface="Times New Roman" panose="02020603050405020304" pitchFamily="18" charset="0"/>
                <a:ea typeface="宋体" panose="02010600030101010101" pitchFamily="2" charset="-122"/>
              </a:defRPr>
            </a:lvl1pPr>
          </a:lstStyle>
          <a:p>
            <a:r>
              <a:rPr lang="da-DK" altLang="zh-CN" dirty="0"/>
              <a:t>GAO Zhong-chun, LI Shun-ping, CHEN Gang</a:t>
            </a:r>
            <a:r>
              <a:rPr lang="en-US" altLang="zh-CN" dirty="0"/>
              <a:t>. Introduction of Applications for </a:t>
            </a:r>
            <a:r>
              <a:rPr lang="en-US" altLang="zh-CN" dirty="0" err="1"/>
              <a:t>AQoL</a:t>
            </a:r>
            <a:r>
              <a:rPr lang="en-US" altLang="zh-CN" dirty="0"/>
              <a:t> Instruments. Chinese Health Economics. 2018</a:t>
            </a:r>
            <a:endParaRPr lang="zh-CN" altLang="en-US" dirty="0"/>
          </a:p>
        </p:txBody>
      </p:sp>
      <p:sp>
        <p:nvSpPr>
          <p:cNvPr id="8" name="文本框 7"/>
          <p:cNvSpPr txBox="1"/>
          <p:nvPr/>
        </p:nvSpPr>
        <p:spPr>
          <a:xfrm>
            <a:off x="1763688" y="4087401"/>
            <a:ext cx="2166521" cy="276999"/>
          </a:xfrm>
          <a:prstGeom prst="rect">
            <a:avLst/>
          </a:prstGeom>
          <a:noFill/>
          <a:ln>
            <a:noFill/>
          </a:ln>
        </p:spPr>
        <p:txBody>
          <a:bodyPr wrap="square" rtlCol="0">
            <a:spAutoFit/>
          </a:bodyPr>
          <a:lstStyle/>
          <a:p>
            <a:pPr algn="ctr"/>
            <a:r>
              <a:rPr lang="en-US" altLang="zh-CN" sz="1200" b="1" dirty="0">
                <a:solidFill>
                  <a:srgbClr val="131DDB"/>
                </a:solidFill>
                <a:latin typeface="微软雅黑" panose="020B0503020204020204" pitchFamily="34" charset="-122"/>
                <a:ea typeface="微软雅黑" panose="020B0503020204020204" pitchFamily="34" charset="-122"/>
              </a:rPr>
              <a:t>http://www.aqol.com.au/</a:t>
            </a:r>
            <a:endParaRPr lang="zh-CN" altLang="en-US" sz="1200" b="1" dirty="0">
              <a:solidFill>
                <a:srgbClr val="131DDB"/>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pPr>
              <a:defRPr/>
            </a:pPr>
            <a:fld id="{D3F3E0B8-B3DC-48B9-9B94-4966BC09A17B}" type="slidenum">
              <a:rPr lang="zh-CN" altLang="en-US" smtClean="0"/>
              <a:t>14</a:t>
            </a:fld>
            <a:endParaRPr lang="zh-CN" altLang="en-US" dirty="0"/>
          </a:p>
        </p:txBody>
      </p:sp>
      <p:sp>
        <p:nvSpPr>
          <p:cNvPr id="6" name="矩形 5"/>
          <p:cNvSpPr/>
          <p:nvPr/>
        </p:nvSpPr>
        <p:spPr>
          <a:xfrm>
            <a:off x="1547664" y="671914"/>
            <a:ext cx="6803906" cy="3449278"/>
          </a:xfrm>
          <a:prstGeom prst="rect">
            <a:avLst/>
          </a:prstGeom>
        </p:spPr>
        <p:txBody>
          <a:bodyPr wrap="square">
            <a:spAutoFit/>
          </a:bodyPr>
          <a:lstStyle/>
          <a:p>
            <a:pPr marL="257175" indent="-257175" algn="just">
              <a:lnSpc>
                <a:spcPct val="170000"/>
              </a:lnSpc>
              <a:spcAft>
                <a:spcPts val="450"/>
              </a:spcAft>
              <a:buFont typeface="Wingdings" panose="05000000000000000000" pitchFamily="2" charset="2"/>
              <a:buChar char="Ø"/>
            </a:pPr>
            <a:r>
              <a:rPr lang="en-US" altLang="zh-CN" sz="1600" b="1" kern="100" dirty="0">
                <a:latin typeface="+mn-ea"/>
                <a:cs typeface="Times New Roman" panose="02020603050405020304" pitchFamily="18" charset="0"/>
              </a:rPr>
              <a:t>The </a:t>
            </a:r>
            <a:r>
              <a:rPr lang="en-US" altLang="zh-CN" sz="1600" b="1" kern="100" dirty="0" err="1">
                <a:latin typeface="+mn-ea"/>
                <a:cs typeface="Times New Roman" panose="02020603050405020304" pitchFamily="18" charset="0"/>
              </a:rPr>
              <a:t>AQoL</a:t>
            </a:r>
            <a:r>
              <a:rPr lang="en-US" altLang="zh-CN" sz="1600" b="1" kern="100" dirty="0">
                <a:latin typeface="+mn-ea"/>
                <a:cs typeface="Times New Roman" panose="02020603050405020304" pitchFamily="18" charset="0"/>
              </a:rPr>
              <a:t> (Assessment of Quality of Life) series of scales was developed by the Australian research team of Professor Richardson to measure small differences in health status in order to improve the sensitivity of health utility measures.</a:t>
            </a:r>
          </a:p>
          <a:p>
            <a:pPr marL="257175" indent="-257175" algn="just">
              <a:lnSpc>
                <a:spcPct val="170000"/>
              </a:lnSpc>
              <a:spcAft>
                <a:spcPts val="450"/>
              </a:spcAft>
              <a:buFont typeface="Wingdings" panose="05000000000000000000" pitchFamily="2" charset="2"/>
              <a:buChar char="Ø"/>
            </a:pPr>
            <a:r>
              <a:rPr lang="en-US" altLang="zh-CN" sz="1600" b="1" kern="100" dirty="0">
                <a:latin typeface="+mn-ea"/>
                <a:cs typeface="Times New Roman" panose="02020603050405020304" pitchFamily="18" charset="0"/>
              </a:rPr>
              <a:t>Aqol-8d is the development and extension of AQOL-4D and AQOL-6D. The concept of higher dimensions (physical and psychosocial dimensions) was first proposed. The 8D scale has a total of 35 items in 8 dimensions.</a:t>
            </a:r>
            <a:endParaRPr lang="zh-CN" altLang="en-US" sz="2000" b="1" kern="100" dirty="0">
              <a:latin typeface="+mn-ea"/>
              <a:cs typeface="Times New Roman" panose="02020603050405020304" pitchFamily="18" charset="0"/>
            </a:endParaRPr>
          </a:p>
        </p:txBody>
      </p:sp>
      <p:grpSp>
        <p:nvGrpSpPr>
          <p:cNvPr id="21" name="组合 20">
            <a:extLst>
              <a:ext uri="{FF2B5EF4-FFF2-40B4-BE49-F238E27FC236}">
                <a16:creationId xmlns:a16="http://schemas.microsoft.com/office/drawing/2014/main" id="{06EF029E-8A82-4460-92E4-0AC9F516B28A}"/>
              </a:ext>
            </a:extLst>
          </p:cNvPr>
          <p:cNvGrpSpPr/>
          <p:nvPr/>
        </p:nvGrpSpPr>
        <p:grpSpPr>
          <a:xfrm>
            <a:off x="0" y="854426"/>
            <a:ext cx="1467971" cy="3434648"/>
            <a:chOff x="0" y="1507907"/>
            <a:chExt cx="1957294" cy="4579529"/>
          </a:xfrm>
        </p:grpSpPr>
        <p:grpSp>
          <p:nvGrpSpPr>
            <p:cNvPr id="22" name="组合 21">
              <a:extLst>
                <a:ext uri="{FF2B5EF4-FFF2-40B4-BE49-F238E27FC236}">
                  <a16:creationId xmlns:a16="http://schemas.microsoft.com/office/drawing/2014/main" id="{ED7694EA-51AF-40B4-A764-D4EA3EC71981}"/>
                </a:ext>
              </a:extLst>
            </p:cNvPr>
            <p:cNvGrpSpPr/>
            <p:nvPr/>
          </p:nvGrpSpPr>
          <p:grpSpPr>
            <a:xfrm>
              <a:off x="0" y="1507907"/>
              <a:ext cx="1957294" cy="3993965"/>
              <a:chOff x="-1" y="1947230"/>
              <a:chExt cx="1957294" cy="3993965"/>
            </a:xfrm>
          </p:grpSpPr>
          <p:grpSp>
            <p:nvGrpSpPr>
              <p:cNvPr id="24" name="组合 23">
                <a:extLst>
                  <a:ext uri="{FF2B5EF4-FFF2-40B4-BE49-F238E27FC236}">
                    <a16:creationId xmlns:a16="http://schemas.microsoft.com/office/drawing/2014/main" id="{385FEE3A-70A6-4669-B2E5-FD854BA53E2F}"/>
                  </a:ext>
                </a:extLst>
              </p:cNvPr>
              <p:cNvGrpSpPr/>
              <p:nvPr/>
            </p:nvGrpSpPr>
            <p:grpSpPr>
              <a:xfrm>
                <a:off x="-1" y="1947230"/>
                <a:ext cx="1957294" cy="3993965"/>
                <a:chOff x="-5" y="2301919"/>
                <a:chExt cx="1957294" cy="4442252"/>
              </a:xfrm>
            </p:grpSpPr>
            <p:sp>
              <p:nvSpPr>
                <p:cNvPr id="28" name="文本框 27">
                  <a:extLst>
                    <a:ext uri="{FF2B5EF4-FFF2-40B4-BE49-F238E27FC236}">
                      <a16:creationId xmlns:a16="http://schemas.microsoft.com/office/drawing/2014/main" id="{ABAC335C-4E87-44B0-899F-AFA0CF608D76}"/>
                    </a:ext>
                  </a:extLst>
                </p:cNvPr>
                <p:cNvSpPr txBox="1"/>
                <p:nvPr/>
              </p:nvSpPr>
              <p:spPr>
                <a:xfrm>
                  <a:off x="-2" y="2301919"/>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QWB</a:t>
                  </a:r>
                  <a:endParaRPr lang="zh-CN" altLang="en-US" dirty="0"/>
                </a:p>
              </p:txBody>
            </p:sp>
            <p:sp>
              <p:nvSpPr>
                <p:cNvPr id="29" name="文本框 28">
                  <a:extLst>
                    <a:ext uri="{FF2B5EF4-FFF2-40B4-BE49-F238E27FC236}">
                      <a16:creationId xmlns:a16="http://schemas.microsoft.com/office/drawing/2014/main" id="{FBB14E24-1CAB-402F-BB26-75B0195AD618}"/>
                    </a:ext>
                  </a:extLst>
                </p:cNvPr>
                <p:cNvSpPr txBox="1"/>
                <p:nvPr/>
              </p:nvSpPr>
              <p:spPr>
                <a:xfrm>
                  <a:off x="-5" y="3077731"/>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15D</a:t>
                  </a:r>
                  <a:endParaRPr lang="zh-CN" altLang="en-US" dirty="0"/>
                </a:p>
              </p:txBody>
            </p:sp>
            <p:sp>
              <p:nvSpPr>
                <p:cNvPr id="30" name="文本框 29">
                  <a:extLst>
                    <a:ext uri="{FF2B5EF4-FFF2-40B4-BE49-F238E27FC236}">
                      <a16:creationId xmlns:a16="http://schemas.microsoft.com/office/drawing/2014/main" id="{9F31F021-9B3F-4C81-897E-E029AD0E3FF5}"/>
                    </a:ext>
                  </a:extLst>
                </p:cNvPr>
                <p:cNvSpPr txBox="1"/>
                <p:nvPr/>
              </p:nvSpPr>
              <p:spPr>
                <a:xfrm>
                  <a:off x="-4" y="3813058"/>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EQ-5D</a:t>
                  </a:r>
                  <a:endParaRPr lang="zh-CN" altLang="en-US" dirty="0"/>
                </a:p>
              </p:txBody>
            </p:sp>
            <p:sp>
              <p:nvSpPr>
                <p:cNvPr id="31" name="文本框 30">
                  <a:extLst>
                    <a:ext uri="{FF2B5EF4-FFF2-40B4-BE49-F238E27FC236}">
                      <a16:creationId xmlns:a16="http://schemas.microsoft.com/office/drawing/2014/main" id="{C9D604F5-841A-4552-8E1D-EE1A70414198}"/>
                    </a:ext>
                  </a:extLst>
                </p:cNvPr>
                <p:cNvSpPr txBox="1"/>
                <p:nvPr/>
              </p:nvSpPr>
              <p:spPr>
                <a:xfrm>
                  <a:off x="6458" y="6059527"/>
                  <a:ext cx="1950831" cy="68464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AQOL</a:t>
                  </a:r>
                  <a:endParaRPr lang="zh-CN" altLang="en-US" dirty="0"/>
                </a:p>
              </p:txBody>
            </p:sp>
          </p:grpSp>
          <p:grpSp>
            <p:nvGrpSpPr>
              <p:cNvPr id="25" name="组合 24">
                <a:extLst>
                  <a:ext uri="{FF2B5EF4-FFF2-40B4-BE49-F238E27FC236}">
                    <a16:creationId xmlns:a16="http://schemas.microsoft.com/office/drawing/2014/main" id="{3852292F-2C94-493D-BFF5-D6C7A6DEEF92}"/>
                  </a:ext>
                </a:extLst>
              </p:cNvPr>
              <p:cNvGrpSpPr/>
              <p:nvPr/>
            </p:nvGrpSpPr>
            <p:grpSpPr>
              <a:xfrm>
                <a:off x="6462" y="4003398"/>
                <a:ext cx="1950831" cy="1276675"/>
                <a:chOff x="6462" y="4003398"/>
                <a:chExt cx="1950831" cy="1276675"/>
              </a:xfrm>
            </p:grpSpPr>
            <p:sp>
              <p:nvSpPr>
                <p:cNvPr id="26" name="文本框 25">
                  <a:extLst>
                    <a:ext uri="{FF2B5EF4-FFF2-40B4-BE49-F238E27FC236}">
                      <a16:creationId xmlns:a16="http://schemas.microsoft.com/office/drawing/2014/main" id="{2A543D26-2321-4DD0-BB45-C51A77939D1A}"/>
                    </a:ext>
                  </a:extLst>
                </p:cNvPr>
                <p:cNvSpPr txBox="1"/>
                <p:nvPr/>
              </p:nvSpPr>
              <p:spPr>
                <a:xfrm>
                  <a:off x="6462" y="4003398"/>
                  <a:ext cx="1950831" cy="615553"/>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HUI</a:t>
                  </a:r>
                  <a:endParaRPr lang="zh-CN" altLang="en-US" dirty="0"/>
                </a:p>
              </p:txBody>
            </p:sp>
            <p:sp>
              <p:nvSpPr>
                <p:cNvPr id="27" name="文本框 26">
                  <a:extLst>
                    <a:ext uri="{FF2B5EF4-FFF2-40B4-BE49-F238E27FC236}">
                      <a16:creationId xmlns:a16="http://schemas.microsoft.com/office/drawing/2014/main" id="{049FF9A4-4306-4B22-9C43-90FCF92464F1}"/>
                    </a:ext>
                  </a:extLst>
                </p:cNvPr>
                <p:cNvSpPr txBox="1"/>
                <p:nvPr/>
              </p:nvSpPr>
              <p:spPr>
                <a:xfrm>
                  <a:off x="6462" y="4664520"/>
                  <a:ext cx="1950831" cy="615553"/>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SF-6D</a:t>
                  </a:r>
                  <a:endParaRPr lang="zh-CN" altLang="en-US" dirty="0"/>
                </a:p>
              </p:txBody>
            </p:sp>
          </p:grpSp>
        </p:grpSp>
        <p:sp>
          <p:nvSpPr>
            <p:cNvPr id="23" name="文本框 22">
              <a:extLst>
                <a:ext uri="{FF2B5EF4-FFF2-40B4-BE49-F238E27FC236}">
                  <a16:creationId xmlns:a16="http://schemas.microsoft.com/office/drawing/2014/main" id="{E2009E60-6D77-46F5-8724-9CC734DA3BC2}"/>
                </a:ext>
              </a:extLst>
            </p:cNvPr>
            <p:cNvSpPr txBox="1"/>
            <p:nvPr/>
          </p:nvSpPr>
          <p:spPr>
            <a:xfrm>
              <a:off x="6463" y="5533439"/>
              <a:ext cx="1950831" cy="553997"/>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PROMIS</a:t>
              </a:r>
              <a:endParaRPr lang="zh-CN" altLang="en-US" dirty="0"/>
            </a:p>
          </p:txBody>
        </p:sp>
      </p:grpSp>
    </p:spTree>
    <p:extLst>
      <p:ext uri="{BB962C8B-B14F-4D97-AF65-F5344CB8AC3E}">
        <p14:creationId xmlns:p14="http://schemas.microsoft.com/office/powerpoint/2010/main" val="3104607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F872F372-04D3-4228-8B52-C8F7E0C81654}"/>
              </a:ext>
            </a:extLst>
          </p:cNvPr>
          <p:cNvSpPr txBox="1"/>
          <p:nvPr/>
        </p:nvSpPr>
        <p:spPr>
          <a:xfrm>
            <a:off x="1427970" y="459401"/>
            <a:ext cx="6977545" cy="3492879"/>
          </a:xfrm>
          <a:prstGeom prst="rect">
            <a:avLst/>
          </a:prstGeom>
          <a:noFill/>
          <a:ln>
            <a:solidFill>
              <a:schemeClr val="bg1"/>
            </a:solidFill>
          </a:ln>
        </p:spPr>
        <p:txBody>
          <a:bodyPr wrap="square" rtlCol="0">
            <a:spAutoFit/>
          </a:bodyPr>
          <a:lstStyle/>
          <a:p>
            <a:pPr marL="214313" indent="-214313" algn="just">
              <a:lnSpc>
                <a:spcPct val="140000"/>
              </a:lnSpc>
              <a:spcAft>
                <a:spcPts val="900"/>
              </a:spcAft>
              <a:buFont typeface="Wingdings" panose="05000000000000000000" pitchFamily="2" charset="2"/>
              <a:buChar char="Ø"/>
            </a:pPr>
            <a:r>
              <a:rPr lang="en-US" altLang="zh-CN" sz="1400" b="1" dirty="0">
                <a:latin typeface="+mn-ea"/>
                <a:cs typeface="Times New Roman" panose="02020603050405020304" pitchFamily="18" charset="0"/>
              </a:rPr>
              <a:t>Patient reported outcome measurement information system (PROMIS) is a measurement tool that collects self-reported information about patients' physical, psychological, and social status. It was started in 2004 by the National Institutes of Health (NIH). The latest PROMIS theoretical framework has four levels.</a:t>
            </a:r>
          </a:p>
          <a:p>
            <a:pPr marL="214313" indent="-214313" algn="just">
              <a:lnSpc>
                <a:spcPct val="140000"/>
              </a:lnSpc>
              <a:buFont typeface="Wingdings" panose="05000000000000000000" pitchFamily="2" charset="2"/>
              <a:buChar char="Ø"/>
            </a:pPr>
            <a:r>
              <a:rPr lang="en-US" altLang="zh-CN" sz="1400" b="1" dirty="0">
                <a:latin typeface="+mn-ea"/>
                <a:cs typeface="Times New Roman" panose="02020603050405020304" pitchFamily="18" charset="0"/>
              </a:rPr>
              <a:t>PROMIS-</a:t>
            </a:r>
            <a:r>
              <a:rPr lang="en-US" altLang="zh-CN" sz="1400" b="1" dirty="0" err="1">
                <a:latin typeface="+mn-ea"/>
                <a:cs typeface="Times New Roman" panose="02020603050405020304" pitchFamily="18" charset="0"/>
              </a:rPr>
              <a:t>Pr</a:t>
            </a:r>
            <a:r>
              <a:rPr lang="en-US" altLang="zh-CN" sz="1400" b="1" dirty="0">
                <a:latin typeface="+mn-ea"/>
                <a:cs typeface="Times New Roman" panose="02020603050405020304" pitchFamily="18" charset="0"/>
              </a:rPr>
              <a:t> is a generic preference-based score ranging from 0 to 1. It is based on a total score in seven areas: cognition, depression, fatigue, pain disturbances, physical function, sleep disorders and the ability to participate in social roles and activities. The subjects completed the item of PROMIS-29 V2.0 and Cognitive Function-abilities V2.0, and the utility score could be calculated.</a:t>
            </a:r>
            <a:endParaRPr lang="zh-CN" altLang="en-US" sz="1400" b="1" dirty="0">
              <a:latin typeface="+mn-ea"/>
              <a:cs typeface="Times New Roman" panose="02020603050405020304" pitchFamily="18" charset="0"/>
            </a:endParaRPr>
          </a:p>
        </p:txBody>
      </p:sp>
      <p:sp>
        <p:nvSpPr>
          <p:cNvPr id="21" name="矩形 20">
            <a:extLst>
              <a:ext uri="{FF2B5EF4-FFF2-40B4-BE49-F238E27FC236}">
                <a16:creationId xmlns:a16="http://schemas.microsoft.com/office/drawing/2014/main" id="{AB790A51-BD85-45BE-8CE9-DC03E8D3AB4D}"/>
              </a:ext>
            </a:extLst>
          </p:cNvPr>
          <p:cNvSpPr/>
          <p:nvPr/>
        </p:nvSpPr>
        <p:spPr>
          <a:xfrm>
            <a:off x="1691680" y="3984070"/>
            <a:ext cx="6038423" cy="276999"/>
          </a:xfrm>
          <a:prstGeom prst="rect">
            <a:avLst/>
          </a:prstGeom>
        </p:spPr>
        <p:txBody>
          <a:bodyPr wrap="square">
            <a:spAutoFit/>
          </a:bodyPr>
          <a:lstStyle/>
          <a:p>
            <a:r>
              <a:rPr lang="en-US" altLang="zh-CN" sz="1200" b="1" dirty="0">
                <a:solidFill>
                  <a:srgbClr val="131DDB"/>
                </a:solidFill>
                <a:latin typeface="微软雅黑" panose="020B0503020204020204" pitchFamily="34" charset="-122"/>
                <a:ea typeface="微软雅黑" panose="020B0503020204020204" pitchFamily="34" charset="-122"/>
              </a:rPr>
              <a:t>http://www.healthmeasures.net/explore-measurement-systems/promis</a:t>
            </a:r>
            <a:endParaRPr lang="zh-CN" altLang="en-US" sz="1200" b="1" dirty="0">
              <a:solidFill>
                <a:srgbClr val="131DDB"/>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6297AE76-331D-4E3F-8A81-B2594262354D}"/>
              </a:ext>
            </a:extLst>
          </p:cNvPr>
          <p:cNvSpPr txBox="1"/>
          <p:nvPr/>
        </p:nvSpPr>
        <p:spPr>
          <a:xfrm>
            <a:off x="467544" y="4324222"/>
            <a:ext cx="8288920" cy="438582"/>
          </a:xfrm>
          <a:prstGeom prst="rect">
            <a:avLst/>
          </a:prstGeom>
          <a:solidFill>
            <a:schemeClr val="bg1"/>
          </a:solidFill>
          <a:ln>
            <a:solidFill>
              <a:schemeClr val="bg1"/>
            </a:solidFill>
          </a:ln>
        </p:spPr>
        <p:txBody>
          <a:bodyPr wrap="square" rtlCol="0">
            <a:spAutoFit/>
          </a:bodyPr>
          <a:lstStyle>
            <a:defPPr>
              <a:defRPr lang="zh-CN"/>
            </a:defPPr>
            <a:lvl1pPr>
              <a:defRPr sz="1125">
                <a:solidFill>
                  <a:srgbClr val="0D2021"/>
                </a:solidFill>
                <a:latin typeface="Times New Roman" panose="02020603050405020304" pitchFamily="18" charset="0"/>
                <a:ea typeface="宋体" panose="02010600030101010101" pitchFamily="2" charset="-122"/>
              </a:defRPr>
            </a:lvl1pPr>
          </a:lstStyle>
          <a:p>
            <a:r>
              <a:rPr lang="en-US" altLang="zh-CN" dirty="0"/>
              <a:t>Dewitt, Barry, et al. “Estimation of a Preference-Based Summary Score for the Patient-Reported Outcomes Measurement Information System: The PROMIS®-Preference (</a:t>
            </a:r>
            <a:r>
              <a:rPr lang="en-US" altLang="zh-CN" dirty="0" err="1"/>
              <a:t>PROPr</a:t>
            </a:r>
            <a:r>
              <a:rPr lang="en-US" altLang="zh-CN" dirty="0"/>
              <a:t>) Scoring System.” Medical Decision Making, vol. 38, no. 6, Aug. 2018, pp. 683–698</a:t>
            </a:r>
            <a:endParaRPr lang="zh-CN" altLang="en-US" dirty="0"/>
          </a:p>
        </p:txBody>
      </p:sp>
      <p:grpSp>
        <p:nvGrpSpPr>
          <p:cNvPr id="22" name="组合 21">
            <a:extLst>
              <a:ext uri="{FF2B5EF4-FFF2-40B4-BE49-F238E27FC236}">
                <a16:creationId xmlns:a16="http://schemas.microsoft.com/office/drawing/2014/main" id="{6F75B9F9-E5FF-43AE-8E3A-29713F22E08D}"/>
              </a:ext>
            </a:extLst>
          </p:cNvPr>
          <p:cNvGrpSpPr/>
          <p:nvPr/>
        </p:nvGrpSpPr>
        <p:grpSpPr>
          <a:xfrm>
            <a:off x="0" y="831343"/>
            <a:ext cx="1467971" cy="3480815"/>
            <a:chOff x="0" y="1507907"/>
            <a:chExt cx="1957294" cy="4641085"/>
          </a:xfrm>
        </p:grpSpPr>
        <p:grpSp>
          <p:nvGrpSpPr>
            <p:cNvPr id="23" name="组合 22">
              <a:extLst>
                <a:ext uri="{FF2B5EF4-FFF2-40B4-BE49-F238E27FC236}">
                  <a16:creationId xmlns:a16="http://schemas.microsoft.com/office/drawing/2014/main" id="{6F484143-8D38-4459-9C07-EEF664CD2B52}"/>
                </a:ext>
              </a:extLst>
            </p:cNvPr>
            <p:cNvGrpSpPr/>
            <p:nvPr/>
          </p:nvGrpSpPr>
          <p:grpSpPr>
            <a:xfrm>
              <a:off x="0" y="1507907"/>
              <a:ext cx="1957294" cy="3932408"/>
              <a:chOff x="-1" y="1947230"/>
              <a:chExt cx="1957294" cy="3932408"/>
            </a:xfrm>
          </p:grpSpPr>
          <p:grpSp>
            <p:nvGrpSpPr>
              <p:cNvPr id="25" name="组合 24">
                <a:extLst>
                  <a:ext uri="{FF2B5EF4-FFF2-40B4-BE49-F238E27FC236}">
                    <a16:creationId xmlns:a16="http://schemas.microsoft.com/office/drawing/2014/main" id="{10E60A62-72EC-4AD4-A4B9-DDFA0E61A629}"/>
                  </a:ext>
                </a:extLst>
              </p:cNvPr>
              <p:cNvGrpSpPr/>
              <p:nvPr/>
            </p:nvGrpSpPr>
            <p:grpSpPr>
              <a:xfrm>
                <a:off x="-1" y="1947230"/>
                <a:ext cx="1957294" cy="3932408"/>
                <a:chOff x="-5" y="2301919"/>
                <a:chExt cx="1957294" cy="4373786"/>
              </a:xfrm>
            </p:grpSpPr>
            <p:sp>
              <p:nvSpPr>
                <p:cNvPr id="29" name="文本框 28">
                  <a:extLst>
                    <a:ext uri="{FF2B5EF4-FFF2-40B4-BE49-F238E27FC236}">
                      <a16:creationId xmlns:a16="http://schemas.microsoft.com/office/drawing/2014/main" id="{8F603B90-2FD7-44EA-8315-F67156001644}"/>
                    </a:ext>
                  </a:extLst>
                </p:cNvPr>
                <p:cNvSpPr txBox="1"/>
                <p:nvPr/>
              </p:nvSpPr>
              <p:spPr>
                <a:xfrm>
                  <a:off x="-2" y="2301919"/>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QWB</a:t>
                  </a:r>
                  <a:endParaRPr lang="zh-CN" altLang="en-US" dirty="0"/>
                </a:p>
              </p:txBody>
            </p:sp>
            <p:sp>
              <p:nvSpPr>
                <p:cNvPr id="30" name="文本框 29">
                  <a:extLst>
                    <a:ext uri="{FF2B5EF4-FFF2-40B4-BE49-F238E27FC236}">
                      <a16:creationId xmlns:a16="http://schemas.microsoft.com/office/drawing/2014/main" id="{DC9FA5C4-AB59-4D1F-8C00-8F8910BF9A18}"/>
                    </a:ext>
                  </a:extLst>
                </p:cNvPr>
                <p:cNvSpPr txBox="1"/>
                <p:nvPr/>
              </p:nvSpPr>
              <p:spPr>
                <a:xfrm>
                  <a:off x="-5" y="3077731"/>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15D</a:t>
                  </a:r>
                  <a:endParaRPr lang="zh-CN" altLang="en-US" dirty="0"/>
                </a:p>
              </p:txBody>
            </p:sp>
            <p:sp>
              <p:nvSpPr>
                <p:cNvPr id="31" name="文本框 30">
                  <a:extLst>
                    <a:ext uri="{FF2B5EF4-FFF2-40B4-BE49-F238E27FC236}">
                      <a16:creationId xmlns:a16="http://schemas.microsoft.com/office/drawing/2014/main" id="{8355AD40-51F0-4612-B750-78C97022DF70}"/>
                    </a:ext>
                  </a:extLst>
                </p:cNvPr>
                <p:cNvSpPr txBox="1"/>
                <p:nvPr/>
              </p:nvSpPr>
              <p:spPr>
                <a:xfrm>
                  <a:off x="-4" y="3813058"/>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EQ-5D</a:t>
                  </a:r>
                  <a:endParaRPr lang="zh-CN" altLang="en-US" dirty="0"/>
                </a:p>
              </p:txBody>
            </p:sp>
            <p:sp>
              <p:nvSpPr>
                <p:cNvPr id="32" name="文本框 31">
                  <a:extLst>
                    <a:ext uri="{FF2B5EF4-FFF2-40B4-BE49-F238E27FC236}">
                      <a16:creationId xmlns:a16="http://schemas.microsoft.com/office/drawing/2014/main" id="{BE4C35CB-92E5-46EC-B73B-813236E5E831}"/>
                    </a:ext>
                  </a:extLst>
                </p:cNvPr>
                <p:cNvSpPr txBox="1"/>
                <p:nvPr/>
              </p:nvSpPr>
              <p:spPr>
                <a:xfrm>
                  <a:off x="6458" y="6059527"/>
                  <a:ext cx="1950831" cy="616178"/>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AQOL</a:t>
                  </a:r>
                  <a:endParaRPr lang="zh-CN" altLang="en-US" dirty="0"/>
                </a:p>
              </p:txBody>
            </p:sp>
          </p:grpSp>
          <p:grpSp>
            <p:nvGrpSpPr>
              <p:cNvPr id="26" name="组合 25">
                <a:extLst>
                  <a:ext uri="{FF2B5EF4-FFF2-40B4-BE49-F238E27FC236}">
                    <a16:creationId xmlns:a16="http://schemas.microsoft.com/office/drawing/2014/main" id="{B50491B2-D9F1-4B55-B1AA-75AFBC2DF8CC}"/>
                  </a:ext>
                </a:extLst>
              </p:cNvPr>
              <p:cNvGrpSpPr/>
              <p:nvPr/>
            </p:nvGrpSpPr>
            <p:grpSpPr>
              <a:xfrm>
                <a:off x="6462" y="4003398"/>
                <a:ext cx="1950831" cy="1276675"/>
                <a:chOff x="6462" y="4003398"/>
                <a:chExt cx="1950831" cy="1276675"/>
              </a:xfrm>
            </p:grpSpPr>
            <p:sp>
              <p:nvSpPr>
                <p:cNvPr id="27" name="文本框 26">
                  <a:extLst>
                    <a:ext uri="{FF2B5EF4-FFF2-40B4-BE49-F238E27FC236}">
                      <a16:creationId xmlns:a16="http://schemas.microsoft.com/office/drawing/2014/main" id="{E606E2E0-F9A3-4C44-B090-3B587342E28A}"/>
                    </a:ext>
                  </a:extLst>
                </p:cNvPr>
                <p:cNvSpPr txBox="1"/>
                <p:nvPr/>
              </p:nvSpPr>
              <p:spPr>
                <a:xfrm>
                  <a:off x="6462" y="4003398"/>
                  <a:ext cx="1950831" cy="615553"/>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HUI</a:t>
                  </a:r>
                  <a:endParaRPr lang="zh-CN" altLang="en-US" dirty="0"/>
                </a:p>
              </p:txBody>
            </p:sp>
            <p:sp>
              <p:nvSpPr>
                <p:cNvPr id="28" name="文本框 27">
                  <a:extLst>
                    <a:ext uri="{FF2B5EF4-FFF2-40B4-BE49-F238E27FC236}">
                      <a16:creationId xmlns:a16="http://schemas.microsoft.com/office/drawing/2014/main" id="{7087C6F6-C38F-451C-9DB9-0A20EB079C47}"/>
                    </a:ext>
                  </a:extLst>
                </p:cNvPr>
                <p:cNvSpPr txBox="1"/>
                <p:nvPr/>
              </p:nvSpPr>
              <p:spPr>
                <a:xfrm>
                  <a:off x="6462" y="4664520"/>
                  <a:ext cx="1950831" cy="615553"/>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SF-6D</a:t>
                  </a:r>
                  <a:endParaRPr lang="zh-CN" altLang="en-US" dirty="0"/>
                </a:p>
              </p:txBody>
            </p:sp>
          </p:grpSp>
        </p:grpSp>
        <p:sp>
          <p:nvSpPr>
            <p:cNvPr id="24" name="文本框 23">
              <a:extLst>
                <a:ext uri="{FF2B5EF4-FFF2-40B4-BE49-F238E27FC236}">
                  <a16:creationId xmlns:a16="http://schemas.microsoft.com/office/drawing/2014/main" id="{69686C48-15DA-4949-A9A7-C34E77752E55}"/>
                </a:ext>
              </a:extLst>
            </p:cNvPr>
            <p:cNvSpPr txBox="1"/>
            <p:nvPr/>
          </p:nvSpPr>
          <p:spPr>
            <a:xfrm>
              <a:off x="6463" y="5533439"/>
              <a:ext cx="1950831" cy="61555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PROMIS</a:t>
              </a:r>
              <a:endParaRPr lang="zh-CN" altLang="en-US" dirty="0"/>
            </a:p>
          </p:txBody>
        </p:sp>
      </p:grpSp>
    </p:spTree>
    <p:extLst>
      <p:ext uri="{BB962C8B-B14F-4D97-AF65-F5344CB8AC3E}">
        <p14:creationId xmlns:p14="http://schemas.microsoft.com/office/powerpoint/2010/main" val="367809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932C07CC-CFE7-428F-A718-EF6A1C1067FF}"/>
              </a:ext>
            </a:extLst>
          </p:cNvPr>
          <p:cNvGraphicFramePr>
            <a:graphicFrameLocks noGrp="1"/>
          </p:cNvGraphicFramePr>
          <p:nvPr>
            <p:extLst>
              <p:ext uri="{D42A27DB-BD31-4B8C-83A1-F6EECF244321}">
                <p14:modId xmlns:p14="http://schemas.microsoft.com/office/powerpoint/2010/main" val="3523581987"/>
              </p:ext>
            </p:extLst>
          </p:nvPr>
        </p:nvGraphicFramePr>
        <p:xfrm>
          <a:off x="107504" y="346668"/>
          <a:ext cx="8784977" cy="4291072"/>
        </p:xfrm>
        <a:graphic>
          <a:graphicData uri="http://schemas.openxmlformats.org/drawingml/2006/table">
            <a:tbl>
              <a:tblPr firstRow="1" firstCol="1" bandRow="1">
                <a:tableStyleId>{5C22544A-7EE6-4342-B048-85BDC9FD1C3A}</a:tableStyleId>
              </a:tblPr>
              <a:tblGrid>
                <a:gridCol w="1237786">
                  <a:extLst>
                    <a:ext uri="{9D8B030D-6E8A-4147-A177-3AD203B41FA5}">
                      <a16:colId xmlns:a16="http://schemas.microsoft.com/office/drawing/2014/main" val="1194353620"/>
                    </a:ext>
                  </a:extLst>
                </a:gridCol>
                <a:gridCol w="1066470">
                  <a:extLst>
                    <a:ext uri="{9D8B030D-6E8A-4147-A177-3AD203B41FA5}">
                      <a16:colId xmlns:a16="http://schemas.microsoft.com/office/drawing/2014/main" val="4065662158"/>
                    </a:ext>
                  </a:extLst>
                </a:gridCol>
                <a:gridCol w="1224136">
                  <a:extLst>
                    <a:ext uri="{9D8B030D-6E8A-4147-A177-3AD203B41FA5}">
                      <a16:colId xmlns:a16="http://schemas.microsoft.com/office/drawing/2014/main" val="1863502505"/>
                    </a:ext>
                  </a:extLst>
                </a:gridCol>
                <a:gridCol w="1224136">
                  <a:extLst>
                    <a:ext uri="{9D8B030D-6E8A-4147-A177-3AD203B41FA5}">
                      <a16:colId xmlns:a16="http://schemas.microsoft.com/office/drawing/2014/main" val="4011802039"/>
                    </a:ext>
                  </a:extLst>
                </a:gridCol>
                <a:gridCol w="936104">
                  <a:extLst>
                    <a:ext uri="{9D8B030D-6E8A-4147-A177-3AD203B41FA5}">
                      <a16:colId xmlns:a16="http://schemas.microsoft.com/office/drawing/2014/main" val="3716037138"/>
                    </a:ext>
                  </a:extLst>
                </a:gridCol>
                <a:gridCol w="1080120">
                  <a:extLst>
                    <a:ext uri="{9D8B030D-6E8A-4147-A177-3AD203B41FA5}">
                      <a16:colId xmlns:a16="http://schemas.microsoft.com/office/drawing/2014/main" val="4215265241"/>
                    </a:ext>
                  </a:extLst>
                </a:gridCol>
                <a:gridCol w="1008112">
                  <a:extLst>
                    <a:ext uri="{9D8B030D-6E8A-4147-A177-3AD203B41FA5}">
                      <a16:colId xmlns:a16="http://schemas.microsoft.com/office/drawing/2014/main" val="2120149133"/>
                    </a:ext>
                  </a:extLst>
                </a:gridCol>
                <a:gridCol w="1008113">
                  <a:extLst>
                    <a:ext uri="{9D8B030D-6E8A-4147-A177-3AD203B41FA5}">
                      <a16:colId xmlns:a16="http://schemas.microsoft.com/office/drawing/2014/main" val="3368621670"/>
                    </a:ext>
                  </a:extLst>
                </a:gridCol>
              </a:tblGrid>
              <a:tr h="483634">
                <a:tc>
                  <a:txBody>
                    <a:bodyPr/>
                    <a:lstStyle/>
                    <a:p>
                      <a:pPr algn="ctr">
                        <a:lnSpc>
                          <a:spcPct val="115000"/>
                        </a:lnSpc>
                        <a:spcAft>
                          <a:spcPts val="1000"/>
                        </a:spcAft>
                      </a:pPr>
                      <a:r>
                        <a:rPr lang="en-US" altLang="zh-CN" sz="1200" b="1" i="0" kern="1200" dirty="0">
                          <a:solidFill>
                            <a:schemeClr val="lt1"/>
                          </a:solidFill>
                          <a:effectLst/>
                          <a:latin typeface="+mn-ea"/>
                          <a:ea typeface="+mn-ea"/>
                          <a:cs typeface="+mn-cs"/>
                        </a:rPr>
                        <a:t>Abbreviation</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EQ-5D</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SF-6D</a:t>
                      </a:r>
                      <a:r>
                        <a:rPr lang="zh-CN" sz="1200" b="1">
                          <a:effectLst/>
                          <a:latin typeface="+mn-ea"/>
                          <a:ea typeface="+mn-ea"/>
                        </a:rPr>
                        <a:t>（</a:t>
                      </a:r>
                      <a:r>
                        <a:rPr lang="en-GB" sz="1200" b="1">
                          <a:effectLst/>
                          <a:latin typeface="+mn-ea"/>
                          <a:ea typeface="+mn-ea"/>
                        </a:rPr>
                        <a:t>SF-36</a:t>
                      </a:r>
                      <a:r>
                        <a:rPr lang="zh-CN" sz="1200" b="1">
                          <a:effectLst/>
                          <a:latin typeface="+mn-ea"/>
                          <a:ea typeface="+mn-ea"/>
                        </a:rPr>
                        <a:t>）</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dirty="0">
                          <a:effectLst/>
                          <a:latin typeface="+mn-ea"/>
                          <a:ea typeface="+mn-ea"/>
                        </a:rPr>
                        <a:t>SF-6D</a:t>
                      </a:r>
                      <a:r>
                        <a:rPr lang="zh-CN" sz="1200" b="1" dirty="0">
                          <a:effectLst/>
                          <a:latin typeface="+mn-ea"/>
                          <a:ea typeface="+mn-ea"/>
                        </a:rPr>
                        <a:t>（</a:t>
                      </a:r>
                      <a:r>
                        <a:rPr lang="en-GB" sz="1200" b="1" dirty="0">
                          <a:effectLst/>
                          <a:latin typeface="+mn-ea"/>
                          <a:ea typeface="+mn-ea"/>
                        </a:rPr>
                        <a:t>SF-12</a:t>
                      </a:r>
                      <a:r>
                        <a:rPr lang="zh-CN" sz="1200" b="1" dirty="0">
                          <a:effectLst/>
                          <a:latin typeface="+mn-ea"/>
                          <a:ea typeface="+mn-ea"/>
                        </a:rPr>
                        <a:t>）</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HUI3</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QWB-SA</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15D</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AQoL-8D</a:t>
                      </a:r>
                      <a:endParaRPr lang="zh-CN" sz="1200" b="1">
                        <a:effectLst/>
                        <a:latin typeface="+mn-ea"/>
                        <a:ea typeface="+mn-ea"/>
                        <a:cs typeface="Times New Roman" panose="02020603050405020304" pitchFamily="18" charset="0"/>
                      </a:endParaRPr>
                    </a:p>
                  </a:txBody>
                  <a:tcPr marL="55677" marR="55677" marT="0" marB="0" anchor="ctr"/>
                </a:tc>
                <a:extLst>
                  <a:ext uri="{0D108BD9-81ED-4DB2-BD59-A6C34878D82A}">
                    <a16:rowId xmlns:a16="http://schemas.microsoft.com/office/drawing/2014/main" val="130503933"/>
                  </a:ext>
                </a:extLst>
              </a:tr>
              <a:tr h="950329">
                <a:tc>
                  <a:txBody>
                    <a:bodyPr/>
                    <a:lstStyle/>
                    <a:p>
                      <a:pPr algn="ctr">
                        <a:lnSpc>
                          <a:spcPct val="115000"/>
                        </a:lnSpc>
                        <a:spcAft>
                          <a:spcPts val="1000"/>
                        </a:spcAft>
                      </a:pPr>
                      <a:r>
                        <a:rPr lang="en-US" altLang="zh-CN" sz="1200" b="1" i="0" kern="1200" dirty="0">
                          <a:solidFill>
                            <a:schemeClr val="lt1"/>
                          </a:solidFill>
                          <a:effectLst/>
                          <a:latin typeface="+mn-ea"/>
                          <a:ea typeface="+mn-ea"/>
                          <a:cs typeface="+mn-cs"/>
                        </a:rPr>
                        <a:t>Full name</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dirty="0">
                          <a:effectLst/>
                          <a:latin typeface="+mn-ea"/>
                          <a:ea typeface="+mn-ea"/>
                        </a:rPr>
                        <a:t>Originally </a:t>
                      </a:r>
                      <a:r>
                        <a:rPr lang="en-GB" sz="1200" b="1" dirty="0" err="1">
                          <a:effectLst/>
                          <a:latin typeface="+mn-ea"/>
                          <a:ea typeface="+mn-ea"/>
                        </a:rPr>
                        <a:t>EuroQol</a:t>
                      </a:r>
                      <a:r>
                        <a:rPr lang="en-GB" sz="1200" b="1" dirty="0">
                          <a:effectLst/>
                          <a:latin typeface="+mn-ea"/>
                          <a:ea typeface="+mn-ea"/>
                        </a:rPr>
                        <a:t> </a:t>
                      </a:r>
                      <a:endParaRPr lang="zh-CN" sz="1200" b="1" dirty="0">
                        <a:effectLst/>
                        <a:latin typeface="+mn-ea"/>
                        <a:ea typeface="+mn-ea"/>
                      </a:endParaRPr>
                    </a:p>
                    <a:p>
                      <a:pPr algn="ctr">
                        <a:lnSpc>
                          <a:spcPct val="115000"/>
                        </a:lnSpc>
                        <a:spcAft>
                          <a:spcPts val="1000"/>
                        </a:spcAft>
                      </a:pPr>
                      <a:r>
                        <a:rPr lang="en-GB" sz="1200" b="1" dirty="0">
                          <a:effectLst/>
                          <a:latin typeface="+mn-ea"/>
                          <a:ea typeface="+mn-ea"/>
                        </a:rPr>
                        <a:t>(RS and TTO versions)</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Short form 6D</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dirty="0">
                          <a:effectLst/>
                          <a:latin typeface="+mn-ea"/>
                          <a:ea typeface="+mn-ea"/>
                        </a:rPr>
                        <a:t>Short form 6D</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Health Utility Index, Mark 3</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dirty="0">
                          <a:effectLst/>
                          <a:latin typeface="+mn-ea"/>
                          <a:ea typeface="+mn-ea"/>
                        </a:rPr>
                        <a:t>Quality of Wellbeing Index</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15-dimension instrument</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Assessment of Quality of Life (8D)</a:t>
                      </a:r>
                      <a:endParaRPr lang="zh-CN" sz="1200" b="1">
                        <a:effectLst/>
                        <a:latin typeface="+mn-ea"/>
                        <a:ea typeface="+mn-ea"/>
                        <a:cs typeface="Times New Roman" panose="02020603050405020304" pitchFamily="18" charset="0"/>
                      </a:endParaRPr>
                    </a:p>
                  </a:txBody>
                  <a:tcPr marL="55677" marR="55677" marT="0" marB="0" anchor="ctr"/>
                </a:tc>
                <a:extLst>
                  <a:ext uri="{0D108BD9-81ED-4DB2-BD59-A6C34878D82A}">
                    <a16:rowId xmlns:a16="http://schemas.microsoft.com/office/drawing/2014/main" val="3917097853"/>
                  </a:ext>
                </a:extLst>
              </a:tr>
              <a:tr h="324595">
                <a:tc>
                  <a:txBody>
                    <a:bodyPr/>
                    <a:lstStyle/>
                    <a:p>
                      <a:pPr algn="ctr">
                        <a:lnSpc>
                          <a:spcPct val="115000"/>
                        </a:lnSpc>
                        <a:spcAft>
                          <a:spcPts val="1000"/>
                        </a:spcAft>
                      </a:pPr>
                      <a:r>
                        <a:rPr lang="en-US" altLang="zh-CN" sz="1200" b="1" i="0" kern="1200" dirty="0">
                          <a:solidFill>
                            <a:schemeClr val="lt1"/>
                          </a:solidFill>
                          <a:effectLst/>
                          <a:latin typeface="+mn-ea"/>
                          <a:ea typeface="+mn-ea"/>
                          <a:cs typeface="+mn-cs"/>
                        </a:rPr>
                        <a:t>country</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US" altLang="zh-CN" sz="1200" b="1" dirty="0">
                          <a:effectLst/>
                          <a:latin typeface="+mn-ea"/>
                          <a:ea typeface="+mn-ea"/>
                        </a:rPr>
                        <a:t>England</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US" altLang="zh-CN" sz="1200" b="1" dirty="0">
                          <a:effectLst/>
                          <a:latin typeface="+mn-ea"/>
                          <a:ea typeface="+mn-ea"/>
                        </a:rPr>
                        <a:t>England</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US" altLang="zh-CN" sz="1200" b="1" dirty="0">
                          <a:effectLst/>
                          <a:latin typeface="+mn-ea"/>
                          <a:ea typeface="+mn-ea"/>
                        </a:rPr>
                        <a:t>England</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US" altLang="zh-CN" sz="1200" b="1" dirty="0">
                          <a:effectLst/>
                          <a:latin typeface="+mn-ea"/>
                          <a:ea typeface="+mn-ea"/>
                        </a:rPr>
                        <a:t>Canada </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US" altLang="zh-CN" sz="1200" b="1" dirty="0">
                          <a:effectLst/>
                          <a:latin typeface="+mn-ea"/>
                          <a:ea typeface="+mn-ea"/>
                        </a:rPr>
                        <a:t>America</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US" altLang="zh-CN" sz="1200" b="1" dirty="0">
                          <a:effectLst/>
                          <a:latin typeface="+mn-ea"/>
                          <a:ea typeface="+mn-ea"/>
                          <a:cs typeface="Times New Roman" panose="02020603050405020304" pitchFamily="18" charset="0"/>
                        </a:rPr>
                        <a:t>Finland</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US" altLang="zh-CN" sz="1200" b="1" dirty="0">
                          <a:effectLst/>
                          <a:latin typeface="+mn-ea"/>
                          <a:ea typeface="+mn-ea"/>
                          <a:cs typeface="Times New Roman" panose="02020603050405020304" pitchFamily="18" charset="0"/>
                        </a:rPr>
                        <a:t>Australia</a:t>
                      </a:r>
                      <a:endParaRPr lang="zh-CN" sz="1200" b="1" dirty="0">
                        <a:effectLst/>
                        <a:latin typeface="+mn-ea"/>
                        <a:ea typeface="+mn-ea"/>
                        <a:cs typeface="Times New Roman" panose="02020603050405020304" pitchFamily="18" charset="0"/>
                      </a:endParaRPr>
                    </a:p>
                  </a:txBody>
                  <a:tcPr marL="55677" marR="55677" marT="0" marB="0" anchor="ctr"/>
                </a:tc>
                <a:extLst>
                  <a:ext uri="{0D108BD9-81ED-4DB2-BD59-A6C34878D82A}">
                    <a16:rowId xmlns:a16="http://schemas.microsoft.com/office/drawing/2014/main" val="116774403"/>
                  </a:ext>
                </a:extLst>
              </a:tr>
              <a:tr h="823542">
                <a:tc>
                  <a:txBody>
                    <a:bodyPr/>
                    <a:lstStyle/>
                    <a:p>
                      <a:pPr algn="ctr">
                        <a:lnSpc>
                          <a:spcPct val="115000"/>
                        </a:lnSpc>
                        <a:spcAft>
                          <a:spcPts val="1000"/>
                        </a:spcAft>
                      </a:pPr>
                      <a:r>
                        <a:rPr lang="en-US" altLang="zh-CN" sz="1200" b="1" i="0" kern="1200" dirty="0">
                          <a:solidFill>
                            <a:schemeClr val="lt1"/>
                          </a:solidFill>
                          <a:effectLst/>
                          <a:latin typeface="+mn-ea"/>
                          <a:ea typeface="+mn-ea"/>
                          <a:cs typeface="+mn-cs"/>
                        </a:rPr>
                        <a:t>Institution</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dirty="0" err="1">
                          <a:effectLst/>
                          <a:latin typeface="+mn-ea"/>
                          <a:ea typeface="+mn-ea"/>
                        </a:rPr>
                        <a:t>EuroQol</a:t>
                      </a:r>
                      <a:r>
                        <a:rPr lang="en-GB" sz="1200" b="1" dirty="0">
                          <a:effectLst/>
                          <a:latin typeface="+mn-ea"/>
                          <a:ea typeface="+mn-ea"/>
                        </a:rPr>
                        <a:t> Group</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University of Sheffield</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University of Sheffield</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McMaster University</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University of California at San Diego</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dirty="0">
                          <a:effectLst/>
                          <a:latin typeface="+mn-ea"/>
                          <a:ea typeface="+mn-ea"/>
                        </a:rPr>
                        <a:t>University of Kuopio</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dirty="0">
                          <a:effectLst/>
                          <a:latin typeface="+mn-ea"/>
                          <a:ea typeface="+mn-ea"/>
                        </a:rPr>
                        <a:t>Monash University</a:t>
                      </a:r>
                      <a:endParaRPr lang="zh-CN" sz="1200" b="1" dirty="0">
                        <a:effectLst/>
                        <a:latin typeface="+mn-ea"/>
                        <a:ea typeface="+mn-ea"/>
                        <a:cs typeface="Times New Roman" panose="02020603050405020304" pitchFamily="18" charset="0"/>
                      </a:endParaRPr>
                    </a:p>
                  </a:txBody>
                  <a:tcPr marL="55677" marR="55677" marT="0" marB="0" anchor="ctr"/>
                </a:tc>
                <a:extLst>
                  <a:ext uri="{0D108BD9-81ED-4DB2-BD59-A6C34878D82A}">
                    <a16:rowId xmlns:a16="http://schemas.microsoft.com/office/drawing/2014/main" val="1831639274"/>
                  </a:ext>
                </a:extLst>
              </a:tr>
              <a:tr h="318410">
                <a:tc>
                  <a:txBody>
                    <a:bodyPr/>
                    <a:lstStyle/>
                    <a:p>
                      <a:pPr algn="ctr">
                        <a:lnSpc>
                          <a:spcPct val="115000"/>
                        </a:lnSpc>
                        <a:spcAft>
                          <a:spcPts val="1000"/>
                        </a:spcAft>
                      </a:pPr>
                      <a:r>
                        <a:rPr lang="en-US" altLang="zh-CN" sz="1200" b="1" i="0" kern="1200" dirty="0">
                          <a:solidFill>
                            <a:schemeClr val="lt1"/>
                          </a:solidFill>
                          <a:effectLst/>
                          <a:latin typeface="+mn-ea"/>
                          <a:ea typeface="+mn-ea"/>
                          <a:cs typeface="+mn-cs"/>
                        </a:rPr>
                        <a:t>Time</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1990</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2002</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2004</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1998</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1997</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1994</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2009</a:t>
                      </a:r>
                      <a:endParaRPr lang="zh-CN" sz="1200" b="1">
                        <a:effectLst/>
                        <a:latin typeface="+mn-ea"/>
                        <a:ea typeface="+mn-ea"/>
                        <a:cs typeface="Times New Roman" panose="02020603050405020304" pitchFamily="18" charset="0"/>
                      </a:endParaRPr>
                    </a:p>
                  </a:txBody>
                  <a:tcPr marL="55677" marR="55677" marT="0" marB="0" anchor="ctr"/>
                </a:tc>
                <a:extLst>
                  <a:ext uri="{0D108BD9-81ED-4DB2-BD59-A6C34878D82A}">
                    <a16:rowId xmlns:a16="http://schemas.microsoft.com/office/drawing/2014/main" val="1247438746"/>
                  </a:ext>
                </a:extLst>
              </a:tr>
              <a:tr h="264065">
                <a:tc>
                  <a:txBody>
                    <a:bodyPr/>
                    <a:lstStyle/>
                    <a:p>
                      <a:pPr algn="ctr">
                        <a:lnSpc>
                          <a:spcPct val="115000"/>
                        </a:lnSpc>
                        <a:spcAft>
                          <a:spcPts val="1000"/>
                        </a:spcAft>
                      </a:pPr>
                      <a:r>
                        <a:rPr lang="en-US" altLang="zh-CN" sz="1200" b="1" i="0" kern="1200" dirty="0">
                          <a:solidFill>
                            <a:schemeClr val="lt1"/>
                          </a:solidFill>
                          <a:effectLst/>
                          <a:latin typeface="+mn-ea"/>
                          <a:ea typeface="+mn-ea"/>
                          <a:cs typeface="+mn-cs"/>
                        </a:rPr>
                        <a:t>Dimension</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5</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6</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6</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8</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4</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15</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8</a:t>
                      </a:r>
                      <a:endParaRPr lang="zh-CN" sz="1200" b="1">
                        <a:effectLst/>
                        <a:latin typeface="+mn-ea"/>
                        <a:ea typeface="+mn-ea"/>
                        <a:cs typeface="Times New Roman" panose="02020603050405020304" pitchFamily="18" charset="0"/>
                      </a:endParaRPr>
                    </a:p>
                  </a:txBody>
                  <a:tcPr marL="55677" marR="55677" marT="0" marB="0" anchor="ctr"/>
                </a:tc>
                <a:extLst>
                  <a:ext uri="{0D108BD9-81ED-4DB2-BD59-A6C34878D82A}">
                    <a16:rowId xmlns:a16="http://schemas.microsoft.com/office/drawing/2014/main" val="3350988061"/>
                  </a:ext>
                </a:extLst>
              </a:tr>
              <a:tr h="264065">
                <a:tc>
                  <a:txBody>
                    <a:bodyPr/>
                    <a:lstStyle/>
                    <a:p>
                      <a:pPr algn="ctr">
                        <a:lnSpc>
                          <a:spcPct val="115000"/>
                        </a:lnSpc>
                        <a:spcAft>
                          <a:spcPts val="1000"/>
                        </a:spcAft>
                      </a:pPr>
                      <a:r>
                        <a:rPr lang="en-US" altLang="zh-CN" sz="1200" b="1" dirty="0">
                          <a:effectLst/>
                          <a:latin typeface="+mn-ea"/>
                          <a:ea typeface="+mn-ea"/>
                        </a:rPr>
                        <a:t>Item</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5</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6</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6</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8</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77</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15</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35</a:t>
                      </a:r>
                      <a:endParaRPr lang="zh-CN" sz="1200" b="1">
                        <a:effectLst/>
                        <a:latin typeface="+mn-ea"/>
                        <a:ea typeface="+mn-ea"/>
                        <a:cs typeface="Times New Roman" panose="02020603050405020304" pitchFamily="18" charset="0"/>
                      </a:endParaRPr>
                    </a:p>
                  </a:txBody>
                  <a:tcPr marL="55677" marR="55677" marT="0" marB="0" anchor="ctr"/>
                </a:tc>
                <a:extLst>
                  <a:ext uri="{0D108BD9-81ED-4DB2-BD59-A6C34878D82A}">
                    <a16:rowId xmlns:a16="http://schemas.microsoft.com/office/drawing/2014/main" val="2192797478"/>
                  </a:ext>
                </a:extLst>
              </a:tr>
              <a:tr h="318410">
                <a:tc>
                  <a:txBody>
                    <a:bodyPr/>
                    <a:lstStyle/>
                    <a:p>
                      <a:pPr algn="ctr">
                        <a:lnSpc>
                          <a:spcPct val="115000"/>
                        </a:lnSpc>
                        <a:spcAft>
                          <a:spcPts val="1000"/>
                        </a:spcAft>
                      </a:pPr>
                      <a:r>
                        <a:rPr lang="en-US" altLang="zh-CN" sz="1200" b="1" i="0" kern="1200" dirty="0">
                          <a:solidFill>
                            <a:schemeClr val="lt1"/>
                          </a:solidFill>
                          <a:effectLst/>
                          <a:latin typeface="+mn-ea"/>
                          <a:ea typeface="+mn-ea"/>
                          <a:cs typeface="+mn-cs"/>
                        </a:rPr>
                        <a:t>Level</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3/5</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4-6</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3-5</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5-6</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3-5</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5</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4-6</a:t>
                      </a:r>
                      <a:endParaRPr lang="zh-CN" sz="1200" b="1">
                        <a:effectLst/>
                        <a:latin typeface="+mn-ea"/>
                        <a:ea typeface="+mn-ea"/>
                        <a:cs typeface="Times New Roman" panose="02020603050405020304" pitchFamily="18" charset="0"/>
                      </a:endParaRPr>
                    </a:p>
                  </a:txBody>
                  <a:tcPr marL="55677" marR="55677" marT="0" marB="0" anchor="ctr"/>
                </a:tc>
                <a:extLst>
                  <a:ext uri="{0D108BD9-81ED-4DB2-BD59-A6C34878D82A}">
                    <a16:rowId xmlns:a16="http://schemas.microsoft.com/office/drawing/2014/main" val="1787238376"/>
                  </a:ext>
                </a:extLst>
              </a:tr>
              <a:tr h="508397">
                <a:tc>
                  <a:txBody>
                    <a:bodyPr/>
                    <a:lstStyle/>
                    <a:p>
                      <a:pPr algn="ctr">
                        <a:lnSpc>
                          <a:spcPct val="115000"/>
                        </a:lnSpc>
                        <a:spcAft>
                          <a:spcPts val="1000"/>
                        </a:spcAft>
                      </a:pPr>
                      <a:r>
                        <a:rPr lang="en-US" altLang="zh-CN" sz="1200" b="1" i="0" kern="1200" dirty="0">
                          <a:solidFill>
                            <a:schemeClr val="lt1"/>
                          </a:solidFill>
                          <a:effectLst/>
                          <a:latin typeface="+mn-ea"/>
                          <a:ea typeface="+mn-ea"/>
                          <a:cs typeface="+mn-cs"/>
                        </a:rPr>
                        <a:t>Healthy state</a:t>
                      </a:r>
                      <a:endParaRPr lang="zh-CN" sz="1200" b="1" dirty="0">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245/3125</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18000</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7500</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972000</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945</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a:effectLst/>
                          <a:latin typeface="+mn-ea"/>
                          <a:ea typeface="+mn-ea"/>
                        </a:rPr>
                        <a:t>3.1×10</a:t>
                      </a:r>
                      <a:r>
                        <a:rPr lang="en-GB" sz="1200" b="1" baseline="30000">
                          <a:effectLst/>
                          <a:latin typeface="+mn-ea"/>
                          <a:ea typeface="+mn-ea"/>
                        </a:rPr>
                        <a:t>10</a:t>
                      </a:r>
                      <a:endParaRPr lang="zh-CN" sz="1200" b="1">
                        <a:effectLst/>
                        <a:latin typeface="+mn-ea"/>
                        <a:ea typeface="+mn-ea"/>
                        <a:cs typeface="Times New Roman" panose="02020603050405020304" pitchFamily="18" charset="0"/>
                      </a:endParaRPr>
                    </a:p>
                  </a:txBody>
                  <a:tcPr marL="55677" marR="55677" marT="0" marB="0" anchor="ctr"/>
                </a:tc>
                <a:tc>
                  <a:txBody>
                    <a:bodyPr/>
                    <a:lstStyle/>
                    <a:p>
                      <a:pPr algn="ctr">
                        <a:lnSpc>
                          <a:spcPct val="115000"/>
                        </a:lnSpc>
                        <a:spcAft>
                          <a:spcPts val="1000"/>
                        </a:spcAft>
                      </a:pPr>
                      <a:r>
                        <a:rPr lang="en-GB" sz="1200" b="1" dirty="0">
                          <a:effectLst/>
                          <a:latin typeface="+mn-ea"/>
                          <a:ea typeface="+mn-ea"/>
                        </a:rPr>
                        <a:t>2.4×10</a:t>
                      </a:r>
                      <a:r>
                        <a:rPr lang="en-GB" sz="1200" b="1" baseline="30000" dirty="0">
                          <a:effectLst/>
                          <a:latin typeface="+mn-ea"/>
                          <a:ea typeface="+mn-ea"/>
                        </a:rPr>
                        <a:t>23</a:t>
                      </a:r>
                      <a:endParaRPr lang="zh-CN" sz="1200" b="1" dirty="0">
                        <a:effectLst/>
                        <a:latin typeface="+mn-ea"/>
                        <a:ea typeface="+mn-ea"/>
                        <a:cs typeface="Times New Roman" panose="02020603050405020304" pitchFamily="18" charset="0"/>
                      </a:endParaRPr>
                    </a:p>
                  </a:txBody>
                  <a:tcPr marL="55677" marR="55677" marT="0" marB="0" anchor="ctr"/>
                </a:tc>
                <a:extLst>
                  <a:ext uri="{0D108BD9-81ED-4DB2-BD59-A6C34878D82A}">
                    <a16:rowId xmlns:a16="http://schemas.microsoft.com/office/drawing/2014/main" val="175163652"/>
                  </a:ext>
                </a:extLst>
              </a:tr>
            </a:tbl>
          </a:graphicData>
        </a:graphic>
      </p:graphicFrame>
    </p:spTree>
    <p:extLst>
      <p:ext uri="{BB962C8B-B14F-4D97-AF65-F5344CB8AC3E}">
        <p14:creationId xmlns:p14="http://schemas.microsoft.com/office/powerpoint/2010/main" val="120844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51BDC26-F72A-45D8-A282-416CBE0054F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71600" y="339502"/>
            <a:ext cx="7128792" cy="4104456"/>
          </a:xfrm>
          <a:prstGeom prst="rect">
            <a:avLst/>
          </a:prstGeom>
        </p:spPr>
      </p:pic>
    </p:spTree>
    <p:extLst>
      <p:ext uri="{BB962C8B-B14F-4D97-AF65-F5344CB8AC3E}">
        <p14:creationId xmlns:p14="http://schemas.microsoft.com/office/powerpoint/2010/main" val="153105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extLst>
              <p:ext uri="{D42A27DB-BD31-4B8C-83A1-F6EECF244321}">
                <p14:modId xmlns:p14="http://schemas.microsoft.com/office/powerpoint/2010/main" val="3765990103"/>
              </p:ext>
            </p:extLst>
          </p:nvPr>
        </p:nvGraphicFramePr>
        <p:xfrm>
          <a:off x="1259632" y="956342"/>
          <a:ext cx="6749906" cy="3185956"/>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p:cNvSpPr txBox="1"/>
          <p:nvPr/>
        </p:nvSpPr>
        <p:spPr>
          <a:xfrm>
            <a:off x="5436096" y="592569"/>
            <a:ext cx="2699963" cy="369332"/>
          </a:xfrm>
          <a:prstGeom prst="rect">
            <a:avLst/>
          </a:prstGeom>
          <a:noFill/>
          <a:ln>
            <a:solidFill>
              <a:schemeClr val="bg1"/>
            </a:solidFill>
          </a:ln>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rPr>
              <a:t>In 2005~2010 </a:t>
            </a:r>
            <a:endParaRPr lang="zh-CN" altLang="en-US"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33281" y="4355867"/>
            <a:ext cx="8909876" cy="438582"/>
          </a:xfrm>
          <a:prstGeom prst="rect">
            <a:avLst/>
          </a:prstGeom>
          <a:solidFill>
            <a:schemeClr val="bg1"/>
          </a:solidFill>
          <a:ln>
            <a:solidFill>
              <a:schemeClr val="bg1"/>
            </a:solidFill>
          </a:ln>
        </p:spPr>
        <p:txBody>
          <a:bodyPr wrap="square" rtlCol="0">
            <a:spAutoFit/>
          </a:bodyPr>
          <a:lstStyle/>
          <a:p>
            <a:r>
              <a:rPr lang="en-US" altLang="zh-CN" sz="1125" dirty="0">
                <a:solidFill>
                  <a:srgbClr val="0D2021"/>
                </a:solidFill>
                <a:latin typeface="Times New Roman" panose="02020603050405020304" pitchFamily="18" charset="0"/>
                <a:ea typeface="宋体" panose="02010600030101010101" pitchFamily="2" charset="-122"/>
              </a:rPr>
              <a:t>Richardson J, </a:t>
            </a:r>
            <a:r>
              <a:rPr lang="en-US" altLang="zh-CN" sz="1125" dirty="0" err="1">
                <a:solidFill>
                  <a:srgbClr val="0D2021"/>
                </a:solidFill>
                <a:latin typeface="Times New Roman" panose="02020603050405020304" pitchFamily="18" charset="0"/>
                <a:ea typeface="宋体" panose="02010600030101010101" pitchFamily="2" charset="-122"/>
              </a:rPr>
              <a:t>Iezzi</a:t>
            </a:r>
            <a:r>
              <a:rPr lang="en-US" altLang="zh-CN" sz="1125" dirty="0">
                <a:solidFill>
                  <a:srgbClr val="0D2021"/>
                </a:solidFill>
                <a:latin typeface="Times New Roman" panose="02020603050405020304" pitchFamily="18" charset="0"/>
                <a:ea typeface="宋体" panose="02010600030101010101" pitchFamily="2" charset="-122"/>
              </a:rPr>
              <a:t> A, Khan MA. Why do multi-attribute utility instruments produce different utilities: the relative importance of the descriptive systems, scale and 'micro-utility' effects. </a:t>
            </a:r>
            <a:r>
              <a:rPr lang="en-US" altLang="zh-CN" sz="1125" i="1" dirty="0">
                <a:solidFill>
                  <a:srgbClr val="0D2021"/>
                </a:solidFill>
                <a:latin typeface="Times New Roman" panose="02020603050405020304" pitchFamily="18" charset="0"/>
                <a:ea typeface="宋体" panose="02010600030101010101" pitchFamily="2" charset="-122"/>
              </a:rPr>
              <a:t>Qual Life Res</a:t>
            </a:r>
            <a:r>
              <a:rPr lang="en-US" altLang="zh-CN" sz="1125" dirty="0">
                <a:solidFill>
                  <a:srgbClr val="0D2021"/>
                </a:solidFill>
                <a:latin typeface="Times New Roman" panose="02020603050405020304" pitchFamily="18" charset="0"/>
                <a:ea typeface="宋体" panose="02010600030101010101" pitchFamily="2" charset="-122"/>
              </a:rPr>
              <a:t>. Aug 2015;24(8):2045-2053.</a:t>
            </a:r>
            <a:endParaRPr lang="zh-CN" altLang="en-US" sz="1125" dirty="0">
              <a:solidFill>
                <a:srgbClr val="0D202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29868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123478"/>
            <a:ext cx="9217024" cy="7319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2000" b="1" dirty="0">
                <a:solidFill>
                  <a:schemeClr val="bg1"/>
                </a:solidFill>
                <a:latin typeface="+mn-ea"/>
                <a:sym typeface="+mn-ea"/>
              </a:rPr>
              <a:t>PE guidelines </a:t>
            </a:r>
            <a:r>
              <a:rPr lang="en-US" altLang="zh-CN" sz="2000" b="1" dirty="0" smtClean="0">
                <a:solidFill>
                  <a:schemeClr val="bg1"/>
                </a:solidFill>
                <a:latin typeface="+mn-ea"/>
                <a:sym typeface="+mn-ea"/>
              </a:rPr>
              <a:t>that </a:t>
            </a:r>
            <a:r>
              <a:rPr lang="en-US" altLang="zh-CN" sz="2000" b="1" dirty="0">
                <a:solidFill>
                  <a:schemeClr val="bg1"/>
                </a:solidFill>
                <a:latin typeface="+mn-ea"/>
                <a:sym typeface="+mn-ea"/>
              </a:rPr>
              <a:t>recommend from 35 countries or regions</a:t>
            </a:r>
            <a:endParaRPr lang="zh-CN" altLang="en-US" sz="2000" b="1" dirty="0">
              <a:solidFill>
                <a:schemeClr val="bg1"/>
              </a:solidFill>
              <a:latin typeface="+mn-ea"/>
              <a:sym typeface="+mn-ea"/>
            </a:endParaRPr>
          </a:p>
        </p:txBody>
      </p:sp>
      <p:graphicFrame>
        <p:nvGraphicFramePr>
          <p:cNvPr id="3" name="表格 2">
            <a:extLst>
              <a:ext uri="{FF2B5EF4-FFF2-40B4-BE49-F238E27FC236}">
                <a16:creationId xmlns:a16="http://schemas.microsoft.com/office/drawing/2014/main" id="{778BA753-21F8-48B9-94ED-5B177F98BCD9}"/>
              </a:ext>
            </a:extLst>
          </p:cNvPr>
          <p:cNvGraphicFramePr>
            <a:graphicFrameLocks noGrp="1"/>
          </p:cNvGraphicFramePr>
          <p:nvPr>
            <p:extLst>
              <p:ext uri="{D42A27DB-BD31-4B8C-83A1-F6EECF244321}">
                <p14:modId xmlns:p14="http://schemas.microsoft.com/office/powerpoint/2010/main" val="1562985410"/>
              </p:ext>
            </p:extLst>
          </p:nvPr>
        </p:nvGraphicFramePr>
        <p:xfrm>
          <a:off x="647564" y="1131590"/>
          <a:ext cx="7848872" cy="2590307"/>
        </p:xfrm>
        <a:graphic>
          <a:graphicData uri="http://schemas.openxmlformats.org/drawingml/2006/table">
            <a:tbl>
              <a:tblPr firstRow="1" firstCol="1" bandRow="1"/>
              <a:tblGrid>
                <a:gridCol w="1800200">
                  <a:extLst>
                    <a:ext uri="{9D8B030D-6E8A-4147-A177-3AD203B41FA5}">
                      <a16:colId xmlns:a16="http://schemas.microsoft.com/office/drawing/2014/main" val="1677188375"/>
                    </a:ext>
                  </a:extLst>
                </a:gridCol>
                <a:gridCol w="4644516">
                  <a:extLst>
                    <a:ext uri="{9D8B030D-6E8A-4147-A177-3AD203B41FA5}">
                      <a16:colId xmlns:a16="http://schemas.microsoft.com/office/drawing/2014/main" val="3392997273"/>
                    </a:ext>
                  </a:extLst>
                </a:gridCol>
                <a:gridCol w="1404156">
                  <a:extLst>
                    <a:ext uri="{9D8B030D-6E8A-4147-A177-3AD203B41FA5}">
                      <a16:colId xmlns:a16="http://schemas.microsoft.com/office/drawing/2014/main" val="1419134582"/>
                    </a:ext>
                  </a:extLst>
                </a:gridCol>
              </a:tblGrid>
              <a:tr h="466791">
                <a:tc>
                  <a:txBody>
                    <a:bodyPr/>
                    <a:lstStyle/>
                    <a:p>
                      <a:pPr algn="ctr"/>
                      <a:r>
                        <a:rPr lang="en-US" altLang="zh-CN" sz="1400" b="1" kern="0" dirty="0">
                          <a:solidFill>
                            <a:schemeClr val="tx1"/>
                          </a:solidFill>
                          <a:effectLst/>
                          <a:latin typeface="+mn-ea"/>
                          <a:ea typeface="+mn-ea"/>
                          <a:cs typeface="宋体" panose="02010600030101010101" pitchFamily="2" charset="-122"/>
                        </a:rPr>
                        <a:t>Prefer/encourage </a:t>
                      </a:r>
                      <a:endParaRPr lang="zh-CN" sz="1100" b="1" kern="100" dirty="0">
                        <a:solidFill>
                          <a:schemeClr val="tx1"/>
                        </a:solidFill>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altLang="zh-CN" sz="1400" b="1" kern="0" dirty="0">
                          <a:solidFill>
                            <a:schemeClr val="tx1"/>
                          </a:solidFill>
                          <a:effectLst/>
                          <a:latin typeface="+mn-ea"/>
                          <a:ea typeface="+mn-ea"/>
                          <a:cs typeface="宋体" panose="02010600030101010101" pitchFamily="2" charset="-122"/>
                        </a:rPr>
                        <a:t>Country/region</a:t>
                      </a:r>
                      <a:endParaRPr lang="zh-CN" sz="1100" b="1" kern="100" dirty="0">
                        <a:solidFill>
                          <a:schemeClr val="tx1"/>
                        </a:solidFill>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altLang="zh-CN" sz="1400" b="1" kern="0" dirty="0">
                          <a:solidFill>
                            <a:schemeClr val="tx1"/>
                          </a:solidFill>
                          <a:effectLst/>
                          <a:latin typeface="+mn-ea"/>
                          <a:ea typeface="+mn-ea"/>
                          <a:cs typeface="宋体" panose="02010600030101010101" pitchFamily="2" charset="-122"/>
                        </a:rPr>
                        <a:t>Quantity</a:t>
                      </a:r>
                      <a:endParaRPr lang="zh-CN" sz="1100" b="1" kern="100" dirty="0">
                        <a:solidFill>
                          <a:schemeClr val="tx1"/>
                        </a:solidFill>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51121755"/>
                  </a:ext>
                </a:extLst>
              </a:tr>
              <a:tr h="829353">
                <a:tc>
                  <a:txBody>
                    <a:bodyPr/>
                    <a:lstStyle/>
                    <a:p>
                      <a:pPr algn="l"/>
                      <a:r>
                        <a:rPr lang="en-US" altLang="zh-CN" sz="1400" b="1" kern="0" dirty="0">
                          <a:solidFill>
                            <a:srgbClr val="000000"/>
                          </a:solidFill>
                          <a:effectLst/>
                          <a:latin typeface="+mn-ea"/>
                          <a:ea typeface="+mn-ea"/>
                          <a:cs typeface="宋体" panose="02010600030101010101" pitchFamily="2" charset="-122"/>
                        </a:rPr>
                        <a:t>Single</a:t>
                      </a:r>
                      <a:r>
                        <a:rPr lang="zh-CN" sz="1400" b="1" kern="0" dirty="0">
                          <a:solidFill>
                            <a:srgbClr val="000000"/>
                          </a:solidFill>
                          <a:effectLst/>
                          <a:latin typeface="+mn-ea"/>
                          <a:ea typeface="+mn-ea"/>
                          <a:cs typeface="宋体" panose="02010600030101010101" pitchFamily="2" charset="-122"/>
                        </a:rPr>
                        <a:t>（</a:t>
                      </a:r>
                      <a:r>
                        <a:rPr lang="en-US" sz="1400" b="1" kern="0" dirty="0">
                          <a:solidFill>
                            <a:srgbClr val="000000"/>
                          </a:solidFill>
                          <a:effectLst/>
                          <a:latin typeface="+mn-ea"/>
                          <a:ea typeface="+mn-ea"/>
                          <a:cs typeface="宋体" panose="02010600030101010101" pitchFamily="2" charset="-122"/>
                        </a:rPr>
                        <a:t>EQ-5D</a:t>
                      </a:r>
                      <a:r>
                        <a:rPr lang="zh-CN" sz="1400" b="1" kern="0" dirty="0">
                          <a:solidFill>
                            <a:srgbClr val="000000"/>
                          </a:solidFill>
                          <a:effectLst/>
                          <a:latin typeface="+mn-ea"/>
                          <a:ea typeface="+mn-ea"/>
                          <a:cs typeface="宋体" panose="02010600030101010101" pitchFamily="2" charset="-122"/>
                        </a:rPr>
                        <a:t>）</a:t>
                      </a:r>
                      <a:endParaRPr lang="zh-CN" sz="1100" b="1" kern="100" dirty="0">
                        <a:effectLst/>
                        <a:latin typeface="+mn-ea"/>
                        <a:ea typeface="+mn-ea"/>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just"/>
                      <a:r>
                        <a:rPr lang="en-US" altLang="zh-CN" sz="1400" b="1" kern="0" dirty="0">
                          <a:solidFill>
                            <a:srgbClr val="000000"/>
                          </a:solidFill>
                          <a:effectLst/>
                          <a:latin typeface="+mn-ea"/>
                          <a:ea typeface="+mn-ea"/>
                          <a:cs typeface="宋体" panose="02010600030101010101" pitchFamily="2" charset="-122"/>
                        </a:rPr>
                        <a:t>Belgium</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Bulgaria</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Columbia</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Croatia</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Czech Republic</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England</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The Netherlands</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New Zealand</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Norway</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Poland</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Portugal</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Scotland</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Thailand</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Chile</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Sweden</a:t>
                      </a:r>
                      <a:endParaRPr lang="zh-CN" sz="1100" b="1" kern="100" dirty="0">
                        <a:effectLst/>
                        <a:latin typeface="+mn-ea"/>
                        <a:ea typeface="+mn-ea"/>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a:noFill/>
                    </a:lnB>
                  </a:tcPr>
                </a:tc>
                <a:tc>
                  <a:txBody>
                    <a:bodyPr/>
                    <a:lstStyle/>
                    <a:p>
                      <a:pPr algn="ctr"/>
                      <a:r>
                        <a:rPr lang="en-US" sz="1400" b="1" kern="0" dirty="0">
                          <a:solidFill>
                            <a:srgbClr val="000000"/>
                          </a:solidFill>
                          <a:effectLst/>
                          <a:latin typeface="+mn-ea"/>
                          <a:ea typeface="+mn-ea"/>
                          <a:cs typeface="宋体" panose="02010600030101010101" pitchFamily="2" charset="-122"/>
                        </a:rPr>
                        <a:t>15</a:t>
                      </a:r>
                      <a:endParaRPr lang="zh-CN" sz="1100" b="1" kern="100" dirty="0">
                        <a:effectLst/>
                        <a:latin typeface="+mn-ea"/>
                        <a:ea typeface="+mn-ea"/>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947481236"/>
                  </a:ext>
                </a:extLst>
              </a:tr>
              <a:tr h="769435">
                <a:tc>
                  <a:txBody>
                    <a:bodyPr/>
                    <a:lstStyle/>
                    <a:p>
                      <a:pPr algn="l"/>
                      <a:r>
                        <a:rPr lang="en-US" altLang="zh-CN" sz="1400" b="1" kern="0" dirty="0">
                          <a:solidFill>
                            <a:srgbClr val="000000"/>
                          </a:solidFill>
                          <a:effectLst/>
                          <a:latin typeface="+mn-ea"/>
                          <a:ea typeface="+mn-ea"/>
                          <a:cs typeface="宋体" panose="02010600030101010101" pitchFamily="2" charset="-122"/>
                        </a:rPr>
                        <a:t>Two or More </a:t>
                      </a:r>
                      <a:endParaRPr lang="zh-CN" sz="1100" b="1" kern="100" dirty="0">
                        <a:effectLst/>
                        <a:latin typeface="+mn-ea"/>
                        <a:ea typeface="+mn-ea"/>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altLang="zh-CN" sz="1400" b="1" kern="0" dirty="0">
                          <a:solidFill>
                            <a:srgbClr val="000000"/>
                          </a:solidFill>
                          <a:effectLst/>
                          <a:latin typeface="+mn-ea"/>
                          <a:ea typeface="+mn-ea"/>
                          <a:cs typeface="宋体" panose="02010600030101010101" pitchFamily="2" charset="-122"/>
                        </a:rPr>
                        <a:t>Australia</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Brazil</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Canada</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Egypt</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Hungary</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Iran</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Ireland</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France</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Japan</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Malaysia</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Singapore</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Slovak republic</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South Korea</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China</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Taiwan</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FF0000"/>
                          </a:solidFill>
                          <a:effectLst/>
                          <a:latin typeface="+mn-ea"/>
                          <a:ea typeface="+mn-ea"/>
                          <a:cs typeface="宋体" panose="02010600030101010101" pitchFamily="2" charset="-122"/>
                        </a:rPr>
                        <a:t>China</a:t>
                      </a:r>
                      <a:endParaRPr lang="zh-CN" sz="1100" b="1" kern="100" dirty="0">
                        <a:solidFill>
                          <a:srgbClr val="FF0000"/>
                        </a:solidFill>
                        <a:effectLst/>
                        <a:latin typeface="+mn-ea"/>
                        <a:ea typeface="+mn-ea"/>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400" b="1" kern="0" dirty="0">
                          <a:solidFill>
                            <a:srgbClr val="000000"/>
                          </a:solidFill>
                          <a:effectLst/>
                          <a:latin typeface="+mn-ea"/>
                          <a:ea typeface="+mn-ea"/>
                          <a:cs typeface="宋体" panose="02010600030101010101" pitchFamily="2" charset="-122"/>
                        </a:rPr>
                        <a:t>15</a:t>
                      </a:r>
                      <a:endParaRPr lang="zh-CN" sz="1100" b="1" kern="100" dirty="0">
                        <a:effectLst/>
                        <a:latin typeface="+mn-ea"/>
                        <a:ea typeface="+mn-ea"/>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828983906"/>
                  </a:ext>
                </a:extLst>
              </a:tr>
              <a:tr h="416636">
                <a:tc>
                  <a:txBody>
                    <a:bodyPr/>
                    <a:lstStyle/>
                    <a:p>
                      <a:pPr algn="l"/>
                      <a:r>
                        <a:rPr lang="en-US" altLang="zh-CN" sz="1350" b="1" i="0" u="none" strike="noStrike" kern="1200" dirty="0">
                          <a:solidFill>
                            <a:schemeClr val="tx1"/>
                          </a:solidFill>
                          <a:effectLst/>
                          <a:latin typeface="+mn-lt"/>
                          <a:ea typeface="+mn-ea"/>
                          <a:cs typeface="+mn-cs"/>
                        </a:rPr>
                        <a:t>Not</a:t>
                      </a:r>
                      <a:r>
                        <a:rPr lang="en-US" altLang="zh-CN" sz="1350" b="0" i="0" kern="1200" dirty="0">
                          <a:solidFill>
                            <a:schemeClr val="tx1"/>
                          </a:solidFill>
                          <a:effectLst/>
                          <a:latin typeface="+mn-lt"/>
                          <a:ea typeface="+mn-ea"/>
                          <a:cs typeface="+mn-cs"/>
                        </a:rPr>
                        <a:t> </a:t>
                      </a:r>
                      <a:r>
                        <a:rPr lang="en-US" altLang="zh-CN" sz="1350" b="1" i="0" u="none" strike="noStrike" kern="1200" dirty="0">
                          <a:solidFill>
                            <a:schemeClr val="tx1"/>
                          </a:solidFill>
                          <a:effectLst/>
                          <a:latin typeface="+mn-lt"/>
                          <a:ea typeface="+mn-ea"/>
                          <a:cs typeface="+mn-cs"/>
                        </a:rPr>
                        <a:t>recommended</a:t>
                      </a:r>
                      <a:endParaRPr lang="zh-CN" sz="1100" b="1" kern="100" dirty="0">
                        <a:effectLst/>
                        <a:latin typeface="+mn-ea"/>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r>
                        <a:rPr lang="en-US" altLang="zh-CN" sz="1400" b="1" kern="0" dirty="0">
                          <a:solidFill>
                            <a:srgbClr val="000000"/>
                          </a:solidFill>
                          <a:effectLst/>
                          <a:latin typeface="+mn-ea"/>
                          <a:ea typeface="+mn-ea"/>
                          <a:cs typeface="宋体" panose="02010600030101010101" pitchFamily="2" charset="-122"/>
                        </a:rPr>
                        <a:t>Cuba</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Finland</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Israel</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Mexico</a:t>
                      </a:r>
                      <a:r>
                        <a:rPr lang="zh-CN" sz="1400" b="1" kern="0" dirty="0">
                          <a:solidFill>
                            <a:srgbClr val="000000"/>
                          </a:solidFill>
                          <a:effectLst/>
                          <a:latin typeface="+mn-ea"/>
                          <a:ea typeface="+mn-ea"/>
                          <a:cs typeface="宋体" panose="02010600030101010101" pitchFamily="2" charset="-122"/>
                        </a:rPr>
                        <a:t>、</a:t>
                      </a:r>
                      <a:r>
                        <a:rPr lang="en-US" altLang="zh-CN" sz="1400" b="1" kern="0" dirty="0">
                          <a:solidFill>
                            <a:srgbClr val="000000"/>
                          </a:solidFill>
                          <a:effectLst/>
                          <a:latin typeface="+mn-ea"/>
                          <a:ea typeface="+mn-ea"/>
                          <a:cs typeface="宋体" panose="02010600030101010101" pitchFamily="2" charset="-122"/>
                        </a:rPr>
                        <a:t>Slovenia</a:t>
                      </a:r>
                      <a:endParaRPr lang="zh-CN" sz="1100" b="1" kern="100" dirty="0">
                        <a:effectLst/>
                        <a:latin typeface="+mn-ea"/>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400" b="1" kern="0" dirty="0">
                          <a:solidFill>
                            <a:srgbClr val="000000"/>
                          </a:solidFill>
                          <a:effectLst/>
                          <a:latin typeface="+mn-ea"/>
                          <a:ea typeface="+mn-ea"/>
                          <a:cs typeface="宋体" panose="02010600030101010101" pitchFamily="2" charset="-122"/>
                        </a:rPr>
                        <a:t>5</a:t>
                      </a:r>
                      <a:endParaRPr lang="zh-CN" sz="1100" b="1" kern="100" dirty="0">
                        <a:effectLst/>
                        <a:latin typeface="+mn-ea"/>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272515"/>
                  </a:ext>
                </a:extLst>
              </a:tr>
            </a:tbl>
          </a:graphicData>
        </a:graphic>
      </p:graphicFrame>
      <p:sp>
        <p:nvSpPr>
          <p:cNvPr id="5" name="文本框 4">
            <a:extLst>
              <a:ext uri="{FF2B5EF4-FFF2-40B4-BE49-F238E27FC236}">
                <a16:creationId xmlns:a16="http://schemas.microsoft.com/office/drawing/2014/main" id="{A07ACFCE-7F1C-4EB6-B7DB-0A86F454B7B2}"/>
              </a:ext>
            </a:extLst>
          </p:cNvPr>
          <p:cNvSpPr txBox="1"/>
          <p:nvPr/>
        </p:nvSpPr>
        <p:spPr>
          <a:xfrm>
            <a:off x="611560" y="3782277"/>
            <a:ext cx="7992888" cy="815608"/>
          </a:xfrm>
          <a:prstGeom prst="rect">
            <a:avLst/>
          </a:prstGeom>
          <a:noFill/>
        </p:spPr>
        <p:txBody>
          <a:bodyPr wrap="square" rtlCol="0">
            <a:spAutoFit/>
          </a:bodyPr>
          <a:lstStyle/>
          <a:p>
            <a:r>
              <a:rPr lang="en-US" altLang="zh-CN" sz="1050" dirty="0">
                <a:latin typeface="Times New Roman" panose="02020603050405020304" pitchFamily="18" charset="0"/>
                <a:ea typeface="宋体" panose="02010600030101010101" pitchFamily="2" charset="-122"/>
                <a:cs typeface="Times New Roman" panose="02020603050405020304" pitchFamily="18" charset="0"/>
              </a:rPr>
              <a:t>[1]KENNEDY-MARTIN M, SLAAP B, HERDMAN M, et al. Which multi-attribute utility instruments are recommended for use in cost-utility analysis? A review of national health technology assessment (HTA) guidelines [J]. The European journal of health economics : HEPAC : health economics in prevention and care, </a:t>
            </a:r>
            <a:r>
              <a:rPr lang="en-US" altLang="zh-CN" sz="105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2020</a:t>
            </a:r>
            <a:r>
              <a:rPr lang="en-US" altLang="zh-CN" sz="1050" dirty="0">
                <a:latin typeface="Times New Roman" panose="02020603050405020304" pitchFamily="18" charset="0"/>
                <a:ea typeface="宋体" panose="02010600030101010101" pitchFamily="2" charset="-122"/>
                <a:cs typeface="Times New Roman" panose="02020603050405020304" pitchFamily="18" charset="0"/>
              </a:rPr>
              <a:t>, 21(8): 1245-57.</a:t>
            </a:r>
          </a:p>
          <a:p>
            <a:pPr>
              <a:spcBef>
                <a:spcPts val="600"/>
              </a:spcBef>
            </a:pPr>
            <a:r>
              <a:rPr lang="en-US" altLang="zh-CN" sz="1050" dirty="0">
                <a:latin typeface="Times New Roman" panose="02020603050405020304" pitchFamily="18" charset="0"/>
                <a:ea typeface="宋体" panose="02010600030101010101" pitchFamily="2" charset="-122"/>
                <a:cs typeface="Times New Roman" panose="02020603050405020304" pitchFamily="18" charset="0"/>
              </a:rPr>
              <a:t>[2]LIU Guo-</a:t>
            </a:r>
            <a:r>
              <a:rPr lang="en-US" altLang="zh-CN" sz="1050" dirty="0" err="1">
                <a:latin typeface="Times New Roman" panose="02020603050405020304" pitchFamily="18" charset="0"/>
                <a:ea typeface="宋体" panose="02010600030101010101" pitchFamily="2" charset="-122"/>
                <a:cs typeface="Times New Roman" panose="02020603050405020304" pitchFamily="18" charset="0"/>
              </a:rPr>
              <a:t>en</a:t>
            </a:r>
            <a:r>
              <a:rPr lang="en-US" altLang="zh-CN" sz="1050" dirty="0">
                <a:latin typeface="Times New Roman" panose="02020603050405020304" pitchFamily="18" charset="0"/>
                <a:ea typeface="宋体" panose="02010600030101010101" pitchFamily="2" charset="-122"/>
                <a:cs typeface="Times New Roman" panose="02020603050405020304" pitchFamily="18" charset="0"/>
              </a:rPr>
              <a:t>. China Guidelines for Pharmacoeconomic Evaluations[M].</a:t>
            </a:r>
            <a:r>
              <a:rPr lang="en-US" altLang="zh-CN" sz="1050" b="0" i="0" dirty="0">
                <a:solidFill>
                  <a:srgbClr val="2E3033"/>
                </a:solidFill>
                <a:effectLst/>
                <a:latin typeface="Times New Roman" panose="02020603050405020304" pitchFamily="18" charset="0"/>
                <a:ea typeface="宋体" panose="02010600030101010101" pitchFamily="2" charset="-122"/>
              </a:rPr>
              <a:t> Beijing</a:t>
            </a:r>
            <a:r>
              <a:rPr lang="zh-CN" altLang="en-US" sz="105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050" dirty="0">
                <a:latin typeface="Times New Roman" panose="02020603050405020304" pitchFamily="18" charset="0"/>
                <a:ea typeface="宋体" panose="02010600030101010101" pitchFamily="2" charset="-122"/>
                <a:cs typeface="Times New Roman" panose="02020603050405020304" pitchFamily="18" charset="0"/>
              </a:rPr>
              <a:t>China Market Press</a:t>
            </a:r>
            <a:r>
              <a:rPr lang="zh-CN" altLang="en-US" sz="105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05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2020</a:t>
            </a:r>
            <a:r>
              <a:rPr lang="en-US" altLang="zh-CN" sz="105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椭圆 25"/>
          <p:cNvSpPr/>
          <p:nvPr/>
        </p:nvSpPr>
        <p:spPr bwMode="auto">
          <a:xfrm>
            <a:off x="7452320" y="2490673"/>
            <a:ext cx="672455" cy="1207368"/>
          </a:xfrm>
          <a:prstGeom prst="ellipse">
            <a:avLst/>
          </a:prstGeom>
          <a:noFill/>
          <a:ln w="25400" cap="flat" cmpd="sng" algn="ctr">
            <a:solidFill>
              <a:srgbClr val="FF0000">
                <a:alpha val="8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a:latin typeface="Arial" panose="020B0604020202020204" pitchFamily="34" charset="0"/>
              <a:ea typeface="MS PGothic" panose="020B0600070205080204" pitchFamily="-16" charset="-128"/>
            </a:endParaRPr>
          </a:p>
        </p:txBody>
      </p:sp>
    </p:spTree>
    <p:extLst>
      <p:ext uri="{BB962C8B-B14F-4D97-AF65-F5344CB8AC3E}">
        <p14:creationId xmlns:p14="http://schemas.microsoft.com/office/powerpoint/2010/main" val="80209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5400000">
            <a:off x="-34132" y="65882"/>
            <a:ext cx="500063" cy="431800"/>
          </a:xfrm>
          <a:prstGeom prst="triangl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defRPr/>
            </a:pPr>
            <a:endParaRPr lang="zh-CN" altLang="en-US"/>
          </a:p>
        </p:txBody>
      </p:sp>
      <p:sp>
        <p:nvSpPr>
          <p:cNvPr id="61444" name="文本框 1"/>
          <p:cNvSpPr txBox="1">
            <a:spLocks noChangeArrowheads="1"/>
          </p:cNvSpPr>
          <p:nvPr/>
        </p:nvSpPr>
        <p:spPr bwMode="auto">
          <a:xfrm>
            <a:off x="0" y="2624658"/>
            <a:ext cx="1139826" cy="460375"/>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400" b="1">
                <a:solidFill>
                  <a:schemeClr val="bg1"/>
                </a:solidFill>
                <a:latin typeface="微软雅黑" panose="020B0503020204020204" pitchFamily="34" charset="-122"/>
              </a:rPr>
              <a:t>What</a:t>
            </a:r>
            <a:endParaRPr lang="zh-CN" altLang="en-US" sz="2400" b="1">
              <a:solidFill>
                <a:schemeClr val="bg1"/>
              </a:solidFill>
              <a:latin typeface="微软雅黑" panose="020B0503020204020204" pitchFamily="34" charset="-122"/>
            </a:endParaRPr>
          </a:p>
        </p:txBody>
      </p:sp>
      <p:sp>
        <p:nvSpPr>
          <p:cNvPr id="61445" name="文本框 13"/>
          <p:cNvSpPr txBox="1">
            <a:spLocks noChangeArrowheads="1"/>
          </p:cNvSpPr>
          <p:nvPr/>
        </p:nvSpPr>
        <p:spPr bwMode="auto">
          <a:xfrm>
            <a:off x="0" y="3618433"/>
            <a:ext cx="1139826" cy="460375"/>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400" b="1">
                <a:solidFill>
                  <a:schemeClr val="bg1"/>
                </a:solidFill>
                <a:latin typeface="微软雅黑" panose="020B0503020204020204" pitchFamily="34" charset="-122"/>
              </a:rPr>
              <a:t>How</a:t>
            </a:r>
            <a:endParaRPr lang="zh-CN" altLang="en-US" sz="2400" b="1">
              <a:solidFill>
                <a:schemeClr val="bg1"/>
              </a:solidFill>
              <a:latin typeface="微软雅黑" panose="020B0503020204020204" pitchFamily="34" charset="-122"/>
            </a:endParaRPr>
          </a:p>
        </p:txBody>
      </p:sp>
      <p:sp>
        <p:nvSpPr>
          <p:cNvPr id="61446" name="文本框 14"/>
          <p:cNvSpPr txBox="1">
            <a:spLocks noChangeArrowheads="1"/>
          </p:cNvSpPr>
          <p:nvPr/>
        </p:nvSpPr>
        <p:spPr bwMode="auto">
          <a:xfrm>
            <a:off x="0" y="1635646"/>
            <a:ext cx="1139826" cy="460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400" b="1" dirty="0">
                <a:solidFill>
                  <a:schemeClr val="bg1"/>
                </a:solidFill>
                <a:latin typeface="微软雅黑" panose="020B0503020204020204" pitchFamily="34" charset="-122"/>
              </a:rPr>
              <a:t>Why</a:t>
            </a:r>
            <a:endParaRPr lang="zh-CN" altLang="en-US" sz="2400" b="1" dirty="0">
              <a:solidFill>
                <a:schemeClr val="bg1"/>
              </a:solidFill>
              <a:latin typeface="微软雅黑" panose="020B0503020204020204" pitchFamily="34" charset="-122"/>
            </a:endParaRPr>
          </a:p>
        </p:txBody>
      </p:sp>
      <p:grpSp>
        <p:nvGrpSpPr>
          <p:cNvPr id="61447" name="组合 28"/>
          <p:cNvGrpSpPr>
            <a:grpSpLocks/>
          </p:cNvGrpSpPr>
          <p:nvPr/>
        </p:nvGrpSpPr>
        <p:grpSpPr bwMode="auto">
          <a:xfrm>
            <a:off x="1259632" y="1374999"/>
            <a:ext cx="7828589" cy="2959690"/>
            <a:chOff x="-465668" y="-288861"/>
            <a:chExt cx="5674123" cy="1985912"/>
          </a:xfrm>
        </p:grpSpPr>
        <p:grpSp>
          <p:nvGrpSpPr>
            <p:cNvPr id="61451" name="组合 32"/>
            <p:cNvGrpSpPr>
              <a:grpSpLocks/>
            </p:cNvGrpSpPr>
            <p:nvPr/>
          </p:nvGrpSpPr>
          <p:grpSpPr bwMode="auto">
            <a:xfrm>
              <a:off x="-465668" y="-70298"/>
              <a:ext cx="4555929" cy="1384748"/>
              <a:chOff x="-453559" y="-98873"/>
              <a:chExt cx="4437454" cy="1384748"/>
            </a:xfrm>
          </p:grpSpPr>
          <p:grpSp>
            <p:nvGrpSpPr>
              <p:cNvPr id="61453" name="组合 34"/>
              <p:cNvGrpSpPr>
                <a:grpSpLocks/>
              </p:cNvGrpSpPr>
              <p:nvPr/>
            </p:nvGrpSpPr>
            <p:grpSpPr bwMode="auto">
              <a:xfrm>
                <a:off x="-453559" y="-98873"/>
                <a:ext cx="4046850" cy="1384748"/>
                <a:chOff x="-453559" y="-98873"/>
                <a:chExt cx="4046850" cy="1384748"/>
              </a:xfrm>
            </p:grpSpPr>
            <p:grpSp>
              <p:nvGrpSpPr>
                <p:cNvPr id="61455" name="组合 36"/>
                <p:cNvGrpSpPr>
                  <a:grpSpLocks/>
                </p:cNvGrpSpPr>
                <p:nvPr/>
              </p:nvGrpSpPr>
              <p:grpSpPr bwMode="auto">
                <a:xfrm>
                  <a:off x="-453559" y="-98873"/>
                  <a:ext cx="3380375" cy="1384748"/>
                  <a:chOff x="-453559" y="-98873"/>
                  <a:chExt cx="3380375" cy="1384748"/>
                </a:xfrm>
              </p:grpSpPr>
              <p:grpSp>
                <p:nvGrpSpPr>
                  <p:cNvPr id="61457" name="组合 38"/>
                  <p:cNvGrpSpPr>
                    <a:grpSpLocks/>
                  </p:cNvGrpSpPr>
                  <p:nvPr/>
                </p:nvGrpSpPr>
                <p:grpSpPr bwMode="auto">
                  <a:xfrm>
                    <a:off x="-453559" y="-98873"/>
                    <a:ext cx="2075433" cy="542182"/>
                    <a:chOff x="-453559" y="-98873"/>
                    <a:chExt cx="2075433" cy="542182"/>
                  </a:xfrm>
                </p:grpSpPr>
                <p:sp>
                  <p:nvSpPr>
                    <p:cNvPr id="42" name="矩形: 圆角 38"/>
                    <p:cNvSpPr/>
                    <p:nvPr/>
                  </p:nvSpPr>
                  <p:spPr>
                    <a:xfrm>
                      <a:off x="-453559" y="-98873"/>
                      <a:ext cx="916837" cy="542182"/>
                    </a:xfrm>
                    <a:prstGeom prst="roundRect">
                      <a:avLst/>
                    </a:prstGeom>
                    <a:solidFill>
                      <a:srgbClr val="002060"/>
                    </a:solidFill>
                    <a:ln w="41275">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spcAft>
                          <a:spcPts val="0"/>
                        </a:spcAft>
                        <a:defRPr/>
                      </a:pPr>
                      <a:r>
                        <a:rPr lang="en-US" altLang="zh-CN" sz="2400" b="1" kern="100" dirty="0">
                          <a:latin typeface="+mn-ea"/>
                          <a:cs typeface="Times New Roman" panose="02020603050405020304" pitchFamily="18" charset="0"/>
                        </a:rPr>
                        <a:t>Utility</a:t>
                      </a:r>
                      <a:endParaRPr lang="zh-CN" sz="1200" kern="100" dirty="0">
                        <a:latin typeface="+mn-ea"/>
                        <a:cs typeface="Times New Roman" panose="02020603050405020304" pitchFamily="18" charset="0"/>
                      </a:endParaRPr>
                    </a:p>
                  </p:txBody>
                </p:sp>
                <p:cxnSp>
                  <p:nvCxnSpPr>
                    <p:cNvPr id="43" name="直接箭头连接符 42"/>
                    <p:cNvCxnSpPr/>
                    <p:nvPr/>
                  </p:nvCxnSpPr>
                  <p:spPr>
                    <a:xfrm>
                      <a:off x="463278" y="171685"/>
                      <a:ext cx="315271" cy="0"/>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圆角 40"/>
                    <p:cNvSpPr/>
                    <p:nvPr/>
                  </p:nvSpPr>
                  <p:spPr>
                    <a:xfrm>
                      <a:off x="778549" y="-37092"/>
                      <a:ext cx="843325" cy="344057"/>
                    </a:xfrm>
                    <a:prstGeom prst="roundRect">
                      <a:avLst/>
                    </a:prstGeom>
                    <a:ln w="41275">
                      <a:solidFill>
                        <a:schemeClr val="accent1"/>
                      </a:solidFill>
                    </a:ln>
                  </p:spPr>
                  <p:style>
                    <a:lnRef idx="2">
                      <a:schemeClr val="accent1"/>
                    </a:lnRef>
                    <a:fillRef idx="1">
                      <a:schemeClr val="lt1"/>
                    </a:fillRef>
                    <a:effectRef idx="0">
                      <a:schemeClr val="accent1"/>
                    </a:effectRef>
                    <a:fontRef idx="minor">
                      <a:schemeClr val="dk1"/>
                    </a:fontRef>
                  </p:style>
                  <p:txBody>
                    <a:bodyPr lIns="68580" tIns="34290" rIns="68580" bIns="34290" anchor="ctr"/>
                    <a:lstStyle>
                      <a:defPPr>
                        <a:defRPr lang="zh-CN">
                          <a:solidFill>
                            <a:schemeClr val="dk1"/>
                          </a:solidFill>
                        </a:defRPr>
                      </a:defPPr>
                      <a:lvl1pPr marL="0" algn="l" defTabSz="685800" rtl="0" eaLnBrk="1" latinLnBrk="0" hangingPunct="1">
                        <a:defRPr sz="1350" kern="1200">
                          <a:solidFill>
                            <a:schemeClr val="dk1"/>
                          </a:solidFill>
                          <a:latin typeface="+mn-lt"/>
                          <a:ea typeface="+mn-ea"/>
                          <a:cs typeface="+mn-cs"/>
                        </a:defRPr>
                      </a:lvl1pPr>
                      <a:lvl2pPr marL="342900" algn="l" defTabSz="685800" rtl="0" eaLnBrk="1" latinLnBrk="0" hangingPunct="1">
                        <a:defRPr sz="1350" kern="1200">
                          <a:solidFill>
                            <a:schemeClr val="dk1"/>
                          </a:solidFill>
                          <a:latin typeface="+mn-lt"/>
                          <a:ea typeface="+mn-ea"/>
                          <a:cs typeface="+mn-cs"/>
                        </a:defRPr>
                      </a:lvl2pPr>
                      <a:lvl3pPr marL="685800" algn="l" defTabSz="685800" rtl="0" eaLnBrk="1" latinLnBrk="0" hangingPunct="1">
                        <a:defRPr sz="1350" kern="1200">
                          <a:solidFill>
                            <a:schemeClr val="dk1"/>
                          </a:solidFill>
                          <a:latin typeface="+mn-lt"/>
                          <a:ea typeface="+mn-ea"/>
                          <a:cs typeface="+mn-cs"/>
                        </a:defRPr>
                      </a:lvl3pPr>
                      <a:lvl4pPr marL="1028700" algn="l" defTabSz="685800" rtl="0" eaLnBrk="1" latinLnBrk="0" hangingPunct="1">
                        <a:defRPr sz="1350" kern="1200">
                          <a:solidFill>
                            <a:schemeClr val="dk1"/>
                          </a:solidFill>
                          <a:latin typeface="+mn-lt"/>
                          <a:ea typeface="+mn-ea"/>
                          <a:cs typeface="+mn-cs"/>
                        </a:defRPr>
                      </a:lvl4pPr>
                      <a:lvl5pPr marL="1371600" algn="l" defTabSz="685800" rtl="0" eaLnBrk="1" latinLnBrk="0" hangingPunct="1">
                        <a:defRPr sz="1350" kern="1200">
                          <a:solidFill>
                            <a:schemeClr val="dk1"/>
                          </a:solidFill>
                          <a:latin typeface="+mn-lt"/>
                          <a:ea typeface="+mn-ea"/>
                          <a:cs typeface="+mn-cs"/>
                        </a:defRPr>
                      </a:lvl5pPr>
                      <a:lvl6pPr marL="1714500" algn="l" defTabSz="685800" rtl="0" eaLnBrk="1" latinLnBrk="0" hangingPunct="1">
                        <a:defRPr sz="1350" kern="1200">
                          <a:solidFill>
                            <a:schemeClr val="dk1"/>
                          </a:solidFill>
                          <a:latin typeface="+mn-lt"/>
                          <a:ea typeface="+mn-ea"/>
                          <a:cs typeface="+mn-cs"/>
                        </a:defRPr>
                      </a:lvl6pPr>
                      <a:lvl7pPr marL="2057400" algn="l" defTabSz="685800" rtl="0" eaLnBrk="1" latinLnBrk="0" hangingPunct="1">
                        <a:defRPr sz="1350" kern="1200">
                          <a:solidFill>
                            <a:schemeClr val="dk1"/>
                          </a:solidFill>
                          <a:latin typeface="+mn-lt"/>
                          <a:ea typeface="+mn-ea"/>
                          <a:cs typeface="+mn-cs"/>
                        </a:defRPr>
                      </a:lvl7pPr>
                      <a:lvl8pPr marL="2400300" algn="l" defTabSz="685800" rtl="0" eaLnBrk="1" latinLnBrk="0" hangingPunct="1">
                        <a:defRPr sz="1350" kern="1200">
                          <a:solidFill>
                            <a:schemeClr val="dk1"/>
                          </a:solidFill>
                          <a:latin typeface="+mn-lt"/>
                          <a:ea typeface="+mn-ea"/>
                          <a:cs typeface="+mn-cs"/>
                        </a:defRPr>
                      </a:lvl8pPr>
                      <a:lvl9pPr marL="2743200" algn="l" defTabSz="685800" rtl="0" eaLnBrk="1" latinLnBrk="0" hangingPunct="1">
                        <a:defRPr sz="1350" kern="1200">
                          <a:solidFill>
                            <a:schemeClr val="dk1"/>
                          </a:solidFill>
                          <a:latin typeface="+mn-lt"/>
                          <a:ea typeface="+mn-ea"/>
                          <a:cs typeface="+mn-cs"/>
                        </a:defRPr>
                      </a:lvl9pPr>
                    </a:lstStyle>
                    <a:p>
                      <a:pPr algn="ctr">
                        <a:spcAft>
                          <a:spcPts val="0"/>
                        </a:spcAft>
                        <a:defRPr/>
                      </a:pPr>
                      <a:r>
                        <a:rPr lang="en-US" sz="2400" b="1" kern="100" dirty="0">
                          <a:latin typeface="+mn-ea"/>
                          <a:cs typeface="Times New Roman" panose="02020603050405020304" pitchFamily="18" charset="0"/>
                        </a:rPr>
                        <a:t>QALYs</a:t>
                      </a:r>
                      <a:endParaRPr lang="zh-CN" sz="2400" kern="100" dirty="0">
                        <a:latin typeface="+mn-ea"/>
                        <a:cs typeface="Times New Roman" panose="02020603050405020304" pitchFamily="18" charset="0"/>
                      </a:endParaRPr>
                    </a:p>
                  </p:txBody>
                </p:sp>
              </p:grpSp>
              <p:sp>
                <p:nvSpPr>
                  <p:cNvPr id="40" name="矩形: 圆角 36"/>
                  <p:cNvSpPr/>
                  <p:nvPr/>
                </p:nvSpPr>
                <p:spPr>
                  <a:xfrm>
                    <a:off x="1884797" y="190"/>
                    <a:ext cx="666475" cy="1285685"/>
                  </a:xfrm>
                  <a:prstGeom prst="roundRect">
                    <a:avLst/>
                  </a:prstGeom>
                  <a:ln w="41275">
                    <a:solidFill>
                      <a:schemeClr val="accent1"/>
                    </a:solidFill>
                  </a:ln>
                </p:spPr>
                <p:style>
                  <a:lnRef idx="2">
                    <a:schemeClr val="accent1"/>
                  </a:lnRef>
                  <a:fillRef idx="1">
                    <a:schemeClr val="lt1"/>
                  </a:fillRef>
                  <a:effectRef idx="0">
                    <a:schemeClr val="accent1"/>
                  </a:effectRef>
                  <a:fontRef idx="minor">
                    <a:schemeClr val="dk1"/>
                  </a:fontRef>
                </p:style>
                <p:txBody>
                  <a:bodyPr lIns="68580" tIns="34290" rIns="68580" bIns="34290" anchor="ctr"/>
                  <a:lstStyle>
                    <a:defPPr>
                      <a:defRPr lang="zh-CN">
                        <a:solidFill>
                          <a:schemeClr val="dk1"/>
                        </a:solidFill>
                      </a:defRPr>
                    </a:defPPr>
                    <a:lvl1pPr marL="0" algn="l" defTabSz="685800" rtl="0" eaLnBrk="1" latinLnBrk="0" hangingPunct="1">
                      <a:defRPr sz="1350" kern="1200">
                        <a:solidFill>
                          <a:schemeClr val="dk1"/>
                        </a:solidFill>
                        <a:latin typeface="+mn-lt"/>
                        <a:ea typeface="+mn-ea"/>
                        <a:cs typeface="+mn-cs"/>
                      </a:defRPr>
                    </a:lvl1pPr>
                    <a:lvl2pPr marL="342900" algn="l" defTabSz="685800" rtl="0" eaLnBrk="1" latinLnBrk="0" hangingPunct="1">
                      <a:defRPr sz="1350" kern="1200">
                        <a:solidFill>
                          <a:schemeClr val="dk1"/>
                        </a:solidFill>
                        <a:latin typeface="+mn-lt"/>
                        <a:ea typeface="+mn-ea"/>
                        <a:cs typeface="+mn-cs"/>
                      </a:defRPr>
                    </a:lvl2pPr>
                    <a:lvl3pPr marL="685800" algn="l" defTabSz="685800" rtl="0" eaLnBrk="1" latinLnBrk="0" hangingPunct="1">
                      <a:defRPr sz="1350" kern="1200">
                        <a:solidFill>
                          <a:schemeClr val="dk1"/>
                        </a:solidFill>
                        <a:latin typeface="+mn-lt"/>
                        <a:ea typeface="+mn-ea"/>
                        <a:cs typeface="+mn-cs"/>
                      </a:defRPr>
                    </a:lvl3pPr>
                    <a:lvl4pPr marL="1028700" algn="l" defTabSz="685800" rtl="0" eaLnBrk="1" latinLnBrk="0" hangingPunct="1">
                      <a:defRPr sz="1350" kern="1200">
                        <a:solidFill>
                          <a:schemeClr val="dk1"/>
                        </a:solidFill>
                        <a:latin typeface="+mn-lt"/>
                        <a:ea typeface="+mn-ea"/>
                        <a:cs typeface="+mn-cs"/>
                      </a:defRPr>
                    </a:lvl4pPr>
                    <a:lvl5pPr marL="1371600" algn="l" defTabSz="685800" rtl="0" eaLnBrk="1" latinLnBrk="0" hangingPunct="1">
                      <a:defRPr sz="1350" kern="1200">
                        <a:solidFill>
                          <a:schemeClr val="dk1"/>
                        </a:solidFill>
                        <a:latin typeface="+mn-lt"/>
                        <a:ea typeface="+mn-ea"/>
                        <a:cs typeface="+mn-cs"/>
                      </a:defRPr>
                    </a:lvl5pPr>
                    <a:lvl6pPr marL="1714500" algn="l" defTabSz="685800" rtl="0" eaLnBrk="1" latinLnBrk="0" hangingPunct="1">
                      <a:defRPr sz="1350" kern="1200">
                        <a:solidFill>
                          <a:schemeClr val="dk1"/>
                        </a:solidFill>
                        <a:latin typeface="+mn-lt"/>
                        <a:ea typeface="+mn-ea"/>
                        <a:cs typeface="+mn-cs"/>
                      </a:defRPr>
                    </a:lvl6pPr>
                    <a:lvl7pPr marL="2057400" algn="l" defTabSz="685800" rtl="0" eaLnBrk="1" latinLnBrk="0" hangingPunct="1">
                      <a:defRPr sz="1350" kern="1200">
                        <a:solidFill>
                          <a:schemeClr val="dk1"/>
                        </a:solidFill>
                        <a:latin typeface="+mn-lt"/>
                        <a:ea typeface="+mn-ea"/>
                        <a:cs typeface="+mn-cs"/>
                      </a:defRPr>
                    </a:lvl7pPr>
                    <a:lvl8pPr marL="2400300" algn="l" defTabSz="685800" rtl="0" eaLnBrk="1" latinLnBrk="0" hangingPunct="1">
                      <a:defRPr sz="1350" kern="1200">
                        <a:solidFill>
                          <a:schemeClr val="dk1"/>
                        </a:solidFill>
                        <a:latin typeface="+mn-lt"/>
                        <a:ea typeface="+mn-ea"/>
                        <a:cs typeface="+mn-cs"/>
                      </a:defRPr>
                    </a:lvl8pPr>
                    <a:lvl9pPr marL="2743200" algn="l" defTabSz="685800" rtl="0" eaLnBrk="1" latinLnBrk="0" hangingPunct="1">
                      <a:defRPr sz="1350" kern="1200">
                        <a:solidFill>
                          <a:schemeClr val="dk1"/>
                        </a:solidFill>
                        <a:latin typeface="+mn-lt"/>
                        <a:ea typeface="+mn-ea"/>
                        <a:cs typeface="+mn-cs"/>
                      </a:defRPr>
                    </a:lvl9pPr>
                  </a:lstStyle>
                  <a:p>
                    <a:pPr algn="just">
                      <a:spcAft>
                        <a:spcPts val="0"/>
                      </a:spcAft>
                      <a:defRPr/>
                    </a:pPr>
                    <a:r>
                      <a:rPr lang="en-US" sz="2400" b="1" kern="100" dirty="0">
                        <a:latin typeface="+mn-ea"/>
                        <a:cs typeface="Times New Roman" panose="02020603050405020304" pitchFamily="18" charset="0"/>
                      </a:rPr>
                      <a:t>CUA</a:t>
                    </a:r>
                    <a:endParaRPr lang="zh-CN" altLang="en-US" sz="2400" b="1" kern="100" dirty="0">
                      <a:latin typeface="+mn-ea"/>
                      <a:cs typeface="Times New Roman" panose="02020603050405020304" pitchFamily="18" charset="0"/>
                    </a:endParaRPr>
                  </a:p>
                </p:txBody>
              </p:sp>
              <p:cxnSp>
                <p:nvCxnSpPr>
                  <p:cNvPr id="41" name="直接箭头连接符 40"/>
                  <p:cNvCxnSpPr/>
                  <p:nvPr/>
                </p:nvCxnSpPr>
                <p:spPr>
                  <a:xfrm>
                    <a:off x="2551272" y="619066"/>
                    <a:ext cx="375544" cy="0"/>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矩形: 圆角 33"/>
                <p:cNvSpPr/>
                <p:nvPr/>
              </p:nvSpPr>
              <p:spPr>
                <a:xfrm>
                  <a:off x="2926816" y="190"/>
                  <a:ext cx="666475" cy="1285685"/>
                </a:xfrm>
                <a:prstGeom prst="roundRect">
                  <a:avLst/>
                </a:prstGeom>
                <a:ln w="41275">
                  <a:solidFill>
                    <a:schemeClr val="accent1"/>
                  </a:solidFill>
                </a:ln>
              </p:spPr>
              <p:style>
                <a:lnRef idx="2">
                  <a:schemeClr val="accent1"/>
                </a:lnRef>
                <a:fillRef idx="1">
                  <a:schemeClr val="lt1"/>
                </a:fillRef>
                <a:effectRef idx="0">
                  <a:schemeClr val="accent1"/>
                </a:effectRef>
                <a:fontRef idx="minor">
                  <a:schemeClr val="dk1"/>
                </a:fontRef>
              </p:style>
              <p:txBody>
                <a:bodyPr lIns="68580" tIns="34290" rIns="68580" bIns="34290" anchor="ctr"/>
                <a:lstStyle>
                  <a:defPPr>
                    <a:defRPr lang="zh-CN">
                      <a:solidFill>
                        <a:schemeClr val="dk1"/>
                      </a:solidFill>
                    </a:defRPr>
                  </a:defPPr>
                  <a:lvl1pPr marL="0" algn="l" defTabSz="685800" rtl="0" eaLnBrk="1" latinLnBrk="0" hangingPunct="1">
                    <a:defRPr sz="1350" kern="1200">
                      <a:solidFill>
                        <a:schemeClr val="dk1"/>
                      </a:solidFill>
                      <a:latin typeface="+mn-lt"/>
                      <a:ea typeface="+mn-ea"/>
                      <a:cs typeface="+mn-cs"/>
                    </a:defRPr>
                  </a:lvl1pPr>
                  <a:lvl2pPr marL="342900" algn="l" defTabSz="685800" rtl="0" eaLnBrk="1" latinLnBrk="0" hangingPunct="1">
                    <a:defRPr sz="1350" kern="1200">
                      <a:solidFill>
                        <a:schemeClr val="dk1"/>
                      </a:solidFill>
                      <a:latin typeface="+mn-lt"/>
                      <a:ea typeface="+mn-ea"/>
                      <a:cs typeface="+mn-cs"/>
                    </a:defRPr>
                  </a:lvl2pPr>
                  <a:lvl3pPr marL="685800" algn="l" defTabSz="685800" rtl="0" eaLnBrk="1" latinLnBrk="0" hangingPunct="1">
                    <a:defRPr sz="1350" kern="1200">
                      <a:solidFill>
                        <a:schemeClr val="dk1"/>
                      </a:solidFill>
                      <a:latin typeface="+mn-lt"/>
                      <a:ea typeface="+mn-ea"/>
                      <a:cs typeface="+mn-cs"/>
                    </a:defRPr>
                  </a:lvl3pPr>
                  <a:lvl4pPr marL="1028700" algn="l" defTabSz="685800" rtl="0" eaLnBrk="1" latinLnBrk="0" hangingPunct="1">
                    <a:defRPr sz="1350" kern="1200">
                      <a:solidFill>
                        <a:schemeClr val="dk1"/>
                      </a:solidFill>
                      <a:latin typeface="+mn-lt"/>
                      <a:ea typeface="+mn-ea"/>
                      <a:cs typeface="+mn-cs"/>
                    </a:defRPr>
                  </a:lvl4pPr>
                  <a:lvl5pPr marL="1371600" algn="l" defTabSz="685800" rtl="0" eaLnBrk="1" latinLnBrk="0" hangingPunct="1">
                    <a:defRPr sz="1350" kern="1200">
                      <a:solidFill>
                        <a:schemeClr val="dk1"/>
                      </a:solidFill>
                      <a:latin typeface="+mn-lt"/>
                      <a:ea typeface="+mn-ea"/>
                      <a:cs typeface="+mn-cs"/>
                    </a:defRPr>
                  </a:lvl5pPr>
                  <a:lvl6pPr marL="1714500" algn="l" defTabSz="685800" rtl="0" eaLnBrk="1" latinLnBrk="0" hangingPunct="1">
                    <a:defRPr sz="1350" kern="1200">
                      <a:solidFill>
                        <a:schemeClr val="dk1"/>
                      </a:solidFill>
                      <a:latin typeface="+mn-lt"/>
                      <a:ea typeface="+mn-ea"/>
                      <a:cs typeface="+mn-cs"/>
                    </a:defRPr>
                  </a:lvl6pPr>
                  <a:lvl7pPr marL="2057400" algn="l" defTabSz="685800" rtl="0" eaLnBrk="1" latinLnBrk="0" hangingPunct="1">
                    <a:defRPr sz="1350" kern="1200">
                      <a:solidFill>
                        <a:schemeClr val="dk1"/>
                      </a:solidFill>
                      <a:latin typeface="+mn-lt"/>
                      <a:ea typeface="+mn-ea"/>
                      <a:cs typeface="+mn-cs"/>
                    </a:defRPr>
                  </a:lvl7pPr>
                  <a:lvl8pPr marL="2400300" algn="l" defTabSz="685800" rtl="0" eaLnBrk="1" latinLnBrk="0" hangingPunct="1">
                    <a:defRPr sz="1350" kern="1200">
                      <a:solidFill>
                        <a:schemeClr val="dk1"/>
                      </a:solidFill>
                      <a:latin typeface="+mn-lt"/>
                      <a:ea typeface="+mn-ea"/>
                      <a:cs typeface="+mn-cs"/>
                    </a:defRPr>
                  </a:lvl8pPr>
                  <a:lvl9pPr marL="2743200" algn="l" defTabSz="685800" rtl="0" eaLnBrk="1" latinLnBrk="0" hangingPunct="1">
                    <a:defRPr sz="1350" kern="1200">
                      <a:solidFill>
                        <a:schemeClr val="dk1"/>
                      </a:solidFill>
                      <a:latin typeface="+mn-lt"/>
                      <a:ea typeface="+mn-ea"/>
                      <a:cs typeface="+mn-cs"/>
                    </a:defRPr>
                  </a:lvl9pPr>
                </a:lstStyle>
                <a:p>
                  <a:pPr algn="ctr">
                    <a:spcAft>
                      <a:spcPts val="0"/>
                    </a:spcAft>
                    <a:defRPr/>
                  </a:pPr>
                  <a:r>
                    <a:rPr lang="en-US" sz="2400" b="1" kern="100" dirty="0">
                      <a:latin typeface="+mn-ea"/>
                      <a:cs typeface="Times New Roman" panose="02020603050405020304" pitchFamily="18" charset="0"/>
                    </a:rPr>
                    <a:t>HTA</a:t>
                  </a:r>
                  <a:endParaRPr lang="zh-CN" sz="1500" kern="100" dirty="0">
                    <a:latin typeface="+mn-ea"/>
                    <a:cs typeface="Times New Roman" panose="02020603050405020304" pitchFamily="18" charset="0"/>
                  </a:endParaRPr>
                </a:p>
              </p:txBody>
            </p:sp>
          </p:grpSp>
          <p:cxnSp>
            <p:nvCxnSpPr>
              <p:cNvPr id="36" name="直接箭头连接符 35"/>
              <p:cNvCxnSpPr>
                <a:cxnSpLocks/>
              </p:cNvCxnSpPr>
              <p:nvPr/>
            </p:nvCxnSpPr>
            <p:spPr>
              <a:xfrm flipV="1">
                <a:off x="3565465" y="619066"/>
                <a:ext cx="418430" cy="4261"/>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矩形: 圆角 29"/>
            <p:cNvSpPr/>
            <p:nvPr/>
          </p:nvSpPr>
          <p:spPr>
            <a:xfrm>
              <a:off x="4068418" y="-288861"/>
              <a:ext cx="1140037" cy="1985912"/>
            </a:xfrm>
            <a:prstGeom prst="roundRect">
              <a:avLst/>
            </a:prstGeom>
            <a:ln w="41275">
              <a:solidFill>
                <a:schemeClr val="accent1"/>
              </a:solidFill>
            </a:ln>
          </p:spPr>
          <p:style>
            <a:lnRef idx="2">
              <a:schemeClr val="accent1"/>
            </a:lnRef>
            <a:fillRef idx="1">
              <a:schemeClr val="lt1"/>
            </a:fillRef>
            <a:effectRef idx="0">
              <a:schemeClr val="accent1"/>
            </a:effectRef>
            <a:fontRef idx="minor">
              <a:schemeClr val="dk1"/>
            </a:fontRef>
          </p:style>
          <p:txBody>
            <a:bodyPr lIns="68580" tIns="34290" rIns="68580" bIns="34290" anchor="ctr"/>
            <a:lstStyle>
              <a:defPPr>
                <a:defRPr lang="zh-CN">
                  <a:solidFill>
                    <a:schemeClr val="dk1"/>
                  </a:solidFill>
                </a:defRPr>
              </a:defPPr>
              <a:lvl1pPr marL="0" algn="l" defTabSz="685800" rtl="0" eaLnBrk="1" latinLnBrk="0" hangingPunct="1">
                <a:defRPr sz="1350" kern="1200">
                  <a:solidFill>
                    <a:schemeClr val="dk1"/>
                  </a:solidFill>
                  <a:latin typeface="+mn-lt"/>
                  <a:ea typeface="+mn-ea"/>
                  <a:cs typeface="+mn-cs"/>
                </a:defRPr>
              </a:lvl1pPr>
              <a:lvl2pPr marL="342900" algn="l" defTabSz="685800" rtl="0" eaLnBrk="1" latinLnBrk="0" hangingPunct="1">
                <a:defRPr sz="1350" kern="1200">
                  <a:solidFill>
                    <a:schemeClr val="dk1"/>
                  </a:solidFill>
                  <a:latin typeface="+mn-lt"/>
                  <a:ea typeface="+mn-ea"/>
                  <a:cs typeface="+mn-cs"/>
                </a:defRPr>
              </a:lvl2pPr>
              <a:lvl3pPr marL="685800" algn="l" defTabSz="685800" rtl="0" eaLnBrk="1" latinLnBrk="0" hangingPunct="1">
                <a:defRPr sz="1350" kern="1200">
                  <a:solidFill>
                    <a:schemeClr val="dk1"/>
                  </a:solidFill>
                  <a:latin typeface="+mn-lt"/>
                  <a:ea typeface="+mn-ea"/>
                  <a:cs typeface="+mn-cs"/>
                </a:defRPr>
              </a:lvl3pPr>
              <a:lvl4pPr marL="1028700" algn="l" defTabSz="685800" rtl="0" eaLnBrk="1" latinLnBrk="0" hangingPunct="1">
                <a:defRPr sz="1350" kern="1200">
                  <a:solidFill>
                    <a:schemeClr val="dk1"/>
                  </a:solidFill>
                  <a:latin typeface="+mn-lt"/>
                  <a:ea typeface="+mn-ea"/>
                  <a:cs typeface="+mn-cs"/>
                </a:defRPr>
              </a:lvl4pPr>
              <a:lvl5pPr marL="1371600" algn="l" defTabSz="685800" rtl="0" eaLnBrk="1" latinLnBrk="0" hangingPunct="1">
                <a:defRPr sz="1350" kern="1200">
                  <a:solidFill>
                    <a:schemeClr val="dk1"/>
                  </a:solidFill>
                  <a:latin typeface="+mn-lt"/>
                  <a:ea typeface="+mn-ea"/>
                  <a:cs typeface="+mn-cs"/>
                </a:defRPr>
              </a:lvl5pPr>
              <a:lvl6pPr marL="1714500" algn="l" defTabSz="685800" rtl="0" eaLnBrk="1" latinLnBrk="0" hangingPunct="1">
                <a:defRPr sz="1350" kern="1200">
                  <a:solidFill>
                    <a:schemeClr val="dk1"/>
                  </a:solidFill>
                  <a:latin typeface="+mn-lt"/>
                  <a:ea typeface="+mn-ea"/>
                  <a:cs typeface="+mn-cs"/>
                </a:defRPr>
              </a:lvl6pPr>
              <a:lvl7pPr marL="2057400" algn="l" defTabSz="685800" rtl="0" eaLnBrk="1" latinLnBrk="0" hangingPunct="1">
                <a:defRPr sz="1350" kern="1200">
                  <a:solidFill>
                    <a:schemeClr val="dk1"/>
                  </a:solidFill>
                  <a:latin typeface="+mn-lt"/>
                  <a:ea typeface="+mn-ea"/>
                  <a:cs typeface="+mn-cs"/>
                </a:defRPr>
              </a:lvl7pPr>
              <a:lvl8pPr marL="2400300" algn="l" defTabSz="685800" rtl="0" eaLnBrk="1" latinLnBrk="0" hangingPunct="1">
                <a:defRPr sz="1350" kern="1200">
                  <a:solidFill>
                    <a:schemeClr val="dk1"/>
                  </a:solidFill>
                  <a:latin typeface="+mn-lt"/>
                  <a:ea typeface="+mn-ea"/>
                  <a:cs typeface="+mn-cs"/>
                </a:defRPr>
              </a:lvl8pPr>
              <a:lvl9pPr marL="2743200" algn="l" defTabSz="685800" rtl="0" eaLnBrk="1" latinLnBrk="0" hangingPunct="1">
                <a:defRPr sz="1350" kern="1200">
                  <a:solidFill>
                    <a:schemeClr val="dk1"/>
                  </a:solidFill>
                  <a:latin typeface="+mn-lt"/>
                  <a:ea typeface="+mn-ea"/>
                  <a:cs typeface="+mn-cs"/>
                </a:defRPr>
              </a:lvl9pPr>
            </a:lstStyle>
            <a:p>
              <a:pPr>
                <a:lnSpc>
                  <a:spcPct val="120000"/>
                </a:lnSpc>
                <a:spcAft>
                  <a:spcPts val="0"/>
                </a:spcAft>
                <a:defRPr/>
              </a:pPr>
              <a:r>
                <a:rPr lang="en-US" altLang="zh-CN" sz="2000" b="1" kern="100" dirty="0">
                  <a:latin typeface="+mn-ea"/>
                  <a:cs typeface="Times New Roman" panose="02020603050405020304" pitchFamily="18" charset="0"/>
                </a:rPr>
                <a:t>Decision: </a:t>
              </a:r>
              <a:r>
                <a:rPr lang="en-US" altLang="zh-CN" sz="1600" b="1" kern="100" dirty="0">
                  <a:latin typeface="+mn-ea"/>
                  <a:cs typeface="Times New Roman" panose="02020603050405020304" pitchFamily="18" charset="0"/>
                </a:rPr>
                <a:t>Medical insurance, Medical treatment, Medicine</a:t>
              </a:r>
              <a:endParaRPr lang="zh-CN" sz="1600" kern="100" dirty="0">
                <a:latin typeface="+mn-ea"/>
                <a:cs typeface="Times New Roman" panose="02020603050405020304" pitchFamily="18" charset="0"/>
              </a:endParaRPr>
            </a:p>
            <a:p>
              <a:pPr algn="ctr">
                <a:lnSpc>
                  <a:spcPct val="120000"/>
                </a:lnSpc>
                <a:spcAft>
                  <a:spcPts val="0"/>
                </a:spcAft>
                <a:defRPr/>
              </a:pPr>
              <a:r>
                <a:rPr lang="en-US" sz="2000" b="1" kern="100" dirty="0">
                  <a:latin typeface="+mn-ea"/>
                  <a:cs typeface="Times New Roman" panose="02020603050405020304" pitchFamily="18" charset="0"/>
                </a:rPr>
                <a:t>…</a:t>
              </a:r>
              <a:endParaRPr lang="zh-CN" sz="1800" kern="100" dirty="0">
                <a:latin typeface="+mn-ea"/>
                <a:cs typeface="Times New Roman" panose="02020603050405020304" pitchFamily="18" charset="0"/>
              </a:endParaRPr>
            </a:p>
          </p:txBody>
        </p:sp>
      </p:grpSp>
      <p:cxnSp>
        <p:nvCxnSpPr>
          <p:cNvPr id="30" name="直接箭头连接符 29"/>
          <p:cNvCxnSpPr>
            <a:cxnSpLocks/>
          </p:cNvCxnSpPr>
          <p:nvPr/>
        </p:nvCxnSpPr>
        <p:spPr>
          <a:xfrm>
            <a:off x="3811588" y="2732608"/>
            <a:ext cx="760412" cy="0"/>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781426" y="2348433"/>
            <a:ext cx="0" cy="973138"/>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矩形: 圆角 41"/>
          <p:cNvSpPr/>
          <p:nvPr/>
        </p:nvSpPr>
        <p:spPr>
          <a:xfrm>
            <a:off x="1498601" y="3229496"/>
            <a:ext cx="2774950" cy="561975"/>
          </a:xfrm>
          <a:prstGeom prst="roundRect">
            <a:avLst/>
          </a:prstGeom>
          <a:ln w="41275">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defPPr>
              <a:defRPr lang="zh-CN">
                <a:solidFill>
                  <a:schemeClr val="dk1"/>
                </a:solidFill>
              </a:defRPr>
            </a:defPPr>
            <a:lvl1pPr marL="0" algn="l" defTabSz="685800" rtl="0" eaLnBrk="1" latinLnBrk="0" hangingPunct="1">
              <a:defRPr sz="1350" kern="1200">
                <a:solidFill>
                  <a:schemeClr val="dk1"/>
                </a:solidFill>
                <a:latin typeface="+mn-lt"/>
                <a:ea typeface="+mn-ea"/>
                <a:cs typeface="+mn-cs"/>
              </a:defRPr>
            </a:lvl1pPr>
            <a:lvl2pPr marL="342900" algn="l" defTabSz="685800" rtl="0" eaLnBrk="1" latinLnBrk="0" hangingPunct="1">
              <a:defRPr sz="1350" kern="1200">
                <a:solidFill>
                  <a:schemeClr val="dk1"/>
                </a:solidFill>
                <a:latin typeface="+mn-lt"/>
                <a:ea typeface="+mn-ea"/>
                <a:cs typeface="+mn-cs"/>
              </a:defRPr>
            </a:lvl2pPr>
            <a:lvl3pPr marL="685800" algn="l" defTabSz="685800" rtl="0" eaLnBrk="1" latinLnBrk="0" hangingPunct="1">
              <a:defRPr sz="1350" kern="1200">
                <a:solidFill>
                  <a:schemeClr val="dk1"/>
                </a:solidFill>
                <a:latin typeface="+mn-lt"/>
                <a:ea typeface="+mn-ea"/>
                <a:cs typeface="+mn-cs"/>
              </a:defRPr>
            </a:lvl3pPr>
            <a:lvl4pPr marL="1028700" algn="l" defTabSz="685800" rtl="0" eaLnBrk="1" latinLnBrk="0" hangingPunct="1">
              <a:defRPr sz="1350" kern="1200">
                <a:solidFill>
                  <a:schemeClr val="dk1"/>
                </a:solidFill>
                <a:latin typeface="+mn-lt"/>
                <a:ea typeface="+mn-ea"/>
                <a:cs typeface="+mn-cs"/>
              </a:defRPr>
            </a:lvl4pPr>
            <a:lvl5pPr marL="1371600" algn="l" defTabSz="685800" rtl="0" eaLnBrk="1" latinLnBrk="0" hangingPunct="1">
              <a:defRPr sz="1350" kern="1200">
                <a:solidFill>
                  <a:schemeClr val="dk1"/>
                </a:solidFill>
                <a:latin typeface="+mn-lt"/>
                <a:ea typeface="+mn-ea"/>
                <a:cs typeface="+mn-cs"/>
              </a:defRPr>
            </a:lvl5pPr>
            <a:lvl6pPr marL="1714500" algn="l" defTabSz="685800" rtl="0" eaLnBrk="1" latinLnBrk="0" hangingPunct="1">
              <a:defRPr sz="1350" kern="1200">
                <a:solidFill>
                  <a:schemeClr val="dk1"/>
                </a:solidFill>
                <a:latin typeface="+mn-lt"/>
                <a:ea typeface="+mn-ea"/>
                <a:cs typeface="+mn-cs"/>
              </a:defRPr>
            </a:lvl6pPr>
            <a:lvl7pPr marL="2057400" algn="l" defTabSz="685800" rtl="0" eaLnBrk="1" latinLnBrk="0" hangingPunct="1">
              <a:defRPr sz="1350" kern="1200">
                <a:solidFill>
                  <a:schemeClr val="dk1"/>
                </a:solidFill>
                <a:latin typeface="+mn-lt"/>
                <a:ea typeface="+mn-ea"/>
                <a:cs typeface="+mn-cs"/>
              </a:defRPr>
            </a:lvl7pPr>
            <a:lvl8pPr marL="2400300" algn="l" defTabSz="685800" rtl="0" eaLnBrk="1" latinLnBrk="0" hangingPunct="1">
              <a:defRPr sz="1350" kern="1200">
                <a:solidFill>
                  <a:schemeClr val="dk1"/>
                </a:solidFill>
                <a:latin typeface="+mn-lt"/>
                <a:ea typeface="+mn-ea"/>
                <a:cs typeface="+mn-cs"/>
              </a:defRPr>
            </a:lvl8pPr>
            <a:lvl9pPr marL="2743200" algn="l" defTabSz="685800" rtl="0" eaLnBrk="1" latinLnBrk="0" hangingPunct="1">
              <a:defRPr sz="1350" kern="1200">
                <a:solidFill>
                  <a:schemeClr val="dk1"/>
                </a:solidFill>
                <a:latin typeface="+mn-lt"/>
                <a:ea typeface="+mn-ea"/>
                <a:cs typeface="+mn-cs"/>
              </a:defRPr>
            </a:lvl9pPr>
          </a:lstStyle>
          <a:p>
            <a:pPr algn="ctr">
              <a:spcAft>
                <a:spcPts val="0"/>
              </a:spcAft>
              <a:defRPr/>
            </a:pPr>
            <a:r>
              <a:rPr lang="en-US" altLang="zh-CN" sz="2400" b="1" kern="100" dirty="0">
                <a:latin typeface="+mn-ea"/>
                <a:cs typeface="Times New Roman" panose="02020603050405020304" pitchFamily="18" charset="0"/>
              </a:rPr>
              <a:t>Cost</a:t>
            </a:r>
            <a:endParaRPr lang="zh-CN" altLang="en-US" sz="2400" b="1" kern="100" dirty="0">
              <a:latin typeface="+mn-ea"/>
              <a:cs typeface="Times New Roman" panose="02020603050405020304" pitchFamily="18" charset="0"/>
            </a:endParaRPr>
          </a:p>
        </p:txBody>
      </p:sp>
      <p:pic>
        <p:nvPicPr>
          <p:cNvPr id="23" name="图片 22">
            <a:extLst>
              <a:ext uri="{FF2B5EF4-FFF2-40B4-BE49-F238E27FC236}">
                <a16:creationId xmlns:a16="http://schemas.microsoft.com/office/drawing/2014/main" id="{571200D6-66B5-4021-9A1E-B5FD18AF7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207" y="494718"/>
            <a:ext cx="2337031" cy="1408211"/>
          </a:xfrm>
          <a:prstGeom prst="rect">
            <a:avLst/>
          </a:prstGeom>
          <a:ln>
            <a:noFill/>
          </a:ln>
          <a:effectLst>
            <a:softEdge rad="112500"/>
          </a:effectLst>
        </p:spPr>
      </p:pic>
      <p:sp>
        <p:nvSpPr>
          <p:cNvPr id="4" name="文本框 11">
            <a:extLst>
              <a:ext uri="{FF2B5EF4-FFF2-40B4-BE49-F238E27FC236}">
                <a16:creationId xmlns:a16="http://schemas.microsoft.com/office/drawing/2014/main" id="{BFF8B54B-28E1-4A95-8E5A-C1EE4424952A}"/>
              </a:ext>
            </a:extLst>
          </p:cNvPr>
          <p:cNvSpPr txBox="1">
            <a:spLocks noChangeArrowheads="1"/>
          </p:cNvSpPr>
          <p:nvPr/>
        </p:nvSpPr>
        <p:spPr bwMode="auto">
          <a:xfrm>
            <a:off x="542924" y="71438"/>
            <a:ext cx="3092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2400" b="1" dirty="0">
                <a:solidFill>
                  <a:srgbClr val="C00000"/>
                </a:solidFill>
                <a:latin typeface="微软雅黑" panose="020B0503020204020204" pitchFamily="34" charset="-122"/>
              </a:rPr>
              <a:t>Health state utility</a:t>
            </a:r>
          </a:p>
        </p:txBody>
      </p:sp>
    </p:spTree>
    <p:extLst>
      <p:ext uri="{BB962C8B-B14F-4D97-AF65-F5344CB8AC3E}">
        <p14:creationId xmlns:p14="http://schemas.microsoft.com/office/powerpoint/2010/main" val="60179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502"/>
            <a:ext cx="9144000" cy="5919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3200" b="1" dirty="0" smtClean="0">
                <a:solidFill>
                  <a:schemeClr val="bg1"/>
                </a:solidFill>
                <a:latin typeface="+mn-ea"/>
                <a:sym typeface="+mn-ea"/>
              </a:rPr>
              <a:t>Comparison</a:t>
            </a:r>
            <a:r>
              <a:rPr lang="en-US" altLang="zh-CN" sz="3200" b="1" dirty="0" smtClean="0">
                <a:solidFill>
                  <a:schemeClr val="bg1"/>
                </a:solidFill>
                <a:latin typeface="+mn-ea"/>
                <a:sym typeface="+mn-ea"/>
              </a:rPr>
              <a:t> </a:t>
            </a:r>
            <a:r>
              <a:rPr lang="en-US" altLang="zh-CN" sz="3200" b="1" dirty="0">
                <a:solidFill>
                  <a:schemeClr val="bg1"/>
                </a:solidFill>
                <a:latin typeface="+mn-ea"/>
                <a:sym typeface="+mn-ea"/>
              </a:rPr>
              <a:t>of MAUI</a:t>
            </a:r>
            <a:endParaRPr lang="zh-CN" altLang="en-US" sz="3200" b="1" dirty="0">
              <a:solidFill>
                <a:schemeClr val="bg1"/>
              </a:solidFill>
              <a:latin typeface="+mn-ea"/>
              <a:sym typeface="+mn-ea"/>
            </a:endParaRPr>
          </a:p>
        </p:txBody>
      </p:sp>
      <p:sp>
        <p:nvSpPr>
          <p:cNvPr id="9" name="文本框 8">
            <a:extLst>
              <a:ext uri="{FF2B5EF4-FFF2-40B4-BE49-F238E27FC236}">
                <a16:creationId xmlns:a16="http://schemas.microsoft.com/office/drawing/2014/main" id="{6FE9C74E-80C8-4AB9-BDDC-213AB8C30412}"/>
              </a:ext>
            </a:extLst>
          </p:cNvPr>
          <p:cNvSpPr txBox="1"/>
          <p:nvPr/>
        </p:nvSpPr>
        <p:spPr>
          <a:xfrm>
            <a:off x="395536" y="3918325"/>
            <a:ext cx="8352928" cy="769441"/>
          </a:xfrm>
          <a:prstGeom prst="rect">
            <a:avLst/>
          </a:prstGeom>
          <a:noFill/>
        </p:spPr>
        <p:txBody>
          <a:bodyPr wrap="square" rtlCol="0">
            <a:spAutoFit/>
          </a:bodyPr>
          <a:lstStyle/>
          <a:p>
            <a:r>
              <a:rPr lang="en-US" altLang="zh-CN" sz="1100" dirty="0">
                <a:latin typeface="Times New Roman" panose="02020603050405020304" pitchFamily="18" charset="0"/>
                <a:ea typeface="宋体" panose="02010600030101010101" pitchFamily="2" charset="-122"/>
                <a:cs typeface="Times New Roman" panose="02020603050405020304" pitchFamily="18" charset="0"/>
              </a:rPr>
              <a:t>1. LI S P, WANG M, LIU L, et al. Which approach is better in eliciting health state utilities from breast cancer patients? Evidence from mainland China [J]. European Journal of Cancer Care, 2019, 28(2).</a:t>
            </a:r>
          </a:p>
          <a:p>
            <a:r>
              <a:rPr lang="en-US" altLang="zh-CN" sz="1100" dirty="0">
                <a:latin typeface="Times New Roman" panose="02020603050405020304" pitchFamily="18" charset="0"/>
                <a:cs typeface="Times New Roman" panose="02020603050405020304" pitchFamily="18" charset="0"/>
              </a:rPr>
              <a:t>2. LI SP, ZHANG L J, WANG X W, et al. A systematic review of general multi-attribute utility (MAU) instrument comparison studies for adults.(unpublished)</a:t>
            </a:r>
            <a:endParaRPr lang="zh-CN" altLang="en-US" sz="110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图表 5">
            <a:extLst>
              <a:ext uri="{FF2B5EF4-FFF2-40B4-BE49-F238E27FC236}">
                <a16:creationId xmlns:a16="http://schemas.microsoft.com/office/drawing/2014/main" id="{5D432430-0201-4FCD-85AA-E4AF4696B3F9}"/>
              </a:ext>
            </a:extLst>
          </p:cNvPr>
          <p:cNvGraphicFramePr>
            <a:graphicFrameLocks/>
          </p:cNvGraphicFramePr>
          <p:nvPr>
            <p:extLst>
              <p:ext uri="{D42A27DB-BD31-4B8C-83A1-F6EECF244321}">
                <p14:modId xmlns:p14="http://schemas.microsoft.com/office/powerpoint/2010/main" val="201859633"/>
              </p:ext>
            </p:extLst>
          </p:nvPr>
        </p:nvGraphicFramePr>
        <p:xfrm>
          <a:off x="1979712" y="1059582"/>
          <a:ext cx="5040560" cy="3652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08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7000"/>
          </a:blip>
          <a:srcRect/>
          <a:stretch>
            <a:fillRect l="35000" t="12000" r="34000" b="40000"/>
          </a:stretch>
        </a:blipFill>
        <a:effectLst/>
      </p:bgPr>
    </p:bg>
    <p:spTree>
      <p:nvGrpSpPr>
        <p:cNvPr id="1" name=""/>
        <p:cNvGrpSpPr/>
        <p:nvPr/>
      </p:nvGrpSpPr>
      <p:grpSpPr>
        <a:xfrm>
          <a:off x="0" y="0"/>
          <a:ext cx="0" cy="0"/>
          <a:chOff x="0" y="0"/>
          <a:chExt cx="0" cy="0"/>
        </a:xfrm>
      </p:grpSpPr>
      <p:sp>
        <p:nvSpPr>
          <p:cNvPr id="103" name="TextBox 102"/>
          <p:cNvSpPr txBox="1"/>
          <p:nvPr/>
        </p:nvSpPr>
        <p:spPr>
          <a:xfrm>
            <a:off x="2521408" y="1192590"/>
            <a:ext cx="4388204"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6000" b="1" dirty="0">
                <a:ln w="6350">
                  <a:solidFill>
                    <a:schemeClr val="bg1"/>
                  </a:solidFill>
                </a:ln>
                <a:latin typeface="微软雅黑" panose="020B0503020204020204" pitchFamily="34" charset="-122"/>
                <a:ea typeface="微软雅黑" panose="020B0503020204020204" pitchFamily="34" charset="-122"/>
              </a:rPr>
              <a:t>Thanks</a:t>
            </a:r>
            <a:endParaRPr lang="zh-CN" altLang="en-US" sz="6000" b="1" dirty="0">
              <a:ln w="6350">
                <a:solidFill>
                  <a:schemeClr val="bg1"/>
                </a:solidFill>
              </a:ln>
              <a:latin typeface="微软雅黑" panose="020B0503020204020204" pitchFamily="34" charset="-122"/>
              <a:ea typeface="微软雅黑" panose="020B0503020204020204" pitchFamily="34" charset="-122"/>
            </a:endParaRPr>
          </a:p>
        </p:txBody>
      </p:sp>
      <p:sp>
        <p:nvSpPr>
          <p:cNvPr id="20" name="文本框 19"/>
          <p:cNvSpPr txBox="1"/>
          <p:nvPr/>
        </p:nvSpPr>
        <p:spPr>
          <a:xfrm>
            <a:off x="1564005" y="2614930"/>
            <a:ext cx="6303010" cy="798830"/>
          </a:xfrm>
          <a:prstGeom prst="rect">
            <a:avLst/>
          </a:prstGeom>
          <a:noFill/>
        </p:spPr>
        <p:txBody>
          <a:bodyPr wrap="square" rtlCol="0">
            <a:spAutoFit/>
            <a:scene3d>
              <a:camera prst="orthographicFront"/>
              <a:lightRig rig="threePt" dir="t"/>
            </a:scene3d>
          </a:bodyPr>
          <a:lstStyle/>
          <a:p>
            <a:pPr algn="ctr" eaLnBrk="1" hangingPunct="1">
              <a:buFont typeface="Arial" panose="020B0604020202020204" pitchFamily="34" charset="0"/>
              <a:buNone/>
              <a:defRPr/>
            </a:pPr>
            <a:r>
              <a:rPr lang="en-US" altLang="zh-CN"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Tel</a:t>
            </a:r>
            <a:r>
              <a:rPr lang="zh-CN" altLang="en-US"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131 8893 4998</a:t>
            </a:r>
            <a:endParaRPr lang="en-US" altLang="zh-CN"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spcBef>
                <a:spcPts val="1200"/>
              </a:spcBef>
              <a:buFont typeface="Arial" panose="020B0604020202020204" pitchFamily="34" charset="0"/>
              <a:buNone/>
              <a:defRPr/>
            </a:pPr>
            <a:r>
              <a:rPr lang="en-US" altLang="zh-CN"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E-mail : lishunping@sdu.edu.cn</a:t>
            </a:r>
          </a:p>
        </p:txBody>
      </p:sp>
      <p:grpSp>
        <p:nvGrpSpPr>
          <p:cNvPr id="2" name="组合 1"/>
          <p:cNvGrpSpPr/>
          <p:nvPr/>
        </p:nvGrpSpPr>
        <p:grpSpPr>
          <a:xfrm>
            <a:off x="2677314" y="2217166"/>
            <a:ext cx="3888432" cy="151577"/>
            <a:chOff x="3502918" y="1023693"/>
            <a:chExt cx="5184576" cy="202102"/>
          </a:xfrm>
          <a:solidFill>
            <a:srgbClr val="C00000"/>
          </a:solidFill>
        </p:grpSpPr>
        <p:grpSp>
          <p:nvGrpSpPr>
            <p:cNvPr id="4" name="组合 3"/>
            <p:cNvGrpSpPr/>
            <p:nvPr/>
          </p:nvGrpSpPr>
          <p:grpSpPr>
            <a:xfrm>
              <a:off x="5195252" y="1023693"/>
              <a:ext cx="1799908" cy="202102"/>
              <a:chOff x="4655046" y="2852936"/>
              <a:chExt cx="1923894" cy="216024"/>
            </a:xfrm>
            <a:grpFill/>
          </p:grpSpPr>
          <p:sp>
            <p:nvSpPr>
              <p:cNvPr id="21" name="五角星 20"/>
              <p:cNvSpPr/>
              <p:nvPr/>
            </p:nvSpPr>
            <p:spPr>
              <a:xfrm>
                <a:off x="4655046" y="2852936"/>
                <a:ext cx="216024" cy="21602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 name="五角星 21"/>
              <p:cNvSpPr/>
              <p:nvPr/>
            </p:nvSpPr>
            <p:spPr>
              <a:xfrm>
                <a:off x="5082014" y="2852936"/>
                <a:ext cx="216024" cy="21602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3" name="五角星 22"/>
              <p:cNvSpPr/>
              <p:nvPr/>
            </p:nvSpPr>
            <p:spPr>
              <a:xfrm>
                <a:off x="5508981" y="2852936"/>
                <a:ext cx="216024" cy="21602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4" name="五角星 23"/>
              <p:cNvSpPr/>
              <p:nvPr/>
            </p:nvSpPr>
            <p:spPr>
              <a:xfrm>
                <a:off x="5935948" y="2852936"/>
                <a:ext cx="216024" cy="21602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5" name="五角星 24"/>
              <p:cNvSpPr/>
              <p:nvPr/>
            </p:nvSpPr>
            <p:spPr>
              <a:xfrm>
                <a:off x="6362916" y="2852936"/>
                <a:ext cx="216024" cy="21602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nvGrpSpPr>
            <p:cNvPr id="26" name="组合 25"/>
            <p:cNvGrpSpPr/>
            <p:nvPr/>
          </p:nvGrpSpPr>
          <p:grpSpPr>
            <a:xfrm>
              <a:off x="3502918" y="1124744"/>
              <a:ext cx="5184576" cy="0"/>
              <a:chOff x="3502918" y="1793734"/>
              <a:chExt cx="5184576" cy="0"/>
            </a:xfrm>
            <a:grpFill/>
          </p:grpSpPr>
          <p:cxnSp>
            <p:nvCxnSpPr>
              <p:cNvPr id="27" name="直接连接符 26"/>
              <p:cNvCxnSpPr/>
              <p:nvPr/>
            </p:nvCxnSpPr>
            <p:spPr>
              <a:xfrm>
                <a:off x="7110869" y="1793734"/>
                <a:ext cx="1576625" cy="0"/>
              </a:xfrm>
              <a:prstGeom prst="line">
                <a:avLst/>
              </a:prstGeom>
              <a:grpFill/>
              <a:ln>
                <a:solidFill>
                  <a:srgbClr val="A5A5A5">
                    <a:alpha val="6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02918" y="1793734"/>
                <a:ext cx="1576625" cy="0"/>
              </a:xfrm>
              <a:prstGeom prst="line">
                <a:avLst/>
              </a:prstGeom>
              <a:grpFill/>
              <a:ln>
                <a:solidFill>
                  <a:srgbClr val="A5A5A5">
                    <a:alpha val="60000"/>
                  </a:srgb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文本框 1"/>
          <p:cNvSpPr txBox="1">
            <a:spLocks noChangeArrowheads="1"/>
          </p:cNvSpPr>
          <p:nvPr/>
        </p:nvSpPr>
        <p:spPr bwMode="auto">
          <a:xfrm>
            <a:off x="11113" y="2111375"/>
            <a:ext cx="1138237" cy="460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400" b="1">
                <a:solidFill>
                  <a:schemeClr val="bg1"/>
                </a:solidFill>
                <a:latin typeface="微软雅黑" panose="020B0503020204020204" pitchFamily="34" charset="-122"/>
              </a:rPr>
              <a:t>What</a:t>
            </a:r>
            <a:endParaRPr lang="zh-CN" altLang="en-US" sz="2400" b="1">
              <a:solidFill>
                <a:schemeClr val="bg1"/>
              </a:solidFill>
              <a:latin typeface="微软雅黑" panose="020B0503020204020204" pitchFamily="34" charset="-122"/>
            </a:endParaRPr>
          </a:p>
        </p:txBody>
      </p:sp>
      <p:sp>
        <p:nvSpPr>
          <p:cNvPr id="62467" name="文本框 13"/>
          <p:cNvSpPr txBox="1">
            <a:spLocks noChangeArrowheads="1"/>
          </p:cNvSpPr>
          <p:nvPr/>
        </p:nvSpPr>
        <p:spPr bwMode="auto">
          <a:xfrm>
            <a:off x="11113" y="3105150"/>
            <a:ext cx="1138237" cy="460375"/>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400" b="1">
                <a:solidFill>
                  <a:schemeClr val="bg1"/>
                </a:solidFill>
                <a:latin typeface="微软雅黑" panose="020B0503020204020204" pitchFamily="34" charset="-122"/>
              </a:rPr>
              <a:t>How</a:t>
            </a:r>
            <a:endParaRPr lang="zh-CN" altLang="en-US" sz="2400" b="1">
              <a:solidFill>
                <a:schemeClr val="bg1"/>
              </a:solidFill>
              <a:latin typeface="微软雅黑" panose="020B0503020204020204" pitchFamily="34" charset="-122"/>
            </a:endParaRPr>
          </a:p>
        </p:txBody>
      </p:sp>
      <p:sp>
        <p:nvSpPr>
          <p:cNvPr id="62468" name="文本框 14"/>
          <p:cNvSpPr txBox="1">
            <a:spLocks noChangeArrowheads="1"/>
          </p:cNvSpPr>
          <p:nvPr/>
        </p:nvSpPr>
        <p:spPr bwMode="auto">
          <a:xfrm>
            <a:off x="11113" y="1122363"/>
            <a:ext cx="1138237" cy="460375"/>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400" b="1">
                <a:solidFill>
                  <a:schemeClr val="bg1"/>
                </a:solidFill>
                <a:latin typeface="微软雅黑" panose="020B0503020204020204" pitchFamily="34" charset="-122"/>
              </a:rPr>
              <a:t>Why</a:t>
            </a:r>
            <a:endParaRPr lang="zh-CN" altLang="en-US" sz="2400" b="1">
              <a:solidFill>
                <a:schemeClr val="bg1"/>
              </a:solidFill>
              <a:latin typeface="微软雅黑" panose="020B0503020204020204" pitchFamily="34" charset="-122"/>
            </a:endParaRPr>
          </a:p>
        </p:txBody>
      </p:sp>
      <p:graphicFrame>
        <p:nvGraphicFramePr>
          <p:cNvPr id="6" name="图示 5"/>
          <p:cNvGraphicFramePr/>
          <p:nvPr>
            <p:extLst>
              <p:ext uri="{D42A27DB-BD31-4B8C-83A1-F6EECF244321}">
                <p14:modId xmlns:p14="http://schemas.microsoft.com/office/powerpoint/2010/main" val="178854167"/>
              </p:ext>
            </p:extLst>
          </p:nvPr>
        </p:nvGraphicFramePr>
        <p:xfrm>
          <a:off x="1187624" y="627534"/>
          <a:ext cx="7715126" cy="3811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等腰三角形 6"/>
          <p:cNvSpPr/>
          <p:nvPr/>
        </p:nvSpPr>
        <p:spPr>
          <a:xfrm rot="5400000">
            <a:off x="-23019" y="65882"/>
            <a:ext cx="500063" cy="431800"/>
          </a:xfrm>
          <a:prstGeom prst="triangl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defRPr/>
            </a:pPr>
            <a:endParaRPr lang="zh-CN" altLang="en-US"/>
          </a:p>
        </p:txBody>
      </p:sp>
      <p:sp>
        <p:nvSpPr>
          <p:cNvPr id="62471" name="文本框 11"/>
          <p:cNvSpPr txBox="1">
            <a:spLocks noChangeArrowheads="1"/>
          </p:cNvSpPr>
          <p:nvPr/>
        </p:nvSpPr>
        <p:spPr bwMode="auto">
          <a:xfrm>
            <a:off x="542924" y="71438"/>
            <a:ext cx="3092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2400" b="1" dirty="0">
                <a:solidFill>
                  <a:srgbClr val="C00000"/>
                </a:solidFill>
                <a:latin typeface="微软雅黑" panose="020B0503020204020204" pitchFamily="34" charset="-122"/>
              </a:rPr>
              <a:t>Health state utility</a:t>
            </a:r>
          </a:p>
        </p:txBody>
      </p:sp>
    </p:spTree>
    <p:extLst>
      <p:ext uri="{BB962C8B-B14F-4D97-AF65-F5344CB8AC3E}">
        <p14:creationId xmlns:p14="http://schemas.microsoft.com/office/powerpoint/2010/main" val="383237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文本框 1"/>
          <p:cNvSpPr txBox="1">
            <a:spLocks noChangeArrowheads="1"/>
          </p:cNvSpPr>
          <p:nvPr/>
        </p:nvSpPr>
        <p:spPr bwMode="auto">
          <a:xfrm>
            <a:off x="-7938" y="2111375"/>
            <a:ext cx="1139826" cy="460375"/>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400" b="1">
                <a:solidFill>
                  <a:schemeClr val="bg1"/>
                </a:solidFill>
                <a:latin typeface="微软雅黑" panose="020B0503020204020204" pitchFamily="34" charset="-122"/>
              </a:rPr>
              <a:t>What</a:t>
            </a:r>
            <a:endParaRPr lang="zh-CN" altLang="en-US" sz="2400" b="1">
              <a:solidFill>
                <a:schemeClr val="bg1"/>
              </a:solidFill>
              <a:latin typeface="微软雅黑" panose="020B0503020204020204" pitchFamily="34" charset="-122"/>
            </a:endParaRPr>
          </a:p>
        </p:txBody>
      </p:sp>
      <p:sp>
        <p:nvSpPr>
          <p:cNvPr id="63491" name="文本框 13"/>
          <p:cNvSpPr txBox="1">
            <a:spLocks noChangeArrowheads="1"/>
          </p:cNvSpPr>
          <p:nvPr/>
        </p:nvSpPr>
        <p:spPr bwMode="auto">
          <a:xfrm>
            <a:off x="-7938" y="3105150"/>
            <a:ext cx="1139826" cy="460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400" b="1" dirty="0">
                <a:solidFill>
                  <a:schemeClr val="bg1"/>
                </a:solidFill>
                <a:latin typeface="微软雅黑" panose="020B0503020204020204" pitchFamily="34" charset="-122"/>
              </a:rPr>
              <a:t>How</a:t>
            </a:r>
            <a:endParaRPr lang="zh-CN" altLang="en-US" sz="2400" b="1" dirty="0">
              <a:solidFill>
                <a:schemeClr val="bg1"/>
              </a:solidFill>
              <a:latin typeface="微软雅黑" panose="020B0503020204020204" pitchFamily="34" charset="-122"/>
            </a:endParaRPr>
          </a:p>
        </p:txBody>
      </p:sp>
      <p:sp>
        <p:nvSpPr>
          <p:cNvPr id="63492" name="文本框 14"/>
          <p:cNvSpPr txBox="1">
            <a:spLocks noChangeArrowheads="1"/>
          </p:cNvSpPr>
          <p:nvPr/>
        </p:nvSpPr>
        <p:spPr bwMode="auto">
          <a:xfrm>
            <a:off x="-7938" y="1122363"/>
            <a:ext cx="1139826" cy="460375"/>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400" b="1">
                <a:solidFill>
                  <a:schemeClr val="bg1"/>
                </a:solidFill>
                <a:latin typeface="微软雅黑" panose="020B0503020204020204" pitchFamily="34" charset="-122"/>
              </a:rPr>
              <a:t>Why</a:t>
            </a:r>
            <a:endParaRPr lang="zh-CN" altLang="en-US" sz="2400" b="1">
              <a:solidFill>
                <a:schemeClr val="bg1"/>
              </a:solidFill>
              <a:latin typeface="微软雅黑" panose="020B0503020204020204" pitchFamily="34" charset="-122"/>
            </a:endParaRPr>
          </a:p>
        </p:txBody>
      </p:sp>
      <p:sp>
        <p:nvSpPr>
          <p:cNvPr id="6" name="等腰三角形 5"/>
          <p:cNvSpPr/>
          <p:nvPr/>
        </p:nvSpPr>
        <p:spPr>
          <a:xfrm rot="5400000">
            <a:off x="-41276" y="65088"/>
            <a:ext cx="500063" cy="433388"/>
          </a:xfrm>
          <a:prstGeom prst="triangl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defRPr/>
            </a:pPr>
            <a:endParaRPr lang="zh-CN" altLang="en-US"/>
          </a:p>
        </p:txBody>
      </p:sp>
      <p:graphicFrame>
        <p:nvGraphicFramePr>
          <p:cNvPr id="13" name="图示 12"/>
          <p:cNvGraphicFramePr/>
          <p:nvPr>
            <p:extLst>
              <p:ext uri="{D42A27DB-BD31-4B8C-83A1-F6EECF244321}">
                <p14:modId xmlns:p14="http://schemas.microsoft.com/office/powerpoint/2010/main" val="832765746"/>
              </p:ext>
            </p:extLst>
          </p:nvPr>
        </p:nvGraphicFramePr>
        <p:xfrm>
          <a:off x="323528" y="771550"/>
          <a:ext cx="8388424" cy="3744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本框 1">
            <a:extLst>
              <a:ext uri="{FF2B5EF4-FFF2-40B4-BE49-F238E27FC236}">
                <a16:creationId xmlns:a16="http://schemas.microsoft.com/office/drawing/2014/main" id="{1201DDEC-3B8C-491F-8A1E-3DBEC641F5BE}"/>
              </a:ext>
            </a:extLst>
          </p:cNvPr>
          <p:cNvSpPr txBox="1"/>
          <p:nvPr/>
        </p:nvSpPr>
        <p:spPr>
          <a:xfrm>
            <a:off x="6091090" y="649630"/>
            <a:ext cx="2952328" cy="1552284"/>
          </a:xfrm>
          <a:prstGeom prst="rect">
            <a:avLst/>
          </a:prstGeom>
          <a:noFill/>
        </p:spPr>
        <p:txBody>
          <a:bodyPr wrap="square" rtlCol="0">
            <a:spAutoFit/>
          </a:bodyPr>
          <a:lstStyle/>
          <a:p>
            <a:pPr marL="285750" indent="-285750" defTabSz="1600200">
              <a:lnSpc>
                <a:spcPct val="150000"/>
              </a:lnSpc>
              <a:spcBef>
                <a:spcPct val="0"/>
              </a:spcBef>
              <a:spcAft>
                <a:spcPct val="15000"/>
              </a:spcAft>
              <a:buChar char="•"/>
            </a:pPr>
            <a:r>
              <a:rPr lang="en-US" altLang="zh-CN" sz="3200" b="1" dirty="0">
                <a:solidFill>
                  <a:srgbClr val="0D2021"/>
                </a:solidFill>
                <a:latin typeface="+mn-ea"/>
                <a:cs typeface="Times New Roman" panose="02020603050405020304" pitchFamily="18" charset="0"/>
              </a:rPr>
              <a:t>TTO</a:t>
            </a:r>
          </a:p>
          <a:p>
            <a:pPr marL="285750" indent="-285750" defTabSz="1600200">
              <a:lnSpc>
                <a:spcPct val="150000"/>
              </a:lnSpc>
              <a:spcBef>
                <a:spcPct val="0"/>
              </a:spcBef>
              <a:spcAft>
                <a:spcPct val="15000"/>
              </a:spcAft>
              <a:buChar char="•"/>
            </a:pPr>
            <a:r>
              <a:rPr lang="en-US" altLang="zh-CN" sz="3200" b="1" dirty="0">
                <a:solidFill>
                  <a:srgbClr val="0D2021"/>
                </a:solidFill>
                <a:latin typeface="+mn-ea"/>
                <a:cs typeface="Times New Roman" panose="02020603050405020304" pitchFamily="18" charset="0"/>
              </a:rPr>
              <a:t>SG</a:t>
            </a:r>
            <a:endParaRPr lang="zh-CN" altLang="en-US" sz="3200" b="1" dirty="0">
              <a:solidFill>
                <a:srgbClr val="0D2021"/>
              </a:solidFill>
              <a:latin typeface="+mn-ea"/>
              <a:cs typeface="Times New Roman" panose="02020603050405020304" pitchFamily="18" charset="0"/>
            </a:endParaRPr>
          </a:p>
        </p:txBody>
      </p:sp>
      <p:sp>
        <p:nvSpPr>
          <p:cNvPr id="3" name="文本框 2">
            <a:extLst>
              <a:ext uri="{FF2B5EF4-FFF2-40B4-BE49-F238E27FC236}">
                <a16:creationId xmlns:a16="http://schemas.microsoft.com/office/drawing/2014/main" id="{BCAD052F-AD26-4002-8FB2-FAE56B93C4D7}"/>
              </a:ext>
            </a:extLst>
          </p:cNvPr>
          <p:cNvSpPr txBox="1"/>
          <p:nvPr/>
        </p:nvSpPr>
        <p:spPr>
          <a:xfrm>
            <a:off x="6062459" y="2931790"/>
            <a:ext cx="2952328" cy="1552284"/>
          </a:xfrm>
          <a:prstGeom prst="rect">
            <a:avLst/>
          </a:prstGeom>
          <a:noFill/>
        </p:spPr>
        <p:txBody>
          <a:bodyPr wrap="square" rtlCol="0">
            <a:spAutoFit/>
          </a:bodyPr>
          <a:lstStyle/>
          <a:p>
            <a:pPr marL="285750" lvl="0" indent="-285750" algn="l" defTabSz="1600200">
              <a:lnSpc>
                <a:spcPct val="150000"/>
              </a:lnSpc>
              <a:spcBef>
                <a:spcPct val="0"/>
              </a:spcBef>
              <a:spcAft>
                <a:spcPct val="15000"/>
              </a:spcAft>
              <a:buChar char="•"/>
            </a:pPr>
            <a:r>
              <a:rPr lang="en-US" altLang="zh-CN" sz="3200" b="1" kern="1200" dirty="0">
                <a:solidFill>
                  <a:srgbClr val="FF0000"/>
                </a:solidFill>
                <a:latin typeface="+mn-ea"/>
                <a:ea typeface="+mn-ea"/>
                <a:cs typeface="Times New Roman" panose="02020603050405020304" pitchFamily="18" charset="0"/>
              </a:rPr>
              <a:t>MAUI</a:t>
            </a:r>
            <a:endParaRPr lang="zh-CN" altLang="en-US" sz="3200" b="1" kern="1200" dirty="0">
              <a:solidFill>
                <a:srgbClr val="FF0000"/>
              </a:solidFill>
              <a:latin typeface="+mn-ea"/>
              <a:ea typeface="+mn-ea"/>
              <a:cs typeface="Times New Roman" panose="02020603050405020304" pitchFamily="18" charset="0"/>
            </a:endParaRPr>
          </a:p>
          <a:p>
            <a:pPr marL="285750" indent="-285750" defTabSz="1600200">
              <a:lnSpc>
                <a:spcPct val="150000"/>
              </a:lnSpc>
              <a:spcBef>
                <a:spcPct val="0"/>
              </a:spcBef>
              <a:spcAft>
                <a:spcPct val="15000"/>
              </a:spcAft>
              <a:buChar char="•"/>
            </a:pPr>
            <a:r>
              <a:rPr lang="en-US" altLang="zh-CN" sz="3200" b="1" dirty="0">
                <a:solidFill>
                  <a:srgbClr val="0D2021"/>
                </a:solidFill>
                <a:latin typeface="+mn-ea"/>
                <a:cs typeface="Times New Roman" panose="02020603050405020304" pitchFamily="18" charset="0"/>
              </a:rPr>
              <a:t>Mapping </a:t>
            </a:r>
            <a:endParaRPr lang="zh-CN" altLang="en-US" sz="3200" b="1" dirty="0">
              <a:solidFill>
                <a:srgbClr val="0D2021"/>
              </a:solidFill>
              <a:latin typeface="+mn-ea"/>
              <a:cs typeface="Times New Roman" panose="02020603050405020304" pitchFamily="18" charset="0"/>
            </a:endParaRPr>
          </a:p>
        </p:txBody>
      </p:sp>
      <p:sp>
        <p:nvSpPr>
          <p:cNvPr id="4" name="文本框 11">
            <a:extLst>
              <a:ext uri="{FF2B5EF4-FFF2-40B4-BE49-F238E27FC236}">
                <a16:creationId xmlns:a16="http://schemas.microsoft.com/office/drawing/2014/main" id="{F7CE0839-524D-4CF8-8095-336637E978D0}"/>
              </a:ext>
            </a:extLst>
          </p:cNvPr>
          <p:cNvSpPr txBox="1">
            <a:spLocks noChangeArrowheads="1"/>
          </p:cNvSpPr>
          <p:nvPr/>
        </p:nvSpPr>
        <p:spPr bwMode="auto">
          <a:xfrm>
            <a:off x="542924" y="71438"/>
            <a:ext cx="3092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Arial" panose="020B0604020202020204" pitchFamily="34" charset="0"/>
                <a:ea typeface="微软雅黑" panose="020B0503020204020204" pitchFamily="34" charset="-122"/>
              </a:defRPr>
            </a:lvl1pPr>
            <a:lvl2pPr marL="742950" indent="-285750" defTabSz="685800">
              <a:defRPr>
                <a:solidFill>
                  <a:schemeClr val="tx1"/>
                </a:solidFill>
                <a:latin typeface="Arial" panose="020B0604020202020204" pitchFamily="34" charset="0"/>
                <a:ea typeface="微软雅黑" panose="020B0503020204020204" pitchFamily="34" charset="-122"/>
              </a:defRPr>
            </a:lvl2pPr>
            <a:lvl3pPr marL="1143000" indent="-228600" defTabSz="685800">
              <a:defRPr>
                <a:solidFill>
                  <a:schemeClr val="tx1"/>
                </a:solidFill>
                <a:latin typeface="Arial" panose="020B0604020202020204" pitchFamily="34" charset="0"/>
                <a:ea typeface="微软雅黑" panose="020B0503020204020204" pitchFamily="34" charset="-122"/>
              </a:defRPr>
            </a:lvl3pPr>
            <a:lvl4pPr marL="1600200" indent="-228600" defTabSz="685800">
              <a:defRPr>
                <a:solidFill>
                  <a:schemeClr val="tx1"/>
                </a:solidFill>
                <a:latin typeface="Arial" panose="020B0604020202020204" pitchFamily="34" charset="0"/>
                <a:ea typeface="微软雅黑" panose="020B0503020204020204" pitchFamily="34" charset="-122"/>
              </a:defRPr>
            </a:lvl4pPr>
            <a:lvl5pPr marL="2057400" indent="-228600" defTabSz="685800">
              <a:defRPr>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2400" b="1" dirty="0">
                <a:solidFill>
                  <a:srgbClr val="C00000"/>
                </a:solidFill>
                <a:latin typeface="微软雅黑" panose="020B0503020204020204" pitchFamily="34" charset="-122"/>
              </a:rPr>
              <a:t>Health state utility</a:t>
            </a:r>
          </a:p>
        </p:txBody>
      </p:sp>
    </p:spTree>
    <p:extLst>
      <p:ext uri="{BB962C8B-B14F-4D97-AF65-F5344CB8AC3E}">
        <p14:creationId xmlns:p14="http://schemas.microsoft.com/office/powerpoint/2010/main" val="339438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008294906"/>
              </p:ext>
            </p:extLst>
          </p:nvPr>
        </p:nvGraphicFramePr>
        <p:xfrm>
          <a:off x="-12779" y="0"/>
          <a:ext cx="903649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68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文本框 7"/>
          <p:cNvSpPr txBox="1">
            <a:spLocks noChangeArrowheads="1"/>
          </p:cNvSpPr>
          <p:nvPr/>
        </p:nvSpPr>
        <p:spPr bwMode="auto">
          <a:xfrm>
            <a:off x="478038" y="54964"/>
            <a:ext cx="3516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2400" b="1" dirty="0">
                <a:solidFill>
                  <a:srgbClr val="C00000"/>
                </a:solidFill>
                <a:cs typeface="Times New Roman" panose="02020603050405020304" pitchFamily="18" charset="0"/>
              </a:rPr>
              <a:t>MAUI</a:t>
            </a:r>
          </a:p>
        </p:txBody>
      </p:sp>
      <p:cxnSp>
        <p:nvCxnSpPr>
          <p:cNvPr id="4" name="直接连接符 3"/>
          <p:cNvCxnSpPr/>
          <p:nvPr/>
        </p:nvCxnSpPr>
        <p:spPr>
          <a:xfrm>
            <a:off x="9031288" y="4364038"/>
            <a:ext cx="0" cy="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65540" name="组合 4"/>
          <p:cNvGrpSpPr>
            <a:grpSpLocks/>
          </p:cNvGrpSpPr>
          <p:nvPr/>
        </p:nvGrpSpPr>
        <p:grpSpPr bwMode="auto">
          <a:xfrm>
            <a:off x="270219" y="875414"/>
            <a:ext cx="8603562" cy="3392672"/>
            <a:chOff x="223167" y="2167376"/>
            <a:chExt cx="11714065" cy="3393169"/>
          </a:xfrm>
        </p:grpSpPr>
        <p:grpSp>
          <p:nvGrpSpPr>
            <p:cNvPr id="65542" name="组合 5"/>
            <p:cNvGrpSpPr>
              <a:grpSpLocks/>
            </p:cNvGrpSpPr>
            <p:nvPr/>
          </p:nvGrpSpPr>
          <p:grpSpPr bwMode="auto">
            <a:xfrm>
              <a:off x="223167" y="2167376"/>
              <a:ext cx="11714065" cy="3393169"/>
              <a:chOff x="223167" y="2167376"/>
              <a:chExt cx="11714065" cy="3393169"/>
            </a:xfrm>
          </p:grpSpPr>
          <p:sp>
            <p:nvSpPr>
              <p:cNvPr id="65544" name="文本框 162"/>
              <p:cNvSpPr txBox="1">
                <a:spLocks noChangeArrowheads="1"/>
              </p:cNvSpPr>
              <p:nvPr/>
            </p:nvSpPr>
            <p:spPr bwMode="auto">
              <a:xfrm>
                <a:off x="6272209" y="5149158"/>
                <a:ext cx="1921075" cy="369366"/>
              </a:xfrm>
              <a:prstGeom prst="rect">
                <a:avLst/>
              </a:prstGeom>
              <a:solidFill>
                <a:srgbClr val="00206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b="1">
                    <a:solidFill>
                      <a:schemeClr val="bg1"/>
                    </a:solidFill>
                    <a:latin typeface="Times New Roman" panose="02020603050405020304" pitchFamily="18" charset="0"/>
                    <a:cs typeface="Times New Roman" panose="02020603050405020304" pitchFamily="18" charset="0"/>
                  </a:rPr>
                  <a:t>SF-6D(36)</a:t>
                </a:r>
                <a:endParaRPr lang="zh-CN" altLang="en-US" b="1">
                  <a:solidFill>
                    <a:schemeClr val="bg1"/>
                  </a:solidFill>
                  <a:latin typeface="Times New Roman" panose="02020603050405020304" pitchFamily="18" charset="0"/>
                  <a:cs typeface="Times New Roman" panose="02020603050405020304" pitchFamily="18" charset="0"/>
                </a:endParaRPr>
              </a:p>
            </p:txBody>
          </p:sp>
          <p:grpSp>
            <p:nvGrpSpPr>
              <p:cNvPr id="65545" name="组合 8"/>
              <p:cNvGrpSpPr>
                <a:grpSpLocks/>
              </p:cNvGrpSpPr>
              <p:nvPr/>
            </p:nvGrpSpPr>
            <p:grpSpPr bwMode="auto">
              <a:xfrm>
                <a:off x="223167" y="2167376"/>
                <a:ext cx="11714065" cy="3393169"/>
                <a:chOff x="223167" y="2167376"/>
                <a:chExt cx="11714065" cy="3393169"/>
              </a:xfrm>
            </p:grpSpPr>
            <p:grpSp>
              <p:nvGrpSpPr>
                <p:cNvPr id="65546" name="组合 9"/>
                <p:cNvGrpSpPr>
                  <a:grpSpLocks/>
                </p:cNvGrpSpPr>
                <p:nvPr/>
              </p:nvGrpSpPr>
              <p:grpSpPr bwMode="auto">
                <a:xfrm>
                  <a:off x="223167" y="2167376"/>
                  <a:ext cx="11714065" cy="3393169"/>
                  <a:chOff x="223167" y="2167376"/>
                  <a:chExt cx="11714065" cy="3393169"/>
                </a:xfrm>
              </p:grpSpPr>
              <p:grpSp>
                <p:nvGrpSpPr>
                  <p:cNvPr id="65548" name="组合 11"/>
                  <p:cNvGrpSpPr>
                    <a:grpSpLocks/>
                  </p:cNvGrpSpPr>
                  <p:nvPr/>
                </p:nvGrpSpPr>
                <p:grpSpPr bwMode="auto">
                  <a:xfrm>
                    <a:off x="223167" y="2177087"/>
                    <a:ext cx="11714065" cy="3383458"/>
                    <a:chOff x="223167" y="2177087"/>
                    <a:chExt cx="11714065" cy="3383458"/>
                  </a:xfrm>
                </p:grpSpPr>
                <p:grpSp>
                  <p:nvGrpSpPr>
                    <p:cNvPr id="65550" name="组合 13"/>
                    <p:cNvGrpSpPr>
                      <a:grpSpLocks/>
                    </p:cNvGrpSpPr>
                    <p:nvPr/>
                  </p:nvGrpSpPr>
                  <p:grpSpPr bwMode="auto">
                    <a:xfrm>
                      <a:off x="223167" y="2177087"/>
                      <a:ext cx="11714065" cy="3383458"/>
                      <a:chOff x="223167" y="2177087"/>
                      <a:chExt cx="11714065" cy="3383458"/>
                    </a:xfrm>
                  </p:grpSpPr>
                  <p:grpSp>
                    <p:nvGrpSpPr>
                      <p:cNvPr id="65552" name="组合 15"/>
                      <p:cNvGrpSpPr>
                        <a:grpSpLocks/>
                      </p:cNvGrpSpPr>
                      <p:nvPr/>
                    </p:nvGrpSpPr>
                    <p:grpSpPr bwMode="auto">
                      <a:xfrm>
                        <a:off x="223167" y="2177087"/>
                        <a:ext cx="11714065" cy="3383458"/>
                        <a:chOff x="223167" y="2177087"/>
                        <a:chExt cx="11714065" cy="3383458"/>
                      </a:xfrm>
                    </p:grpSpPr>
                    <p:grpSp>
                      <p:nvGrpSpPr>
                        <p:cNvPr id="65554" name="组合 17"/>
                        <p:cNvGrpSpPr>
                          <a:grpSpLocks/>
                        </p:cNvGrpSpPr>
                        <p:nvPr/>
                      </p:nvGrpSpPr>
                      <p:grpSpPr bwMode="auto">
                        <a:xfrm>
                          <a:off x="223167" y="2177087"/>
                          <a:ext cx="11714065" cy="3383458"/>
                          <a:chOff x="223167" y="2228612"/>
                          <a:chExt cx="11714065" cy="3383458"/>
                        </a:xfrm>
                      </p:grpSpPr>
                      <p:grpSp>
                        <p:nvGrpSpPr>
                          <p:cNvPr id="65557" name="组合 20"/>
                          <p:cNvGrpSpPr>
                            <a:grpSpLocks/>
                          </p:cNvGrpSpPr>
                          <p:nvPr/>
                        </p:nvGrpSpPr>
                        <p:grpSpPr bwMode="auto">
                          <a:xfrm>
                            <a:off x="223167" y="2228612"/>
                            <a:ext cx="11714065" cy="3383458"/>
                            <a:chOff x="223167" y="2228612"/>
                            <a:chExt cx="11714065" cy="3383458"/>
                          </a:xfrm>
                        </p:grpSpPr>
                        <p:grpSp>
                          <p:nvGrpSpPr>
                            <p:cNvPr id="65559" name="组合 22"/>
                            <p:cNvGrpSpPr>
                              <a:grpSpLocks/>
                            </p:cNvGrpSpPr>
                            <p:nvPr/>
                          </p:nvGrpSpPr>
                          <p:grpSpPr bwMode="auto">
                            <a:xfrm>
                              <a:off x="223167" y="2228612"/>
                              <a:ext cx="11714065" cy="3383458"/>
                              <a:chOff x="223167" y="2228612"/>
                              <a:chExt cx="11714065" cy="3383458"/>
                            </a:xfrm>
                          </p:grpSpPr>
                          <p:sp>
                            <p:nvSpPr>
                              <p:cNvPr id="65561" name="文本框 141"/>
                              <p:cNvSpPr txBox="1">
                                <a:spLocks noChangeArrowheads="1"/>
                              </p:cNvSpPr>
                              <p:nvPr/>
                            </p:nvSpPr>
                            <p:spPr bwMode="auto">
                              <a:xfrm>
                                <a:off x="5065084" y="2228788"/>
                                <a:ext cx="1071676" cy="46041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b="1">
                                    <a:latin typeface="Times New Roman" panose="02020603050405020304" pitchFamily="18" charset="0"/>
                                    <a:cs typeface="Times New Roman" panose="02020603050405020304" pitchFamily="18" charset="0"/>
                                  </a:rPr>
                                  <a:t>HUI2</a:t>
                                </a:r>
                                <a:endParaRPr lang="zh-CN" altLang="en-US" b="1">
                                  <a:latin typeface="Times New Roman" panose="02020603050405020304" pitchFamily="18" charset="0"/>
                                  <a:cs typeface="Times New Roman" panose="02020603050405020304" pitchFamily="18" charset="0"/>
                                </a:endParaRPr>
                              </a:p>
                            </p:txBody>
                          </p:sp>
                          <p:grpSp>
                            <p:nvGrpSpPr>
                              <p:cNvPr id="65562" name="组合 25"/>
                              <p:cNvGrpSpPr>
                                <a:grpSpLocks/>
                              </p:cNvGrpSpPr>
                              <p:nvPr/>
                            </p:nvGrpSpPr>
                            <p:grpSpPr bwMode="auto">
                              <a:xfrm>
                                <a:off x="223167" y="2228612"/>
                                <a:ext cx="11714065" cy="3383458"/>
                                <a:chOff x="-2974" y="2262111"/>
                                <a:chExt cx="11714065" cy="3383458"/>
                              </a:xfrm>
                            </p:grpSpPr>
                            <p:grpSp>
                              <p:nvGrpSpPr>
                                <p:cNvPr id="65565" name="组合 28"/>
                                <p:cNvGrpSpPr>
                                  <a:grpSpLocks/>
                                </p:cNvGrpSpPr>
                                <p:nvPr/>
                              </p:nvGrpSpPr>
                              <p:grpSpPr bwMode="auto">
                                <a:xfrm>
                                  <a:off x="-2974" y="2262111"/>
                                  <a:ext cx="11714065" cy="3383458"/>
                                  <a:chOff x="-2974" y="2262111"/>
                                  <a:chExt cx="11714065" cy="3383458"/>
                                </a:xfrm>
                              </p:grpSpPr>
                              <p:grpSp>
                                <p:nvGrpSpPr>
                                  <p:cNvPr id="65569" name="组合 32"/>
                                  <p:cNvGrpSpPr>
                                    <a:grpSpLocks/>
                                  </p:cNvGrpSpPr>
                                  <p:nvPr/>
                                </p:nvGrpSpPr>
                                <p:grpSpPr bwMode="auto">
                                  <a:xfrm>
                                    <a:off x="-2974" y="2262111"/>
                                    <a:ext cx="11714065" cy="3383458"/>
                                    <a:chOff x="-2974" y="2262111"/>
                                    <a:chExt cx="11714065" cy="3383458"/>
                                  </a:xfrm>
                                </p:grpSpPr>
                                <p:cxnSp>
                                  <p:nvCxnSpPr>
                                    <p:cNvPr id="39" name="直接连接符 38"/>
                                    <p:cNvCxnSpPr/>
                                    <p:nvPr/>
                                  </p:nvCxnSpPr>
                                  <p:spPr>
                                    <a:xfrm>
                                      <a:off x="8832054" y="4038783"/>
                                      <a:ext cx="0" cy="28738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9048198" y="3297313"/>
                                      <a:ext cx="0" cy="1028851"/>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65577" name="组合 40"/>
                                    <p:cNvGrpSpPr>
                                      <a:grpSpLocks/>
                                    </p:cNvGrpSpPr>
                                    <p:nvPr/>
                                  </p:nvGrpSpPr>
                                  <p:grpSpPr bwMode="auto">
                                    <a:xfrm>
                                      <a:off x="-2974" y="2262111"/>
                                      <a:ext cx="11714065" cy="3383458"/>
                                      <a:chOff x="-2974" y="2262111"/>
                                      <a:chExt cx="11714065" cy="3383458"/>
                                    </a:xfrm>
                                  </p:grpSpPr>
                                  <p:grpSp>
                                    <p:nvGrpSpPr>
                                      <p:cNvPr id="65578" name="组合 41"/>
                                      <p:cNvGrpSpPr>
                                        <a:grpSpLocks/>
                                      </p:cNvGrpSpPr>
                                      <p:nvPr/>
                                    </p:nvGrpSpPr>
                                    <p:grpSpPr bwMode="auto">
                                      <a:xfrm>
                                        <a:off x="-2974" y="2262111"/>
                                        <a:ext cx="11714065" cy="3383458"/>
                                        <a:chOff x="-2974" y="2262111"/>
                                        <a:chExt cx="11714065" cy="3383458"/>
                                      </a:xfrm>
                                    </p:grpSpPr>
                                    <p:cxnSp>
                                      <p:nvCxnSpPr>
                                        <p:cNvPr id="46" name="直接连接符 45"/>
                                        <p:cNvCxnSpPr/>
                                        <p:nvPr/>
                                      </p:nvCxnSpPr>
                                      <p:spPr>
                                        <a:xfrm>
                                          <a:off x="8183622" y="4038783"/>
                                          <a:ext cx="0" cy="535066"/>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65583" name="组合 46"/>
                                        <p:cNvGrpSpPr>
                                          <a:grpSpLocks/>
                                        </p:cNvGrpSpPr>
                                        <p:nvPr/>
                                      </p:nvGrpSpPr>
                                      <p:grpSpPr bwMode="auto">
                                        <a:xfrm>
                                          <a:off x="-2974" y="2262111"/>
                                          <a:ext cx="11714065" cy="3383458"/>
                                          <a:chOff x="-2974" y="2262111"/>
                                          <a:chExt cx="11714065" cy="3383458"/>
                                        </a:xfrm>
                                      </p:grpSpPr>
                                      <p:grpSp>
                                        <p:nvGrpSpPr>
                                          <p:cNvPr id="65584" name="组合 47"/>
                                          <p:cNvGrpSpPr>
                                            <a:grpSpLocks/>
                                          </p:cNvGrpSpPr>
                                          <p:nvPr/>
                                        </p:nvGrpSpPr>
                                        <p:grpSpPr bwMode="auto">
                                          <a:xfrm>
                                            <a:off x="-2974" y="2262111"/>
                                            <a:ext cx="11714065" cy="3383458"/>
                                            <a:chOff x="-2974" y="2262111"/>
                                            <a:chExt cx="11714065" cy="3383458"/>
                                          </a:xfrm>
                                        </p:grpSpPr>
                                        <p:sp>
                                          <p:nvSpPr>
                                            <p:cNvPr id="65589" name="文本框 94"/>
                                            <p:cNvSpPr txBox="1">
                                              <a:spLocks noChangeArrowheads="1"/>
                                            </p:cNvSpPr>
                                            <p:nvPr/>
                                          </p:nvSpPr>
                                          <p:spPr bwMode="auto">
                                            <a:xfrm>
                                              <a:off x="6625766" y="4632804"/>
                                              <a:ext cx="909381" cy="33721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600">
                                                  <a:latin typeface="微软雅黑" panose="020B0503020204020204" pitchFamily="34" charset="-122"/>
                                                </a:rPr>
                                                <a:t>2000</a:t>
                                              </a:r>
                                              <a:endParaRPr lang="zh-CN" altLang="en-US" sz="1600">
                                                <a:latin typeface="微软雅黑" panose="020B0503020204020204" pitchFamily="34" charset="-122"/>
                                              </a:endParaRPr>
                                            </a:p>
                                          </p:txBody>
                                        </p:sp>
                                        <p:grpSp>
                                          <p:nvGrpSpPr>
                                            <p:cNvPr id="65590" name="组合 53"/>
                                            <p:cNvGrpSpPr>
                                              <a:grpSpLocks/>
                                            </p:cNvGrpSpPr>
                                            <p:nvPr/>
                                          </p:nvGrpSpPr>
                                          <p:grpSpPr bwMode="auto">
                                            <a:xfrm>
                                              <a:off x="-2974" y="2262111"/>
                                              <a:ext cx="11714065" cy="3383458"/>
                                              <a:chOff x="229476" y="2391323"/>
                                              <a:chExt cx="11842441" cy="3383458"/>
                                            </a:xfrm>
                                          </p:grpSpPr>
                                          <p:grpSp>
                                            <p:nvGrpSpPr>
                                              <p:cNvPr id="65591" name="组合 54"/>
                                              <p:cNvGrpSpPr>
                                                <a:grpSpLocks/>
                                              </p:cNvGrpSpPr>
                                              <p:nvPr/>
                                            </p:nvGrpSpPr>
                                            <p:grpSpPr bwMode="auto">
                                              <a:xfrm>
                                                <a:off x="229476" y="2391323"/>
                                                <a:ext cx="11842441" cy="3383458"/>
                                                <a:chOff x="648459" y="2874706"/>
                                                <a:chExt cx="11842441" cy="3383458"/>
                                              </a:xfrm>
                                            </p:grpSpPr>
                                            <p:sp>
                                              <p:nvSpPr>
                                                <p:cNvPr id="65593" name="文本框 65"/>
                                                <p:cNvSpPr txBox="1">
                                                  <a:spLocks noChangeArrowheads="1"/>
                                                </p:cNvSpPr>
                                                <p:nvPr/>
                                              </p:nvSpPr>
                                              <p:spPr bwMode="auto">
                                                <a:xfrm>
                                                  <a:off x="1863844" y="5228975"/>
                                                  <a:ext cx="919347" cy="33721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600">
                                                      <a:latin typeface="微软雅黑" panose="020B0503020204020204" pitchFamily="34" charset="-122"/>
                                                    </a:rPr>
                                                    <a:t>1975</a:t>
                                                  </a:r>
                                                  <a:endParaRPr lang="zh-CN" altLang="en-US" sz="1600">
                                                    <a:latin typeface="微软雅黑" panose="020B0503020204020204" pitchFamily="34" charset="-122"/>
                                                  </a:endParaRPr>
                                                </a:p>
                                              </p:txBody>
                                            </p:sp>
                                            <p:grpSp>
                                              <p:nvGrpSpPr>
                                                <p:cNvPr id="65594" name="组合 57"/>
                                                <p:cNvGrpSpPr>
                                                  <a:grpSpLocks/>
                                                </p:cNvGrpSpPr>
                                                <p:nvPr/>
                                              </p:nvGrpSpPr>
                                              <p:grpSpPr bwMode="auto">
                                                <a:xfrm>
                                                  <a:off x="648459" y="2874706"/>
                                                  <a:ext cx="11842441" cy="3383458"/>
                                                  <a:chOff x="648459" y="2874706"/>
                                                  <a:chExt cx="11842441" cy="3383458"/>
                                                </a:xfrm>
                                              </p:grpSpPr>
                                              <p:sp>
                                                <p:nvSpPr>
                                                  <p:cNvPr id="65595" name="文本框 64"/>
                                                  <p:cNvSpPr txBox="1">
                                                    <a:spLocks noChangeArrowheads="1"/>
                                                  </p:cNvSpPr>
                                                  <p:nvPr/>
                                                </p:nvSpPr>
                                                <p:spPr bwMode="auto">
                                                  <a:xfrm>
                                                    <a:off x="648459" y="2874706"/>
                                                    <a:ext cx="1724644" cy="64642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b="1" dirty="0">
                                                        <a:latin typeface="Times New Roman" panose="02020603050405020304" pitchFamily="18" charset="0"/>
                                                        <a:cs typeface="Times New Roman" panose="02020603050405020304" pitchFamily="18" charset="0"/>
                                                      </a:rPr>
                                                      <a:t>QWB blueprint</a:t>
                                                    </a:r>
                                                    <a:endParaRPr lang="zh-CN" altLang="en-US" b="1" dirty="0">
                                                      <a:latin typeface="Times New Roman" panose="02020603050405020304" pitchFamily="18" charset="0"/>
                                                      <a:cs typeface="Times New Roman" panose="02020603050405020304" pitchFamily="18" charset="0"/>
                                                    </a:endParaRPr>
                                                  </a:p>
                                                </p:txBody>
                                              </p:sp>
                                              <p:grpSp>
                                                <p:nvGrpSpPr>
                                                  <p:cNvPr id="65596" name="组合 59"/>
                                                  <p:cNvGrpSpPr>
                                                    <a:grpSpLocks/>
                                                  </p:cNvGrpSpPr>
                                                  <p:nvPr/>
                                                </p:nvGrpSpPr>
                                                <p:grpSpPr bwMode="auto">
                                                  <a:xfrm>
                                                    <a:off x="867756" y="3203666"/>
                                                    <a:ext cx="11623144" cy="3054498"/>
                                                    <a:chOff x="867756" y="3203666"/>
                                                    <a:chExt cx="11623144" cy="3054498"/>
                                                  </a:xfrm>
                                                </p:grpSpPr>
                                                <p:sp>
                                                  <p:nvSpPr>
                                                    <p:cNvPr id="65597" name="文本框 70"/>
                                                    <p:cNvSpPr txBox="1">
                                                      <a:spLocks noChangeArrowheads="1"/>
                                                    </p:cNvSpPr>
                                                    <p:nvPr/>
                                                  </p:nvSpPr>
                                                  <p:spPr bwMode="auto">
                                                    <a:xfrm>
                                                      <a:off x="2155309" y="5846777"/>
                                                      <a:ext cx="1091028" cy="411387"/>
                                                    </a:xfrm>
                                                    <a:prstGeom prst="rect">
                                                      <a:avLst/>
                                                    </a:prstGeom>
                                                    <a:solidFill>
                                                      <a:srgbClr val="00206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b="1">
                                                          <a:solidFill>
                                                            <a:schemeClr val="bg1"/>
                                                          </a:solidFill>
                                                          <a:latin typeface="Times New Roman" panose="02020603050405020304" pitchFamily="18" charset="0"/>
                                                          <a:cs typeface="Times New Roman" panose="02020603050405020304" pitchFamily="18" charset="0"/>
                                                        </a:rPr>
                                                        <a:t>QWB</a:t>
                                                      </a:r>
                                                      <a:endParaRPr lang="zh-CN" altLang="en-US" b="1">
                                                        <a:solidFill>
                                                          <a:schemeClr val="bg1"/>
                                                        </a:solidFill>
                                                        <a:latin typeface="Times New Roman" panose="02020603050405020304" pitchFamily="18" charset="0"/>
                                                        <a:cs typeface="Times New Roman" panose="02020603050405020304" pitchFamily="18" charset="0"/>
                                                      </a:endParaRPr>
                                                    </a:p>
                                                  </p:txBody>
                                                </p:sp>
                                                <p:grpSp>
                                                  <p:nvGrpSpPr>
                                                    <p:cNvPr id="65598" name="组合 61"/>
                                                    <p:cNvGrpSpPr>
                                                      <a:grpSpLocks/>
                                                    </p:cNvGrpSpPr>
                                                    <p:nvPr/>
                                                  </p:nvGrpSpPr>
                                                  <p:grpSpPr bwMode="auto">
                                                    <a:xfrm>
                                                      <a:off x="867756" y="3203666"/>
                                                      <a:ext cx="11623144" cy="2673300"/>
                                                      <a:chOff x="867756" y="3203666"/>
                                                      <a:chExt cx="11623144" cy="2673300"/>
                                                    </a:xfrm>
                                                  </p:grpSpPr>
                                                  <p:sp>
                                                    <p:nvSpPr>
                                                      <p:cNvPr id="65599" name="文本框 85"/>
                                                      <p:cNvSpPr txBox="1">
                                                        <a:spLocks noChangeArrowheads="1"/>
                                                      </p:cNvSpPr>
                                                      <p:nvPr/>
                                                    </p:nvSpPr>
                                                    <p:spPr bwMode="auto">
                                                      <a:xfrm>
                                                        <a:off x="5212095" y="5237319"/>
                                                        <a:ext cx="919347" cy="33721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600">
                                                            <a:latin typeface="微软雅黑" panose="020B0503020204020204" pitchFamily="34" charset="-122"/>
                                                          </a:rPr>
                                                          <a:t>1990</a:t>
                                                        </a:r>
                                                        <a:endParaRPr lang="zh-CN" altLang="en-US" sz="1600">
                                                          <a:latin typeface="微软雅黑" panose="020B0503020204020204" pitchFamily="34" charset="-122"/>
                                                        </a:endParaRPr>
                                                      </a:p>
                                                    </p:txBody>
                                                  </p:sp>
                                                  <p:grpSp>
                                                    <p:nvGrpSpPr>
                                                      <p:cNvPr id="65600" name="组合 63"/>
                                                      <p:cNvGrpSpPr>
                                                        <a:grpSpLocks/>
                                                      </p:cNvGrpSpPr>
                                                      <p:nvPr/>
                                                    </p:nvGrpSpPr>
                                                    <p:grpSpPr bwMode="auto">
                                                      <a:xfrm>
                                                        <a:off x="867756" y="3203666"/>
                                                        <a:ext cx="11623144" cy="2673300"/>
                                                        <a:chOff x="867756" y="3203666"/>
                                                        <a:chExt cx="11623144" cy="2673300"/>
                                                      </a:xfrm>
                                                    </p:grpSpPr>
                                                    <p:grpSp>
                                                      <p:nvGrpSpPr>
                                                        <p:cNvPr id="65601" name="组合 64"/>
                                                        <p:cNvGrpSpPr>
                                                          <a:grpSpLocks/>
                                                        </p:cNvGrpSpPr>
                                                        <p:nvPr/>
                                                      </p:nvGrpSpPr>
                                                      <p:grpSpPr bwMode="auto">
                                                        <a:xfrm>
                                                          <a:off x="867756" y="3203666"/>
                                                          <a:ext cx="11623144" cy="2673300"/>
                                                          <a:chOff x="867756" y="3203666"/>
                                                          <a:chExt cx="11623144" cy="2673300"/>
                                                        </a:xfrm>
                                                      </p:grpSpPr>
                                                      <p:grpSp>
                                                        <p:nvGrpSpPr>
                                                          <p:cNvPr id="65603" name="组合 66"/>
                                                          <p:cNvGrpSpPr>
                                                            <a:grpSpLocks/>
                                                          </p:cNvGrpSpPr>
                                                          <p:nvPr/>
                                                        </p:nvGrpSpPr>
                                                        <p:grpSpPr bwMode="auto">
                                                          <a:xfrm>
                                                            <a:off x="867756" y="3203666"/>
                                                            <a:ext cx="11623144" cy="2673300"/>
                                                            <a:chOff x="867756" y="3203666"/>
                                                            <a:chExt cx="11623144" cy="2673300"/>
                                                          </a:xfrm>
                                                        </p:grpSpPr>
                                                        <p:grpSp>
                                                          <p:nvGrpSpPr>
                                                            <p:cNvPr id="65606" name="组合 69"/>
                                                            <p:cNvGrpSpPr>
                                                              <a:grpSpLocks/>
                                                            </p:cNvGrpSpPr>
                                                            <p:nvPr/>
                                                          </p:nvGrpSpPr>
                                                          <p:grpSpPr bwMode="auto">
                                                            <a:xfrm>
                                                              <a:off x="1272067" y="3203666"/>
                                                              <a:ext cx="11218833" cy="2673300"/>
                                                              <a:chOff x="1288702" y="2699673"/>
                                                              <a:chExt cx="11218833" cy="2673300"/>
                                                            </a:xfrm>
                                                          </p:grpSpPr>
                                                          <p:grpSp>
                                                            <p:nvGrpSpPr>
                                                              <p:cNvPr id="65608" name="组合 71"/>
                                                              <p:cNvGrpSpPr>
                                                                <a:grpSpLocks/>
                                                              </p:cNvGrpSpPr>
                                                              <p:nvPr/>
                                                            </p:nvGrpSpPr>
                                                            <p:grpSpPr bwMode="auto">
                                                              <a:xfrm>
                                                                <a:off x="1344066" y="2699673"/>
                                                                <a:ext cx="11163469" cy="2673300"/>
                                                                <a:chOff x="1488064" y="3131667"/>
                                                                <a:chExt cx="11163469" cy="2673300"/>
                                                              </a:xfrm>
                                                            </p:grpSpPr>
                                                            <p:cxnSp>
                                                              <p:nvCxnSpPr>
                                                                <p:cNvPr id="74" name="直接连接符 73"/>
                                                                <p:cNvCxnSpPr/>
                                                                <p:nvPr/>
                                                              </p:nvCxnSpPr>
                                                              <p:spPr>
                                                                <a:xfrm>
                                                                  <a:off x="1487719" y="3501309"/>
                                                                  <a:ext cx="0" cy="1656005"/>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65611" name="组合 74"/>
                                                                <p:cNvGrpSpPr>
                                                                  <a:grpSpLocks/>
                                                                </p:cNvGrpSpPr>
                                                                <p:nvPr/>
                                                              </p:nvGrpSpPr>
                                                              <p:grpSpPr bwMode="auto">
                                                                <a:xfrm>
                                                                  <a:off x="1488064" y="3131667"/>
                                                                  <a:ext cx="11163469" cy="2673300"/>
                                                                  <a:chOff x="1488064" y="3131667"/>
                                                                  <a:chExt cx="11163469" cy="2673300"/>
                                                                </a:xfrm>
                                                              </p:grpSpPr>
                                                              <p:grpSp>
                                                                <p:nvGrpSpPr>
                                                                  <p:cNvPr id="65612" name="组合 75"/>
                                                                  <p:cNvGrpSpPr>
                                                                    <a:grpSpLocks/>
                                                                  </p:cNvGrpSpPr>
                                                                  <p:nvPr/>
                                                                </p:nvGrpSpPr>
                                                                <p:grpSpPr bwMode="auto">
                                                                  <a:xfrm>
                                                                    <a:off x="1488064" y="3131667"/>
                                                                    <a:ext cx="11163469" cy="2673300"/>
                                                                    <a:chOff x="1488064" y="3131667"/>
                                                                    <a:chExt cx="11163469" cy="2673300"/>
                                                                  </a:xfrm>
                                                                </p:grpSpPr>
                                                                <p:grpSp>
                                                                  <p:nvGrpSpPr>
                                                                    <p:cNvPr id="65615" name="组合 78"/>
                                                                    <p:cNvGrpSpPr>
                                                                      <a:grpSpLocks/>
                                                                    </p:cNvGrpSpPr>
                                                                    <p:nvPr/>
                                                                  </p:nvGrpSpPr>
                                                                  <p:grpSpPr bwMode="auto">
                                                                    <a:xfrm>
                                                                      <a:off x="1488064" y="3190632"/>
                                                                      <a:ext cx="11163469" cy="2614335"/>
                                                                      <a:chOff x="1488064" y="3190632"/>
                                                                      <a:chExt cx="11163469" cy="2614335"/>
                                                                    </a:xfrm>
                                                                  </p:grpSpPr>
                                                                  <p:grpSp>
                                                                    <p:nvGrpSpPr>
                                                                      <p:cNvPr id="65626" name="组合 89"/>
                                                                      <p:cNvGrpSpPr>
                                                                        <a:grpSpLocks/>
                                                                      </p:cNvGrpSpPr>
                                                                      <p:nvPr/>
                                                                    </p:nvGrpSpPr>
                                                                    <p:grpSpPr bwMode="auto">
                                                                      <a:xfrm>
                                                                        <a:off x="1488064" y="3190632"/>
                                                                        <a:ext cx="11163469" cy="2614335"/>
                                                                        <a:chOff x="1488064" y="3190632"/>
                                                                        <a:chExt cx="11163469" cy="2614335"/>
                                                                      </a:xfrm>
                                                                    </p:grpSpPr>
                                                                    <p:grpSp>
                                                                      <p:nvGrpSpPr>
                                                                        <p:cNvPr id="65633" name="组合 96"/>
                                                                        <p:cNvGrpSpPr>
                                                                          <a:grpSpLocks/>
                                                                        </p:cNvGrpSpPr>
                                                                        <p:nvPr/>
                                                                      </p:nvGrpSpPr>
                                                                      <p:grpSpPr bwMode="auto">
                                                                        <a:xfrm>
                                                                          <a:off x="1488064" y="3190632"/>
                                                                          <a:ext cx="11163469" cy="2614335"/>
                                                                          <a:chOff x="1488064" y="3190632"/>
                                                                          <a:chExt cx="11163469" cy="2614335"/>
                                                                        </a:xfrm>
                                                                      </p:grpSpPr>
                                                                      <p:grpSp>
                                                                        <p:nvGrpSpPr>
                                                                          <p:cNvPr id="65639" name="组合 102"/>
                                                                          <p:cNvGrpSpPr>
                                                                            <a:grpSpLocks/>
                                                                          </p:cNvGrpSpPr>
                                                                          <p:nvPr/>
                                                                        </p:nvGrpSpPr>
                                                                        <p:grpSpPr bwMode="auto">
                                                                          <a:xfrm>
                                                                            <a:off x="1488064" y="3190632"/>
                                                                            <a:ext cx="11163469" cy="2614335"/>
                                                                            <a:chOff x="1488064" y="3190632"/>
                                                                            <a:chExt cx="11163469" cy="2614335"/>
                                                                          </a:xfrm>
                                                                        </p:grpSpPr>
                                                                        <p:grpSp>
                                                                          <p:nvGrpSpPr>
                                                                            <p:cNvPr id="65642" name="组合 105"/>
                                                                            <p:cNvGrpSpPr>
                                                                              <a:grpSpLocks/>
                                                                            </p:cNvGrpSpPr>
                                                                            <p:nvPr/>
                                                                          </p:nvGrpSpPr>
                                                                          <p:grpSpPr bwMode="auto">
                                                                            <a:xfrm>
                                                                              <a:off x="1488064" y="4580984"/>
                                                                              <a:ext cx="11163469" cy="287996"/>
                                                                              <a:chOff x="1488064" y="4580984"/>
                                                                              <a:chExt cx="11163469" cy="287996"/>
                                                                            </a:xfrm>
                                                                          </p:grpSpPr>
                                                                          <p:grpSp>
                                                                            <p:nvGrpSpPr>
                                                                              <p:cNvPr id="65647" name="组合 110"/>
                                                                              <p:cNvGrpSpPr>
                                                                                <a:grpSpLocks/>
                                                                              </p:cNvGrpSpPr>
                                                                              <p:nvPr/>
                                                                            </p:nvGrpSpPr>
                                                                            <p:grpSpPr bwMode="auto">
                                                                              <a:xfrm>
                                                                                <a:off x="1488064" y="4580984"/>
                                                                                <a:ext cx="11163469" cy="287996"/>
                                                                                <a:chOff x="1488064" y="4580984"/>
                                                                                <a:chExt cx="11163469" cy="287996"/>
                                                                              </a:xfrm>
                                                                            </p:grpSpPr>
                                                                            <p:cxnSp>
                                                                              <p:nvCxnSpPr>
                                                                                <p:cNvPr id="113" name="直接箭头连接符 112"/>
                                                                                <p:cNvCxnSpPr/>
                                                                                <p:nvPr/>
                                                                              </p:nvCxnSpPr>
                                                                              <p:spPr>
                                                                                <a:xfrm>
                                                                                  <a:off x="1487719" y="4580968"/>
                                                                                  <a:ext cx="11163814" cy="0"/>
                                                                                </a:xfrm>
                                                                                <a:prstGeom prst="straightConnector1">
                                                                                  <a:avLst/>
                                                                                </a:prstGeom>
                                                                                <a:ln w="57150">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1660344"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1878857"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097370"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grpSp>
                                                                          <p:cxnSp>
                                                                            <p:nvCxnSpPr>
                                                                              <p:cNvPr id="112" name="直接连接符 111"/>
                                                                              <p:cNvCxnSpPr/>
                                                                              <p:nvPr/>
                                                                            </p:nvCxnSpPr>
                                                                            <p:spPr>
                                                                              <a:xfrm>
                                                                                <a:off x="2315882"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grpSp>
                                                                        <p:cxnSp>
                                                                          <p:nvCxnSpPr>
                                                                            <p:cNvPr id="107" name="直接连接符 106"/>
                                                                            <p:cNvCxnSpPr/>
                                                                            <p:nvPr/>
                                                                          </p:nvCxnSpPr>
                                                                          <p:spPr>
                                                                            <a:xfrm>
                                                                              <a:off x="2534395" y="4568266"/>
                                                                              <a:ext cx="0" cy="60175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2752908" y="4580968"/>
                                                                              <a:ext cx="0" cy="1224141"/>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2971420" y="3190114"/>
                                                                              <a:ext cx="0" cy="1678233"/>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3187747"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grpSp>
                                                                      <p:cxnSp>
                                                                        <p:nvCxnSpPr>
                                                                          <p:cNvPr id="104" name="直接连接符 103"/>
                                                                          <p:cNvCxnSpPr/>
                                                                          <p:nvPr/>
                                                                        </p:nvCxnSpPr>
                                                                        <p:spPr>
                                                                          <a:xfrm>
                                                                            <a:off x="3406260"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624773" y="4580968"/>
                                                                            <a:ext cx="4370" cy="576346"/>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grpSp>
                                                                    <p:cxnSp>
                                                                      <p:nvCxnSpPr>
                                                                        <p:cNvPr id="98" name="直接连接符 97"/>
                                                                        <p:cNvCxnSpPr/>
                                                                        <p:nvPr/>
                                                                      </p:nvCxnSpPr>
                                                                      <p:spPr>
                                                                        <a:xfrm>
                                                                          <a:off x="3843285"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061798"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280311"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4498824"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4717336" y="4580968"/>
                                                                          <a:ext cx="0" cy="576346"/>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grpSp>
                                                                  <p:cxnSp>
                                                                    <p:nvCxnSpPr>
                                                                      <p:cNvPr id="91" name="直接连接符 90"/>
                                                                      <p:cNvCxnSpPr/>
                                                                      <p:nvPr/>
                                                                    </p:nvCxnSpPr>
                                                                    <p:spPr>
                                                                      <a:xfrm>
                                                                        <a:off x="4935849"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154362"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372874"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5591387"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809900" y="4580968"/>
                                                                        <a:ext cx="0" cy="1224141"/>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6028412"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grpSp>
                                                                <p:cxnSp>
                                                                  <p:nvCxnSpPr>
                                                                    <p:cNvPr id="80" name="直接连接符 79"/>
                                                                    <p:cNvCxnSpPr/>
                                                                    <p:nvPr/>
                                                                  </p:nvCxnSpPr>
                                                                  <p:spPr>
                                                                    <a:xfrm>
                                                                      <a:off x="6246925" y="3131367"/>
                                                                      <a:ext cx="0" cy="173698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465438"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6681766" y="3715653"/>
                                                                      <a:ext cx="0" cy="1152694"/>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6900279" y="4568266"/>
                                                                      <a:ext cx="0" cy="573171"/>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7120976"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7339489"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7558001" y="3345711"/>
                                                                      <a:ext cx="0" cy="2429231"/>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7776514"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7992842" y="4580968"/>
                                                                      <a:ext cx="0" cy="56046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8211355"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a:xfrm>
                                                                    <a:off x="8429868"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648380" y="4580968"/>
                                                                    <a:ext cx="0" cy="287379"/>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grpSp>
                                                          </p:grpSp>
                                                          <p:sp>
                                                            <p:nvSpPr>
                                                              <p:cNvPr id="73" name="流程图: 接点 72"/>
                                                              <p:cNvSpPr/>
                                                              <p:nvPr/>
                                                            </p:nvSpPr>
                                                            <p:spPr>
                                                              <a:xfrm>
                                                                <a:off x="1289093" y="4093402"/>
                                                                <a:ext cx="111441" cy="111141"/>
                                                              </a:xfrm>
                                                              <a:prstGeom prst="flowChartConnector">
                                                                <a:avLst/>
                                                              </a:prstGeom>
                                                              <a:solidFill>
                                                                <a:schemeClr val="bg1">
                                                                  <a:lumMod val="50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5365" algn="l" defTabSz="914400" rtl="0" eaLnBrk="1" latinLnBrk="0" hangingPunct="1">
                                                                  <a:defRPr sz="1800" kern="1200">
                                                                    <a:solidFill>
                                                                      <a:schemeClr val="lt1"/>
                                                                    </a:solidFill>
                                                                    <a:latin typeface="+mn-lt"/>
                                                                    <a:ea typeface="+mn-ea"/>
                                                                    <a:cs typeface="+mn-cs"/>
                                                                  </a:defRPr>
                                                                </a:lvl6pPr>
                                                                <a:lvl7pPr marL="2742565" algn="l" defTabSz="914400" rtl="0" eaLnBrk="1" latinLnBrk="0" hangingPunct="1">
                                                                  <a:defRPr sz="1800" kern="1200">
                                                                    <a:solidFill>
                                                                      <a:schemeClr val="lt1"/>
                                                                    </a:solidFill>
                                                                    <a:latin typeface="+mn-lt"/>
                                                                    <a:ea typeface="+mn-ea"/>
                                                                    <a:cs typeface="+mn-cs"/>
                                                                  </a:defRPr>
                                                                </a:lvl7pPr>
                                                                <a:lvl8pPr marL="3199765" algn="l" defTabSz="914400" rtl="0" eaLnBrk="1" latinLnBrk="0" hangingPunct="1">
                                                                  <a:defRPr sz="1800" kern="1200">
                                                                    <a:solidFill>
                                                                      <a:schemeClr val="lt1"/>
                                                                    </a:solidFill>
                                                                    <a:latin typeface="+mn-lt"/>
                                                                    <a:ea typeface="+mn-ea"/>
                                                                    <a:cs typeface="+mn-cs"/>
                                                                  </a:defRPr>
                                                                </a:lvl8pPr>
                                                                <a:lvl9pPr marL="3656965"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sp>
                                                          <p:nvSpPr>
                                                            <p:cNvPr id="65607" name="文本框 62"/>
                                                            <p:cNvSpPr txBox="1">
                                                              <a:spLocks noChangeArrowheads="1"/>
                                                            </p:cNvSpPr>
                                                            <p:nvPr/>
                                                          </p:nvSpPr>
                                                          <p:spPr bwMode="auto">
                                                            <a:xfrm>
                                                              <a:off x="867756" y="5228975"/>
                                                              <a:ext cx="919347" cy="33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600">
                                                                  <a:latin typeface="微软雅黑" panose="020B0503020204020204" pitchFamily="34" charset="-122"/>
                                                                </a:rPr>
                                                                <a:t>1970</a:t>
                                                              </a:r>
                                                              <a:endParaRPr lang="zh-CN" altLang="en-US" sz="1600">
                                                                <a:latin typeface="微软雅黑" panose="020B0503020204020204" pitchFamily="34" charset="-122"/>
                                                              </a:endParaRPr>
                                                            </a:p>
                                                          </p:txBody>
                                                        </p:sp>
                                                      </p:grpSp>
                                                      <p:sp>
                                                        <p:nvSpPr>
                                                          <p:cNvPr id="65604" name="文本框 71"/>
                                                          <p:cNvSpPr txBox="1">
                                                            <a:spLocks noChangeArrowheads="1"/>
                                                          </p:cNvSpPr>
                                                          <p:nvPr/>
                                                        </p:nvSpPr>
                                                        <p:spPr bwMode="auto">
                                                          <a:xfrm>
                                                            <a:off x="3028453" y="5228975"/>
                                                            <a:ext cx="919347" cy="33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600">
                                                                <a:latin typeface="微软雅黑" panose="020B0503020204020204" pitchFamily="34" charset="-122"/>
                                                              </a:rPr>
                                                              <a:t>1980</a:t>
                                                            </a:r>
                                                            <a:endParaRPr lang="zh-CN" altLang="en-US" sz="1600">
                                                              <a:latin typeface="微软雅黑" panose="020B0503020204020204" pitchFamily="34" charset="-122"/>
                                                            </a:endParaRPr>
                                                          </a:p>
                                                        </p:txBody>
                                                      </p:sp>
                                                      <p:sp>
                                                        <p:nvSpPr>
                                                          <p:cNvPr id="69" name="流程图: 接点 68"/>
                                                          <p:cNvSpPr/>
                                                          <p:nvPr/>
                                                        </p:nvSpPr>
                                                        <p:spPr>
                                                          <a:xfrm>
                                                            <a:off x="2520165" y="4581518"/>
                                                            <a:ext cx="109256" cy="111141"/>
                                                          </a:xfrm>
                                                          <a:prstGeom prst="flowChartConnector">
                                                            <a:avLst/>
                                                          </a:prstGeom>
                                                          <a:solidFill>
                                                            <a:schemeClr val="bg1">
                                                              <a:lumMod val="50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5365" algn="l" defTabSz="914400" rtl="0" eaLnBrk="1" latinLnBrk="0" hangingPunct="1">
                                                              <a:defRPr sz="1800" kern="1200">
                                                                <a:solidFill>
                                                                  <a:schemeClr val="lt1"/>
                                                                </a:solidFill>
                                                                <a:latin typeface="+mn-lt"/>
                                                                <a:ea typeface="+mn-ea"/>
                                                                <a:cs typeface="+mn-cs"/>
                                                              </a:defRPr>
                                                            </a:lvl6pPr>
                                                            <a:lvl7pPr marL="2742565" algn="l" defTabSz="914400" rtl="0" eaLnBrk="1" latinLnBrk="0" hangingPunct="1">
                                                              <a:defRPr sz="1800" kern="1200">
                                                                <a:solidFill>
                                                                  <a:schemeClr val="lt1"/>
                                                                </a:solidFill>
                                                                <a:latin typeface="+mn-lt"/>
                                                                <a:ea typeface="+mn-ea"/>
                                                                <a:cs typeface="+mn-cs"/>
                                                              </a:defRPr>
                                                            </a:lvl7pPr>
                                                            <a:lvl8pPr marL="3199765" algn="l" defTabSz="914400" rtl="0" eaLnBrk="1" latinLnBrk="0" hangingPunct="1">
                                                              <a:defRPr sz="1800" kern="1200">
                                                                <a:solidFill>
                                                                  <a:schemeClr val="lt1"/>
                                                                </a:solidFill>
                                                                <a:latin typeface="+mn-lt"/>
                                                                <a:ea typeface="+mn-ea"/>
                                                                <a:cs typeface="+mn-cs"/>
                                                              </a:defRPr>
                                                            </a:lvl8pPr>
                                                            <a:lvl9pPr marL="3656965"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sp>
                                                      <p:nvSpPr>
                                                        <p:cNvPr id="65602" name="文本框 76"/>
                                                        <p:cNvSpPr txBox="1">
                                                          <a:spLocks noChangeArrowheads="1"/>
                                                        </p:cNvSpPr>
                                                        <p:nvPr/>
                                                      </p:nvSpPr>
                                                      <p:spPr bwMode="auto">
                                                        <a:xfrm>
                                                          <a:off x="4122223" y="5241224"/>
                                                          <a:ext cx="919347" cy="33721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600">
                                                              <a:latin typeface="微软雅黑" panose="020B0503020204020204" pitchFamily="34" charset="-122"/>
                                                            </a:rPr>
                                                            <a:t>1985</a:t>
                                                          </a:r>
                                                          <a:endParaRPr lang="zh-CN" altLang="en-US" sz="1600">
                                                            <a:latin typeface="微软雅黑" panose="020B0503020204020204" pitchFamily="34" charset="-122"/>
                                                          </a:endParaRPr>
                                                        </a:p>
                                                      </p:txBody>
                                                    </p:sp>
                                                  </p:grpSp>
                                                </p:grpSp>
                                              </p:grpSp>
                                            </p:grpSp>
                                          </p:grpSp>
                                          <p:sp>
                                            <p:nvSpPr>
                                              <p:cNvPr id="65592" name="文本框 90"/>
                                              <p:cNvSpPr txBox="1">
                                                <a:spLocks noChangeArrowheads="1"/>
                                              </p:cNvSpPr>
                                              <p:nvPr/>
                                            </p:nvSpPr>
                                            <p:spPr bwMode="auto">
                                              <a:xfrm>
                                                <a:off x="5824027" y="4753904"/>
                                                <a:ext cx="919347" cy="33721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600">
                                                    <a:latin typeface="微软雅黑" panose="020B0503020204020204" pitchFamily="34" charset="-122"/>
                                                  </a:rPr>
                                                  <a:t>1995</a:t>
                                                </a:r>
                                                <a:endParaRPr lang="zh-CN" altLang="en-US" sz="1600">
                                                  <a:latin typeface="微软雅黑" panose="020B0503020204020204" pitchFamily="34" charset="-122"/>
                                                </a:endParaRPr>
                                              </a:p>
                                            </p:txBody>
                                          </p:sp>
                                        </p:grpSp>
                                      </p:grpSp>
                                      <p:cxnSp>
                                        <p:nvCxnSpPr>
                                          <p:cNvPr id="49" name="直接连接符 48"/>
                                          <p:cNvCxnSpPr/>
                                          <p:nvPr/>
                                        </p:nvCxnSpPr>
                                        <p:spPr>
                                          <a:xfrm>
                                            <a:off x="7967478" y="4038783"/>
                                            <a:ext cx="0" cy="28738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sp>
                                        <p:nvSpPr>
                                          <p:cNvPr id="65586" name="文本框 111"/>
                                          <p:cNvSpPr txBox="1">
                                            <a:spLocks noChangeArrowheads="1"/>
                                          </p:cNvSpPr>
                                          <p:nvPr/>
                                        </p:nvSpPr>
                                        <p:spPr bwMode="auto">
                                          <a:xfrm>
                                            <a:off x="7751977" y="4649627"/>
                                            <a:ext cx="909381" cy="33721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600">
                                                <a:latin typeface="微软雅黑" panose="020B0503020204020204" pitchFamily="34" charset="-122"/>
                                              </a:rPr>
                                              <a:t>2005</a:t>
                                            </a:r>
                                            <a:endParaRPr lang="zh-CN" altLang="en-US" sz="1600">
                                              <a:latin typeface="微软雅黑" panose="020B0503020204020204" pitchFamily="34" charset="-122"/>
                                            </a:endParaRPr>
                                          </a:p>
                                        </p:txBody>
                                      </p:sp>
                                      <p:cxnSp>
                                        <p:nvCxnSpPr>
                                          <p:cNvPr id="51" name="直接连接符 50"/>
                                          <p:cNvCxnSpPr/>
                                          <p:nvPr/>
                                        </p:nvCxnSpPr>
                                        <p:spPr>
                                          <a:xfrm>
                                            <a:off x="8399766" y="4038783"/>
                                            <a:ext cx="0" cy="28738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615910" y="4038783"/>
                                            <a:ext cx="0" cy="28738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grpSp>
                                  </p:grpSp>
                                  <p:cxnSp>
                                    <p:nvCxnSpPr>
                                      <p:cNvPr id="43" name="直接连接符 42"/>
                                      <p:cNvCxnSpPr/>
                                      <p:nvPr/>
                                    </p:nvCxnSpPr>
                                    <p:spPr>
                                      <a:xfrm>
                                        <a:off x="9264342" y="4038783"/>
                                        <a:ext cx="0" cy="571584"/>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480486" y="4038783"/>
                                        <a:ext cx="0" cy="28738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sp>
                                    <p:nvSpPr>
                                      <p:cNvPr id="65581" name="文本框 122"/>
                                      <p:cNvSpPr txBox="1">
                                        <a:spLocks noChangeArrowheads="1"/>
                                      </p:cNvSpPr>
                                      <p:nvPr/>
                                    </p:nvSpPr>
                                    <p:spPr bwMode="auto">
                                      <a:xfrm>
                                        <a:off x="8811665" y="4649627"/>
                                        <a:ext cx="909381" cy="33721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600">
                                            <a:latin typeface="微软雅黑" panose="020B0503020204020204" pitchFamily="34" charset="-122"/>
                                          </a:rPr>
                                          <a:t>2010</a:t>
                                        </a:r>
                                        <a:endParaRPr lang="zh-CN" altLang="en-US" sz="1600">
                                          <a:latin typeface="微软雅黑" panose="020B0503020204020204" pitchFamily="34" charset="-122"/>
                                        </a:endParaRPr>
                                      </a:p>
                                    </p:txBody>
                                  </p:sp>
                                </p:grpSp>
                              </p:grpSp>
                              <p:cxnSp>
                                <p:nvCxnSpPr>
                                  <p:cNvPr id="34" name="直接连接符 33"/>
                                  <p:cNvCxnSpPr/>
                                  <p:nvPr/>
                                </p:nvCxnSpPr>
                                <p:spPr>
                                  <a:xfrm>
                                    <a:off x="9696629" y="4038783"/>
                                    <a:ext cx="0" cy="28738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912773" y="4038783"/>
                                    <a:ext cx="0" cy="28738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0128917" y="4038783"/>
                                    <a:ext cx="0" cy="28738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0342899" y="4038783"/>
                                    <a:ext cx="0" cy="571584"/>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sp>
                                <p:nvSpPr>
                                  <p:cNvPr id="65574" name="文本框 132"/>
                                  <p:cNvSpPr txBox="1">
                                    <a:spLocks noChangeArrowheads="1"/>
                                  </p:cNvSpPr>
                                  <p:nvPr/>
                                </p:nvSpPr>
                                <p:spPr bwMode="auto">
                                  <a:xfrm>
                                    <a:off x="9911947" y="4642102"/>
                                    <a:ext cx="909381" cy="33721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600">
                                        <a:latin typeface="微软雅黑" panose="020B0503020204020204" pitchFamily="34" charset="-122"/>
                                      </a:rPr>
                                      <a:t>2015</a:t>
                                    </a:r>
                                    <a:endParaRPr lang="zh-CN" altLang="en-US" sz="1600">
                                      <a:latin typeface="微软雅黑" panose="020B0503020204020204" pitchFamily="34" charset="-122"/>
                                    </a:endParaRPr>
                                  </a:p>
                                </p:txBody>
                              </p:sp>
                            </p:grpSp>
                            <p:cxnSp>
                              <p:nvCxnSpPr>
                                <p:cNvPr id="30" name="直接连接符 29"/>
                                <p:cNvCxnSpPr/>
                                <p:nvPr/>
                              </p:nvCxnSpPr>
                              <p:spPr>
                                <a:xfrm>
                                  <a:off x="10559043" y="4038783"/>
                                  <a:ext cx="0" cy="28738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0775187" y="4038783"/>
                                  <a:ext cx="0" cy="287380"/>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0991331" y="4038783"/>
                                  <a:ext cx="0" cy="1181273"/>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sp>
                            <p:nvSpPr>
                              <p:cNvPr id="65563" name="文本框 139"/>
                              <p:cNvSpPr txBox="1">
                                <a:spLocks noChangeArrowheads="1"/>
                              </p:cNvSpPr>
                              <p:nvPr/>
                            </p:nvSpPr>
                            <p:spPr bwMode="auto">
                              <a:xfrm>
                                <a:off x="5678993" y="2771587"/>
                                <a:ext cx="786983" cy="46041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b="1">
                                    <a:solidFill>
                                      <a:schemeClr val="bg1"/>
                                    </a:solidFill>
                                    <a:latin typeface="Times New Roman" panose="02020603050405020304" pitchFamily="18" charset="0"/>
                                    <a:cs typeface="Times New Roman" panose="02020603050405020304" pitchFamily="18" charset="0"/>
                                  </a:rPr>
                                  <a:t>15D</a:t>
                                </a:r>
                                <a:endParaRPr lang="zh-CN" altLang="en-US" b="1">
                                  <a:solidFill>
                                    <a:schemeClr val="bg1"/>
                                  </a:solidFill>
                                  <a:latin typeface="Times New Roman" panose="02020603050405020304" pitchFamily="18" charset="0"/>
                                  <a:cs typeface="Times New Roman" panose="02020603050405020304" pitchFamily="18" charset="0"/>
                                </a:endParaRPr>
                              </a:p>
                            </p:txBody>
                          </p:sp>
                          <p:sp>
                            <p:nvSpPr>
                              <p:cNvPr id="65564" name="文本框 143"/>
                              <p:cNvSpPr txBox="1">
                                <a:spLocks noChangeArrowheads="1"/>
                              </p:cNvSpPr>
                              <p:nvPr/>
                            </p:nvSpPr>
                            <p:spPr bwMode="auto">
                              <a:xfrm>
                                <a:off x="6568816" y="2413414"/>
                                <a:ext cx="1090488" cy="46041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b="1">
                                    <a:solidFill>
                                      <a:schemeClr val="bg1"/>
                                    </a:solidFill>
                                    <a:latin typeface="Times New Roman" panose="02020603050405020304" pitchFamily="18" charset="0"/>
                                    <a:cs typeface="Times New Roman" panose="02020603050405020304" pitchFamily="18" charset="0"/>
                                  </a:rPr>
                                  <a:t>HUI3</a:t>
                                </a:r>
                                <a:endParaRPr lang="zh-CN" altLang="en-US" b="1">
                                  <a:solidFill>
                                    <a:schemeClr val="bg1"/>
                                  </a:solidFill>
                                  <a:latin typeface="Times New Roman" panose="02020603050405020304" pitchFamily="18" charset="0"/>
                                  <a:cs typeface="Times New Roman" panose="02020603050405020304" pitchFamily="18" charset="0"/>
                                </a:endParaRPr>
                              </a:p>
                            </p:txBody>
                          </p:sp>
                        </p:grpSp>
                        <p:sp>
                          <p:nvSpPr>
                            <p:cNvPr id="24" name="流程图: 接点 23"/>
                            <p:cNvSpPr/>
                            <p:nvPr/>
                          </p:nvSpPr>
                          <p:spPr>
                            <a:xfrm>
                              <a:off x="5971659" y="3932249"/>
                              <a:ext cx="110233" cy="111141"/>
                            </a:xfrm>
                            <a:prstGeom prst="flowChartConnector">
                              <a:avLst/>
                            </a:prstGeom>
                            <a:solidFill>
                              <a:schemeClr val="bg1">
                                <a:lumMod val="50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5365" algn="l" defTabSz="914400" rtl="0" eaLnBrk="1" latinLnBrk="0" hangingPunct="1">
                                <a:defRPr sz="1800" kern="1200">
                                  <a:solidFill>
                                    <a:schemeClr val="lt1"/>
                                  </a:solidFill>
                                  <a:latin typeface="+mn-lt"/>
                                  <a:ea typeface="+mn-ea"/>
                                  <a:cs typeface="+mn-cs"/>
                                </a:defRPr>
                              </a:lvl6pPr>
                              <a:lvl7pPr marL="2742565" algn="l" defTabSz="914400" rtl="0" eaLnBrk="1" latinLnBrk="0" hangingPunct="1">
                                <a:defRPr sz="1800" kern="1200">
                                  <a:solidFill>
                                    <a:schemeClr val="lt1"/>
                                  </a:solidFill>
                                  <a:latin typeface="+mn-lt"/>
                                  <a:ea typeface="+mn-ea"/>
                                  <a:cs typeface="+mn-cs"/>
                                </a:defRPr>
                              </a:lvl7pPr>
                              <a:lvl8pPr marL="3199765" algn="l" defTabSz="914400" rtl="0" eaLnBrk="1" latinLnBrk="0" hangingPunct="1">
                                <a:defRPr sz="1800" kern="1200">
                                  <a:solidFill>
                                    <a:schemeClr val="lt1"/>
                                  </a:solidFill>
                                  <a:latin typeface="+mn-lt"/>
                                  <a:ea typeface="+mn-ea"/>
                                  <a:cs typeface="+mn-cs"/>
                                </a:defRPr>
                              </a:lvl8pPr>
                              <a:lvl9pPr marL="3656965"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sp>
                        <p:nvSpPr>
                          <p:cNvPr id="22" name="流程图: 接点 21"/>
                          <p:cNvSpPr/>
                          <p:nvPr/>
                        </p:nvSpPr>
                        <p:spPr>
                          <a:xfrm>
                            <a:off x="6834073" y="3933837"/>
                            <a:ext cx="108072" cy="109553"/>
                          </a:xfrm>
                          <a:prstGeom prst="flowChartConnector">
                            <a:avLst/>
                          </a:prstGeom>
                          <a:solidFill>
                            <a:schemeClr val="bg1">
                              <a:lumMod val="50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5365" algn="l" defTabSz="914400" rtl="0" eaLnBrk="1" latinLnBrk="0" hangingPunct="1">
                              <a:defRPr sz="1800" kern="1200">
                                <a:solidFill>
                                  <a:schemeClr val="lt1"/>
                                </a:solidFill>
                                <a:latin typeface="+mn-lt"/>
                                <a:ea typeface="+mn-ea"/>
                                <a:cs typeface="+mn-cs"/>
                              </a:defRPr>
                            </a:lvl6pPr>
                            <a:lvl7pPr marL="2742565" algn="l" defTabSz="914400" rtl="0" eaLnBrk="1" latinLnBrk="0" hangingPunct="1">
                              <a:defRPr sz="1800" kern="1200">
                                <a:solidFill>
                                  <a:schemeClr val="lt1"/>
                                </a:solidFill>
                                <a:latin typeface="+mn-lt"/>
                                <a:ea typeface="+mn-ea"/>
                                <a:cs typeface="+mn-cs"/>
                              </a:defRPr>
                            </a:lvl7pPr>
                            <a:lvl8pPr marL="3199765" algn="l" defTabSz="914400" rtl="0" eaLnBrk="1" latinLnBrk="0" hangingPunct="1">
                              <a:defRPr sz="1800" kern="1200">
                                <a:solidFill>
                                  <a:schemeClr val="lt1"/>
                                </a:solidFill>
                                <a:latin typeface="+mn-lt"/>
                                <a:ea typeface="+mn-ea"/>
                                <a:cs typeface="+mn-cs"/>
                              </a:defRPr>
                            </a:lvl8pPr>
                            <a:lvl9pPr marL="3656965"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sp>
                      <p:nvSpPr>
                        <p:cNvPr id="65555" name="文本框 150"/>
                        <p:cNvSpPr txBox="1">
                          <a:spLocks noChangeArrowheads="1"/>
                        </p:cNvSpPr>
                        <p:nvPr/>
                      </p:nvSpPr>
                      <p:spPr bwMode="auto">
                        <a:xfrm>
                          <a:off x="8567941" y="2875015"/>
                          <a:ext cx="1785918" cy="46041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b="1">
                              <a:solidFill>
                                <a:schemeClr val="bg1"/>
                              </a:solidFill>
                              <a:latin typeface="Times New Roman" panose="02020603050405020304" pitchFamily="18" charset="0"/>
                              <a:cs typeface="Times New Roman" panose="02020603050405020304" pitchFamily="18" charset="0"/>
                            </a:rPr>
                            <a:t>AQOL-8D</a:t>
                          </a:r>
                          <a:endParaRPr lang="zh-CN" altLang="en-US" b="1">
                            <a:solidFill>
                              <a:schemeClr val="bg1"/>
                            </a:solidFill>
                            <a:latin typeface="Times New Roman" panose="02020603050405020304" pitchFamily="18" charset="0"/>
                            <a:cs typeface="Times New Roman" panose="02020603050405020304" pitchFamily="18" charset="0"/>
                          </a:endParaRPr>
                        </a:p>
                      </p:txBody>
                    </p:sp>
                    <p:sp>
                      <p:nvSpPr>
                        <p:cNvPr id="65556" name="文本框 152"/>
                        <p:cNvSpPr txBox="1">
                          <a:spLocks noChangeArrowheads="1"/>
                        </p:cNvSpPr>
                        <p:nvPr/>
                      </p:nvSpPr>
                      <p:spPr bwMode="auto">
                        <a:xfrm>
                          <a:off x="4521334" y="5149158"/>
                          <a:ext cx="1368357" cy="369366"/>
                        </a:xfrm>
                        <a:prstGeom prst="rect">
                          <a:avLst/>
                        </a:prstGeom>
                        <a:solidFill>
                          <a:srgbClr val="00206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b="1">
                              <a:solidFill>
                                <a:schemeClr val="bg1"/>
                              </a:solidFill>
                              <a:latin typeface="Times New Roman" panose="02020603050405020304" pitchFamily="18" charset="0"/>
                              <a:cs typeface="Times New Roman" panose="02020603050405020304" pitchFamily="18" charset="0"/>
                            </a:rPr>
                            <a:t>EQ-5D</a:t>
                          </a:r>
                          <a:endParaRPr lang="zh-CN" altLang="en-US" b="1">
                            <a:solidFill>
                              <a:schemeClr val="bg1"/>
                            </a:solidFill>
                            <a:latin typeface="Times New Roman" panose="02020603050405020304" pitchFamily="18" charset="0"/>
                            <a:cs typeface="Times New Roman" panose="02020603050405020304" pitchFamily="18" charset="0"/>
                          </a:endParaRPr>
                        </a:p>
                      </p:txBody>
                    </p:sp>
                  </p:grpSp>
                  <p:sp>
                    <p:nvSpPr>
                      <p:cNvPr id="17" name="流程图: 接点 16"/>
                      <p:cNvSpPr/>
                      <p:nvPr/>
                    </p:nvSpPr>
                    <p:spPr>
                      <a:xfrm>
                        <a:off x="5122213" y="3882312"/>
                        <a:ext cx="108072" cy="111141"/>
                      </a:xfrm>
                      <a:prstGeom prst="flowChartConnector">
                        <a:avLst/>
                      </a:prstGeom>
                      <a:solidFill>
                        <a:schemeClr val="bg1">
                          <a:lumMod val="50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5365" algn="l" defTabSz="914400" rtl="0" eaLnBrk="1" latinLnBrk="0" hangingPunct="1">
                          <a:defRPr sz="1800" kern="1200">
                            <a:solidFill>
                              <a:schemeClr val="lt1"/>
                            </a:solidFill>
                            <a:latin typeface="+mn-lt"/>
                            <a:ea typeface="+mn-ea"/>
                            <a:cs typeface="+mn-cs"/>
                          </a:defRPr>
                        </a:lvl6pPr>
                        <a:lvl7pPr marL="2742565" algn="l" defTabSz="914400" rtl="0" eaLnBrk="1" latinLnBrk="0" hangingPunct="1">
                          <a:defRPr sz="1800" kern="1200">
                            <a:solidFill>
                              <a:schemeClr val="lt1"/>
                            </a:solidFill>
                            <a:latin typeface="+mn-lt"/>
                            <a:ea typeface="+mn-ea"/>
                            <a:cs typeface="+mn-cs"/>
                          </a:defRPr>
                        </a:lvl7pPr>
                        <a:lvl8pPr marL="3199765" algn="l" defTabSz="914400" rtl="0" eaLnBrk="1" latinLnBrk="0" hangingPunct="1">
                          <a:defRPr sz="1800" kern="1200">
                            <a:solidFill>
                              <a:schemeClr val="lt1"/>
                            </a:solidFill>
                            <a:latin typeface="+mn-lt"/>
                            <a:ea typeface="+mn-ea"/>
                            <a:cs typeface="+mn-cs"/>
                          </a:defRPr>
                        </a:lvl8pPr>
                        <a:lvl9pPr marL="3656965"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sp>
                  <p:nvSpPr>
                    <p:cNvPr id="15" name="流程图: 接点 14"/>
                    <p:cNvSpPr/>
                    <p:nvPr/>
                  </p:nvSpPr>
                  <p:spPr>
                    <a:xfrm>
                      <a:off x="9228948" y="3899777"/>
                      <a:ext cx="108072" cy="111141"/>
                    </a:xfrm>
                    <a:prstGeom prst="flowChartConnector">
                      <a:avLst/>
                    </a:prstGeom>
                    <a:solidFill>
                      <a:schemeClr val="bg1">
                        <a:lumMod val="50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5365" algn="l" defTabSz="914400" rtl="0" eaLnBrk="1" latinLnBrk="0" hangingPunct="1">
                        <a:defRPr sz="1800" kern="1200">
                          <a:solidFill>
                            <a:schemeClr val="lt1"/>
                          </a:solidFill>
                          <a:latin typeface="+mn-lt"/>
                          <a:ea typeface="+mn-ea"/>
                          <a:cs typeface="+mn-cs"/>
                        </a:defRPr>
                      </a:lvl6pPr>
                      <a:lvl7pPr marL="2742565" algn="l" defTabSz="914400" rtl="0" eaLnBrk="1" latinLnBrk="0" hangingPunct="1">
                        <a:defRPr sz="1800" kern="1200">
                          <a:solidFill>
                            <a:schemeClr val="lt1"/>
                          </a:solidFill>
                          <a:latin typeface="+mn-lt"/>
                          <a:ea typeface="+mn-ea"/>
                          <a:cs typeface="+mn-cs"/>
                        </a:defRPr>
                      </a:lvl7pPr>
                      <a:lvl8pPr marL="3199765" algn="l" defTabSz="914400" rtl="0" eaLnBrk="1" latinLnBrk="0" hangingPunct="1">
                        <a:defRPr sz="1800" kern="1200">
                          <a:solidFill>
                            <a:schemeClr val="lt1"/>
                          </a:solidFill>
                          <a:latin typeface="+mn-lt"/>
                          <a:ea typeface="+mn-ea"/>
                          <a:cs typeface="+mn-cs"/>
                        </a:defRPr>
                      </a:lvl8pPr>
                      <a:lvl9pPr marL="3656965"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sp>
                <p:nvSpPr>
                  <p:cNvPr id="65549" name="文本框 159"/>
                  <p:cNvSpPr txBox="1">
                    <a:spLocks noChangeArrowheads="1"/>
                  </p:cNvSpPr>
                  <p:nvPr/>
                </p:nvSpPr>
                <p:spPr bwMode="auto">
                  <a:xfrm>
                    <a:off x="1713624" y="2167376"/>
                    <a:ext cx="1400916" cy="36938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b="1">
                        <a:latin typeface="Times New Roman" panose="02020603050405020304" pitchFamily="18" charset="0"/>
                        <a:cs typeface="Times New Roman" panose="02020603050405020304" pitchFamily="18" charset="0"/>
                      </a:rPr>
                      <a:t>SF-36</a:t>
                    </a:r>
                    <a:endParaRPr lang="zh-CN" altLang="en-US" b="1">
                      <a:latin typeface="Times New Roman" panose="02020603050405020304" pitchFamily="18" charset="0"/>
                      <a:cs typeface="Times New Roman" panose="02020603050405020304" pitchFamily="18" charset="0"/>
                    </a:endParaRPr>
                  </a:p>
                </p:txBody>
              </p:sp>
            </p:grpSp>
            <p:sp>
              <p:nvSpPr>
                <p:cNvPr id="65547" name="文本框 164"/>
                <p:cNvSpPr txBox="1">
                  <a:spLocks noChangeArrowheads="1"/>
                </p:cNvSpPr>
                <p:nvPr/>
              </p:nvSpPr>
              <p:spPr bwMode="auto">
                <a:xfrm>
                  <a:off x="9706094" y="5135822"/>
                  <a:ext cx="2174699" cy="369366"/>
                </a:xfrm>
                <a:prstGeom prst="rect">
                  <a:avLst/>
                </a:prstGeom>
                <a:solidFill>
                  <a:srgbClr val="00206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b="1">
                      <a:solidFill>
                        <a:schemeClr val="bg1"/>
                      </a:solidFill>
                      <a:latin typeface="Times New Roman" panose="02020603050405020304" pitchFamily="18" charset="0"/>
                      <a:cs typeface="Times New Roman" panose="02020603050405020304" pitchFamily="18" charset="0"/>
                    </a:rPr>
                    <a:t>PROMIS-Pr</a:t>
                  </a:r>
                  <a:endParaRPr lang="zh-CN" altLang="en-US" b="1">
                    <a:solidFill>
                      <a:schemeClr val="bg1"/>
                    </a:solidFill>
                    <a:latin typeface="Times New Roman" panose="02020603050405020304" pitchFamily="18" charset="0"/>
                    <a:cs typeface="Times New Roman" panose="02020603050405020304" pitchFamily="18" charset="0"/>
                  </a:endParaRPr>
                </a:p>
              </p:txBody>
            </p:sp>
          </p:grpSp>
        </p:grpSp>
        <p:sp>
          <p:nvSpPr>
            <p:cNvPr id="7" name="流程图: 接点 6"/>
            <p:cNvSpPr/>
            <p:nvPr/>
          </p:nvSpPr>
          <p:spPr>
            <a:xfrm>
              <a:off x="11163437" y="3899777"/>
              <a:ext cx="110233" cy="111141"/>
            </a:xfrm>
            <a:prstGeom prst="flowChartConnector">
              <a:avLst/>
            </a:prstGeom>
            <a:solidFill>
              <a:schemeClr val="bg1">
                <a:lumMod val="50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5365" algn="l" defTabSz="914400" rtl="0" eaLnBrk="1" latinLnBrk="0" hangingPunct="1">
                <a:defRPr sz="1800" kern="1200">
                  <a:solidFill>
                    <a:schemeClr val="lt1"/>
                  </a:solidFill>
                  <a:latin typeface="+mn-lt"/>
                  <a:ea typeface="+mn-ea"/>
                  <a:cs typeface="+mn-cs"/>
                </a:defRPr>
              </a:lvl6pPr>
              <a:lvl7pPr marL="2742565" algn="l" defTabSz="914400" rtl="0" eaLnBrk="1" latinLnBrk="0" hangingPunct="1">
                <a:defRPr sz="1800" kern="1200">
                  <a:solidFill>
                    <a:schemeClr val="lt1"/>
                  </a:solidFill>
                  <a:latin typeface="+mn-lt"/>
                  <a:ea typeface="+mn-ea"/>
                  <a:cs typeface="+mn-cs"/>
                </a:defRPr>
              </a:lvl7pPr>
              <a:lvl8pPr marL="3199765" algn="l" defTabSz="914400" rtl="0" eaLnBrk="1" latinLnBrk="0" hangingPunct="1">
                <a:defRPr sz="1800" kern="1200">
                  <a:solidFill>
                    <a:schemeClr val="lt1"/>
                  </a:solidFill>
                  <a:latin typeface="+mn-lt"/>
                  <a:ea typeface="+mn-ea"/>
                  <a:cs typeface="+mn-cs"/>
                </a:defRPr>
              </a:lvl8pPr>
              <a:lvl9pPr marL="3656965"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sp>
        <p:nvSpPr>
          <p:cNvPr id="119" name="等腰三角形 118"/>
          <p:cNvSpPr/>
          <p:nvPr/>
        </p:nvSpPr>
        <p:spPr>
          <a:xfrm rot="5400000">
            <a:off x="-41276" y="65088"/>
            <a:ext cx="500063" cy="433388"/>
          </a:xfrm>
          <a:prstGeom prst="triangl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defRPr/>
            </a:pPr>
            <a:endParaRPr lang="zh-CN" altLang="en-US"/>
          </a:p>
        </p:txBody>
      </p:sp>
    </p:spTree>
    <p:extLst>
      <p:ext uri="{BB962C8B-B14F-4D97-AF65-F5344CB8AC3E}">
        <p14:creationId xmlns:p14="http://schemas.microsoft.com/office/powerpoint/2010/main" val="167693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2"/>
          <p:cNvGrpSpPr/>
          <p:nvPr/>
        </p:nvGrpSpPr>
        <p:grpSpPr>
          <a:xfrm>
            <a:off x="6390202" y="1059582"/>
            <a:ext cx="1566174" cy="3352220"/>
            <a:chOff x="5148064" y="1052735"/>
            <a:chExt cx="2088232" cy="4423267"/>
          </a:xfrm>
        </p:grpSpPr>
        <p:sp>
          <p:nvSpPr>
            <p:cNvPr id="5" name="右大括号 14"/>
            <p:cNvSpPr/>
            <p:nvPr/>
          </p:nvSpPr>
          <p:spPr bwMode="auto">
            <a:xfrm>
              <a:off x="5148064" y="1052735"/>
              <a:ext cx="216024" cy="1368151"/>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a:latin typeface="Arial" panose="020B0604020202020204" pitchFamily="34" charset="0"/>
                <a:ea typeface="MS PGothic" panose="020B0600070205080204" pitchFamily="-16" charset="-128"/>
              </a:endParaRPr>
            </a:p>
          </p:txBody>
        </p:sp>
        <p:sp>
          <p:nvSpPr>
            <p:cNvPr id="6" name="右大括号 15"/>
            <p:cNvSpPr/>
            <p:nvPr/>
          </p:nvSpPr>
          <p:spPr bwMode="auto">
            <a:xfrm>
              <a:off x="5148064" y="2996952"/>
              <a:ext cx="216024" cy="792088"/>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a:latin typeface="Arial" panose="020B0604020202020204" pitchFamily="34" charset="0"/>
                <a:ea typeface="MS PGothic" panose="020B0600070205080204" pitchFamily="-16" charset="-128"/>
              </a:endParaRPr>
            </a:p>
          </p:txBody>
        </p:sp>
        <p:sp>
          <p:nvSpPr>
            <p:cNvPr id="7" name="右大括号 16"/>
            <p:cNvSpPr/>
            <p:nvPr/>
          </p:nvSpPr>
          <p:spPr bwMode="auto">
            <a:xfrm>
              <a:off x="5148064" y="4005064"/>
              <a:ext cx="216024" cy="792088"/>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a:latin typeface="Arial" panose="020B0604020202020204" pitchFamily="34" charset="0"/>
                <a:ea typeface="MS PGothic" panose="020B0600070205080204" pitchFamily="-16" charset="-128"/>
              </a:endParaRPr>
            </a:p>
          </p:txBody>
        </p:sp>
        <p:sp>
          <p:nvSpPr>
            <p:cNvPr id="8" name="TextBox 7"/>
            <p:cNvSpPr txBox="1"/>
            <p:nvPr/>
          </p:nvSpPr>
          <p:spPr>
            <a:xfrm>
              <a:off x="5580112" y="1484784"/>
              <a:ext cx="760795" cy="492443"/>
            </a:xfrm>
            <a:prstGeom prst="rect">
              <a:avLst/>
            </a:prstGeom>
            <a:noFill/>
          </p:spPr>
          <p:txBody>
            <a:bodyPr wrap="square" rtlCol="0">
              <a:spAutoFit/>
            </a:bodyPr>
            <a:lstStyle/>
            <a:p>
              <a:r>
                <a:rPr lang="en-US" dirty="0">
                  <a:solidFill>
                    <a:schemeClr val="accent1">
                      <a:lumMod val="25000"/>
                    </a:schemeClr>
                  </a:solidFill>
                </a:rPr>
                <a:t>UK</a:t>
              </a:r>
            </a:p>
          </p:txBody>
        </p:sp>
        <p:sp>
          <p:nvSpPr>
            <p:cNvPr id="9" name="TextBox 8"/>
            <p:cNvSpPr txBox="1"/>
            <p:nvPr/>
          </p:nvSpPr>
          <p:spPr>
            <a:xfrm>
              <a:off x="5580112" y="2420888"/>
              <a:ext cx="1584176" cy="492443"/>
            </a:xfrm>
            <a:prstGeom prst="rect">
              <a:avLst/>
            </a:prstGeom>
            <a:noFill/>
          </p:spPr>
          <p:txBody>
            <a:bodyPr wrap="square" rtlCol="0">
              <a:spAutoFit/>
            </a:bodyPr>
            <a:lstStyle/>
            <a:p>
              <a:r>
                <a:rPr lang="en-US" dirty="0">
                  <a:solidFill>
                    <a:schemeClr val="accent1">
                      <a:lumMod val="25000"/>
                    </a:schemeClr>
                  </a:solidFill>
                </a:rPr>
                <a:t>Australia</a:t>
              </a:r>
            </a:p>
          </p:txBody>
        </p:sp>
        <p:sp>
          <p:nvSpPr>
            <p:cNvPr id="10" name="TextBox 9"/>
            <p:cNvSpPr txBox="1"/>
            <p:nvPr/>
          </p:nvSpPr>
          <p:spPr>
            <a:xfrm>
              <a:off x="5580112" y="3212976"/>
              <a:ext cx="1584176" cy="492443"/>
            </a:xfrm>
            <a:prstGeom prst="rect">
              <a:avLst/>
            </a:prstGeom>
            <a:noFill/>
          </p:spPr>
          <p:txBody>
            <a:bodyPr wrap="square" rtlCol="0">
              <a:spAutoFit/>
            </a:bodyPr>
            <a:lstStyle/>
            <a:p>
              <a:r>
                <a:rPr lang="en-US" dirty="0">
                  <a:solidFill>
                    <a:schemeClr val="accent1">
                      <a:lumMod val="25000"/>
                    </a:schemeClr>
                  </a:solidFill>
                </a:rPr>
                <a:t>Finland</a:t>
              </a:r>
            </a:p>
          </p:txBody>
        </p:sp>
        <p:sp>
          <p:nvSpPr>
            <p:cNvPr id="11" name="TextBox 10"/>
            <p:cNvSpPr txBox="1"/>
            <p:nvPr/>
          </p:nvSpPr>
          <p:spPr>
            <a:xfrm>
              <a:off x="5580112" y="4149080"/>
              <a:ext cx="1584176" cy="492443"/>
            </a:xfrm>
            <a:prstGeom prst="rect">
              <a:avLst/>
            </a:prstGeom>
            <a:noFill/>
          </p:spPr>
          <p:txBody>
            <a:bodyPr wrap="square" rtlCol="0">
              <a:spAutoFit/>
            </a:bodyPr>
            <a:lstStyle/>
            <a:p>
              <a:r>
                <a:rPr lang="en-US" dirty="0">
                  <a:solidFill>
                    <a:schemeClr val="accent1">
                      <a:lumMod val="25000"/>
                    </a:schemeClr>
                  </a:solidFill>
                </a:rPr>
                <a:t>Canada</a:t>
              </a:r>
            </a:p>
          </p:txBody>
        </p:sp>
        <p:sp>
          <p:nvSpPr>
            <p:cNvPr id="12" name="TextBox 11"/>
            <p:cNvSpPr txBox="1"/>
            <p:nvPr/>
          </p:nvSpPr>
          <p:spPr>
            <a:xfrm>
              <a:off x="5652120" y="4983559"/>
              <a:ext cx="1584176" cy="492443"/>
            </a:xfrm>
            <a:prstGeom prst="rect">
              <a:avLst/>
            </a:prstGeom>
            <a:noFill/>
          </p:spPr>
          <p:txBody>
            <a:bodyPr wrap="square" rtlCol="0">
              <a:spAutoFit/>
            </a:bodyPr>
            <a:lstStyle/>
            <a:p>
              <a:r>
                <a:rPr lang="en-US" dirty="0">
                  <a:solidFill>
                    <a:schemeClr val="accent1">
                      <a:lumMod val="25000"/>
                    </a:schemeClr>
                  </a:solidFill>
                </a:rPr>
                <a:t>USA</a:t>
              </a:r>
            </a:p>
          </p:txBody>
        </p:sp>
      </p:grpSp>
      <p:grpSp>
        <p:nvGrpSpPr>
          <p:cNvPr id="14" name="组合 13"/>
          <p:cNvGrpSpPr/>
          <p:nvPr/>
        </p:nvGrpSpPr>
        <p:grpSpPr>
          <a:xfrm>
            <a:off x="1649295" y="1202364"/>
            <a:ext cx="918102" cy="3231650"/>
            <a:chOff x="611560" y="1196752"/>
            <a:chExt cx="1224136" cy="4308867"/>
          </a:xfrm>
        </p:grpSpPr>
        <p:grpSp>
          <p:nvGrpSpPr>
            <p:cNvPr id="15" name="组合 11"/>
            <p:cNvGrpSpPr/>
            <p:nvPr/>
          </p:nvGrpSpPr>
          <p:grpSpPr>
            <a:xfrm>
              <a:off x="611560" y="1196752"/>
              <a:ext cx="1224136" cy="3600400"/>
              <a:chOff x="1403648" y="1196752"/>
              <a:chExt cx="1224136" cy="3600400"/>
            </a:xfrm>
          </p:grpSpPr>
          <p:sp>
            <p:nvSpPr>
              <p:cNvPr id="17" name="左大括号 7"/>
              <p:cNvSpPr/>
              <p:nvPr/>
            </p:nvSpPr>
            <p:spPr bwMode="auto">
              <a:xfrm>
                <a:off x="2411760" y="3212976"/>
                <a:ext cx="216024" cy="1584176"/>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a:latin typeface="Arial" panose="020B0604020202020204" pitchFamily="34" charset="0"/>
                  <a:ea typeface="MS PGothic" panose="020B0600070205080204" pitchFamily="-16" charset="-128"/>
                </a:endParaRPr>
              </a:p>
            </p:txBody>
          </p:sp>
          <p:sp>
            <p:nvSpPr>
              <p:cNvPr id="18" name="左大括号 8"/>
              <p:cNvSpPr/>
              <p:nvPr/>
            </p:nvSpPr>
            <p:spPr bwMode="auto">
              <a:xfrm>
                <a:off x="2411760" y="1196752"/>
                <a:ext cx="216024" cy="1584176"/>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a:latin typeface="Arial" panose="020B0604020202020204" pitchFamily="34" charset="0"/>
                  <a:ea typeface="MS PGothic" panose="020B0600070205080204" pitchFamily="-16" charset="-128"/>
                </a:endParaRPr>
              </a:p>
            </p:txBody>
          </p:sp>
          <p:sp>
            <p:nvSpPr>
              <p:cNvPr id="19" name="TextBox 18"/>
              <p:cNvSpPr txBox="1"/>
              <p:nvPr/>
            </p:nvSpPr>
            <p:spPr>
              <a:xfrm>
                <a:off x="1403648" y="3789040"/>
                <a:ext cx="1152128" cy="492443"/>
              </a:xfrm>
              <a:prstGeom prst="rect">
                <a:avLst/>
              </a:prstGeom>
              <a:noFill/>
            </p:spPr>
            <p:txBody>
              <a:bodyPr wrap="square" rtlCol="0">
                <a:spAutoFit/>
              </a:bodyPr>
              <a:lstStyle/>
              <a:p>
                <a:r>
                  <a:rPr lang="en-US" dirty="0"/>
                  <a:t>1990s</a:t>
                </a:r>
              </a:p>
            </p:txBody>
          </p:sp>
          <p:sp>
            <p:nvSpPr>
              <p:cNvPr id="20" name="TextBox 19"/>
              <p:cNvSpPr txBox="1"/>
              <p:nvPr/>
            </p:nvSpPr>
            <p:spPr>
              <a:xfrm>
                <a:off x="1403648" y="1772816"/>
                <a:ext cx="1152128" cy="492443"/>
              </a:xfrm>
              <a:prstGeom prst="rect">
                <a:avLst/>
              </a:prstGeom>
              <a:noFill/>
            </p:spPr>
            <p:txBody>
              <a:bodyPr wrap="square" rtlCol="0">
                <a:spAutoFit/>
              </a:bodyPr>
              <a:lstStyle/>
              <a:p>
                <a:r>
                  <a:rPr lang="en-US" dirty="0"/>
                  <a:t>2000s</a:t>
                </a:r>
              </a:p>
            </p:txBody>
          </p:sp>
        </p:grpSp>
        <p:sp>
          <p:nvSpPr>
            <p:cNvPr id="16" name="TextBox 15"/>
            <p:cNvSpPr txBox="1"/>
            <p:nvPr/>
          </p:nvSpPr>
          <p:spPr>
            <a:xfrm>
              <a:off x="611560" y="5013176"/>
              <a:ext cx="1152128" cy="492443"/>
            </a:xfrm>
            <a:prstGeom prst="rect">
              <a:avLst/>
            </a:prstGeom>
            <a:noFill/>
          </p:spPr>
          <p:txBody>
            <a:bodyPr wrap="square" rtlCol="0">
              <a:spAutoFit/>
            </a:bodyPr>
            <a:lstStyle/>
            <a:p>
              <a:r>
                <a:rPr lang="en-US" dirty="0"/>
                <a:t>1970s</a:t>
              </a:r>
            </a:p>
          </p:txBody>
        </p:sp>
      </p:grpSp>
      <p:sp>
        <p:nvSpPr>
          <p:cNvPr id="22" name="TextBox 12"/>
          <p:cNvSpPr txBox="1"/>
          <p:nvPr/>
        </p:nvSpPr>
        <p:spPr>
          <a:xfrm>
            <a:off x="2729415" y="986340"/>
            <a:ext cx="3672408" cy="3508653"/>
          </a:xfrm>
          <a:prstGeom prst="rect">
            <a:avLst/>
          </a:prstGeom>
          <a:noFill/>
        </p:spPr>
        <p:txBody>
          <a:bodyPr wrap="square" rtlCol="0">
            <a:spAutoFit/>
          </a:bodyPr>
          <a:lstStyle/>
          <a:p>
            <a:r>
              <a:rPr lang="en-US" dirty="0"/>
              <a:t>AHUM </a:t>
            </a:r>
            <a:r>
              <a:rPr lang="en-US" sz="1350" dirty="0"/>
              <a:t>(Adolescent Health Utility Measure)</a:t>
            </a:r>
          </a:p>
          <a:p>
            <a:endParaRPr lang="en-US" sz="750" dirty="0"/>
          </a:p>
          <a:p>
            <a:r>
              <a:rPr lang="en-US" dirty="0"/>
              <a:t>CHU9D</a:t>
            </a:r>
          </a:p>
          <a:p>
            <a:endParaRPr lang="en-US" sz="750" dirty="0"/>
          </a:p>
          <a:p>
            <a:r>
              <a:rPr lang="en-US" dirty="0"/>
              <a:t>EQ-5D-Y</a:t>
            </a:r>
          </a:p>
          <a:p>
            <a:endParaRPr lang="en-US" sz="750" dirty="0"/>
          </a:p>
          <a:p>
            <a:r>
              <a:rPr lang="en-US" dirty="0"/>
              <a:t>AQoL-6D Adolescent</a:t>
            </a:r>
          </a:p>
          <a:p>
            <a:endParaRPr lang="en-US" sz="750" dirty="0"/>
          </a:p>
          <a:p>
            <a:r>
              <a:rPr lang="en-US" dirty="0"/>
              <a:t>17D</a:t>
            </a:r>
          </a:p>
          <a:p>
            <a:endParaRPr lang="en-US" sz="750" dirty="0"/>
          </a:p>
          <a:p>
            <a:r>
              <a:rPr lang="en-US" dirty="0"/>
              <a:t>16D</a:t>
            </a:r>
          </a:p>
          <a:p>
            <a:endParaRPr lang="en-US" sz="750" dirty="0"/>
          </a:p>
          <a:p>
            <a:r>
              <a:rPr lang="en-US" dirty="0"/>
              <a:t>HUI3</a:t>
            </a:r>
          </a:p>
          <a:p>
            <a:endParaRPr lang="en-US" sz="750" dirty="0"/>
          </a:p>
          <a:p>
            <a:r>
              <a:rPr lang="en-US" dirty="0"/>
              <a:t>HUI2</a:t>
            </a:r>
          </a:p>
          <a:p>
            <a:endParaRPr lang="en-US" sz="750" dirty="0"/>
          </a:p>
          <a:p>
            <a:r>
              <a:rPr lang="en-US" dirty="0"/>
              <a:t>QWB</a:t>
            </a:r>
          </a:p>
        </p:txBody>
      </p:sp>
      <p:sp>
        <p:nvSpPr>
          <p:cNvPr id="33" name="椭圆 25"/>
          <p:cNvSpPr/>
          <p:nvPr/>
        </p:nvSpPr>
        <p:spPr bwMode="auto">
          <a:xfrm>
            <a:off x="2675409" y="1364382"/>
            <a:ext cx="1080120" cy="378042"/>
          </a:xfrm>
          <a:prstGeom prst="ellipse">
            <a:avLst/>
          </a:prstGeom>
          <a:noFill/>
          <a:ln w="25400" cap="flat" cmpd="sng" algn="ctr">
            <a:solidFill>
              <a:srgbClr val="FF0000">
                <a:alpha val="8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a:latin typeface="Arial" panose="020B0604020202020204" pitchFamily="34" charset="0"/>
              <a:ea typeface="MS PGothic" panose="020B0600070205080204" pitchFamily="-16" charset="-128"/>
            </a:endParaRPr>
          </a:p>
        </p:txBody>
      </p:sp>
      <p:sp>
        <p:nvSpPr>
          <p:cNvPr id="13" name="TextBox 14"/>
          <p:cNvSpPr txBox="1">
            <a:spLocks noChangeArrowheads="1"/>
          </p:cNvSpPr>
          <p:nvPr/>
        </p:nvSpPr>
        <p:spPr bwMode="auto">
          <a:xfrm>
            <a:off x="425450" y="84784"/>
            <a:ext cx="6510312" cy="461665"/>
          </a:xfrm>
          <a:prstGeom prst="rect">
            <a:avLst/>
          </a:prstGeom>
          <a:noFill/>
          <a:ln w="9525">
            <a:noFill/>
            <a:miter lim="800000"/>
          </a:ln>
        </p:spPr>
        <p:txBody>
          <a:bodyPr wrap="square">
            <a:spAutoFit/>
          </a:bodyPr>
          <a:lstStyle/>
          <a:p>
            <a:pPr lvl="0">
              <a:defRPr/>
            </a:pPr>
            <a:r>
              <a:rPr lang="en-US" altLang="zh-CN" sz="2400" b="1" dirty="0">
                <a:solidFill>
                  <a:srgbClr val="C00000"/>
                </a:solidFill>
                <a:latin typeface="微软雅黑" panose="020B0503020204020204" pitchFamily="34" charset="-122"/>
                <a:ea typeface="微软雅黑" panose="020B0503020204020204" pitchFamily="34" charset="-122"/>
              </a:rPr>
              <a:t>MAUI for Children and Adolescents</a:t>
            </a:r>
            <a:endParaRPr lang="zh-CN" altLang="en-US" sz="2400" b="1" dirty="0">
              <a:solidFill>
                <a:srgbClr val="C00000"/>
              </a:solidFill>
              <a:latin typeface="微软雅黑" panose="020B0503020204020204" pitchFamily="34" charset="-122"/>
              <a:ea typeface="微软雅黑" panose="020B0503020204020204" pitchFamily="34" charset="-122"/>
              <a:sym typeface="+mn-ea"/>
            </a:endParaRPr>
          </a:p>
        </p:txBody>
      </p:sp>
      <p:sp>
        <p:nvSpPr>
          <p:cNvPr id="23" name="椭圆 25">
            <a:extLst>
              <a:ext uri="{FF2B5EF4-FFF2-40B4-BE49-F238E27FC236}">
                <a16:creationId xmlns:a16="http://schemas.microsoft.com/office/drawing/2014/main" id="{C02BE35A-76B6-455F-8F5F-2940683FB62D}"/>
              </a:ext>
            </a:extLst>
          </p:cNvPr>
          <p:cNvSpPr/>
          <p:nvPr/>
        </p:nvSpPr>
        <p:spPr bwMode="auto">
          <a:xfrm>
            <a:off x="2729414" y="1707654"/>
            <a:ext cx="1122505" cy="456739"/>
          </a:xfrm>
          <a:prstGeom prst="ellipse">
            <a:avLst/>
          </a:prstGeom>
          <a:noFill/>
          <a:ln w="25400" cap="flat" cmpd="sng" algn="ctr">
            <a:solidFill>
              <a:schemeClr val="accent6">
                <a:alpha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lstStyle/>
          <a:p>
            <a:pPr defTabSz="685800" eaLnBrk="0" fontAlgn="base" hangingPunct="0">
              <a:spcBef>
                <a:spcPct val="0"/>
              </a:spcBef>
              <a:spcAft>
                <a:spcPct val="0"/>
              </a:spcAft>
            </a:pPr>
            <a:endParaRPr lang="en-US">
              <a:latin typeface="Arial" panose="020B0604020202020204" pitchFamily="34" charset="0"/>
              <a:ea typeface="MS PGothic" panose="020B0600070205080204" pitchFamily="-16" charset="-128"/>
            </a:endParaRPr>
          </a:p>
        </p:txBody>
      </p:sp>
      <p:sp>
        <p:nvSpPr>
          <p:cNvPr id="24" name="等腰三角形 23"/>
          <p:cNvSpPr/>
          <p:nvPr/>
        </p:nvSpPr>
        <p:spPr>
          <a:xfrm rot="5400000">
            <a:off x="-41276" y="65088"/>
            <a:ext cx="500063" cy="433388"/>
          </a:xfrm>
          <a:prstGeom prst="triangl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defRPr/>
            </a:pPr>
            <a:endParaRPr lang="zh-CN" altLang="en-US"/>
          </a:p>
        </p:txBody>
      </p:sp>
    </p:spTree>
    <p:extLst>
      <p:ext uri="{BB962C8B-B14F-4D97-AF65-F5344CB8AC3E}">
        <p14:creationId xmlns:p14="http://schemas.microsoft.com/office/powerpoint/2010/main" val="171183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400000">
            <a:off x="-41276" y="65088"/>
            <a:ext cx="500063" cy="433388"/>
          </a:xfrm>
          <a:prstGeom prst="triangl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defRPr/>
            </a:pPr>
            <a:endParaRPr lang="zh-CN" altLang="en-US"/>
          </a:p>
        </p:txBody>
      </p:sp>
      <p:sp>
        <p:nvSpPr>
          <p:cNvPr id="7" name="文本框 7"/>
          <p:cNvSpPr txBox="1">
            <a:spLocks noChangeArrowheads="1"/>
          </p:cNvSpPr>
          <p:nvPr/>
        </p:nvSpPr>
        <p:spPr bwMode="auto">
          <a:xfrm>
            <a:off x="478038" y="54964"/>
            <a:ext cx="7262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2400" b="1" dirty="0">
                <a:solidFill>
                  <a:srgbClr val="C00000"/>
                </a:solidFill>
                <a:cs typeface="Times New Roman" panose="02020603050405020304" pitchFamily="18" charset="0"/>
              </a:rPr>
              <a:t>Condition-Specific Preference-Based Measures</a:t>
            </a:r>
          </a:p>
        </p:txBody>
      </p:sp>
      <p:pic>
        <p:nvPicPr>
          <p:cNvPr id="3" name="图片 2">
            <a:extLst>
              <a:ext uri="{FF2B5EF4-FFF2-40B4-BE49-F238E27FC236}">
                <a16:creationId xmlns:a16="http://schemas.microsoft.com/office/drawing/2014/main" id="{3C3B8849-D859-4621-940B-997D4801F70E}"/>
              </a:ext>
            </a:extLst>
          </p:cNvPr>
          <p:cNvPicPr>
            <a:picLocks noChangeAspect="1"/>
          </p:cNvPicPr>
          <p:nvPr/>
        </p:nvPicPr>
        <p:blipFill>
          <a:blip r:embed="rId2"/>
          <a:stretch>
            <a:fillRect/>
          </a:stretch>
        </p:blipFill>
        <p:spPr>
          <a:xfrm>
            <a:off x="2195736" y="555219"/>
            <a:ext cx="4808402" cy="4143743"/>
          </a:xfrm>
          <a:prstGeom prst="rect">
            <a:avLst/>
          </a:prstGeom>
        </p:spPr>
      </p:pic>
      <p:sp>
        <p:nvSpPr>
          <p:cNvPr id="9" name="文本框 8">
            <a:extLst>
              <a:ext uri="{FF2B5EF4-FFF2-40B4-BE49-F238E27FC236}">
                <a16:creationId xmlns:a16="http://schemas.microsoft.com/office/drawing/2014/main" id="{FA13BB3D-D6EA-43E9-9978-17C9D0577826}"/>
              </a:ext>
            </a:extLst>
          </p:cNvPr>
          <p:cNvSpPr txBox="1"/>
          <p:nvPr/>
        </p:nvSpPr>
        <p:spPr>
          <a:xfrm>
            <a:off x="2267744" y="1275606"/>
            <a:ext cx="4664386" cy="67710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Bef>
                <a:spcPts val="1200"/>
              </a:spcBef>
            </a:pPr>
            <a:r>
              <a:rPr lang="en-US" altLang="zh-CN" sz="1400" b="1" dirty="0">
                <a:solidFill>
                  <a:srgbClr val="C00000"/>
                </a:solidFill>
                <a:latin typeface="+mn-ea"/>
              </a:rPr>
              <a:t>29</a:t>
            </a:r>
            <a:r>
              <a:rPr lang="en-US" altLang="zh-CN" sz="1400" b="1" dirty="0">
                <a:solidFill>
                  <a:srgbClr val="FF0000"/>
                </a:solidFill>
                <a:latin typeface="+mn-ea"/>
              </a:rPr>
              <a:t> </a:t>
            </a:r>
            <a:r>
              <a:rPr lang="en-US" altLang="zh-CN" sz="1400" b="1" dirty="0">
                <a:solidFill>
                  <a:srgbClr val="0D2021"/>
                </a:solidFill>
                <a:latin typeface="+mn-ea"/>
              </a:rPr>
              <a:t>disease conditions, </a:t>
            </a:r>
          </a:p>
          <a:p>
            <a:pPr algn="ctr">
              <a:spcBef>
                <a:spcPts val="1200"/>
              </a:spcBef>
            </a:pPr>
            <a:r>
              <a:rPr lang="en-US" altLang="zh-CN" sz="1400" b="1" dirty="0">
                <a:solidFill>
                  <a:srgbClr val="C00000"/>
                </a:solidFill>
                <a:latin typeface="+mn-ea"/>
              </a:rPr>
              <a:t>36 </a:t>
            </a:r>
            <a:r>
              <a:rPr lang="en-US" altLang="zh-CN" sz="1400" b="1" dirty="0">
                <a:solidFill>
                  <a:srgbClr val="0D2021"/>
                </a:solidFill>
                <a:latin typeface="+mn-ea"/>
              </a:rPr>
              <a:t>Condition-Specific Preference-Based Measures</a:t>
            </a:r>
          </a:p>
        </p:txBody>
      </p:sp>
    </p:spTree>
    <p:extLst>
      <p:ext uri="{BB962C8B-B14F-4D97-AF65-F5344CB8AC3E}">
        <p14:creationId xmlns:p14="http://schemas.microsoft.com/office/powerpoint/2010/main" val="195879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60032" y="3735473"/>
            <a:ext cx="3478736" cy="300082"/>
          </a:xfrm>
          <a:prstGeom prst="rect">
            <a:avLst/>
          </a:prstGeom>
          <a:noFill/>
          <a:ln>
            <a:solidFill>
              <a:schemeClr val="bg1"/>
            </a:solidFill>
          </a:ln>
        </p:spPr>
        <p:txBody>
          <a:bodyPr wrap="square" rtlCol="0">
            <a:spAutoFit/>
          </a:bodyPr>
          <a:lstStyle/>
          <a:p>
            <a:pPr algn="ctr"/>
            <a:r>
              <a:rPr lang="en-US" altLang="zh-CN" sz="1350" b="1" dirty="0">
                <a:solidFill>
                  <a:srgbClr val="131DDB"/>
                </a:solidFill>
              </a:rPr>
              <a:t>https://hoap.ucsd.edu/qwb-info/</a:t>
            </a:r>
          </a:p>
        </p:txBody>
      </p:sp>
      <p:sp>
        <p:nvSpPr>
          <p:cNvPr id="14" name="矩形 13"/>
          <p:cNvSpPr/>
          <p:nvPr/>
        </p:nvSpPr>
        <p:spPr>
          <a:xfrm>
            <a:off x="1777254" y="1015119"/>
            <a:ext cx="6846362" cy="2966581"/>
          </a:xfrm>
          <a:prstGeom prst="rect">
            <a:avLst/>
          </a:prstGeom>
        </p:spPr>
        <p:txBody>
          <a:bodyPr wrap="square">
            <a:spAutoFit/>
          </a:bodyPr>
          <a:lstStyle/>
          <a:p>
            <a:pPr marL="257175" indent="-257175" algn="just">
              <a:lnSpc>
                <a:spcPct val="170000"/>
              </a:lnSpc>
              <a:buFont typeface="Wingdings" panose="05000000000000000000" pitchFamily="2" charset="2"/>
              <a:buChar char="Ø"/>
            </a:pPr>
            <a:r>
              <a:rPr lang="en-US" altLang="zh-CN" sz="1600" b="1" kern="100" dirty="0">
                <a:latin typeface="+mn-ea"/>
                <a:cs typeface="Times New Roman" panose="02020603050405020304" pitchFamily="18" charset="0"/>
              </a:rPr>
              <a:t>QWB (Quality of Well-being Scale) was first proposed by Kaplan et al in 1976.</a:t>
            </a:r>
          </a:p>
          <a:p>
            <a:pPr marL="257175" indent="-257175" algn="just">
              <a:lnSpc>
                <a:spcPct val="170000"/>
              </a:lnSpc>
              <a:buFont typeface="Wingdings" panose="05000000000000000000" pitchFamily="2" charset="2"/>
              <a:buChar char="Ø"/>
            </a:pPr>
            <a:r>
              <a:rPr lang="en-US" altLang="zh-CN" sz="1600" b="1" dirty="0">
                <a:latin typeface="+mn-ea"/>
                <a:cs typeface="Times New Roman" panose="02020603050405020304" pitchFamily="18" charset="0"/>
              </a:rPr>
              <a:t>In 1997, Kaplan et al. formed a QWB self-test scale (QWB-SA), including 5 parts: symptoms/complex health problems, self-care, mobility, physical activity, and daily activities/social activities, and completed the questionnaire for about 10 minutes.</a:t>
            </a:r>
          </a:p>
        </p:txBody>
      </p:sp>
      <p:grpSp>
        <p:nvGrpSpPr>
          <p:cNvPr id="5" name="组合 4">
            <a:extLst>
              <a:ext uri="{FF2B5EF4-FFF2-40B4-BE49-F238E27FC236}">
                <a16:creationId xmlns:a16="http://schemas.microsoft.com/office/drawing/2014/main" id="{CE7534B6-87B1-497F-AACC-282DA4999A00}"/>
              </a:ext>
            </a:extLst>
          </p:cNvPr>
          <p:cNvGrpSpPr/>
          <p:nvPr/>
        </p:nvGrpSpPr>
        <p:grpSpPr>
          <a:xfrm>
            <a:off x="0" y="814426"/>
            <a:ext cx="1467971" cy="3514648"/>
            <a:chOff x="0" y="1462794"/>
            <a:chExt cx="1957294" cy="4686199"/>
          </a:xfrm>
        </p:grpSpPr>
        <p:grpSp>
          <p:nvGrpSpPr>
            <p:cNvPr id="22" name="组合 21"/>
            <p:cNvGrpSpPr/>
            <p:nvPr/>
          </p:nvGrpSpPr>
          <p:grpSpPr>
            <a:xfrm>
              <a:off x="0" y="1462794"/>
              <a:ext cx="1957294" cy="3993964"/>
              <a:chOff x="-1" y="1947230"/>
              <a:chExt cx="1957294" cy="3993964"/>
            </a:xfrm>
          </p:grpSpPr>
          <p:grpSp>
            <p:nvGrpSpPr>
              <p:cNvPr id="3" name="组合 2"/>
              <p:cNvGrpSpPr/>
              <p:nvPr/>
            </p:nvGrpSpPr>
            <p:grpSpPr>
              <a:xfrm>
                <a:off x="-1" y="1947230"/>
                <a:ext cx="1957294" cy="3993964"/>
                <a:chOff x="-5" y="2301919"/>
                <a:chExt cx="1957294" cy="4442251"/>
              </a:xfrm>
            </p:grpSpPr>
            <p:sp>
              <p:nvSpPr>
                <p:cNvPr id="15" name="文本框 14"/>
                <p:cNvSpPr txBox="1"/>
                <p:nvPr/>
              </p:nvSpPr>
              <p:spPr>
                <a:xfrm>
                  <a:off x="-2" y="2301919"/>
                  <a:ext cx="1950831" cy="68464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QWB</a:t>
                  </a:r>
                  <a:endParaRPr lang="zh-CN" altLang="en-US" dirty="0"/>
                </a:p>
              </p:txBody>
            </p:sp>
            <p:sp>
              <p:nvSpPr>
                <p:cNvPr id="10" name="文本框 9"/>
                <p:cNvSpPr txBox="1"/>
                <p:nvPr/>
              </p:nvSpPr>
              <p:spPr>
                <a:xfrm>
                  <a:off x="-5" y="3077731"/>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15D</a:t>
                  </a:r>
                  <a:endParaRPr lang="zh-CN" altLang="en-US" dirty="0"/>
                </a:p>
              </p:txBody>
            </p:sp>
            <p:sp>
              <p:nvSpPr>
                <p:cNvPr id="16" name="文本框 15"/>
                <p:cNvSpPr txBox="1"/>
                <p:nvPr/>
              </p:nvSpPr>
              <p:spPr>
                <a:xfrm>
                  <a:off x="-4" y="3813059"/>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EQ-5D</a:t>
                  </a:r>
                  <a:endParaRPr lang="zh-CN" altLang="en-US" dirty="0"/>
                </a:p>
              </p:txBody>
            </p:sp>
            <p:sp>
              <p:nvSpPr>
                <p:cNvPr id="18" name="文本框 17"/>
                <p:cNvSpPr txBox="1"/>
                <p:nvPr/>
              </p:nvSpPr>
              <p:spPr>
                <a:xfrm>
                  <a:off x="6458" y="6059526"/>
                  <a:ext cx="1950831" cy="68464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AQOL</a:t>
                  </a:r>
                  <a:endParaRPr lang="zh-CN" altLang="en-US" dirty="0"/>
                </a:p>
              </p:txBody>
            </p:sp>
          </p:grpSp>
          <p:grpSp>
            <p:nvGrpSpPr>
              <p:cNvPr id="21" name="组合 20"/>
              <p:cNvGrpSpPr/>
              <p:nvPr/>
            </p:nvGrpSpPr>
            <p:grpSpPr>
              <a:xfrm>
                <a:off x="6462" y="4003398"/>
                <a:ext cx="1950831" cy="1276677"/>
                <a:chOff x="6462" y="4003398"/>
                <a:chExt cx="1950831" cy="1276677"/>
              </a:xfrm>
            </p:grpSpPr>
            <p:sp>
              <p:nvSpPr>
                <p:cNvPr id="19" name="文本框 18"/>
                <p:cNvSpPr txBox="1"/>
                <p:nvPr/>
              </p:nvSpPr>
              <p:spPr>
                <a:xfrm>
                  <a:off x="6462" y="4003398"/>
                  <a:ext cx="1950831" cy="61555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HUI</a:t>
                  </a:r>
                  <a:endParaRPr lang="zh-CN" altLang="en-US" dirty="0"/>
                </a:p>
              </p:txBody>
            </p:sp>
            <p:sp>
              <p:nvSpPr>
                <p:cNvPr id="20" name="文本框 19"/>
                <p:cNvSpPr txBox="1"/>
                <p:nvPr/>
              </p:nvSpPr>
              <p:spPr>
                <a:xfrm>
                  <a:off x="6462" y="4664521"/>
                  <a:ext cx="1950831" cy="61555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SF-6D</a:t>
                  </a:r>
                  <a:endParaRPr lang="zh-CN" altLang="en-US" dirty="0"/>
                </a:p>
              </p:txBody>
            </p:sp>
          </p:grpSp>
        </p:grpSp>
        <p:sp>
          <p:nvSpPr>
            <p:cNvPr id="24" name="文本框 23">
              <a:extLst>
                <a:ext uri="{FF2B5EF4-FFF2-40B4-BE49-F238E27FC236}">
                  <a16:creationId xmlns:a16="http://schemas.microsoft.com/office/drawing/2014/main" id="{5DFD31E4-55A5-434A-9DA9-0624575E98BA}"/>
                </a:ext>
              </a:extLst>
            </p:cNvPr>
            <p:cNvSpPr txBox="1"/>
            <p:nvPr/>
          </p:nvSpPr>
          <p:spPr>
            <a:xfrm>
              <a:off x="6463" y="5533439"/>
              <a:ext cx="1950831" cy="615554"/>
            </a:xfrm>
            <a:prstGeom prst="rect">
              <a:avLst/>
            </a:prstGeom>
            <a:solidFill>
              <a:srgbClr val="00206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defTabSz="685800">
                <a:defRPr sz="2400" b="1">
                  <a:solidFill>
                    <a:schemeClr val="bg1"/>
                  </a:solidFill>
                  <a:latin typeface="微软雅黑" panose="020B0503020204020204" pitchFamily="34" charset="-122"/>
                  <a:ea typeface="微软雅黑" panose="020B0503020204020204" pitchFamily="34" charset="-122"/>
                </a:defRPr>
              </a:lvl1pPr>
              <a:lvl2pPr marL="742950" indent="-285750" defTabSz="685800">
                <a:defRPr>
                  <a:latin typeface="Arial" panose="020B0604020202020204" pitchFamily="34" charset="0"/>
                  <a:ea typeface="微软雅黑" panose="020B0503020204020204" pitchFamily="34" charset="-122"/>
                </a:defRPr>
              </a:lvl2pPr>
              <a:lvl3pPr marL="1143000" indent="-228600" defTabSz="685800">
                <a:defRPr>
                  <a:latin typeface="Arial" panose="020B0604020202020204" pitchFamily="34" charset="0"/>
                  <a:ea typeface="微软雅黑" panose="020B0503020204020204" pitchFamily="34" charset="-122"/>
                </a:defRPr>
              </a:lvl3pPr>
              <a:lvl4pPr marL="1600200" indent="-228600" defTabSz="685800">
                <a:defRPr>
                  <a:latin typeface="Arial" panose="020B0604020202020204" pitchFamily="34" charset="0"/>
                  <a:ea typeface="微软雅黑" panose="020B0503020204020204" pitchFamily="34" charset="-122"/>
                </a:defRPr>
              </a:lvl4pPr>
              <a:lvl5pPr marL="2057400" indent="-228600" defTabSz="685800">
                <a:defRPr>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a:latin typeface="Arial" panose="020B0604020202020204" pitchFamily="34" charset="0"/>
                  <a:ea typeface="微软雅黑" panose="020B0503020204020204" pitchFamily="34" charset="-122"/>
                </a:defRPr>
              </a:lvl9pPr>
            </a:lstStyle>
            <a:p>
              <a:r>
                <a:rPr lang="en-US" altLang="zh-CN" dirty="0"/>
                <a:t>PROMIS</a:t>
              </a:r>
              <a:endParaRPr lang="zh-CN" altLang="en-US" dirty="0"/>
            </a:p>
          </p:txBody>
        </p:sp>
      </p:grpSp>
      <p:sp>
        <p:nvSpPr>
          <p:cNvPr id="23" name="文本框 22">
            <a:extLst>
              <a:ext uri="{FF2B5EF4-FFF2-40B4-BE49-F238E27FC236}">
                <a16:creationId xmlns:a16="http://schemas.microsoft.com/office/drawing/2014/main" id="{E414F9D9-47C6-4CEF-892B-E280FEE154C8}"/>
              </a:ext>
            </a:extLst>
          </p:cNvPr>
          <p:cNvSpPr txBox="1"/>
          <p:nvPr/>
        </p:nvSpPr>
        <p:spPr>
          <a:xfrm>
            <a:off x="827584" y="4490743"/>
            <a:ext cx="7770496" cy="265457"/>
          </a:xfrm>
          <a:prstGeom prst="rect">
            <a:avLst/>
          </a:prstGeom>
          <a:solidFill>
            <a:schemeClr val="bg1"/>
          </a:solidFill>
          <a:ln>
            <a:solidFill>
              <a:schemeClr val="bg1"/>
            </a:solidFill>
          </a:ln>
        </p:spPr>
        <p:txBody>
          <a:bodyPr wrap="square" rtlCol="0">
            <a:spAutoFit/>
          </a:bodyPr>
          <a:lstStyle/>
          <a:p>
            <a:pPr algn="ctr"/>
            <a:r>
              <a:rPr lang="en-US" altLang="zh-CN" sz="1125" dirty="0">
                <a:solidFill>
                  <a:srgbClr val="0D2021"/>
                </a:solidFill>
                <a:latin typeface="Times New Roman" panose="02020603050405020304" pitchFamily="18" charset="0"/>
                <a:ea typeface="宋体" panose="02010600030101010101" pitchFamily="2" charset="-122"/>
              </a:rPr>
              <a:t>WANG </a:t>
            </a:r>
            <a:r>
              <a:rPr lang="en-US" altLang="zh-CN" sz="1125" dirty="0" err="1">
                <a:solidFill>
                  <a:srgbClr val="0D2021"/>
                </a:solidFill>
                <a:latin typeface="Times New Roman" panose="02020603050405020304" pitchFamily="18" charset="0"/>
                <a:ea typeface="宋体" panose="02010600030101010101" pitchFamily="2" charset="-122"/>
              </a:rPr>
              <a:t>Xue</a:t>
            </a:r>
            <a:r>
              <a:rPr lang="en-US" altLang="zh-CN" sz="1125" dirty="0">
                <a:solidFill>
                  <a:srgbClr val="0D2021"/>
                </a:solidFill>
                <a:latin typeface="Times New Roman" panose="02020603050405020304" pitchFamily="18" charset="0"/>
                <a:ea typeface="宋体" panose="02010600030101010101" pitchFamily="2" charset="-122"/>
              </a:rPr>
              <a:t>-wen, LI Shun-ping*, LI Wen-di, et al</a:t>
            </a:r>
            <a:r>
              <a:rPr lang="en-AU" altLang="zh-CN" sz="1125" dirty="0">
                <a:solidFill>
                  <a:srgbClr val="0D2021"/>
                </a:solidFill>
                <a:latin typeface="Times New Roman" panose="02020603050405020304" pitchFamily="18" charset="0"/>
                <a:ea typeface="宋体" panose="02010600030101010101" pitchFamily="2" charset="-122"/>
              </a:rPr>
              <a:t>. Introduction of QWB Instrument Application</a:t>
            </a:r>
            <a:r>
              <a:rPr lang="zh-CN" altLang="zh-CN" sz="1125" dirty="0">
                <a:solidFill>
                  <a:srgbClr val="0D2021"/>
                </a:solidFill>
                <a:latin typeface="Times New Roman" panose="02020603050405020304" pitchFamily="18" charset="0"/>
                <a:ea typeface="宋体" panose="02010600030101010101" pitchFamily="2" charset="-122"/>
              </a:rPr>
              <a:t> </a:t>
            </a:r>
            <a:r>
              <a:rPr lang="en-US" altLang="zh-CN" sz="1125" dirty="0">
                <a:solidFill>
                  <a:srgbClr val="0D2021"/>
                </a:solidFill>
                <a:latin typeface="Times New Roman" panose="02020603050405020304" pitchFamily="18" charset="0"/>
                <a:ea typeface="宋体" panose="02010600030101010101" pitchFamily="2" charset="-122"/>
              </a:rPr>
              <a:t>Chinese Health Economics</a:t>
            </a:r>
            <a:r>
              <a:rPr lang="en-AU" altLang="zh-CN" sz="1125" dirty="0">
                <a:solidFill>
                  <a:srgbClr val="0D2021"/>
                </a:solidFill>
                <a:latin typeface="Times New Roman" panose="02020603050405020304" pitchFamily="18" charset="0"/>
                <a:ea typeface="宋体" panose="02010600030101010101" pitchFamily="2" charset="-122"/>
              </a:rPr>
              <a:t>. 2019</a:t>
            </a:r>
          </a:p>
        </p:txBody>
      </p:sp>
    </p:spTree>
    <p:extLst>
      <p:ext uri="{BB962C8B-B14F-4D97-AF65-F5344CB8AC3E}">
        <p14:creationId xmlns:p14="http://schemas.microsoft.com/office/powerpoint/2010/main" val="1806883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6648</TotalTime>
  <Words>1683</Words>
  <Application>Microsoft Office PowerPoint</Application>
  <PresentationFormat>全屏显示(16:9)</PresentationFormat>
  <Paragraphs>289</Paragraphs>
  <Slides>21</Slides>
  <Notes>12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21</vt:i4>
      </vt:variant>
    </vt:vector>
  </HeadingPairs>
  <TitlesOfParts>
    <vt:vector size="31" baseType="lpstr">
      <vt:lpstr>MS PGothic</vt:lpstr>
      <vt:lpstr>华文楷体</vt:lpstr>
      <vt:lpstr>宋体</vt:lpstr>
      <vt:lpstr>微软雅黑</vt:lpstr>
      <vt:lpstr>Arial</vt:lpstr>
      <vt:lpstr>Calibri</vt:lpstr>
      <vt:lpstr>Times New Roman</vt:lpstr>
      <vt:lpstr>Wingdings</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刘世贤</dc:creator>
  <cp:lastModifiedBy>lishunping@sdu.edu.cn</cp:lastModifiedBy>
  <cp:revision>412</cp:revision>
  <dcterms:created xsi:type="dcterms:W3CDTF">2018-05-07T08:59:00Z</dcterms:created>
  <dcterms:modified xsi:type="dcterms:W3CDTF">2020-11-11T09:16:30Z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