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852" r:id="rId1"/>
  </p:sldMasterIdLst>
  <p:notesMasterIdLst>
    <p:notesMasterId r:id="rId32"/>
  </p:notesMasterIdLst>
  <p:handoutMasterIdLst>
    <p:handoutMasterId r:id="rId33"/>
  </p:handoutMasterIdLst>
  <p:sldIdLst>
    <p:sldId id="266" r:id="rId2"/>
    <p:sldId id="270" r:id="rId3"/>
    <p:sldId id="366" r:id="rId4"/>
    <p:sldId id="375" r:id="rId5"/>
    <p:sldId id="376" r:id="rId6"/>
    <p:sldId id="401" r:id="rId7"/>
    <p:sldId id="402" r:id="rId8"/>
    <p:sldId id="388" r:id="rId9"/>
    <p:sldId id="389" r:id="rId10"/>
    <p:sldId id="392" r:id="rId11"/>
    <p:sldId id="393" r:id="rId12"/>
    <p:sldId id="377" r:id="rId13"/>
    <p:sldId id="403" r:id="rId14"/>
    <p:sldId id="382" r:id="rId15"/>
    <p:sldId id="395" r:id="rId16"/>
    <p:sldId id="399" r:id="rId17"/>
    <p:sldId id="410" r:id="rId18"/>
    <p:sldId id="409" r:id="rId19"/>
    <p:sldId id="400" r:id="rId20"/>
    <p:sldId id="396" r:id="rId21"/>
    <p:sldId id="385" r:id="rId22"/>
    <p:sldId id="405" r:id="rId23"/>
    <p:sldId id="397" r:id="rId24"/>
    <p:sldId id="398" r:id="rId25"/>
    <p:sldId id="406" r:id="rId26"/>
    <p:sldId id="411" r:id="rId27"/>
    <p:sldId id="407" r:id="rId28"/>
    <p:sldId id="408" r:id="rId29"/>
    <p:sldId id="404" r:id="rId30"/>
    <p:sldId id="372" r:id="rId31"/>
  </p:sldIdLst>
  <p:sldSz cx="9144000" cy="6858000" type="screen4x3"/>
  <p:notesSz cx="6797675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UOS Stephenson" panose="020705030800000200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6F8E8"/>
    <a:srgbClr val="0099FF"/>
    <a:srgbClr val="2A196F"/>
    <a:srgbClr val="FF0000"/>
    <a:srgbClr val="660066"/>
    <a:srgbClr val="02FF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48" autoAdjust="0"/>
    <p:restoredTop sz="88686" autoAdjust="0"/>
  </p:normalViewPr>
  <p:slideViewPr>
    <p:cSldViewPr>
      <p:cViewPr varScale="1">
        <p:scale>
          <a:sx n="65" d="100"/>
          <a:sy n="65" d="100"/>
        </p:scale>
        <p:origin x="150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2F5A17E-7F58-4945-8F5C-627BCB1C702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16463"/>
            <a:ext cx="4984750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UOS Stephenson" pitchFamily="-12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57704C8-AF94-456B-992E-90628E9B35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UOS Stephenson" pitchFamily="-12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13027E4E-8FF7-474C-AC90-A4CAE6E21F2E}" type="slidenum">
              <a:rPr lang="en-GB" altLang="en-US" sz="1200" smtClean="0"/>
              <a:pPr/>
              <a:t>1</a:t>
            </a:fld>
            <a:endParaRPr lang="en-GB" altLang="en-US" sz="1200" smtClean="0"/>
          </a:p>
        </p:txBody>
      </p:sp>
      <p:sp>
        <p:nvSpPr>
          <p:cNvPr id="614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ABC2152E-4233-4AD8-BEF2-A10A3A94A735}" type="slidenum">
              <a:rPr lang="en-GB" altLang="en-US" sz="1200" smtClean="0"/>
              <a:pPr/>
              <a:t>10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96FF8BF7-BE00-4B18-9C90-1CEEEE839628}" type="slidenum">
              <a:rPr lang="en-GB" altLang="en-US" sz="1200" smtClean="0"/>
              <a:pPr/>
              <a:t>11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83FB91AC-DA7C-4337-BD62-7E8CB7C33841}" type="slidenum">
              <a:rPr lang="en-GB" altLang="en-US" sz="1200" smtClean="0"/>
              <a:pPr/>
              <a:t>12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343E7D6-BB6E-4327-A247-E5ECE2F71443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72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8F185177-7408-4B09-A867-011E0D79574B}" type="slidenum">
              <a:rPr lang="en-GB" altLang="en-US" sz="1200" smtClean="0"/>
              <a:pPr/>
              <a:t>14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F3A8ADF6-36E2-4BD0-B855-6337A0BF6E2C}" type="slidenum">
              <a:rPr lang="en-GB" altLang="en-US" sz="1200" smtClean="0"/>
              <a:pPr/>
              <a:t>15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F63C73FB-0324-4C37-88AA-23373474BEBA}" type="slidenum">
              <a:rPr lang="en-GB" altLang="en-US" sz="1200" smtClean="0"/>
              <a:pPr/>
              <a:t>16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9F8D1F9B-B4AA-4F4C-8C3A-66BA491A9D13}" type="slidenum">
              <a:rPr lang="en-GB" altLang="en-US" sz="1200" smtClean="0"/>
              <a:pPr/>
              <a:t>17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29C66F8-CCB7-449F-B341-FDDC594B3B41}" type="slidenum">
              <a:rPr lang="en-GB" altLang="en-US" smtClean="0"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18</a:t>
            </a:fld>
            <a:endParaRPr lang="en-GB" altLang="en-US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A14695B9-8856-40AB-B5A8-90FA796A3B09}" type="slidenum">
              <a:rPr lang="en-GB" altLang="en-US" sz="1200" smtClean="0"/>
              <a:pPr/>
              <a:t>2</a:t>
            </a:fld>
            <a:endParaRPr lang="en-GB" altLang="en-US" sz="1200" smtClean="0"/>
          </a:p>
        </p:txBody>
      </p:sp>
      <p:sp>
        <p:nvSpPr>
          <p:cNvPr id="819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921217DB-7FC1-410C-883C-29030F1D69FA}" type="slidenum">
              <a:rPr lang="en-GB" altLang="en-US" sz="1200" smtClean="0"/>
              <a:pPr/>
              <a:t>3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94085DC3-B408-4654-A3D0-86BC056CA246}" type="slidenum">
              <a:rPr lang="en-GB" altLang="en-US" sz="1200" smtClean="0"/>
              <a:pPr/>
              <a:t>4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136D22A4-2F2F-47CB-B73C-A8D7C4577206}" type="slidenum">
              <a:rPr lang="en-GB" altLang="en-US" sz="1200" smtClean="0"/>
              <a:pPr/>
              <a:t>5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F566DB35-9E6E-48A7-ADB8-E6F5CD6E565C}" type="slidenum">
              <a:rPr lang="en-GB" altLang="en-US" sz="1200" smtClean="0"/>
              <a:pPr/>
              <a:t>6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4B68F87-20AC-4C54-AE19-D061E34BC8C6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8435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D0F34F-BCFB-4F3A-858D-38626F272C3E}" type="slidenum">
              <a:rPr lang="en-GB" altLang="en-US" smtClean="0">
                <a:solidFill>
                  <a:srgbClr val="00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en-GB" altLang="en-US" smtClean="0">
              <a:solidFill>
                <a:srgbClr val="000000"/>
              </a:solidFill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1026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TUOS Stephenson" panose="02070503080000020004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UOS Stephenson" panose="02070503080000020004" pitchFamily="18" charset="0"/>
            </a:endParaRP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UOS Stephenson" panose="02070503080000020004" pitchFamily="18" charset="0"/>
              </a:defRPr>
            </a:lvl9pPr>
          </a:lstStyle>
          <a:p>
            <a:fld id="{09B2EBB6-5637-45CF-BCA8-60AC8B855777}" type="slidenum">
              <a:rPr lang="en-GB" altLang="en-US" sz="1200" smtClean="0"/>
              <a:pPr/>
              <a:t>9</a:t>
            </a:fld>
            <a:endParaRPr lang="en-GB" altLang="en-US" sz="120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09800"/>
            <a:ext cx="8229600" cy="1828800"/>
          </a:xfrm>
        </p:spPr>
        <p:txBody>
          <a:bodyPr anchor="ctr"/>
          <a:lstStyle>
            <a:lvl1pPr>
              <a:defRPr sz="54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4876800"/>
            <a:ext cx="8229600" cy="1066800"/>
          </a:xfrm>
        </p:spPr>
        <p:txBody>
          <a:bodyPr/>
          <a:lstStyle>
            <a:lvl1pPr marL="0" indent="0">
              <a:spcBef>
                <a:spcPct val="0"/>
              </a:spcBef>
              <a:buFontTx/>
              <a:buNone/>
              <a:defRPr/>
            </a:lvl1pPr>
          </a:lstStyle>
          <a:p>
            <a:r>
              <a:rPr lang="en-GB"/>
              <a:t>Click to edit Master subtitle style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 bwMode="auto">
          <a:xfrm>
            <a:off x="7010400" y="152400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A43072AE-A0FC-4DD0-A40D-9593DEE134C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338FE-59A7-4255-BB1F-7900F439DBAA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3968080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7D171-B33D-48EE-8FB8-241AFB5ABFA7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632460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371600"/>
            <a:ext cx="2057400" cy="4724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371600"/>
            <a:ext cx="6019800" cy="4724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E1D753-EBA8-4ECF-BF6E-BAC5480D7136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5063289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371600"/>
            <a:ext cx="82296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87CA47-09FF-4ABA-9FBB-C9725D9071F4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117947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3F6790-28F5-4819-9A37-2D153A288BBA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21930037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685029-319D-4760-9FE1-71690C6F64EC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1108379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362200"/>
            <a:ext cx="4038600" cy="3733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33A175-F56A-45FE-AD0A-951B7109B7AA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3436987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A97F7C-8C78-487D-9119-6C22F8D26790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826365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349A3-3519-435E-BE16-90C5D8E1C31D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2830163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731366-877E-4702-BFBE-6E2A30568D8A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267238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F95E80-DB92-4CCC-9351-23824E20452C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1011354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7EF5C-6157-4248-9D79-B095193B5744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</p:spTree>
    <p:extLst>
      <p:ext uri="{BB962C8B-B14F-4D97-AF65-F5344CB8AC3E}">
        <p14:creationId xmlns:p14="http://schemas.microsoft.com/office/powerpoint/2010/main" val="2562682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1371600"/>
            <a:ext cx="82296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362200"/>
            <a:ext cx="82296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smtClean="0"/>
              <a:t>Click to edit Master text styles</a:t>
            </a:r>
          </a:p>
          <a:p>
            <a:pPr lvl="1"/>
            <a:r>
              <a:rPr lang="en-GB" altLang="en-US" smtClean="0"/>
              <a:t>Second level</a:t>
            </a:r>
          </a:p>
          <a:p>
            <a:pPr lvl="2"/>
            <a:r>
              <a:rPr lang="en-GB" altLang="en-US" smtClean="0"/>
              <a:t>Third level</a:t>
            </a:r>
          </a:p>
          <a:p>
            <a:pPr lvl="3"/>
            <a:r>
              <a:rPr lang="en-GB" altLang="en-US" smtClean="0"/>
              <a:t>Fourth level</a:t>
            </a:r>
          </a:p>
          <a:p>
            <a:pPr lvl="4"/>
            <a:r>
              <a:rPr lang="en-GB" altLang="en-US" smtClean="0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553200"/>
            <a:ext cx="914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TUOS Blake" pitchFamily="-128" charset="0"/>
              </a:defRPr>
            </a:lvl1pPr>
          </a:lstStyle>
          <a:p>
            <a:pPr>
              <a:defRPr/>
            </a:pPr>
            <a:fld id="{D7B57CE4-E55D-4734-A761-1251BDE0074B}" type="datetime1">
              <a:rPr lang="en-GB"/>
              <a:pPr>
                <a:defRPr/>
              </a:pPr>
              <a:t>12/11/2020</a:t>
            </a:fld>
            <a:endParaRPr lang="en-GB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371600" y="6553200"/>
            <a:ext cx="5181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© The University of Sheffield</a:t>
            </a:r>
          </a:p>
        </p:txBody>
      </p:sp>
      <p:pic>
        <p:nvPicPr>
          <p:cNvPr id="1030" name="Picture 3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"/>
            <a:ext cx="241935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955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  <p:sldLayoutId id="2147483952" r:id="rId10"/>
    <p:sldLayoutId id="2147483953" r:id="rId11"/>
    <p:sldLayoutId id="2147483954" r:id="rId12"/>
  </p:sldLayoutIdLst>
  <p:hf sldNum="0" hdr="0"/>
  <p:txStyles>
    <p:titleStyle>
      <a:lvl1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2pPr>
      <a:lvl3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3pPr>
      <a:lvl4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4pPr>
      <a:lvl5pPr algn="l" rtl="0" eaLnBrk="0" fontAlgn="base" hangingPunct="0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5pPr>
      <a:lvl6pPr marL="4572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6pPr>
      <a:lvl7pPr marL="9144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7pPr>
      <a:lvl8pPr marL="13716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8pPr>
      <a:lvl9pPr marL="1828800" algn="l" rtl="0" fontAlgn="base">
        <a:lnSpc>
          <a:spcPct val="83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UOS Stephenson" pitchFamily="-128" charset="0"/>
        </a:defRPr>
      </a:lvl9pPr>
    </p:titleStyle>
    <p:bodyStyle>
      <a:lvl1pPr marL="342900" indent="-342900" algn="l" rtl="0" eaLnBrk="0" fontAlgn="base" hangingPunct="0">
        <a:spcBef>
          <a:spcPct val="30000"/>
        </a:spcBef>
        <a:spcAft>
          <a:spcPct val="0"/>
        </a:spcAft>
        <a:buChar char="•"/>
        <a:defRPr sz="32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30000"/>
        </a:spcBef>
        <a:spcAft>
          <a:spcPct val="0"/>
        </a:spcAft>
        <a:buFont typeface="TUOS Stephenson" panose="02070503080000020004" pitchFamily="18" charset="0"/>
        <a:buChar char="•"/>
        <a:defRPr sz="2800">
          <a:solidFill>
            <a:schemeClr val="bg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bg2"/>
          </a:solidFill>
          <a:latin typeface="+mn-lt"/>
        </a:defRPr>
      </a:lvl3pPr>
      <a:lvl4pPr marL="1600200" indent="-228600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–"/>
        <a:defRPr sz="1400">
          <a:solidFill>
            <a:schemeClr val="bg2"/>
          </a:solidFill>
          <a:latin typeface="+mn-lt"/>
        </a:defRPr>
      </a:lvl4pPr>
      <a:lvl5pPr marL="2057400" indent="-228600" algn="l" rtl="0" eaLnBrk="0" fontAlgn="base" hangingPunct="0">
        <a:lnSpc>
          <a:spcPct val="140000"/>
        </a:lnSpc>
        <a:spcBef>
          <a:spcPct val="20000"/>
        </a:spcBef>
        <a:spcAft>
          <a:spcPct val="0"/>
        </a:spcAft>
        <a:buFont typeface="TUOS Stephenson" panose="02070503080000020004" pitchFamily="18" charset="0"/>
        <a:buChar char="•"/>
        <a:defRPr sz="900">
          <a:solidFill>
            <a:schemeClr val="bg2"/>
          </a:solidFill>
          <a:latin typeface="+mn-lt"/>
        </a:defRPr>
      </a:lvl5pPr>
      <a:lvl6pPr marL="25146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chemeClr val="bg2"/>
          </a:solidFill>
          <a:latin typeface="+mn-lt"/>
        </a:defRPr>
      </a:lvl6pPr>
      <a:lvl7pPr marL="29718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chemeClr val="bg2"/>
          </a:solidFill>
          <a:latin typeface="+mn-lt"/>
        </a:defRPr>
      </a:lvl7pPr>
      <a:lvl8pPr marL="34290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chemeClr val="bg2"/>
          </a:solidFill>
          <a:latin typeface="+mn-lt"/>
        </a:defRPr>
      </a:lvl8pPr>
      <a:lvl9pPr marL="3886200" indent="-228600" algn="l" rtl="0" fontAlgn="base">
        <a:lnSpc>
          <a:spcPct val="140000"/>
        </a:lnSpc>
        <a:spcBef>
          <a:spcPct val="20000"/>
        </a:spcBef>
        <a:spcAft>
          <a:spcPct val="0"/>
        </a:spcAft>
        <a:buFont typeface="TUOS Stephenson" pitchFamily="-128" charset="0"/>
        <a:buChar char="•"/>
        <a:defRPr sz="900">
          <a:solidFill>
            <a:schemeClr val="bg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User\My%20Documents\My%20Music\ScreenCapture_10-11-2011%2018.50.53.wmv" TargetMode="External"/><Relationship Id="rId4" Type="http://schemas.openxmlformats.org/officeDocument/2006/relationships/image" Target="../media/image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eart.bmj.com/content/98/20/1498" TargetMode="External"/><Relationship Id="rId2" Type="http://schemas.openxmlformats.org/officeDocument/2006/relationships/hyperlink" Target="https://www.journalslibrary.nihr.ac.uk/hta/hta17010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journalslibrary.nihr.ac.uk/hta/hta17150" TargetMode="External"/><Relationship Id="rId4" Type="http://schemas.openxmlformats.org/officeDocument/2006/relationships/hyperlink" Target="https://www.journalslibrary.nihr.ac.uk/hta/hta19440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GB" altLang="en-US" sz="4200" smtClean="0"/>
              <a:t>Cost-effectiveness of diagnostic strategies for suspected acute</a:t>
            </a:r>
            <a:br>
              <a:rPr lang="en-GB" altLang="en-US" sz="4200" smtClean="0"/>
            </a:br>
            <a:r>
              <a:rPr lang="en-GB" altLang="en-US" sz="4200" smtClean="0"/>
              <a:t>coronary syndrome (ACS</a:t>
            </a:r>
            <a:r>
              <a:rPr lang="en-GB" altLang="en-US" sz="4800" smtClean="0"/>
              <a:t>)</a:t>
            </a:r>
            <a:endParaRPr lang="en-US" altLang="en-US" sz="4800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r" eaLnBrk="1" hangingPunct="1"/>
            <a:r>
              <a:rPr lang="en-US" altLang="en-US" smtClean="0">
                <a:solidFill>
                  <a:schemeClr val="bg1"/>
                </a:solidFill>
              </a:rPr>
              <a:t>Dr. Praveen Thokala, </a:t>
            </a:r>
          </a:p>
          <a:p>
            <a:pPr algn="r" eaLnBrk="1" hangingPunct="1"/>
            <a:r>
              <a:rPr lang="en-US" altLang="en-US" smtClean="0">
                <a:solidFill>
                  <a:schemeClr val="bg1"/>
                </a:solidFill>
              </a:rPr>
              <a:t>The University of Sheffield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337300" cy="863600"/>
          </a:xfrm>
        </p:spPr>
        <p:txBody>
          <a:bodyPr/>
          <a:lstStyle/>
          <a:p>
            <a:r>
              <a:rPr lang="en-GB" altLang="en-US" sz="4000" smtClean="0"/>
              <a:t>Troponin strategies</a:t>
            </a:r>
          </a:p>
        </p:txBody>
      </p:sp>
      <p:pic>
        <p:nvPicPr>
          <p:cNvPr id="23555" name="Picture 2" descr="C:\Research\ACS\Conceptual Model\Figures\Troponin_strategi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875"/>
            <a:ext cx="7839075" cy="461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337300" cy="863600"/>
          </a:xfrm>
        </p:spPr>
        <p:txBody>
          <a:bodyPr/>
          <a:lstStyle/>
          <a:p>
            <a:r>
              <a:rPr lang="en-GB" altLang="en-US" sz="4000" smtClean="0"/>
              <a:t>Biomarker strategies</a:t>
            </a:r>
          </a:p>
        </p:txBody>
      </p:sp>
      <p:pic>
        <p:nvPicPr>
          <p:cNvPr id="25603" name="Picture 2" descr="C:\Research\ACS\Conceptual Model\Figures\Troponin+Biomarker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73238"/>
            <a:ext cx="8482013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2916238" y="260350"/>
            <a:ext cx="4789487" cy="792163"/>
          </a:xfrm>
        </p:spPr>
        <p:txBody>
          <a:bodyPr/>
          <a:lstStyle/>
          <a:p>
            <a:r>
              <a:rPr lang="en-GB" altLang="en-US" smtClean="0"/>
              <a:t>Model Overview</a:t>
            </a:r>
          </a:p>
        </p:txBody>
      </p:sp>
      <p:pic>
        <p:nvPicPr>
          <p:cNvPr id="27651" name="Picture 2" descr="C:\Research\ACS\Conceptual Model\Figures\Model Structur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773238"/>
            <a:ext cx="8886825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908175" y="2708275"/>
            <a:ext cx="6048375" cy="6477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Data for the model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916238" y="260350"/>
            <a:ext cx="5759450" cy="792163"/>
          </a:xfrm>
        </p:spPr>
        <p:txBody>
          <a:bodyPr/>
          <a:lstStyle/>
          <a:p>
            <a:r>
              <a:rPr lang="en-GB" altLang="en-US" smtClean="0"/>
              <a:t>Patient Arrival data</a:t>
            </a: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52513"/>
            <a:ext cx="7820025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2771775" y="188913"/>
            <a:ext cx="5759450" cy="792162"/>
          </a:xfrm>
        </p:spPr>
        <p:txBody>
          <a:bodyPr/>
          <a:lstStyle/>
          <a:p>
            <a:r>
              <a:rPr lang="en-GB" altLang="en-US" smtClean="0"/>
              <a:t>Diagnostic accuracy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341438"/>
          <a:ext cx="8351837" cy="4500562"/>
        </p:xfrm>
        <a:graphic>
          <a:graphicData uri="http://schemas.openxmlformats.org/drawingml/2006/table">
            <a:tbl>
              <a:tblPr firstRow="1" firstCol="1" bandRow="1" bandCol="1">
                <a:tableStyleId>{2D5ABB26-0587-4C30-8999-92F81FD0307C}</a:tableStyleId>
              </a:tblPr>
              <a:tblGrid>
                <a:gridCol w="3599930">
                  <a:extLst>
                    <a:ext uri="{9D8B030D-6E8A-4147-A177-3AD203B41FA5}">
                      <a16:colId xmlns:a16="http://schemas.microsoft.com/office/drawing/2014/main" val="4161621309"/>
                    </a:ext>
                  </a:extLst>
                </a:gridCol>
                <a:gridCol w="1655968">
                  <a:extLst>
                    <a:ext uri="{9D8B030D-6E8A-4147-A177-3AD203B41FA5}">
                      <a16:colId xmlns:a16="http://schemas.microsoft.com/office/drawing/2014/main" val="3643790086"/>
                    </a:ext>
                  </a:extLst>
                </a:gridCol>
                <a:gridCol w="1596892">
                  <a:extLst>
                    <a:ext uri="{9D8B030D-6E8A-4147-A177-3AD203B41FA5}">
                      <a16:colId xmlns:a16="http://schemas.microsoft.com/office/drawing/2014/main" val="1494088882"/>
                    </a:ext>
                  </a:extLst>
                </a:gridCol>
                <a:gridCol w="1499047">
                  <a:extLst>
                    <a:ext uri="{9D8B030D-6E8A-4147-A177-3AD203B41FA5}">
                      <a16:colId xmlns:a16="http://schemas.microsoft.com/office/drawing/2014/main" val="3041791174"/>
                    </a:ext>
                  </a:extLst>
                </a:gridCol>
              </a:tblGrid>
              <a:tr h="682767"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Strategy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Sensitivity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</a:rPr>
                        <a:t>Specificity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Source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27425976"/>
                  </a:ext>
                </a:extLst>
              </a:tr>
              <a:tr h="6209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Discharge without testing or </a:t>
                      </a:r>
                      <a:r>
                        <a:rPr lang="en-US" sz="1400" b="1" dirty="0" smtClean="0">
                          <a:effectLst/>
                        </a:rPr>
                        <a:t>treatment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Theoretical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8719925"/>
                  </a:ext>
                </a:extLst>
              </a:tr>
              <a:tr h="62096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Ten hour troponin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1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Theoretical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839921"/>
                  </a:ext>
                </a:extLst>
              </a:tr>
              <a:tr h="8532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Presentation standard troponin T using 10% CV threshold (0.03 µg/L)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0.74 (0.35-0.94)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0.96 (0.76-0.99)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Meta-analysis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2419059"/>
                  </a:ext>
                </a:extLst>
              </a:tr>
              <a:tr h="86935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Presentation standard troponin T using 99</a:t>
                      </a:r>
                      <a:r>
                        <a:rPr lang="en-US" sz="1400" b="1" baseline="30000" dirty="0">
                          <a:effectLst/>
                        </a:rPr>
                        <a:t>th</a:t>
                      </a:r>
                      <a:r>
                        <a:rPr lang="en-US" sz="1400" b="1" dirty="0">
                          <a:effectLst/>
                        </a:rPr>
                        <a:t> centile threshold (0.01 µg/L)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0.80 (0.33-0.97)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0.91 (0.53-0.99)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Meta-analysis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7054315"/>
                  </a:ext>
                </a:extLst>
              </a:tr>
              <a:tr h="853250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Presentation high sensitivity troponin T using 99</a:t>
                      </a:r>
                      <a:r>
                        <a:rPr lang="en-US" sz="1400" b="1" baseline="30000" dirty="0">
                          <a:effectLst/>
                        </a:rPr>
                        <a:t>th</a:t>
                      </a:r>
                      <a:r>
                        <a:rPr lang="en-US" sz="1400" b="1" dirty="0">
                          <a:effectLst/>
                        </a:rPr>
                        <a:t> centile threshold (0.014 µg/L)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0.96 (0.27-1.0)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>
                          <a:effectLst/>
                        </a:rPr>
                        <a:t>0.72 (0.03-0.99)</a:t>
                      </a:r>
                      <a:endParaRPr lang="en-GB" sz="1400" b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b="0" dirty="0">
                          <a:effectLst/>
                        </a:rPr>
                        <a:t>Meta-analysis</a:t>
                      </a:r>
                      <a:endParaRPr lang="en-GB" sz="14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1" marR="6857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3215396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2771775" y="188913"/>
            <a:ext cx="5759450" cy="792162"/>
          </a:xfrm>
        </p:spPr>
        <p:txBody>
          <a:bodyPr/>
          <a:lstStyle/>
          <a:p>
            <a:r>
              <a:rPr lang="en-GB" altLang="en-US" smtClean="0"/>
              <a:t>Model parameters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468313" y="1341438"/>
          <a:ext cx="8062912" cy="46688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4523">
                  <a:extLst>
                    <a:ext uri="{9D8B030D-6E8A-4147-A177-3AD203B41FA5}">
                      <a16:colId xmlns:a16="http://schemas.microsoft.com/office/drawing/2014/main" val="2034499515"/>
                    </a:ext>
                  </a:extLst>
                </a:gridCol>
                <a:gridCol w="1586061">
                  <a:extLst>
                    <a:ext uri="{9D8B030D-6E8A-4147-A177-3AD203B41FA5}">
                      <a16:colId xmlns:a16="http://schemas.microsoft.com/office/drawing/2014/main" val="1825648164"/>
                    </a:ext>
                  </a:extLst>
                </a:gridCol>
                <a:gridCol w="1752693">
                  <a:extLst>
                    <a:ext uri="{9D8B030D-6E8A-4147-A177-3AD203B41FA5}">
                      <a16:colId xmlns:a16="http://schemas.microsoft.com/office/drawing/2014/main" val="3619701573"/>
                    </a:ext>
                  </a:extLst>
                </a:gridCol>
                <a:gridCol w="2279636">
                  <a:extLst>
                    <a:ext uri="{9D8B030D-6E8A-4147-A177-3AD203B41FA5}">
                      <a16:colId xmlns:a16="http://schemas.microsoft.com/office/drawing/2014/main" val="4264331024"/>
                    </a:ext>
                  </a:extLst>
                </a:gridCol>
              </a:tblGrid>
              <a:tr h="426709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</a:rPr>
                        <a:t>Probabilities </a:t>
                      </a:r>
                      <a:r>
                        <a:rPr lang="en-GB" sz="1400" dirty="0">
                          <a:effectLst/>
                        </a:rPr>
                        <a:t>of death and non-fatal MI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151872"/>
                  </a:ext>
                </a:extLst>
              </a:tr>
              <a:tr h="4267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Death, treated MI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11%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n/N = 9/80 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Mills et al [11]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9222096"/>
                  </a:ext>
                </a:extLst>
              </a:tr>
              <a:tr h="4267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Death, untreated MI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21%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n/N = 19/90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Mills et al [11]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2998464"/>
                  </a:ext>
                </a:extLst>
              </a:tr>
              <a:tr h="42670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Reinfarction, treated MI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11%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n/N = 9/80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Mills et al [11]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4787868"/>
                  </a:ext>
                </a:extLst>
              </a:tr>
              <a:tr h="525352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 err="1">
                          <a:effectLst/>
                        </a:rPr>
                        <a:t>Reinfarction</a:t>
                      </a:r>
                      <a:r>
                        <a:rPr lang="en-US" sz="1400" dirty="0">
                          <a:effectLst/>
                        </a:rPr>
                        <a:t>, untreated MI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29%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n/N = 26/90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Mills et al [11]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480818"/>
                  </a:ext>
                </a:extLst>
              </a:tr>
              <a:tr h="426709">
                <a:tc gridSpan="4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>
                          <a:effectLst/>
                        </a:rPr>
                        <a:t>Costs of tests, hospital stay and treatment                Distribution                  Source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5838920"/>
                  </a:ext>
                </a:extLst>
              </a:tr>
              <a:tr h="853417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Treatment of MI 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£3587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Uniform </a:t>
                      </a:r>
                      <a:r>
                        <a:rPr lang="en-US" sz="1400">
                          <a:effectLst/>
                        </a:rPr>
                        <a:t>(3000,4000)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NHS reference costs [16]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49132557"/>
                  </a:ext>
                </a:extLst>
              </a:tr>
              <a:tr h="580476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Hospital stay (per hour</a:t>
                      </a:r>
                      <a:r>
                        <a:rPr lang="en-US" sz="1400" dirty="0" smtClean="0">
                          <a:effectLst/>
                        </a:rPr>
                        <a:t>)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£22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Uniform  </a:t>
                      </a:r>
                      <a:r>
                        <a:rPr lang="en-US" sz="1400">
                          <a:effectLst/>
                        </a:rPr>
                        <a:t>(20,30)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NHS reference costs </a:t>
                      </a:r>
                      <a:r>
                        <a:rPr lang="en-US" sz="1400" dirty="0" smtClean="0">
                          <a:effectLst/>
                        </a:rPr>
                        <a:t>[</a:t>
                      </a:r>
                      <a:r>
                        <a:rPr lang="en-US" sz="1400" dirty="0">
                          <a:effectLst/>
                        </a:rPr>
                        <a:t>16]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8900360"/>
                  </a:ext>
                </a:extLst>
              </a:tr>
              <a:tr h="576049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Troponin testing (per test)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£20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>
                          <a:effectLst/>
                        </a:rPr>
                        <a:t>Uniform  </a:t>
                      </a:r>
                      <a:r>
                        <a:rPr lang="en-US" sz="1400">
                          <a:effectLst/>
                        </a:rPr>
                        <a:t>(18,25)</a:t>
                      </a:r>
                      <a:endParaRPr lang="en-GB" sz="140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err="1">
                          <a:effectLst/>
                        </a:rPr>
                        <a:t>Goodacre</a:t>
                      </a:r>
                      <a:r>
                        <a:rPr lang="en-GB" sz="1400" dirty="0">
                          <a:effectLst/>
                        </a:rPr>
                        <a:t> et al [8]</a:t>
                      </a:r>
                      <a:endParaRPr lang="en-GB" sz="14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73" marR="68573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7017481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668588" y="23813"/>
            <a:ext cx="5759450" cy="792162"/>
          </a:xfrm>
        </p:spPr>
        <p:txBody>
          <a:bodyPr/>
          <a:lstStyle/>
          <a:p>
            <a:r>
              <a:rPr lang="en-GB" altLang="en-US" smtClean="0"/>
              <a:t>Data on long term outcomes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116013" y="1341438"/>
          <a:ext cx="7272337" cy="5000625"/>
        </p:xfrm>
        <a:graphic>
          <a:graphicData uri="http://schemas.openxmlformats.org/drawingml/2006/table">
            <a:tbl>
              <a:tblPr firstRow="1" firstCol="1" bandRow="1" bandCol="1">
                <a:tableStyleId>{5C22544A-7EE6-4342-B048-85BDC9FD1C3A}</a:tableStyleId>
              </a:tblPr>
              <a:tblGrid>
                <a:gridCol w="1817690">
                  <a:extLst>
                    <a:ext uri="{9D8B030D-6E8A-4147-A177-3AD203B41FA5}">
                      <a16:colId xmlns:a16="http://schemas.microsoft.com/office/drawing/2014/main" val="1004623733"/>
                    </a:ext>
                  </a:extLst>
                </a:gridCol>
                <a:gridCol w="1818478">
                  <a:extLst>
                    <a:ext uri="{9D8B030D-6E8A-4147-A177-3AD203B41FA5}">
                      <a16:colId xmlns:a16="http://schemas.microsoft.com/office/drawing/2014/main" val="119506875"/>
                    </a:ext>
                  </a:extLst>
                </a:gridCol>
                <a:gridCol w="1817690">
                  <a:extLst>
                    <a:ext uri="{9D8B030D-6E8A-4147-A177-3AD203B41FA5}">
                      <a16:colId xmlns:a16="http://schemas.microsoft.com/office/drawing/2014/main" val="101744811"/>
                    </a:ext>
                  </a:extLst>
                </a:gridCol>
                <a:gridCol w="1818478">
                  <a:extLst>
                    <a:ext uri="{9D8B030D-6E8A-4147-A177-3AD203B41FA5}">
                      <a16:colId xmlns:a16="http://schemas.microsoft.com/office/drawing/2014/main" val="589452565"/>
                    </a:ext>
                  </a:extLst>
                </a:gridCol>
              </a:tblGrid>
              <a:tr h="975276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1000"/>
                        </a:spcAft>
                      </a:pPr>
                      <a:r>
                        <a:rPr lang="en-GB" sz="1600">
                          <a:effectLst/>
                        </a:rPr>
                        <a:t>Age (years)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Cost (£)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QALYs</a:t>
                      </a:r>
                    </a:p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QALYs with reinfarction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8284166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30-44</a:t>
                      </a:r>
                      <a:r>
                        <a:rPr lang="en-GB" sz="1600" dirty="0">
                          <a:effectLst/>
                        </a:rPr>
                        <a:t> 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4012.5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12.20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9.76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45838265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45-54</a:t>
                      </a: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3115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9.47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7.58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3945632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55-64</a:t>
                      </a:r>
                      <a:endParaRPr lang="en-GB" sz="1600" dirty="0">
                        <a:effectLst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2215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6.73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5.39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1148214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 smtClean="0">
                          <a:effectLst/>
                        </a:rPr>
                        <a:t>65-74</a:t>
                      </a:r>
                      <a:endParaRPr lang="en-GB" sz="1600" dirty="0">
                        <a:effectLst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1530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4.65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3.72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70744791"/>
                  </a:ext>
                </a:extLst>
              </a:tr>
              <a:tr h="80507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&gt;</a:t>
                      </a:r>
                      <a:r>
                        <a:rPr lang="en-GB" sz="1600" dirty="0" smtClean="0">
                          <a:effectLst/>
                        </a:rPr>
                        <a:t>75</a:t>
                      </a:r>
                      <a:endParaRPr lang="en-GB" sz="1600" dirty="0">
                        <a:effectLst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800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>
                          <a:effectLst/>
                        </a:rPr>
                        <a:t>2.43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1.95</a:t>
                      </a:r>
                      <a:endParaRPr lang="en-GB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3640" marR="6364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2794317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>
          <a:xfrm>
            <a:off x="2700338" y="115888"/>
            <a:ext cx="5759450" cy="792162"/>
          </a:xfrm>
        </p:spPr>
        <p:txBody>
          <a:bodyPr/>
          <a:lstStyle/>
          <a:p>
            <a:r>
              <a:rPr lang="en-GB" altLang="en-US" smtClean="0"/>
              <a:t>Simulation Model</a:t>
            </a:r>
          </a:p>
        </p:txBody>
      </p:sp>
      <p:pic>
        <p:nvPicPr>
          <p:cNvPr id="8" name="ScreenCapture_10-11-2011 18.50.53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225" y="1165225"/>
            <a:ext cx="8886825" cy="500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8"/>
          <p:cNvSpPr>
            <a:spLocks noChangeArrowheads="1"/>
          </p:cNvSpPr>
          <p:nvPr/>
        </p:nvSpPr>
        <p:spPr bwMode="auto">
          <a:xfrm>
            <a:off x="2484438" y="188913"/>
            <a:ext cx="51625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TUOS Stephenson" panose="02070503080000020004" pitchFamily="18" charset="0"/>
              </a:rPr>
              <a:t>Results - CDU setting</a:t>
            </a: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971550" y="1268413"/>
          <a:ext cx="7200900" cy="4824412"/>
        </p:xfrm>
        <a:graphic>
          <a:graphicData uri="http://schemas.openxmlformats.org/drawingml/2006/table">
            <a:tbl>
              <a:tblPr/>
              <a:tblGrid>
                <a:gridCol w="2160782">
                  <a:extLst>
                    <a:ext uri="{9D8B030D-6E8A-4147-A177-3AD203B41FA5}">
                      <a16:colId xmlns:a16="http://schemas.microsoft.com/office/drawing/2014/main" val="2266678138"/>
                    </a:ext>
                  </a:extLst>
                </a:gridCol>
                <a:gridCol w="1513913">
                  <a:extLst>
                    <a:ext uri="{9D8B030D-6E8A-4147-A177-3AD203B41FA5}">
                      <a16:colId xmlns:a16="http://schemas.microsoft.com/office/drawing/2014/main" val="2530193132"/>
                    </a:ext>
                  </a:extLst>
                </a:gridCol>
                <a:gridCol w="1763102">
                  <a:extLst>
                    <a:ext uri="{9D8B030D-6E8A-4147-A177-3AD203B41FA5}">
                      <a16:colId xmlns:a16="http://schemas.microsoft.com/office/drawing/2014/main" val="2872782490"/>
                    </a:ext>
                  </a:extLst>
                </a:gridCol>
                <a:gridCol w="1763103">
                  <a:extLst>
                    <a:ext uri="{9D8B030D-6E8A-4147-A177-3AD203B41FA5}">
                      <a16:colId xmlns:a16="http://schemas.microsoft.com/office/drawing/2014/main" val="159286865"/>
                    </a:ext>
                  </a:extLst>
                </a:gridCol>
              </a:tblGrid>
              <a:tr h="482964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Total Costs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Total QALYs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ICER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8224563"/>
                  </a:ext>
                </a:extLst>
              </a:tr>
              <a:tr h="1447149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No Testing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534,609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(525,085,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544,133)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25,919.4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(25879.4,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25958.6)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-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84942338"/>
                  </a:ext>
                </a:extLst>
              </a:tr>
              <a:tr h="1447149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Troponin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I using 99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th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 centile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 + 10 hr Trop I  - CDU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1,268,223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(1,252,965,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1,283,481)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26051.36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(26013.1,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26089.6)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£5,558/QALY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92735456"/>
                  </a:ext>
                </a:extLst>
              </a:tr>
              <a:tr h="1447149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10 hour Troponin - CDU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1,652,737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(1,636,329,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1,669,145)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26065.47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(26026.2,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26104.7)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10795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£27,465/QALY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6" marR="68566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53860297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771775" y="188913"/>
            <a:ext cx="4537075" cy="792162"/>
          </a:xfrm>
        </p:spPr>
        <p:txBody>
          <a:bodyPr/>
          <a:lstStyle/>
          <a:p>
            <a:pPr eaLnBrk="1" hangingPunct="1"/>
            <a:r>
              <a:rPr lang="en-US" altLang="en-US" smtClean="0"/>
              <a:t>Contents</a:t>
            </a:r>
          </a:p>
        </p:txBody>
      </p:sp>
      <p:sp>
        <p:nvSpPr>
          <p:cNvPr id="7171" name="Rectangle 1029"/>
          <p:cNvSpPr>
            <a:spLocks noGrp="1" noChangeArrowheads="1"/>
          </p:cNvSpPr>
          <p:nvPr>
            <p:ph idx="1"/>
          </p:nvPr>
        </p:nvSpPr>
        <p:spPr>
          <a:xfrm>
            <a:off x="539750" y="1412875"/>
            <a:ext cx="8229600" cy="4392613"/>
          </a:xfrm>
        </p:spPr>
        <p:txBody>
          <a:bodyPr/>
          <a:lstStyle/>
          <a:p>
            <a:pPr eaLnBrk="1" hangingPunct="1"/>
            <a:r>
              <a:rPr lang="en-US" altLang="en-US" smtClean="0"/>
              <a:t>Project overview</a:t>
            </a:r>
          </a:p>
          <a:p>
            <a:pPr eaLnBrk="1" hangingPunct="1"/>
            <a:r>
              <a:rPr lang="en-US" altLang="en-US" smtClean="0"/>
              <a:t>Conceptual modelling</a:t>
            </a:r>
          </a:p>
          <a:p>
            <a:pPr eaLnBrk="1" hangingPunct="1"/>
            <a:r>
              <a:rPr lang="en-US" altLang="en-US" smtClean="0"/>
              <a:t>Data for the model</a:t>
            </a:r>
          </a:p>
          <a:p>
            <a:pPr eaLnBrk="1" hangingPunct="1"/>
            <a:r>
              <a:rPr lang="en-US" altLang="en-US" smtClean="0"/>
              <a:t>Model Results</a:t>
            </a:r>
          </a:p>
          <a:p>
            <a:pPr eaLnBrk="1" hangingPunct="1"/>
            <a:r>
              <a:rPr lang="en-US" altLang="en-US" smtClean="0"/>
              <a:t>NICE appraisals</a:t>
            </a:r>
          </a:p>
          <a:p>
            <a:pPr eaLnBrk="1" hangingPunct="1"/>
            <a:r>
              <a:rPr lang="en-US" altLang="en-US" smtClean="0"/>
              <a:t>Discussion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8"/>
          <p:cNvSpPr>
            <a:spLocks noChangeArrowheads="1"/>
          </p:cNvSpPr>
          <p:nvPr/>
        </p:nvSpPr>
        <p:spPr bwMode="auto">
          <a:xfrm>
            <a:off x="2555875" y="115888"/>
            <a:ext cx="53308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4000">
                <a:solidFill>
                  <a:schemeClr val="tx1"/>
                </a:solidFill>
                <a:latin typeface="TUOS Stephenson" panose="02070503080000020004" pitchFamily="18" charset="0"/>
              </a:rPr>
              <a:t>Results - Ward setting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71550" y="1341438"/>
          <a:ext cx="7272338" cy="4608512"/>
        </p:xfrm>
        <a:graphic>
          <a:graphicData uri="http://schemas.openxmlformats.org/drawingml/2006/table">
            <a:tbl>
              <a:tblPr/>
              <a:tblGrid>
                <a:gridCol w="2182519">
                  <a:extLst>
                    <a:ext uri="{9D8B030D-6E8A-4147-A177-3AD203B41FA5}">
                      <a16:colId xmlns:a16="http://schemas.microsoft.com/office/drawing/2014/main" val="3657710301"/>
                    </a:ext>
                  </a:extLst>
                </a:gridCol>
                <a:gridCol w="1528091">
                  <a:extLst>
                    <a:ext uri="{9D8B030D-6E8A-4147-A177-3AD203B41FA5}">
                      <a16:colId xmlns:a16="http://schemas.microsoft.com/office/drawing/2014/main" val="3215493919"/>
                    </a:ext>
                  </a:extLst>
                </a:gridCol>
                <a:gridCol w="1781683">
                  <a:extLst>
                    <a:ext uri="{9D8B030D-6E8A-4147-A177-3AD203B41FA5}">
                      <a16:colId xmlns:a16="http://schemas.microsoft.com/office/drawing/2014/main" val="2592436582"/>
                    </a:ext>
                  </a:extLst>
                </a:gridCol>
                <a:gridCol w="1780046">
                  <a:extLst>
                    <a:ext uri="{9D8B030D-6E8A-4147-A177-3AD203B41FA5}">
                      <a16:colId xmlns:a16="http://schemas.microsoft.com/office/drawing/2014/main" val="3236505850"/>
                    </a:ext>
                  </a:extLst>
                </a:gridCol>
              </a:tblGrid>
              <a:tr h="461367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Total Costs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Total QALYs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ICER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0125417"/>
                  </a:ext>
                </a:extLst>
              </a:tr>
              <a:tr h="1382382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No Testing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 534,609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(525,085,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544,133)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25,919.4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(25879.4,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25958,6)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-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8203148"/>
                  </a:ext>
                </a:extLst>
              </a:tr>
              <a:tr h="1382382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Troponin 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I using 99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th</a:t>
                      </a: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 centile</a:t>
                      </a:r>
                      <a:r>
                        <a:rPr kumimoji="0" lang="en-US" altLang="en-US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</a:t>
                      </a: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 + 10 hr Trop I - Ward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1,307,827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(1,292,017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1,323,637)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26,053.04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(26014.5,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26091.6)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£5,859/QALY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6664207"/>
                  </a:ext>
                </a:extLst>
              </a:tr>
              <a:tr h="1382382"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10 hour Troponin - Ward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2,027,916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(2,011,533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2,044,298)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22860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26,065.47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(26026.2,</a:t>
                      </a:r>
                    </a:p>
                    <a:p>
                      <a:pPr marL="22860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26104.7)</a:t>
                      </a:r>
                      <a:endParaRPr kumimoji="0" lang="en-GB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107950">
                        <a:spcBef>
                          <a:spcPct val="30000"/>
                        </a:spcBef>
                        <a:defRPr sz="2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1pPr>
                      <a:lvl2pPr marL="742950" indent="-285750">
                        <a:spcBef>
                          <a:spcPct val="30000"/>
                        </a:spcBef>
                        <a:buFont typeface="TUOS Stephenson" panose="02070503080000020004" pitchFamily="18" charset="0"/>
                        <a:defRPr sz="24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3pPr>
                      <a:lvl4pPr marL="1600200" indent="-228600">
                        <a:lnSpc>
                          <a:spcPct val="12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12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4pPr>
                      <a:lvl5pPr marL="2057400" indent="-228600">
                        <a:lnSpc>
                          <a:spcPct val="140000"/>
                        </a:lnSpc>
                        <a:spcBef>
                          <a:spcPct val="20000"/>
                        </a:spcBef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TUOS Stephenson" panose="02070503080000020004" pitchFamily="18" charset="0"/>
                        <a:defRPr sz="800">
                          <a:solidFill>
                            <a:schemeClr val="bg2"/>
                          </a:solidFill>
                          <a:latin typeface="TUOS Blake" panose="020B0503040000020004" pitchFamily="34" charset="0"/>
                        </a:defRPr>
                      </a:lvl9pPr>
                    </a:lstStyle>
                    <a:p>
                      <a:pPr marL="107950" marR="0" lvl="0" indent="0" algn="just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UOS Blake" panose="020B0503040000020004" pitchFamily="34" charset="0"/>
                        </a:rPr>
                        <a:t>£57,932/QALY</a:t>
                      </a:r>
                      <a:endParaRPr kumimoji="0" lang="en-GB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69" marR="68569" marT="0" marB="0" horzOverflow="overflow">
                    <a:lnL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582842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5473700" cy="719137"/>
          </a:xfrm>
        </p:spPr>
        <p:txBody>
          <a:bodyPr/>
          <a:lstStyle/>
          <a:p>
            <a:r>
              <a:rPr lang="en-GB" altLang="en-US" smtClean="0"/>
              <a:t>Model Validation</a:t>
            </a:r>
          </a:p>
        </p:txBody>
      </p:sp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936625"/>
            <a:ext cx="7632700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5111750" cy="760412"/>
          </a:xfrm>
        </p:spPr>
        <p:txBody>
          <a:bodyPr/>
          <a:lstStyle/>
          <a:p>
            <a:r>
              <a:rPr lang="en-GB" altLang="en-US" smtClean="0"/>
              <a:t>Our HTA Report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4213" y="6364288"/>
            <a:ext cx="51816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https://www.journalslibrary.nihr.ac.uk/hta/hta17010/</a:t>
            </a:r>
          </a:p>
        </p:txBody>
      </p:sp>
      <p:pic>
        <p:nvPicPr>
          <p:cNvPr id="45060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25538"/>
            <a:ext cx="8382000" cy="497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516687" cy="719137"/>
          </a:xfrm>
        </p:spPr>
        <p:txBody>
          <a:bodyPr/>
          <a:lstStyle/>
          <a:p>
            <a:r>
              <a:rPr lang="en-GB" altLang="en-US" smtClean="0"/>
              <a:t>Our recommendations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395288" y="1125538"/>
            <a:ext cx="8497887" cy="4679950"/>
          </a:xfrm>
        </p:spPr>
        <p:txBody>
          <a:bodyPr/>
          <a:lstStyle/>
          <a:p>
            <a:r>
              <a:rPr lang="en-GB" altLang="en-US" smtClean="0"/>
              <a:t>10-hour Troponin is not a cost-effective use of NHS resources in most settings (the only exception is the CDU)</a:t>
            </a:r>
          </a:p>
          <a:p>
            <a:r>
              <a:rPr lang="en-GB" altLang="en-US" smtClean="0"/>
              <a:t>In these settings, early biomarkers should be used in combination with the 10-hour Troponin to ensure quick discharge of the patients</a:t>
            </a:r>
          </a:p>
          <a:p>
            <a:r>
              <a:rPr lang="en-GB" altLang="en-US" smtClean="0"/>
              <a:t>NIHR HTA programme does not have the mandatory power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516687" cy="719137"/>
          </a:xfrm>
        </p:spPr>
        <p:txBody>
          <a:bodyPr/>
          <a:lstStyle/>
          <a:p>
            <a:r>
              <a:rPr lang="en-GB" altLang="en-US" smtClean="0"/>
              <a:t>NICE DAR project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>
          <a:xfrm>
            <a:off x="395288" y="1196975"/>
            <a:ext cx="8497887" cy="4679950"/>
          </a:xfrm>
        </p:spPr>
        <p:txBody>
          <a:bodyPr/>
          <a:lstStyle/>
          <a:p>
            <a:r>
              <a:rPr lang="en-GB" altLang="en-US" smtClean="0"/>
              <a:t>NICE DAR (diagnostics assessment report) project on exactly the same topic</a:t>
            </a:r>
          </a:p>
          <a:p>
            <a:r>
              <a:rPr lang="en-GB" altLang="en-US" smtClean="0"/>
              <a:t>More focussed analysis – tight scope (e.g. only three biomarkers considered, only the CDU setting considered, etc)</a:t>
            </a:r>
          </a:p>
          <a:p>
            <a:r>
              <a:rPr lang="en-GB" altLang="en-US" smtClean="0"/>
              <a:t>Every assumption needs to be justified – under scrutiny by the manufacturers</a:t>
            </a:r>
          </a:p>
          <a:p>
            <a:r>
              <a:rPr lang="en-GB" altLang="en-US" smtClean="0"/>
              <a:t>NICE appraisal committee meeting &amp; their decision based on the finished report</a:t>
            </a:r>
          </a:p>
          <a:p>
            <a:endParaRPr lang="en-GB" altLang="en-US" smtClean="0"/>
          </a:p>
          <a:p>
            <a:endParaRPr lang="en-GB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480175" cy="760412"/>
          </a:xfrm>
        </p:spPr>
        <p:txBody>
          <a:bodyPr/>
          <a:lstStyle/>
          <a:p>
            <a:r>
              <a:rPr lang="en-GB" altLang="en-US" smtClean="0"/>
              <a:t>NICE Diagnostic Report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13" y="6553200"/>
            <a:ext cx="51816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https://www.journalslibrary.nihr.ac.uk/hta/hta19440/</a:t>
            </a:r>
          </a:p>
        </p:txBody>
      </p:sp>
      <p:pic>
        <p:nvPicPr>
          <p:cNvPr id="4813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1057275"/>
            <a:ext cx="8269287" cy="525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>
          <a:xfrm>
            <a:off x="2555875" y="188913"/>
            <a:ext cx="6480175" cy="760412"/>
          </a:xfrm>
        </p:spPr>
        <p:txBody>
          <a:bodyPr/>
          <a:lstStyle/>
          <a:p>
            <a:r>
              <a:rPr lang="en-GB" altLang="en-US" smtClean="0"/>
              <a:t>Three diagnostic technologies (in 2015)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6013" y="6553200"/>
            <a:ext cx="51816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https://www.journalslibrary.nihr.ac.uk/hta/hta19440/</a:t>
            </a:r>
          </a:p>
        </p:txBody>
      </p:sp>
      <p:pic>
        <p:nvPicPr>
          <p:cNvPr id="49156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27188"/>
            <a:ext cx="77771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2700338" y="188913"/>
            <a:ext cx="5903912" cy="760412"/>
          </a:xfrm>
        </p:spPr>
        <p:txBody>
          <a:bodyPr/>
          <a:lstStyle/>
          <a:p>
            <a:r>
              <a:rPr lang="en-GB" altLang="en-US" smtClean="0"/>
              <a:t>Updated NICE Report 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925" y="6553200"/>
            <a:ext cx="5181600" cy="304800"/>
          </a:xfrm>
        </p:spPr>
        <p:txBody>
          <a:bodyPr/>
          <a:lstStyle/>
          <a:p>
            <a:pPr>
              <a:defRPr/>
            </a:pPr>
            <a:r>
              <a:rPr lang="en-GB" dirty="0"/>
              <a:t>https://</a:t>
            </a:r>
            <a:r>
              <a:rPr lang="en-GB" dirty="0" smtClean="0"/>
              <a:t>www.nice.org.uk/guidance/dg40/</a:t>
            </a:r>
            <a:endParaRPr lang="en-GB" dirty="0"/>
          </a:p>
        </p:txBody>
      </p:sp>
      <p:pic>
        <p:nvPicPr>
          <p:cNvPr id="50180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12875"/>
            <a:ext cx="7918450" cy="440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2700338" y="11113"/>
            <a:ext cx="5614987" cy="760412"/>
          </a:xfrm>
        </p:spPr>
        <p:txBody>
          <a:bodyPr/>
          <a:lstStyle/>
          <a:p>
            <a:r>
              <a:rPr lang="en-GB" altLang="en-US" smtClean="0"/>
              <a:t>More technologies (in 2020)</a:t>
            </a:r>
          </a:p>
        </p:txBody>
      </p:sp>
      <p:pic>
        <p:nvPicPr>
          <p:cNvPr id="5120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290638"/>
            <a:ext cx="6653212" cy="5241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69925" y="6553200"/>
            <a:ext cx="5181600" cy="304800"/>
          </a:xfrm>
        </p:spPr>
        <p:txBody>
          <a:bodyPr/>
          <a:lstStyle/>
          <a:p>
            <a:pPr>
              <a:defRPr/>
            </a:pPr>
            <a:r>
              <a:rPr lang="en-GB"/>
              <a:t>https://www.nice.org.uk/guidance/dg40/documents/diagnostics-assessment-report</a:t>
            </a:r>
            <a:endParaRPr lang="en-GB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627313" y="115888"/>
            <a:ext cx="5473700" cy="792162"/>
          </a:xfrm>
        </p:spPr>
        <p:txBody>
          <a:bodyPr/>
          <a:lstStyle/>
          <a:p>
            <a:r>
              <a:rPr lang="en-GB" altLang="en-US" smtClean="0"/>
              <a:t>Publications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395288" y="1268413"/>
            <a:ext cx="8497887" cy="4752975"/>
          </a:xfrm>
        </p:spPr>
        <p:txBody>
          <a:bodyPr/>
          <a:lstStyle/>
          <a:p>
            <a:r>
              <a:rPr lang="en-GB" altLang="en-US" sz="1500" smtClean="0"/>
              <a:t>Goodacre S</a:t>
            </a:r>
            <a:r>
              <a:rPr lang="en-GB" altLang="en-US" sz="1500" b="1" smtClean="0"/>
              <a:t>, Thokala P, </a:t>
            </a:r>
            <a:r>
              <a:rPr lang="en-GB" altLang="en-US" sz="1500" smtClean="0"/>
              <a:t>Carroll C, Stevens J, Leaviss J, Al Khalaf M, Collinson P, Morris F, Evans P &amp; Wang J. Systematic review, meta-analysis and economic modelling of diagnostic strategies for suspected acute coronary syndrome. Health Technol Assess 2013;17(1). </a:t>
            </a:r>
            <a:r>
              <a:rPr lang="en-GB" altLang="en-US" sz="1500" u="sng" smtClean="0">
                <a:hlinkClick r:id="rId2"/>
              </a:rPr>
              <a:t>https://www.journalslibrary.nihr.ac.uk/hta/hta17010/</a:t>
            </a:r>
            <a:r>
              <a:rPr lang="en-GB" altLang="en-US" sz="1500" smtClean="0"/>
              <a:t> </a:t>
            </a:r>
          </a:p>
          <a:p>
            <a:endParaRPr lang="en-GB" altLang="en-US" sz="1500" smtClean="0"/>
          </a:p>
          <a:p>
            <a:r>
              <a:rPr lang="en-GB" altLang="en-US" sz="1500" b="1" smtClean="0"/>
              <a:t>Thokala P</a:t>
            </a:r>
            <a:r>
              <a:rPr lang="en-GB" altLang="en-US" sz="1500" smtClean="0"/>
              <a:t>, Goodacre SW, Collinson P, Stevens JW, Mills NL, Newby DE, Morris F, Kendall J, Stevenson MD. Cost-effectiveness of presentation and delayed troponin testing for acute myocardial infarction. Heart 2012;98:1498-1503. </a:t>
            </a:r>
            <a:r>
              <a:rPr lang="en-GB" altLang="en-US" sz="1500" u="sng" smtClean="0">
                <a:hlinkClick r:id="rId3"/>
              </a:rPr>
              <a:t>https://heart.bmj.com/content/98/20/1498</a:t>
            </a:r>
            <a:r>
              <a:rPr lang="en-GB" altLang="en-US" sz="1500" smtClean="0"/>
              <a:t> </a:t>
            </a:r>
          </a:p>
          <a:p>
            <a:endParaRPr lang="en-GB" altLang="en-US" sz="1500" smtClean="0"/>
          </a:p>
          <a:p>
            <a:r>
              <a:rPr lang="en-GB" altLang="en-US" sz="1500" smtClean="0"/>
              <a:t>Westwood M, van Asselt T, Ramaekers B, Whiting P, </a:t>
            </a:r>
            <a:r>
              <a:rPr lang="en-GB" altLang="en-US" sz="1500" b="1" smtClean="0"/>
              <a:t>Thokala P</a:t>
            </a:r>
            <a:r>
              <a:rPr lang="en-GB" altLang="en-US" sz="1500" smtClean="0"/>
              <a:t>, Joore M, Armstrong N, Ross J, Severens J, Kleijnen J High-sensitivity troponin assays for the early rule-out or diagnosis of acute myocardial infarction in people with acute chest pain: a systematic review and cost-effectiveness analysis. Health Technol Assess 2015;19(44). </a:t>
            </a:r>
            <a:r>
              <a:rPr lang="en-GB" altLang="en-US" sz="1500" u="sng" smtClean="0">
                <a:hlinkClick r:id="rId4"/>
              </a:rPr>
              <a:t>https://www.journalslibrary.nihr.ac.uk/hta/hta19440</a:t>
            </a:r>
            <a:r>
              <a:rPr lang="en-GB" altLang="en-US" sz="1500" smtClean="0"/>
              <a:t> </a:t>
            </a:r>
          </a:p>
          <a:p>
            <a:endParaRPr lang="en-GB" altLang="en-US" sz="1500" smtClean="0"/>
          </a:p>
          <a:p>
            <a:r>
              <a:rPr lang="en-GB" altLang="en-US" sz="1500" smtClean="0"/>
              <a:t>Collinson P, Gaze D, </a:t>
            </a:r>
            <a:r>
              <a:rPr lang="en-GB" altLang="en-US" sz="1500" b="1" smtClean="0"/>
              <a:t>Thokala P</a:t>
            </a:r>
            <a:r>
              <a:rPr lang="en-GB" altLang="en-US" sz="1500" smtClean="0"/>
              <a:t>, Goodacre S. Randomised Assessment of Treatment using Panel Assay of Cardiac markers - Contemporary Biomarker Evaluation (RATPAC CBE). Health Technol Assess 2013;17(15). </a:t>
            </a:r>
            <a:r>
              <a:rPr lang="en-GB" altLang="en-US" sz="1500" u="sng" smtClean="0">
                <a:hlinkClick r:id="rId5"/>
              </a:rPr>
              <a:t>https://www.journalslibrary.nihr.ac.uk/hta/hta17150</a:t>
            </a:r>
            <a:r>
              <a:rPr lang="en-GB" altLang="en-US" sz="1500" smtClean="0"/>
              <a:t> </a:t>
            </a:r>
          </a:p>
          <a:p>
            <a:endParaRPr lang="en-GB" altLang="en-US" sz="1500" smtClean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2627313" y="260350"/>
            <a:ext cx="6516687" cy="863600"/>
          </a:xfrm>
        </p:spPr>
        <p:txBody>
          <a:bodyPr/>
          <a:lstStyle/>
          <a:p>
            <a:r>
              <a:rPr lang="en-GB" altLang="en-US" sz="3800" smtClean="0"/>
              <a:t>Acute Coronary Syndrome</a:t>
            </a:r>
            <a:r>
              <a:rPr lang="en-GB" altLang="en-US" smtClean="0"/>
              <a:t/>
            </a:r>
            <a:br>
              <a:rPr lang="en-GB" altLang="en-US" smtClean="0"/>
            </a:br>
            <a:endParaRPr lang="en-GB" altLang="en-US" smtClean="0"/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392612"/>
          </a:xfrm>
        </p:spPr>
        <p:txBody>
          <a:bodyPr/>
          <a:lstStyle/>
          <a:p>
            <a:r>
              <a:rPr lang="en-GB" altLang="en-US" sz="2700" smtClean="0"/>
              <a:t>ACS typically occurs when a patient with CAD develops obstruction of their heart arteries.</a:t>
            </a:r>
          </a:p>
          <a:p>
            <a:r>
              <a:rPr lang="en-GB" altLang="en-US" sz="2700" smtClean="0"/>
              <a:t>Can lead to myocardial infarction (MI), heart failure, arrhythmia, cardiac arrest and death.</a:t>
            </a:r>
          </a:p>
          <a:p>
            <a:r>
              <a:rPr lang="en-GB" altLang="en-US" sz="2700" smtClean="0"/>
              <a:t>ACS usually presents as chest pain and must be differentiated from other common causes</a:t>
            </a:r>
          </a:p>
          <a:p>
            <a:r>
              <a:rPr lang="en-GB" altLang="en-US" sz="2700" smtClean="0"/>
              <a:t>Suspected ACS represents a substantial health care problem; responsible for around 700,000 emergency department attendances in England and Wales = </a:t>
            </a:r>
            <a:r>
              <a:rPr lang="en-GB" altLang="en-US" sz="2800" smtClean="0"/>
              <a:t>almost 1 million bed-days</a:t>
            </a:r>
            <a:endParaRPr lang="en-GB" altLang="en-US" sz="2700" smtClean="0"/>
          </a:p>
          <a:p>
            <a:endParaRPr lang="en-GB" alt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684213" y="2924175"/>
            <a:ext cx="8229600" cy="762000"/>
          </a:xfrm>
        </p:spPr>
        <p:txBody>
          <a:bodyPr/>
          <a:lstStyle/>
          <a:p>
            <a:pPr algn="ctr"/>
            <a:r>
              <a:rPr lang="en-GB" altLang="en-US" smtClean="0"/>
              <a:t>Any Questions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2484438" y="188913"/>
            <a:ext cx="6480175" cy="863600"/>
          </a:xfrm>
        </p:spPr>
        <p:txBody>
          <a:bodyPr/>
          <a:lstStyle/>
          <a:p>
            <a:r>
              <a:rPr lang="en-GB" altLang="en-US" sz="3600" smtClean="0"/>
              <a:t>Investigating suspected ACS</a:t>
            </a:r>
            <a:endParaRPr lang="en-GB" alt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68313" y="1268413"/>
            <a:ext cx="8229600" cy="4751387"/>
          </a:xfrm>
        </p:spPr>
        <p:txBody>
          <a:bodyPr/>
          <a:lstStyle/>
          <a:p>
            <a:r>
              <a:rPr lang="en-GB" altLang="en-US" sz="2600" smtClean="0"/>
              <a:t>Diagnosis is based upon an elevation of biomarkers (usually troponin) above the 99</a:t>
            </a:r>
            <a:r>
              <a:rPr lang="en-GB" altLang="en-US" sz="2600" baseline="30000" smtClean="0"/>
              <a:t>th</a:t>
            </a:r>
            <a:r>
              <a:rPr lang="en-GB" altLang="en-US" sz="2600" smtClean="0"/>
              <a:t> percentile of the upper reference limit</a:t>
            </a:r>
          </a:p>
          <a:p>
            <a:endParaRPr lang="en-GB" altLang="en-US" sz="2600" smtClean="0"/>
          </a:p>
          <a:p>
            <a:r>
              <a:rPr lang="en-GB" altLang="en-US" sz="2600" smtClean="0"/>
              <a:t>However, troponin does not achieve optimal sensitivity for MI until several hours after the symptoms so guidelines recommend delaying sampling until 10-12 hours after symptom onset</a:t>
            </a:r>
          </a:p>
          <a:p>
            <a:endParaRPr lang="en-GB" altLang="en-US" sz="2400" smtClean="0"/>
          </a:p>
          <a:p>
            <a:pPr>
              <a:buFontTx/>
              <a:buNone/>
            </a:pPr>
            <a:endParaRPr lang="en-GB" altLang="en-US" sz="2400" smtClean="0"/>
          </a:p>
          <a:p>
            <a:endParaRPr lang="en-GB" alt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337300" cy="863600"/>
          </a:xfrm>
        </p:spPr>
        <p:txBody>
          <a:bodyPr/>
          <a:lstStyle/>
          <a:p>
            <a:r>
              <a:rPr lang="en-GB" altLang="en-US" sz="4000" smtClean="0"/>
              <a:t>Diagnosing suspected ACS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539750" y="1484313"/>
            <a:ext cx="8229600" cy="4751387"/>
          </a:xfrm>
        </p:spPr>
        <p:txBody>
          <a:bodyPr/>
          <a:lstStyle/>
          <a:p>
            <a:r>
              <a:rPr lang="en-GB" altLang="en-US" sz="2400" smtClean="0"/>
              <a:t>Delaying blood testing until 10-12 hours after symptom onset is inconvenient for patients and often incurs additional health care costs associated with hospital admission and/or observation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Earlier diagnosis using combinations of biomarkers and using newer, more sensitive troponin assays.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Need to estimate whether these new diagnostic technologies can be cost-effective</a:t>
            </a:r>
          </a:p>
          <a:p>
            <a:endParaRPr lang="en-GB" altLang="en-US" sz="2400" smtClean="0"/>
          </a:p>
          <a:p>
            <a:pPr>
              <a:buFontTx/>
              <a:buNone/>
            </a:pPr>
            <a:endParaRPr lang="en-GB" altLang="en-US" sz="2400" smtClean="0"/>
          </a:p>
          <a:p>
            <a:endParaRPr lang="en-GB" alt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337300" cy="863600"/>
          </a:xfrm>
        </p:spPr>
        <p:txBody>
          <a:bodyPr/>
          <a:lstStyle/>
          <a:p>
            <a:r>
              <a:rPr lang="en-GB" altLang="en-US" sz="4000" smtClean="0"/>
              <a:t>Hospital settings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539750" y="1268413"/>
            <a:ext cx="8229600" cy="4751387"/>
          </a:xfrm>
        </p:spPr>
        <p:txBody>
          <a:bodyPr/>
          <a:lstStyle/>
          <a:p>
            <a:r>
              <a:rPr lang="en-GB" altLang="en-US" sz="2400" smtClean="0"/>
              <a:t>Clinical decision unit (CDU) scenario, in which medical staff were available 24 hours a day  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General ward scenario, in which medical staff were only available at twice daily ward rounds (e.g. 9:00am and 6:00pm) to make disposition decisions.</a:t>
            </a:r>
          </a:p>
          <a:p>
            <a:endParaRPr lang="en-GB" altLang="en-US" sz="2400" smtClean="0"/>
          </a:p>
          <a:p>
            <a:r>
              <a:rPr lang="en-GB" altLang="en-US" sz="2400" smtClean="0"/>
              <a:t>Cost-effectiveness could be different in these settings</a:t>
            </a:r>
          </a:p>
          <a:p>
            <a:endParaRPr lang="en-GB" altLang="en-US" sz="2400" smtClean="0"/>
          </a:p>
          <a:p>
            <a:pPr>
              <a:buFontTx/>
              <a:buNone/>
            </a:pPr>
            <a:endParaRPr lang="en-GB" altLang="en-US" sz="2400" smtClean="0"/>
          </a:p>
          <a:p>
            <a:endParaRPr lang="en-GB" altLang="en-US" sz="23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028"/>
          <p:cNvSpPr>
            <a:spLocks noGrp="1" noChangeArrowheads="1"/>
          </p:cNvSpPr>
          <p:nvPr>
            <p:ph type="title"/>
          </p:nvPr>
        </p:nvSpPr>
        <p:spPr>
          <a:xfrm>
            <a:off x="1763713" y="2708275"/>
            <a:ext cx="6048375" cy="6477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Conceptual modelling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028"/>
          <p:cNvSpPr>
            <a:spLocks noGrp="1" noChangeArrowheads="1"/>
          </p:cNvSpPr>
          <p:nvPr>
            <p:ph type="title"/>
          </p:nvPr>
        </p:nvSpPr>
        <p:spPr>
          <a:xfrm>
            <a:off x="2700338" y="166688"/>
            <a:ext cx="6048375" cy="647700"/>
          </a:xfrm>
        </p:spPr>
        <p:txBody>
          <a:bodyPr/>
          <a:lstStyle/>
          <a:p>
            <a:pPr eaLnBrk="1" hangingPunct="1"/>
            <a:r>
              <a:rPr lang="en-US" altLang="en-US" sz="4000" smtClean="0"/>
              <a:t>Conceptual modelling: Iterative process</a:t>
            </a:r>
          </a:p>
        </p:txBody>
      </p:sp>
      <p:sp>
        <p:nvSpPr>
          <p:cNvPr id="19459" name="TextBox 7"/>
          <p:cNvSpPr txBox="1">
            <a:spLocks noChangeArrowheads="1"/>
          </p:cNvSpPr>
          <p:nvPr/>
        </p:nvSpPr>
        <p:spPr bwMode="auto">
          <a:xfrm>
            <a:off x="3132138" y="1700213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Systematic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 reviewing</a:t>
            </a:r>
          </a:p>
        </p:txBody>
      </p:sp>
      <p:sp>
        <p:nvSpPr>
          <p:cNvPr id="19460" name="TextBox 8"/>
          <p:cNvSpPr txBox="1">
            <a:spLocks noChangeArrowheads="1"/>
          </p:cNvSpPr>
          <p:nvPr/>
        </p:nvSpPr>
        <p:spPr bwMode="auto">
          <a:xfrm>
            <a:off x="5508625" y="2492375"/>
            <a:ext cx="16557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Input from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 clinicians</a:t>
            </a:r>
          </a:p>
        </p:txBody>
      </p:sp>
      <p:sp>
        <p:nvSpPr>
          <p:cNvPr id="19461" name="TextBox 9"/>
          <p:cNvSpPr txBox="1">
            <a:spLocks noChangeArrowheads="1"/>
          </p:cNvSpPr>
          <p:nvPr/>
        </p:nvSpPr>
        <p:spPr bwMode="auto">
          <a:xfrm>
            <a:off x="4427538" y="4797425"/>
            <a:ext cx="23050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Data extraction</a:t>
            </a:r>
          </a:p>
        </p:txBody>
      </p:sp>
      <p:cxnSp>
        <p:nvCxnSpPr>
          <p:cNvPr id="19462" name="Curved Connector 15"/>
          <p:cNvCxnSpPr>
            <a:cxnSpLocks noChangeShapeType="1"/>
            <a:endCxn id="19461" idx="0"/>
          </p:cNvCxnSpPr>
          <p:nvPr/>
        </p:nvCxnSpPr>
        <p:spPr bwMode="auto">
          <a:xfrm rot="5400000">
            <a:off x="5256213" y="3681413"/>
            <a:ext cx="1439862" cy="792162"/>
          </a:xfrm>
          <a:prstGeom prst="curvedConnector3">
            <a:avLst>
              <a:gd name="adj1" fmla="val 5000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3" name="Shape 17"/>
          <p:cNvCxnSpPr>
            <a:cxnSpLocks noChangeShapeType="1"/>
          </p:cNvCxnSpPr>
          <p:nvPr/>
        </p:nvCxnSpPr>
        <p:spPr bwMode="auto">
          <a:xfrm rot="10800000">
            <a:off x="2916238" y="4508500"/>
            <a:ext cx="1511300" cy="552450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464" name="TextBox 20"/>
          <p:cNvSpPr txBox="1">
            <a:spLocks noChangeArrowheads="1"/>
          </p:cNvSpPr>
          <p:nvPr/>
        </p:nvSpPr>
        <p:spPr bwMode="auto">
          <a:xfrm>
            <a:off x="1979613" y="3644900"/>
            <a:ext cx="1871662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30000"/>
              </a:spcBef>
              <a:buChar char="•"/>
              <a:defRPr sz="3200">
                <a:solidFill>
                  <a:schemeClr val="bg2"/>
                </a:solidFill>
                <a:latin typeface="TUOS Blake" panose="020B0503040000020004" pitchFamily="34" charset="0"/>
              </a:defRPr>
            </a:lvl1pPr>
            <a:lvl2pPr marL="742950" indent="-285750">
              <a:spcBef>
                <a:spcPct val="30000"/>
              </a:spcBef>
              <a:buFont typeface="TUOS Stephenson" panose="02070503080000020004" pitchFamily="18" charset="0"/>
              <a:buChar char="•"/>
              <a:defRPr sz="2800">
                <a:solidFill>
                  <a:schemeClr val="bg2"/>
                </a:solidFill>
                <a:latin typeface="TUOS Blake" panose="020B05030400000200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bg2"/>
                </a:solidFill>
                <a:latin typeface="TUOS Blake" panose="020B0503040000020004" pitchFamily="34" charset="0"/>
              </a:defRPr>
            </a:lvl3pPr>
            <a:lvl4pPr marL="1600200" indent="-228600">
              <a:lnSpc>
                <a:spcPct val="120000"/>
              </a:lnSpc>
              <a:spcBef>
                <a:spcPct val="20000"/>
              </a:spcBef>
              <a:buFont typeface="TUOS Stephenson" panose="02070503080000020004" pitchFamily="18" charset="0"/>
              <a:buChar char="–"/>
              <a:defRPr sz="1400">
                <a:solidFill>
                  <a:schemeClr val="bg2"/>
                </a:solidFill>
                <a:latin typeface="TUOS Blake" panose="020B0503040000020004" pitchFamily="34" charset="0"/>
              </a:defRPr>
            </a:lvl4pPr>
            <a:lvl5pPr marL="2057400" indent="-228600">
              <a:lnSpc>
                <a:spcPct val="140000"/>
              </a:lnSpc>
              <a:spcBef>
                <a:spcPct val="20000"/>
              </a:spcBef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5pPr>
            <a:lvl6pPr marL="25146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6pPr>
            <a:lvl7pPr marL="29718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7pPr>
            <a:lvl8pPr marL="34290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8pPr>
            <a:lvl9pPr marL="3886200" indent="-228600" eaLnBrk="0" fontAlgn="base" hangingPunct="0">
              <a:lnSpc>
                <a:spcPct val="140000"/>
              </a:lnSpc>
              <a:spcBef>
                <a:spcPct val="20000"/>
              </a:spcBef>
              <a:spcAft>
                <a:spcPct val="0"/>
              </a:spcAft>
              <a:buFont typeface="TUOS Stephenson" panose="02070503080000020004" pitchFamily="18" charset="0"/>
              <a:buChar char="•"/>
              <a:defRPr sz="900">
                <a:solidFill>
                  <a:schemeClr val="bg2"/>
                </a:solidFill>
                <a:latin typeface="TUOS Blake" panose="020B05030400000200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Conceptual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400">
                <a:solidFill>
                  <a:schemeClr val="tx1"/>
                </a:solidFill>
                <a:latin typeface="TUOS Stephenson" panose="02070503080000020004" pitchFamily="18" charset="0"/>
              </a:rPr>
              <a:t>modelling</a:t>
            </a:r>
          </a:p>
        </p:txBody>
      </p:sp>
      <p:cxnSp>
        <p:nvCxnSpPr>
          <p:cNvPr id="19465" name="Shape 22"/>
          <p:cNvCxnSpPr>
            <a:cxnSpLocks noChangeShapeType="1"/>
            <a:endCxn id="19459" idx="1"/>
          </p:cNvCxnSpPr>
          <p:nvPr/>
        </p:nvCxnSpPr>
        <p:spPr bwMode="auto">
          <a:xfrm rot="5400000" flipH="1" flipV="1">
            <a:off x="2079626" y="2592387"/>
            <a:ext cx="1528762" cy="576263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466" name="Shape 24"/>
          <p:cNvCxnSpPr>
            <a:cxnSpLocks noChangeShapeType="1"/>
            <a:endCxn id="19460" idx="0"/>
          </p:cNvCxnSpPr>
          <p:nvPr/>
        </p:nvCxnSpPr>
        <p:spPr bwMode="auto">
          <a:xfrm>
            <a:off x="4787900" y="1989138"/>
            <a:ext cx="1549400" cy="503237"/>
          </a:xfrm>
          <a:prstGeom prst="curvedConnector2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27313" y="188913"/>
            <a:ext cx="6337300" cy="863600"/>
          </a:xfrm>
        </p:spPr>
        <p:txBody>
          <a:bodyPr/>
          <a:lstStyle/>
          <a:p>
            <a:r>
              <a:rPr lang="en-GB" altLang="en-US" sz="4000" smtClean="0"/>
              <a:t>Key events in the model</a:t>
            </a:r>
          </a:p>
        </p:txBody>
      </p:sp>
      <p:pic>
        <p:nvPicPr>
          <p:cNvPr id="21507" name="Picture 6" descr="Events in Model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75"/>
            <a:ext cx="9144000" cy="447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FCFBE3"/>
      </a:dk1>
      <a:lt1>
        <a:srgbClr val="FFFFFF"/>
      </a:lt1>
      <a:dk2>
        <a:srgbClr val="336699"/>
      </a:dk2>
      <a:lt2>
        <a:srgbClr val="FFFF33"/>
      </a:lt2>
      <a:accent1>
        <a:srgbClr val="FFFF00"/>
      </a:accent1>
      <a:accent2>
        <a:srgbClr val="B5B5B5"/>
      </a:accent2>
      <a:accent3>
        <a:srgbClr val="ADB8CA"/>
      </a:accent3>
      <a:accent4>
        <a:srgbClr val="DADADA"/>
      </a:accent4>
      <a:accent5>
        <a:srgbClr val="FFFFAA"/>
      </a:accent5>
      <a:accent6>
        <a:srgbClr val="A4A4A4"/>
      </a:accent6>
      <a:hlink>
        <a:srgbClr val="00B4F0"/>
      </a:hlink>
      <a:folHlink>
        <a:srgbClr val="FF00AE"/>
      </a:folHlink>
    </a:clrScheme>
    <a:fontScheme name="Default Design">
      <a:majorFont>
        <a:latin typeface="TUOS Stephenson"/>
        <a:ea typeface=""/>
        <a:cs typeface=""/>
      </a:majorFont>
      <a:minorFont>
        <a:latin typeface="TUOS Blak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UOS Stephenson" pitchFamily="-128" charset="0"/>
          </a:defRPr>
        </a:defPPr>
      </a:lstStyle>
    </a:lnDef>
  </a:objectDefaults>
  <a:extraClrSchemeLst>
    <a:extraClrScheme>
      <a:clrScheme name="Default Design 1">
        <a:dk1>
          <a:srgbClr val="2A196F"/>
        </a:dk1>
        <a:lt1>
          <a:srgbClr val="F9FFA2"/>
        </a:lt1>
        <a:dk2>
          <a:srgbClr val="00B3EF"/>
        </a:dk2>
        <a:lt2>
          <a:srgbClr val="FCFBE3"/>
        </a:lt2>
        <a:accent1>
          <a:srgbClr val="FFFF00"/>
        </a:accent1>
        <a:accent2>
          <a:srgbClr val="B5B5B5"/>
        </a:accent2>
        <a:accent3>
          <a:srgbClr val="FBFFCE"/>
        </a:accent3>
        <a:accent4>
          <a:srgbClr val="22145E"/>
        </a:accent4>
        <a:accent5>
          <a:srgbClr val="FFFFAA"/>
        </a:accent5>
        <a:accent6>
          <a:srgbClr val="A4A4A4"/>
        </a:accent6>
        <a:hlink>
          <a:srgbClr val="00B4F0"/>
        </a:hlink>
        <a:folHlink>
          <a:srgbClr val="FF00A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">
    <a:dk1>
      <a:srgbClr val="FFFFFF"/>
    </a:dk1>
    <a:lt1>
      <a:srgbClr val="FFFFFF"/>
    </a:lt1>
    <a:dk2>
      <a:srgbClr val="FFFF33"/>
    </a:dk2>
    <a:lt2>
      <a:srgbClr val="FCFBE3"/>
    </a:lt2>
    <a:accent1>
      <a:srgbClr val="FFFF00"/>
    </a:accent1>
    <a:accent2>
      <a:srgbClr val="B5B5B5"/>
    </a:accent2>
    <a:accent3>
      <a:srgbClr val="FFFFFF"/>
    </a:accent3>
    <a:accent4>
      <a:srgbClr val="DADADA"/>
    </a:accent4>
    <a:accent5>
      <a:srgbClr val="FFFFAA"/>
    </a:accent5>
    <a:accent6>
      <a:srgbClr val="A4A4A4"/>
    </a:accent6>
    <a:hlink>
      <a:srgbClr val="00B4F0"/>
    </a:hlink>
    <a:folHlink>
      <a:srgbClr val="FF00AE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tuos_ppt_template_white</Template>
  <TotalTime>2690</TotalTime>
  <Words>1084</Words>
  <Application>Microsoft Office PowerPoint</Application>
  <PresentationFormat>On-screen Show (4:3)</PresentationFormat>
  <Paragraphs>235</Paragraphs>
  <Slides>30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TUOS Stephenson</vt:lpstr>
      <vt:lpstr>Arial</vt:lpstr>
      <vt:lpstr>TUOS Blake</vt:lpstr>
      <vt:lpstr>Calibri</vt:lpstr>
      <vt:lpstr>Times New Roman</vt:lpstr>
      <vt:lpstr>Default Design</vt:lpstr>
      <vt:lpstr>Cost-effectiveness of diagnostic strategies for suspected acute coronary syndrome (ACS)</vt:lpstr>
      <vt:lpstr>Contents</vt:lpstr>
      <vt:lpstr>Acute Coronary Syndrome </vt:lpstr>
      <vt:lpstr>Investigating suspected ACS</vt:lpstr>
      <vt:lpstr>Diagnosing suspected ACS</vt:lpstr>
      <vt:lpstr>Hospital settings</vt:lpstr>
      <vt:lpstr>Conceptual modelling</vt:lpstr>
      <vt:lpstr>Conceptual modelling: Iterative process</vt:lpstr>
      <vt:lpstr>Key events in the model</vt:lpstr>
      <vt:lpstr>Troponin strategies</vt:lpstr>
      <vt:lpstr>Biomarker strategies</vt:lpstr>
      <vt:lpstr>Model Overview</vt:lpstr>
      <vt:lpstr>Data for the model</vt:lpstr>
      <vt:lpstr>Patient Arrival data</vt:lpstr>
      <vt:lpstr>Diagnostic accuracy</vt:lpstr>
      <vt:lpstr>Model parameters</vt:lpstr>
      <vt:lpstr>Data on long term outcomes</vt:lpstr>
      <vt:lpstr>Simulation Model</vt:lpstr>
      <vt:lpstr>PowerPoint Presentation</vt:lpstr>
      <vt:lpstr>PowerPoint Presentation</vt:lpstr>
      <vt:lpstr>Model Validation</vt:lpstr>
      <vt:lpstr>Our HTA Report </vt:lpstr>
      <vt:lpstr>Our recommendations</vt:lpstr>
      <vt:lpstr>NICE DAR project</vt:lpstr>
      <vt:lpstr>NICE Diagnostic Report</vt:lpstr>
      <vt:lpstr>Three diagnostic technologies (in 2015)</vt:lpstr>
      <vt:lpstr>Updated NICE Report </vt:lpstr>
      <vt:lpstr>More technologies (in 2020)</vt:lpstr>
      <vt:lpstr>Publications</vt:lpstr>
      <vt:lpstr>Any Questions</vt:lpstr>
    </vt:vector>
  </TitlesOfParts>
  <Manager>Design team</Manager>
  <Company>Your Company Name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University PowerPoint Template</dc:title>
  <dc:subject>PowerPoint template</dc:subject>
  <dc:creator>Your User Name</dc:creator>
  <cp:keywords>tuos, sheffield, university, powerpoint, ppt, template, i-d, 2005, white, dmc</cp:keywords>
  <dc:description>Please use this template for all your screen presentation requirements - adapting as necessary to the audience and facility in which it might be seen._x000d_
_x000d_
© 2005  The Univeristy of Sheffield</dc:description>
  <cp:lastModifiedBy>Praveen Thokala</cp:lastModifiedBy>
  <cp:revision>258</cp:revision>
  <cp:lastPrinted>2005-02-24T11:31:10Z</cp:lastPrinted>
  <dcterms:created xsi:type="dcterms:W3CDTF">2009-06-12T10:26:38Z</dcterms:created>
  <dcterms:modified xsi:type="dcterms:W3CDTF">2020-11-12T11:24:16Z</dcterms:modified>
  <cp:category>Templates, identity</cp:category>
</cp:coreProperties>
</file>