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3" r:id="rId2"/>
    <p:sldMasterId id="2147483768" r:id="rId3"/>
    <p:sldMasterId id="2147483781" r:id="rId4"/>
  </p:sldMasterIdLst>
  <p:notesMasterIdLst>
    <p:notesMasterId r:id="rId34"/>
  </p:notesMasterIdLst>
  <p:handoutMasterIdLst>
    <p:handoutMasterId r:id="rId35"/>
  </p:handoutMasterIdLst>
  <p:sldIdLst>
    <p:sldId id="506" r:id="rId5"/>
    <p:sldId id="474" r:id="rId6"/>
    <p:sldId id="354" r:id="rId7"/>
    <p:sldId id="510" r:id="rId8"/>
    <p:sldId id="652" r:id="rId9"/>
    <p:sldId id="654" r:id="rId10"/>
    <p:sldId id="477" r:id="rId11"/>
    <p:sldId id="495" r:id="rId12"/>
    <p:sldId id="655" r:id="rId13"/>
    <p:sldId id="411" r:id="rId14"/>
    <p:sldId id="426" r:id="rId15"/>
    <p:sldId id="517" r:id="rId16"/>
    <p:sldId id="518" r:id="rId17"/>
    <p:sldId id="437" r:id="rId18"/>
    <p:sldId id="503" r:id="rId19"/>
    <p:sldId id="484" r:id="rId20"/>
    <p:sldId id="485" r:id="rId21"/>
    <p:sldId id="656" r:id="rId22"/>
    <p:sldId id="487" r:id="rId23"/>
    <p:sldId id="486" r:id="rId24"/>
    <p:sldId id="488" r:id="rId25"/>
    <p:sldId id="480" r:id="rId26"/>
    <p:sldId id="657" r:id="rId27"/>
    <p:sldId id="489" r:id="rId28"/>
    <p:sldId id="658" r:id="rId29"/>
    <p:sldId id="267" r:id="rId30"/>
    <p:sldId id="650" r:id="rId31"/>
    <p:sldId id="514" r:id="rId32"/>
    <p:sldId id="651" r:id="rId33"/>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94DCC"/>
    <a:srgbClr val="F725C0"/>
    <a:srgbClr val="41E341"/>
    <a:srgbClr val="8305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2678" autoAdjust="0"/>
  </p:normalViewPr>
  <p:slideViewPr>
    <p:cSldViewPr>
      <p:cViewPr varScale="1">
        <p:scale>
          <a:sx n="94" d="100"/>
          <a:sy n="94" d="100"/>
        </p:scale>
        <p:origin x="1962" y="9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671BD-1061-AA4F-9A68-C6DF085DE4D5}"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E97058A5-3F96-E84B-8D3F-ECA6CCA8D898}">
      <dgm:prSet phldrT="[Text]" custT="1"/>
      <dgm:spPr/>
      <dgm:t>
        <a:bodyPr/>
        <a:lstStyle/>
        <a:p>
          <a:r>
            <a:rPr lang="en-US" sz="1800" dirty="0">
              <a:solidFill>
                <a:schemeClr val="bg1"/>
              </a:solidFill>
            </a:rPr>
            <a:t>Identification of evidence – systematic searching across four arms</a:t>
          </a:r>
          <a:endParaRPr lang="en-US" sz="1800" dirty="0"/>
        </a:p>
      </dgm:t>
    </dgm:pt>
    <dgm:pt modelId="{401F9C79-BB48-AB41-B8DF-5DB134F0057B}" type="parTrans" cxnId="{FD6FA8BC-1D0D-8443-A9BF-E377287A425A}">
      <dgm:prSet/>
      <dgm:spPr/>
      <dgm:t>
        <a:bodyPr/>
        <a:lstStyle/>
        <a:p>
          <a:endParaRPr lang="en-US"/>
        </a:p>
      </dgm:t>
    </dgm:pt>
    <dgm:pt modelId="{5D9F3023-C7B6-DB42-8AC9-AD13DDFFBABE}" type="sibTrans" cxnId="{FD6FA8BC-1D0D-8443-A9BF-E377287A425A}">
      <dgm:prSet/>
      <dgm:spPr/>
      <dgm:t>
        <a:bodyPr/>
        <a:lstStyle/>
        <a:p>
          <a:endParaRPr lang="en-US"/>
        </a:p>
      </dgm:t>
    </dgm:pt>
    <dgm:pt modelId="{DE495B4E-1C42-C942-A53B-D8574A44E07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a:solidFill>
                <a:srgbClr val="002060"/>
              </a:solidFill>
            </a:rPr>
            <a:t>1. Qualitative reviews of sample of 17 health conditions</a:t>
          </a:r>
          <a:endParaRPr lang="en-US" sz="1500" dirty="0"/>
        </a:p>
      </dgm:t>
    </dgm:pt>
    <dgm:pt modelId="{D1B47803-2575-1448-A431-6E0788596C27}" type="parTrans" cxnId="{A4065BCC-C3EE-5744-BFAD-C1A0D397108C}">
      <dgm:prSet/>
      <dgm:spPr/>
      <dgm:t>
        <a:bodyPr/>
        <a:lstStyle/>
        <a:p>
          <a:endParaRPr lang="en-US"/>
        </a:p>
      </dgm:t>
    </dgm:pt>
    <dgm:pt modelId="{3B89F69C-9882-FC49-B983-33C87F9D8D9B}" type="sibTrans" cxnId="{A4065BCC-C3EE-5744-BFAD-C1A0D397108C}">
      <dgm:prSet/>
      <dgm:spPr/>
      <dgm:t>
        <a:bodyPr/>
        <a:lstStyle/>
        <a:p>
          <a:endParaRPr lang="en-US"/>
        </a:p>
      </dgm:t>
    </dgm:pt>
    <dgm:pt modelId="{68C28BBE-5463-7D4D-93CF-2FD0107E9D09}">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a:solidFill>
                <a:srgbClr val="002060"/>
              </a:solidFill>
            </a:rPr>
            <a:t>2. Qualitative reviews carers + measures</a:t>
          </a:r>
          <a:endParaRPr lang="en-US" sz="1500" dirty="0"/>
        </a:p>
      </dgm:t>
    </dgm:pt>
    <dgm:pt modelId="{F582A2C9-2A90-5E4A-88F9-EC4D5290260F}" type="parTrans" cxnId="{E7649330-647F-984B-8D22-C49325D8F01F}">
      <dgm:prSet/>
      <dgm:spPr/>
      <dgm:t>
        <a:bodyPr/>
        <a:lstStyle/>
        <a:p>
          <a:endParaRPr lang="en-US"/>
        </a:p>
      </dgm:t>
    </dgm:pt>
    <dgm:pt modelId="{276C8509-4B68-7C4C-9099-AA14B37D618B}" type="sibTrans" cxnId="{E7649330-647F-984B-8D22-C49325D8F01F}">
      <dgm:prSet/>
      <dgm:spPr/>
      <dgm:t>
        <a:bodyPr/>
        <a:lstStyle/>
        <a:p>
          <a:endParaRPr lang="en-US"/>
        </a:p>
      </dgm:t>
    </dgm:pt>
    <dgm:pt modelId="{7116D2BE-FD27-3F4A-A2B8-91FBC4A8DA91}">
      <dgm:prSet phldrT="[Text]" custT="1"/>
      <dgm:spPr/>
      <dgm:t>
        <a:bodyPr/>
        <a:lstStyle/>
        <a:p>
          <a:r>
            <a:rPr lang="en-US" sz="1800" dirty="0"/>
            <a:t>Analysis</a:t>
          </a:r>
        </a:p>
      </dgm:t>
    </dgm:pt>
    <dgm:pt modelId="{DC18489F-02BA-ED47-8C8C-C598370EF288}" type="parTrans" cxnId="{C68A6146-A7CF-AA44-AF3B-9B9783130877}">
      <dgm:prSet/>
      <dgm:spPr/>
      <dgm:t>
        <a:bodyPr/>
        <a:lstStyle/>
        <a:p>
          <a:endParaRPr lang="en-US"/>
        </a:p>
      </dgm:t>
    </dgm:pt>
    <dgm:pt modelId="{4F4DD6AA-8785-3A45-8B0F-7B564C804882}" type="sibTrans" cxnId="{C68A6146-A7CF-AA44-AF3B-9B9783130877}">
      <dgm:prSet/>
      <dgm:spPr/>
      <dgm:t>
        <a:bodyPr/>
        <a:lstStyle/>
        <a:p>
          <a:endParaRPr lang="en-US"/>
        </a:p>
      </dgm:t>
    </dgm:pt>
    <dgm:pt modelId="{7300D993-003C-0E48-9DB8-1CC9D5479F47}">
      <dgm:prSet phldrT="[Text]" custT="1"/>
      <dgm:spPr/>
      <dgm:t>
        <a:bodyPr/>
        <a:lstStyle/>
        <a:p>
          <a:r>
            <a:rPr lang="en-US" sz="1500" dirty="0">
              <a:solidFill>
                <a:srgbClr val="002060"/>
              </a:solidFill>
            </a:rPr>
            <a:t>Framework analysis using </a:t>
          </a:r>
          <a:r>
            <a:rPr lang="en-US" sz="1500" b="1" i="1" dirty="0">
              <a:solidFill>
                <a:srgbClr val="002060"/>
              </a:solidFill>
            </a:rPr>
            <a:t>modified</a:t>
          </a:r>
          <a:r>
            <a:rPr lang="en-US" sz="1500" dirty="0">
              <a:solidFill>
                <a:srgbClr val="002060"/>
              </a:solidFill>
            </a:rPr>
            <a:t> model of health and QoL (Wilson and Cleary)</a:t>
          </a:r>
          <a:endParaRPr lang="en-US" sz="1500" dirty="0"/>
        </a:p>
      </dgm:t>
    </dgm:pt>
    <dgm:pt modelId="{FE522554-D132-B243-8269-020B9FA677F3}" type="parTrans" cxnId="{1628EB5D-22DB-004A-ACFB-040D7E180295}">
      <dgm:prSet/>
      <dgm:spPr/>
      <dgm:t>
        <a:bodyPr/>
        <a:lstStyle/>
        <a:p>
          <a:endParaRPr lang="en-US"/>
        </a:p>
      </dgm:t>
    </dgm:pt>
    <dgm:pt modelId="{D2B745A3-EF79-F246-B88F-E6D6FDA7A01F}" type="sibTrans" cxnId="{1628EB5D-22DB-004A-ACFB-040D7E180295}">
      <dgm:prSet/>
      <dgm:spPr/>
      <dgm:t>
        <a:bodyPr/>
        <a:lstStyle/>
        <a:p>
          <a:endParaRPr lang="en-US"/>
        </a:p>
      </dgm:t>
    </dgm:pt>
    <dgm:pt modelId="{5B3689B5-CB1E-BE44-8187-A4B934320922}">
      <dgm:prSet phldrT="[Text]" custT="1"/>
      <dgm:spPr/>
      <dgm:t>
        <a:bodyPr/>
        <a:lstStyle/>
        <a:p>
          <a:r>
            <a:rPr lang="en-US" sz="1500" dirty="0">
              <a:solidFill>
                <a:srgbClr val="002060"/>
              </a:solidFill>
            </a:rPr>
            <a:t>Conceptual model used to develop extraction framework</a:t>
          </a:r>
          <a:endParaRPr lang="en-US" sz="1500" dirty="0"/>
        </a:p>
      </dgm:t>
    </dgm:pt>
    <dgm:pt modelId="{5D244B50-3CB0-AC45-8FC8-572F3FCD475C}" type="parTrans" cxnId="{AA5FA4EB-95DD-8244-A35A-618C382067FB}">
      <dgm:prSet/>
      <dgm:spPr/>
      <dgm:t>
        <a:bodyPr/>
        <a:lstStyle/>
        <a:p>
          <a:endParaRPr lang="en-US"/>
        </a:p>
      </dgm:t>
    </dgm:pt>
    <dgm:pt modelId="{0E60D60C-B1CB-0640-B71B-B23A7FBF827B}" type="sibTrans" cxnId="{AA5FA4EB-95DD-8244-A35A-618C382067FB}">
      <dgm:prSet/>
      <dgm:spPr/>
      <dgm:t>
        <a:bodyPr/>
        <a:lstStyle/>
        <a:p>
          <a:endParaRPr lang="en-US"/>
        </a:p>
      </dgm:t>
    </dgm:pt>
    <dgm:pt modelId="{249E3153-C3FC-1242-8A22-4301069C5350}">
      <dgm:prSet phldrT="[Text]" custT="1"/>
      <dgm:spPr/>
      <dgm:t>
        <a:bodyPr/>
        <a:lstStyle/>
        <a:p>
          <a:r>
            <a:rPr lang="en-US" sz="1800" dirty="0"/>
            <a:t>Consultation</a:t>
          </a:r>
        </a:p>
      </dgm:t>
    </dgm:pt>
    <dgm:pt modelId="{4A1D844C-B72F-6F4F-8D2B-F991EB1BE27D}" type="parTrans" cxnId="{CB63F94F-30D6-DD4B-AF52-DA612D35ADC4}">
      <dgm:prSet/>
      <dgm:spPr/>
      <dgm:t>
        <a:bodyPr/>
        <a:lstStyle/>
        <a:p>
          <a:endParaRPr lang="en-US"/>
        </a:p>
      </dgm:t>
    </dgm:pt>
    <dgm:pt modelId="{99371D5C-6C49-F943-86B8-D42D4D594D18}" type="sibTrans" cxnId="{CB63F94F-30D6-DD4B-AF52-DA612D35ADC4}">
      <dgm:prSet/>
      <dgm:spPr/>
      <dgm:t>
        <a:bodyPr/>
        <a:lstStyle/>
        <a:p>
          <a:endParaRPr lang="en-US"/>
        </a:p>
      </dgm:t>
    </dgm:pt>
    <dgm:pt modelId="{65F3F0E1-EB0B-4840-B6EC-93B8F4CADF63}">
      <dgm:prSet phldrT="[Text]" custT="1"/>
      <dgm:spPr/>
      <dgm:t>
        <a:bodyPr/>
        <a:lstStyle/>
        <a:p>
          <a:r>
            <a:rPr lang="en-US" sz="1500" dirty="0">
              <a:solidFill>
                <a:srgbClr val="002060"/>
              </a:solidFill>
            </a:rPr>
            <a:t>Consultation at all stages with wider team and governance groups </a:t>
          </a:r>
          <a:endParaRPr lang="en-US" sz="1500" dirty="0"/>
        </a:p>
      </dgm:t>
    </dgm:pt>
    <dgm:pt modelId="{D80247C2-87C0-6741-8208-98C13ABAE4F9}" type="parTrans" cxnId="{DEF04B2C-E022-664B-B783-3BD7AB2CE779}">
      <dgm:prSet/>
      <dgm:spPr/>
      <dgm:t>
        <a:bodyPr/>
        <a:lstStyle/>
        <a:p>
          <a:endParaRPr lang="en-US"/>
        </a:p>
      </dgm:t>
    </dgm:pt>
    <dgm:pt modelId="{63AEC7EA-9B2B-914A-8EBC-D3B78F1FFC17}" type="sibTrans" cxnId="{DEF04B2C-E022-664B-B783-3BD7AB2CE779}">
      <dgm:prSet/>
      <dgm:spPr/>
      <dgm:t>
        <a:bodyPr/>
        <a:lstStyle/>
        <a:p>
          <a:endParaRPr lang="en-US"/>
        </a:p>
      </dgm:t>
    </dgm:pt>
    <dgm:pt modelId="{57B130B2-27F1-194F-BBD0-E2DA13A23703}">
      <dgm:prSet phldrT="[Text]" custT="1"/>
      <dgm:spPr/>
      <dgm:t>
        <a:bodyPr/>
        <a:lstStyle/>
        <a:p>
          <a:r>
            <a:rPr lang="en-US" sz="1500" dirty="0">
              <a:solidFill>
                <a:srgbClr val="002060"/>
              </a:solidFill>
            </a:rPr>
            <a:t>Revised themes and sub-themes </a:t>
          </a:r>
          <a:endParaRPr lang="en-US" sz="1500" dirty="0"/>
        </a:p>
      </dgm:t>
    </dgm:pt>
    <dgm:pt modelId="{F6905E8A-3BE4-9B42-8EF3-D5962346BF6E}" type="parTrans" cxnId="{B856949D-2965-074B-A4CA-F56A291668F9}">
      <dgm:prSet/>
      <dgm:spPr/>
      <dgm:t>
        <a:bodyPr/>
        <a:lstStyle/>
        <a:p>
          <a:endParaRPr lang="en-US"/>
        </a:p>
      </dgm:t>
    </dgm:pt>
    <dgm:pt modelId="{BC5899B5-151E-5F48-8061-4C3F3E534682}" type="sibTrans" cxnId="{B856949D-2965-074B-A4CA-F56A291668F9}">
      <dgm:prSet/>
      <dgm:spPr/>
      <dgm:t>
        <a:bodyPr/>
        <a:lstStyle/>
        <a:p>
          <a:endParaRPr lang="en-US"/>
        </a:p>
      </dgm:t>
    </dgm:pt>
    <dgm:pt modelId="{2DD1172D-FD13-F84A-877A-24C84F3AFE4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a:solidFill>
                <a:srgbClr val="002060"/>
              </a:solidFill>
            </a:rPr>
            <a:t>3. Qualitative reviews social care users + measures</a:t>
          </a:r>
          <a:endParaRPr lang="en-US" sz="1500" dirty="0"/>
        </a:p>
      </dgm:t>
    </dgm:pt>
    <dgm:pt modelId="{23E872E9-9F4C-9647-9CE8-44EA59D1D86B}" type="parTrans" cxnId="{C7FF5C11-D30F-2A49-A2EA-A04462159838}">
      <dgm:prSet/>
      <dgm:spPr/>
      <dgm:t>
        <a:bodyPr/>
        <a:lstStyle/>
        <a:p>
          <a:endParaRPr lang="en-US"/>
        </a:p>
      </dgm:t>
    </dgm:pt>
    <dgm:pt modelId="{A9D9A62D-FE87-9441-86C0-702EB0A0725E}" type="sibTrans" cxnId="{C7FF5C11-D30F-2A49-A2EA-A04462159838}">
      <dgm:prSet/>
      <dgm:spPr/>
      <dgm:t>
        <a:bodyPr/>
        <a:lstStyle/>
        <a:p>
          <a:endParaRPr lang="en-US"/>
        </a:p>
      </dgm:t>
    </dgm:pt>
    <dgm:pt modelId="{7366F0BC-7EDC-5449-ACA9-35686591103D}">
      <dgm:prSet phldrT="[Text]" custT="1"/>
      <dgm:spPr/>
      <dgm:t>
        <a:bodyPr/>
        <a:lstStyle/>
        <a:p>
          <a:r>
            <a:rPr lang="en-US" sz="1500" dirty="0">
              <a:solidFill>
                <a:srgbClr val="002060"/>
              </a:solidFill>
            </a:rPr>
            <a:t>4. Qualitative work in development of generic measures </a:t>
          </a:r>
          <a:endParaRPr lang="en-US" sz="1500" dirty="0"/>
        </a:p>
      </dgm:t>
    </dgm:pt>
    <dgm:pt modelId="{BC09BCC6-405A-A640-8DA0-DF749B7E31F1}" type="parTrans" cxnId="{38E2C0AA-AC2A-0442-A19B-3FB1CFF964D5}">
      <dgm:prSet/>
      <dgm:spPr/>
      <dgm:t>
        <a:bodyPr/>
        <a:lstStyle/>
        <a:p>
          <a:endParaRPr lang="en-US"/>
        </a:p>
      </dgm:t>
    </dgm:pt>
    <dgm:pt modelId="{7AFF4161-DD16-2B49-AD3D-ECBAB0489487}" type="sibTrans" cxnId="{38E2C0AA-AC2A-0442-A19B-3FB1CFF964D5}">
      <dgm:prSet/>
      <dgm:spPr/>
      <dgm:t>
        <a:bodyPr/>
        <a:lstStyle/>
        <a:p>
          <a:endParaRPr lang="en-US"/>
        </a:p>
      </dgm:t>
    </dgm:pt>
    <dgm:pt modelId="{5A19EA47-BE81-374C-8385-CFD1EE0DF7C9}">
      <dgm:prSet phldrT="[Text]" custT="1"/>
      <dgm:spPr/>
      <dgm:t>
        <a:bodyPr/>
        <a:lstStyle/>
        <a:p>
          <a:r>
            <a:rPr lang="en-US" sz="1500" dirty="0">
              <a:solidFill>
                <a:srgbClr val="002060"/>
              </a:solidFill>
            </a:rPr>
            <a:t>Thematic analysis to develop themes and sub-themes</a:t>
          </a:r>
          <a:endParaRPr lang="en-US" sz="1500" dirty="0"/>
        </a:p>
      </dgm:t>
    </dgm:pt>
    <dgm:pt modelId="{4330DED9-2678-E449-8106-4B8107603891}" type="parTrans" cxnId="{3B89BD86-F36C-5541-8B53-337A315D4624}">
      <dgm:prSet/>
      <dgm:spPr/>
      <dgm:t>
        <a:bodyPr/>
        <a:lstStyle/>
        <a:p>
          <a:endParaRPr lang="en-US"/>
        </a:p>
      </dgm:t>
    </dgm:pt>
    <dgm:pt modelId="{A911B000-B383-8C42-8C24-2E262E7A16FC}" type="sibTrans" cxnId="{3B89BD86-F36C-5541-8B53-337A315D4624}">
      <dgm:prSet/>
      <dgm:spPr/>
      <dgm:t>
        <a:bodyPr/>
        <a:lstStyle/>
        <a:p>
          <a:endParaRPr lang="en-US"/>
        </a:p>
      </dgm:t>
    </dgm:pt>
    <dgm:pt modelId="{89087EF7-0CF2-6847-B56C-77E9BE13E94D}" type="pres">
      <dgm:prSet presAssocID="{FC4671BD-1061-AA4F-9A68-C6DF085DE4D5}" presName="Name0" presStyleCnt="0">
        <dgm:presLayoutVars>
          <dgm:dir/>
          <dgm:animLvl val="lvl"/>
          <dgm:resizeHandles val="exact"/>
        </dgm:presLayoutVars>
      </dgm:prSet>
      <dgm:spPr/>
    </dgm:pt>
    <dgm:pt modelId="{77D139A7-3205-264A-91CE-D10AE5B4E606}" type="pres">
      <dgm:prSet presAssocID="{249E3153-C3FC-1242-8A22-4301069C5350}" presName="boxAndChildren" presStyleCnt="0"/>
      <dgm:spPr/>
    </dgm:pt>
    <dgm:pt modelId="{ECE983D9-565A-224C-8D58-2EF2FCEACCBD}" type="pres">
      <dgm:prSet presAssocID="{249E3153-C3FC-1242-8A22-4301069C5350}" presName="parentTextBox" presStyleLbl="node1" presStyleIdx="0" presStyleCnt="3"/>
      <dgm:spPr/>
    </dgm:pt>
    <dgm:pt modelId="{2B40814F-2891-1540-841C-C2A4437CA433}" type="pres">
      <dgm:prSet presAssocID="{249E3153-C3FC-1242-8A22-4301069C5350}" presName="entireBox" presStyleLbl="node1" presStyleIdx="0" presStyleCnt="3"/>
      <dgm:spPr/>
    </dgm:pt>
    <dgm:pt modelId="{EC069D01-DD90-5A48-A7F0-803D3E1E3ABC}" type="pres">
      <dgm:prSet presAssocID="{249E3153-C3FC-1242-8A22-4301069C5350}" presName="descendantBox" presStyleCnt="0"/>
      <dgm:spPr/>
    </dgm:pt>
    <dgm:pt modelId="{A556CCE8-DF84-FB48-8F50-3B82B3D12E57}" type="pres">
      <dgm:prSet presAssocID="{65F3F0E1-EB0B-4840-B6EC-93B8F4CADF63}" presName="childTextBox" presStyleLbl="fgAccFollowNode1" presStyleIdx="0" presStyleCnt="9" custLinFactNeighborY="2380">
        <dgm:presLayoutVars>
          <dgm:bulletEnabled val="1"/>
        </dgm:presLayoutVars>
      </dgm:prSet>
      <dgm:spPr/>
    </dgm:pt>
    <dgm:pt modelId="{7847EA31-4143-3048-B5B0-2C21AC75B465}" type="pres">
      <dgm:prSet presAssocID="{57B130B2-27F1-194F-BBD0-E2DA13A23703}" presName="childTextBox" presStyleLbl="fgAccFollowNode1" presStyleIdx="1" presStyleCnt="9" custScaleX="92660" custLinFactNeighborX="-11" custLinFactNeighborY="13824">
        <dgm:presLayoutVars>
          <dgm:bulletEnabled val="1"/>
        </dgm:presLayoutVars>
      </dgm:prSet>
      <dgm:spPr/>
    </dgm:pt>
    <dgm:pt modelId="{FE313BB2-750F-C64A-9E1A-3C337C32EA13}" type="pres">
      <dgm:prSet presAssocID="{4F4DD6AA-8785-3A45-8B0F-7B564C804882}" presName="sp" presStyleCnt="0"/>
      <dgm:spPr/>
    </dgm:pt>
    <dgm:pt modelId="{67BA4CCD-E78A-D143-A81A-317197562931}" type="pres">
      <dgm:prSet presAssocID="{7116D2BE-FD27-3F4A-A2B8-91FBC4A8DA91}" presName="arrowAndChildren" presStyleCnt="0"/>
      <dgm:spPr/>
    </dgm:pt>
    <dgm:pt modelId="{1DDD0BCD-86BB-D944-94E0-3CC24B2E804E}" type="pres">
      <dgm:prSet presAssocID="{7116D2BE-FD27-3F4A-A2B8-91FBC4A8DA91}" presName="parentTextArrow" presStyleLbl="node1" presStyleIdx="0" presStyleCnt="3"/>
      <dgm:spPr/>
    </dgm:pt>
    <dgm:pt modelId="{C1890B11-5D92-C845-A8BE-0F721DDDC81E}" type="pres">
      <dgm:prSet presAssocID="{7116D2BE-FD27-3F4A-A2B8-91FBC4A8DA91}" presName="arrow" presStyleLbl="node1" presStyleIdx="1" presStyleCnt="3" custLinFactNeighborY="2862"/>
      <dgm:spPr/>
    </dgm:pt>
    <dgm:pt modelId="{56453F35-94FF-2B4D-AE40-D36F7E7AB29C}" type="pres">
      <dgm:prSet presAssocID="{7116D2BE-FD27-3F4A-A2B8-91FBC4A8DA91}" presName="descendantArrow" presStyleCnt="0"/>
      <dgm:spPr/>
    </dgm:pt>
    <dgm:pt modelId="{A7A10E13-3E02-BA47-B828-06843572540A}" type="pres">
      <dgm:prSet presAssocID="{7300D993-003C-0E48-9DB8-1CC9D5479F47}" presName="childTextArrow" presStyleLbl="fgAccFollowNode1" presStyleIdx="2" presStyleCnt="9" custScaleX="98964" custScaleY="186941" custLinFactNeighborX="-7" custLinFactNeighborY="32460">
        <dgm:presLayoutVars>
          <dgm:bulletEnabled val="1"/>
        </dgm:presLayoutVars>
      </dgm:prSet>
      <dgm:spPr/>
    </dgm:pt>
    <dgm:pt modelId="{35D94273-D8CB-DB49-8999-250C68FF55DC}" type="pres">
      <dgm:prSet presAssocID="{5B3689B5-CB1E-BE44-8187-A4B934320922}" presName="childTextArrow" presStyleLbl="fgAccFollowNode1" presStyleIdx="3" presStyleCnt="9" custScaleY="197456" custLinFactNeighborX="510" custLinFactNeighborY="36010">
        <dgm:presLayoutVars>
          <dgm:bulletEnabled val="1"/>
        </dgm:presLayoutVars>
      </dgm:prSet>
      <dgm:spPr/>
    </dgm:pt>
    <dgm:pt modelId="{5E7FF72C-1600-064A-A291-D3F36078B7CF}" type="pres">
      <dgm:prSet presAssocID="{5A19EA47-BE81-374C-8385-CFD1EE0DF7C9}" presName="childTextArrow" presStyleLbl="fgAccFollowNode1" presStyleIdx="4" presStyleCnt="9" custScaleX="91354" custScaleY="188978" custLinFactNeighborX="-9" custLinFactNeighborY="34929">
        <dgm:presLayoutVars>
          <dgm:bulletEnabled val="1"/>
        </dgm:presLayoutVars>
      </dgm:prSet>
      <dgm:spPr/>
    </dgm:pt>
    <dgm:pt modelId="{E2FD0C5B-3C2F-6245-8664-507C18BF57A3}" type="pres">
      <dgm:prSet presAssocID="{5D9F3023-C7B6-DB42-8AC9-AD13DDFFBABE}" presName="sp" presStyleCnt="0"/>
      <dgm:spPr/>
    </dgm:pt>
    <dgm:pt modelId="{BDCD80DE-C8B2-8043-ACA0-22E846BC0596}" type="pres">
      <dgm:prSet presAssocID="{E97058A5-3F96-E84B-8D3F-ECA6CCA8D898}" presName="arrowAndChildren" presStyleCnt="0"/>
      <dgm:spPr/>
    </dgm:pt>
    <dgm:pt modelId="{5DDA52C8-0483-A447-8E6D-D690C112892B}" type="pres">
      <dgm:prSet presAssocID="{E97058A5-3F96-E84B-8D3F-ECA6CCA8D898}" presName="parentTextArrow" presStyleLbl="node1" presStyleIdx="1" presStyleCnt="3"/>
      <dgm:spPr/>
    </dgm:pt>
    <dgm:pt modelId="{F28E5335-0E9A-D04F-A9EA-BA484D4A62A4}" type="pres">
      <dgm:prSet presAssocID="{E97058A5-3F96-E84B-8D3F-ECA6CCA8D898}" presName="arrow" presStyleLbl="node1" presStyleIdx="2" presStyleCnt="3" custScaleY="127823" custLinFactNeighborX="-5" custLinFactNeighborY="4583"/>
      <dgm:spPr/>
    </dgm:pt>
    <dgm:pt modelId="{837A34FA-CBC7-6E41-8305-87D900418DEE}" type="pres">
      <dgm:prSet presAssocID="{E97058A5-3F96-E84B-8D3F-ECA6CCA8D898}" presName="descendantArrow" presStyleCnt="0"/>
      <dgm:spPr/>
    </dgm:pt>
    <dgm:pt modelId="{D7DE1BAA-00D7-3A41-94AD-144B00125EA9}" type="pres">
      <dgm:prSet presAssocID="{DE495B4E-1C42-C942-A53B-D8574A44E071}" presName="childTextArrow" presStyleLbl="fgAccFollowNode1" presStyleIdx="5" presStyleCnt="9" custScaleX="113263" custScaleY="198053" custLinFactNeighborY="23689">
        <dgm:presLayoutVars>
          <dgm:bulletEnabled val="1"/>
        </dgm:presLayoutVars>
      </dgm:prSet>
      <dgm:spPr/>
    </dgm:pt>
    <dgm:pt modelId="{FC9E68E2-B172-C74C-A587-C9788107BDBB}" type="pres">
      <dgm:prSet presAssocID="{68C28BBE-5463-7D4D-93CF-2FD0107E9D09}" presName="childTextArrow" presStyleLbl="fgAccFollowNode1" presStyleIdx="6" presStyleCnt="9" custScaleY="201438" custLinFactNeighborX="-11" custLinFactNeighborY="26070">
        <dgm:presLayoutVars>
          <dgm:bulletEnabled val="1"/>
        </dgm:presLayoutVars>
      </dgm:prSet>
      <dgm:spPr/>
    </dgm:pt>
    <dgm:pt modelId="{130743A1-A8EE-974C-BBE1-BDA5A30AE14F}" type="pres">
      <dgm:prSet presAssocID="{2DD1172D-FD13-F84A-877A-24C84F3AFE46}" presName="childTextArrow" presStyleLbl="fgAccFollowNode1" presStyleIdx="7" presStyleCnt="9" custScaleY="203092" custLinFactNeighborX="-11" custLinFactNeighborY="26069">
        <dgm:presLayoutVars>
          <dgm:bulletEnabled val="1"/>
        </dgm:presLayoutVars>
      </dgm:prSet>
      <dgm:spPr/>
    </dgm:pt>
    <dgm:pt modelId="{F770F105-030E-314F-8F90-FE9F9D0F39E0}" type="pres">
      <dgm:prSet presAssocID="{7366F0BC-7EDC-5449-ACA9-35686591103D}" presName="childTextArrow" presStyleLbl="fgAccFollowNode1" presStyleIdx="8" presStyleCnt="9" custScaleY="200598" custLinFactNeighborX="-21" custLinFactNeighborY="26936">
        <dgm:presLayoutVars>
          <dgm:bulletEnabled val="1"/>
        </dgm:presLayoutVars>
      </dgm:prSet>
      <dgm:spPr/>
    </dgm:pt>
  </dgm:ptLst>
  <dgm:cxnLst>
    <dgm:cxn modelId="{C7FF5C11-D30F-2A49-A2EA-A04462159838}" srcId="{E97058A5-3F96-E84B-8D3F-ECA6CCA8D898}" destId="{2DD1172D-FD13-F84A-877A-24C84F3AFE46}" srcOrd="2" destOrd="0" parTransId="{23E872E9-9F4C-9647-9CE8-44EA59D1D86B}" sibTransId="{A9D9A62D-FE87-9441-86C0-702EB0A0725E}"/>
    <dgm:cxn modelId="{DEF04B2C-E022-664B-B783-3BD7AB2CE779}" srcId="{249E3153-C3FC-1242-8A22-4301069C5350}" destId="{65F3F0E1-EB0B-4840-B6EC-93B8F4CADF63}" srcOrd="0" destOrd="0" parTransId="{D80247C2-87C0-6741-8208-98C13ABAE4F9}" sibTransId="{63AEC7EA-9B2B-914A-8EBC-D3B78F1FFC17}"/>
    <dgm:cxn modelId="{E7649330-647F-984B-8D22-C49325D8F01F}" srcId="{E97058A5-3F96-E84B-8D3F-ECA6CCA8D898}" destId="{68C28BBE-5463-7D4D-93CF-2FD0107E9D09}" srcOrd="1" destOrd="0" parTransId="{F582A2C9-2A90-5E4A-88F9-EC4D5290260F}" sibTransId="{276C8509-4B68-7C4C-9099-AA14B37D618B}"/>
    <dgm:cxn modelId="{1628EB5D-22DB-004A-ACFB-040D7E180295}" srcId="{7116D2BE-FD27-3F4A-A2B8-91FBC4A8DA91}" destId="{7300D993-003C-0E48-9DB8-1CC9D5479F47}" srcOrd="0" destOrd="0" parTransId="{FE522554-D132-B243-8269-020B9FA677F3}" sibTransId="{D2B745A3-EF79-F246-B88F-E6D6FDA7A01F}"/>
    <dgm:cxn modelId="{C68A6146-A7CF-AA44-AF3B-9B9783130877}" srcId="{FC4671BD-1061-AA4F-9A68-C6DF085DE4D5}" destId="{7116D2BE-FD27-3F4A-A2B8-91FBC4A8DA91}" srcOrd="1" destOrd="0" parTransId="{DC18489F-02BA-ED47-8C8C-C598370EF288}" sibTransId="{4F4DD6AA-8785-3A45-8B0F-7B564C804882}"/>
    <dgm:cxn modelId="{7026166A-CC5C-9143-B3AD-8AEAE2C2164B}" type="presOf" srcId="{E97058A5-3F96-E84B-8D3F-ECA6CCA8D898}" destId="{F28E5335-0E9A-D04F-A9EA-BA484D4A62A4}" srcOrd="1" destOrd="0" presId="urn:microsoft.com/office/officeart/2005/8/layout/process4"/>
    <dgm:cxn modelId="{CB63F94F-30D6-DD4B-AF52-DA612D35ADC4}" srcId="{FC4671BD-1061-AA4F-9A68-C6DF085DE4D5}" destId="{249E3153-C3FC-1242-8A22-4301069C5350}" srcOrd="2" destOrd="0" parTransId="{4A1D844C-B72F-6F4F-8D2B-F991EB1BE27D}" sibTransId="{99371D5C-6C49-F943-86B8-D42D4D594D18}"/>
    <dgm:cxn modelId="{F0CB7E51-7137-0348-A5FB-45B35E86D428}" type="presOf" srcId="{7366F0BC-7EDC-5449-ACA9-35686591103D}" destId="{F770F105-030E-314F-8F90-FE9F9D0F39E0}" srcOrd="0" destOrd="0" presId="urn:microsoft.com/office/officeart/2005/8/layout/process4"/>
    <dgm:cxn modelId="{8CE55B79-81B4-7B40-9F3F-4934E4AFF810}" type="presOf" srcId="{7300D993-003C-0E48-9DB8-1CC9D5479F47}" destId="{A7A10E13-3E02-BA47-B828-06843572540A}" srcOrd="0" destOrd="0" presId="urn:microsoft.com/office/officeart/2005/8/layout/process4"/>
    <dgm:cxn modelId="{2584297D-98CF-244C-AAFD-3002DD055601}" type="presOf" srcId="{249E3153-C3FC-1242-8A22-4301069C5350}" destId="{ECE983D9-565A-224C-8D58-2EF2FCEACCBD}" srcOrd="0" destOrd="0" presId="urn:microsoft.com/office/officeart/2005/8/layout/process4"/>
    <dgm:cxn modelId="{33F41284-8DD9-5944-B8E6-DB768D10EDCF}" type="presOf" srcId="{7116D2BE-FD27-3F4A-A2B8-91FBC4A8DA91}" destId="{1DDD0BCD-86BB-D944-94E0-3CC24B2E804E}" srcOrd="0" destOrd="0" presId="urn:microsoft.com/office/officeart/2005/8/layout/process4"/>
    <dgm:cxn modelId="{1A1E6185-DF77-E54B-A4AB-B5A67C173A8E}" type="presOf" srcId="{68C28BBE-5463-7D4D-93CF-2FD0107E9D09}" destId="{FC9E68E2-B172-C74C-A587-C9788107BDBB}" srcOrd="0" destOrd="0" presId="urn:microsoft.com/office/officeart/2005/8/layout/process4"/>
    <dgm:cxn modelId="{3B89BD86-F36C-5541-8B53-337A315D4624}" srcId="{7116D2BE-FD27-3F4A-A2B8-91FBC4A8DA91}" destId="{5A19EA47-BE81-374C-8385-CFD1EE0DF7C9}" srcOrd="2" destOrd="0" parTransId="{4330DED9-2678-E449-8106-4B8107603891}" sibTransId="{A911B000-B383-8C42-8C24-2E262E7A16FC}"/>
    <dgm:cxn modelId="{D60CB68E-7181-4041-8496-972A5ED14CB7}" type="presOf" srcId="{5B3689B5-CB1E-BE44-8187-A4B934320922}" destId="{35D94273-D8CB-DB49-8999-250C68FF55DC}" srcOrd="0" destOrd="0" presId="urn:microsoft.com/office/officeart/2005/8/layout/process4"/>
    <dgm:cxn modelId="{DF754F93-25AB-344E-AEE0-582104340326}" type="presOf" srcId="{57B130B2-27F1-194F-BBD0-E2DA13A23703}" destId="{7847EA31-4143-3048-B5B0-2C21AC75B465}" srcOrd="0" destOrd="0" presId="urn:microsoft.com/office/officeart/2005/8/layout/process4"/>
    <dgm:cxn modelId="{B856949D-2965-074B-A4CA-F56A291668F9}" srcId="{249E3153-C3FC-1242-8A22-4301069C5350}" destId="{57B130B2-27F1-194F-BBD0-E2DA13A23703}" srcOrd="1" destOrd="0" parTransId="{F6905E8A-3BE4-9B42-8EF3-D5962346BF6E}" sibTransId="{BC5899B5-151E-5F48-8061-4C3F3E534682}"/>
    <dgm:cxn modelId="{2252DEA0-2D19-794D-BCFE-2905B7F4696B}" type="presOf" srcId="{2DD1172D-FD13-F84A-877A-24C84F3AFE46}" destId="{130743A1-A8EE-974C-BBE1-BDA5A30AE14F}" srcOrd="0" destOrd="0" presId="urn:microsoft.com/office/officeart/2005/8/layout/process4"/>
    <dgm:cxn modelId="{38E2C0AA-AC2A-0442-A19B-3FB1CFF964D5}" srcId="{E97058A5-3F96-E84B-8D3F-ECA6CCA8D898}" destId="{7366F0BC-7EDC-5449-ACA9-35686591103D}" srcOrd="3" destOrd="0" parTransId="{BC09BCC6-405A-A640-8DA0-DF749B7E31F1}" sibTransId="{7AFF4161-DD16-2B49-AD3D-ECBAB0489487}"/>
    <dgm:cxn modelId="{A6E242B7-4712-A34B-BACD-6223228439B9}" type="presOf" srcId="{249E3153-C3FC-1242-8A22-4301069C5350}" destId="{2B40814F-2891-1540-841C-C2A4437CA433}" srcOrd="1" destOrd="0" presId="urn:microsoft.com/office/officeart/2005/8/layout/process4"/>
    <dgm:cxn modelId="{FD6FA8BC-1D0D-8443-A9BF-E377287A425A}" srcId="{FC4671BD-1061-AA4F-9A68-C6DF085DE4D5}" destId="{E97058A5-3F96-E84B-8D3F-ECA6CCA8D898}" srcOrd="0" destOrd="0" parTransId="{401F9C79-BB48-AB41-B8DF-5DB134F0057B}" sibTransId="{5D9F3023-C7B6-DB42-8AC9-AD13DDFFBABE}"/>
    <dgm:cxn modelId="{72F0D1C1-547E-9A42-984A-2F0AF259A4F7}" type="presOf" srcId="{FC4671BD-1061-AA4F-9A68-C6DF085DE4D5}" destId="{89087EF7-0CF2-6847-B56C-77E9BE13E94D}" srcOrd="0" destOrd="0" presId="urn:microsoft.com/office/officeart/2005/8/layout/process4"/>
    <dgm:cxn modelId="{A49789C3-85E0-4142-8AE0-96AE609C799A}" type="presOf" srcId="{5A19EA47-BE81-374C-8385-CFD1EE0DF7C9}" destId="{5E7FF72C-1600-064A-A291-D3F36078B7CF}" srcOrd="0" destOrd="0" presId="urn:microsoft.com/office/officeart/2005/8/layout/process4"/>
    <dgm:cxn modelId="{AFD6D0C7-19A2-F447-BA3E-B6A0066D9294}" type="presOf" srcId="{E97058A5-3F96-E84B-8D3F-ECA6CCA8D898}" destId="{5DDA52C8-0483-A447-8E6D-D690C112892B}" srcOrd="0" destOrd="0" presId="urn:microsoft.com/office/officeart/2005/8/layout/process4"/>
    <dgm:cxn modelId="{FABA3ECA-D10D-864A-A325-BABFD67052D4}" type="presOf" srcId="{7116D2BE-FD27-3F4A-A2B8-91FBC4A8DA91}" destId="{C1890B11-5D92-C845-A8BE-0F721DDDC81E}" srcOrd="1" destOrd="0" presId="urn:microsoft.com/office/officeart/2005/8/layout/process4"/>
    <dgm:cxn modelId="{A4065BCC-C3EE-5744-BFAD-C1A0D397108C}" srcId="{E97058A5-3F96-E84B-8D3F-ECA6CCA8D898}" destId="{DE495B4E-1C42-C942-A53B-D8574A44E071}" srcOrd="0" destOrd="0" parTransId="{D1B47803-2575-1448-A431-6E0788596C27}" sibTransId="{3B89F69C-9882-FC49-B983-33C87F9D8D9B}"/>
    <dgm:cxn modelId="{36D7D6CC-44F0-974B-9B0B-64D487BCBFE9}" type="presOf" srcId="{65F3F0E1-EB0B-4840-B6EC-93B8F4CADF63}" destId="{A556CCE8-DF84-FB48-8F50-3B82B3D12E57}" srcOrd="0" destOrd="0" presId="urn:microsoft.com/office/officeart/2005/8/layout/process4"/>
    <dgm:cxn modelId="{AA5FA4EB-95DD-8244-A35A-618C382067FB}" srcId="{7116D2BE-FD27-3F4A-A2B8-91FBC4A8DA91}" destId="{5B3689B5-CB1E-BE44-8187-A4B934320922}" srcOrd="1" destOrd="0" parTransId="{5D244B50-3CB0-AC45-8FC8-572F3FCD475C}" sibTransId="{0E60D60C-B1CB-0640-B71B-B23A7FBF827B}"/>
    <dgm:cxn modelId="{8B029CED-2D2C-A646-8E3E-517B25F99E5B}" type="presOf" srcId="{DE495B4E-1C42-C942-A53B-D8574A44E071}" destId="{D7DE1BAA-00D7-3A41-94AD-144B00125EA9}" srcOrd="0" destOrd="0" presId="urn:microsoft.com/office/officeart/2005/8/layout/process4"/>
    <dgm:cxn modelId="{CF78565E-A467-C642-8139-0663917F21EC}" type="presParOf" srcId="{89087EF7-0CF2-6847-B56C-77E9BE13E94D}" destId="{77D139A7-3205-264A-91CE-D10AE5B4E606}" srcOrd="0" destOrd="0" presId="urn:microsoft.com/office/officeart/2005/8/layout/process4"/>
    <dgm:cxn modelId="{B3AF9422-6ECD-6846-B072-84E86962A844}" type="presParOf" srcId="{77D139A7-3205-264A-91CE-D10AE5B4E606}" destId="{ECE983D9-565A-224C-8D58-2EF2FCEACCBD}" srcOrd="0" destOrd="0" presId="urn:microsoft.com/office/officeart/2005/8/layout/process4"/>
    <dgm:cxn modelId="{059E241A-2878-2343-8812-A9375504B2F4}" type="presParOf" srcId="{77D139A7-3205-264A-91CE-D10AE5B4E606}" destId="{2B40814F-2891-1540-841C-C2A4437CA433}" srcOrd="1" destOrd="0" presId="urn:microsoft.com/office/officeart/2005/8/layout/process4"/>
    <dgm:cxn modelId="{574EF181-AE8B-B64C-8D8D-D32DF4690F51}" type="presParOf" srcId="{77D139A7-3205-264A-91CE-D10AE5B4E606}" destId="{EC069D01-DD90-5A48-A7F0-803D3E1E3ABC}" srcOrd="2" destOrd="0" presId="urn:microsoft.com/office/officeart/2005/8/layout/process4"/>
    <dgm:cxn modelId="{AA752735-A582-BB4C-99D8-2B5389AC7410}" type="presParOf" srcId="{EC069D01-DD90-5A48-A7F0-803D3E1E3ABC}" destId="{A556CCE8-DF84-FB48-8F50-3B82B3D12E57}" srcOrd="0" destOrd="0" presId="urn:microsoft.com/office/officeart/2005/8/layout/process4"/>
    <dgm:cxn modelId="{1EAE0518-536E-9241-854F-14085C8300FE}" type="presParOf" srcId="{EC069D01-DD90-5A48-A7F0-803D3E1E3ABC}" destId="{7847EA31-4143-3048-B5B0-2C21AC75B465}" srcOrd="1" destOrd="0" presId="urn:microsoft.com/office/officeart/2005/8/layout/process4"/>
    <dgm:cxn modelId="{583EBEB1-2253-EB42-A70B-AD97174F778E}" type="presParOf" srcId="{89087EF7-0CF2-6847-B56C-77E9BE13E94D}" destId="{FE313BB2-750F-C64A-9E1A-3C337C32EA13}" srcOrd="1" destOrd="0" presId="urn:microsoft.com/office/officeart/2005/8/layout/process4"/>
    <dgm:cxn modelId="{C8956474-86D3-B040-B587-8AF4C51457A5}" type="presParOf" srcId="{89087EF7-0CF2-6847-B56C-77E9BE13E94D}" destId="{67BA4CCD-E78A-D143-A81A-317197562931}" srcOrd="2" destOrd="0" presId="urn:microsoft.com/office/officeart/2005/8/layout/process4"/>
    <dgm:cxn modelId="{F052E8A9-3562-D241-BA18-2DE0DF26073D}" type="presParOf" srcId="{67BA4CCD-E78A-D143-A81A-317197562931}" destId="{1DDD0BCD-86BB-D944-94E0-3CC24B2E804E}" srcOrd="0" destOrd="0" presId="urn:microsoft.com/office/officeart/2005/8/layout/process4"/>
    <dgm:cxn modelId="{6CF3E606-0D0F-E845-AA07-D6B58344481F}" type="presParOf" srcId="{67BA4CCD-E78A-D143-A81A-317197562931}" destId="{C1890B11-5D92-C845-A8BE-0F721DDDC81E}" srcOrd="1" destOrd="0" presId="urn:microsoft.com/office/officeart/2005/8/layout/process4"/>
    <dgm:cxn modelId="{8641B0C8-2BCA-034A-A754-04993DC7CDF5}" type="presParOf" srcId="{67BA4CCD-E78A-D143-A81A-317197562931}" destId="{56453F35-94FF-2B4D-AE40-D36F7E7AB29C}" srcOrd="2" destOrd="0" presId="urn:microsoft.com/office/officeart/2005/8/layout/process4"/>
    <dgm:cxn modelId="{33A55BBB-38F6-0049-A461-DCAF71747EA2}" type="presParOf" srcId="{56453F35-94FF-2B4D-AE40-D36F7E7AB29C}" destId="{A7A10E13-3E02-BA47-B828-06843572540A}" srcOrd="0" destOrd="0" presId="urn:microsoft.com/office/officeart/2005/8/layout/process4"/>
    <dgm:cxn modelId="{ABC4C98A-9DD2-8542-B317-38A601AF08CD}" type="presParOf" srcId="{56453F35-94FF-2B4D-AE40-D36F7E7AB29C}" destId="{35D94273-D8CB-DB49-8999-250C68FF55DC}" srcOrd="1" destOrd="0" presId="urn:microsoft.com/office/officeart/2005/8/layout/process4"/>
    <dgm:cxn modelId="{05861228-7ED8-A948-B0EF-235DB4AB90BB}" type="presParOf" srcId="{56453F35-94FF-2B4D-AE40-D36F7E7AB29C}" destId="{5E7FF72C-1600-064A-A291-D3F36078B7CF}" srcOrd="2" destOrd="0" presId="urn:microsoft.com/office/officeart/2005/8/layout/process4"/>
    <dgm:cxn modelId="{B1EE711C-EDA1-234B-A0C7-C2F7D6E0375F}" type="presParOf" srcId="{89087EF7-0CF2-6847-B56C-77E9BE13E94D}" destId="{E2FD0C5B-3C2F-6245-8664-507C18BF57A3}" srcOrd="3" destOrd="0" presId="urn:microsoft.com/office/officeart/2005/8/layout/process4"/>
    <dgm:cxn modelId="{7A55088E-5133-5245-8857-9810D5BC5022}" type="presParOf" srcId="{89087EF7-0CF2-6847-B56C-77E9BE13E94D}" destId="{BDCD80DE-C8B2-8043-ACA0-22E846BC0596}" srcOrd="4" destOrd="0" presId="urn:microsoft.com/office/officeart/2005/8/layout/process4"/>
    <dgm:cxn modelId="{EA519192-9F42-474F-B554-32E7C6C489AC}" type="presParOf" srcId="{BDCD80DE-C8B2-8043-ACA0-22E846BC0596}" destId="{5DDA52C8-0483-A447-8E6D-D690C112892B}" srcOrd="0" destOrd="0" presId="urn:microsoft.com/office/officeart/2005/8/layout/process4"/>
    <dgm:cxn modelId="{707D88EE-775F-3A4A-8CE4-20D8CF27AE1F}" type="presParOf" srcId="{BDCD80DE-C8B2-8043-ACA0-22E846BC0596}" destId="{F28E5335-0E9A-D04F-A9EA-BA484D4A62A4}" srcOrd="1" destOrd="0" presId="urn:microsoft.com/office/officeart/2005/8/layout/process4"/>
    <dgm:cxn modelId="{6B11ADEC-B875-B846-BE24-BCCB17EC0E28}" type="presParOf" srcId="{BDCD80DE-C8B2-8043-ACA0-22E846BC0596}" destId="{837A34FA-CBC7-6E41-8305-87D900418DEE}" srcOrd="2" destOrd="0" presId="urn:microsoft.com/office/officeart/2005/8/layout/process4"/>
    <dgm:cxn modelId="{19F1D973-51BF-6249-95CD-FF0FBCFC6E6D}" type="presParOf" srcId="{837A34FA-CBC7-6E41-8305-87D900418DEE}" destId="{D7DE1BAA-00D7-3A41-94AD-144B00125EA9}" srcOrd="0" destOrd="0" presId="urn:microsoft.com/office/officeart/2005/8/layout/process4"/>
    <dgm:cxn modelId="{A9505821-61E7-FF4D-A1D6-2438CD4BF948}" type="presParOf" srcId="{837A34FA-CBC7-6E41-8305-87D900418DEE}" destId="{FC9E68E2-B172-C74C-A587-C9788107BDBB}" srcOrd="1" destOrd="0" presId="urn:microsoft.com/office/officeart/2005/8/layout/process4"/>
    <dgm:cxn modelId="{44F6B4B7-2B24-4049-9DAD-B23BFE323341}" type="presParOf" srcId="{837A34FA-CBC7-6E41-8305-87D900418DEE}" destId="{130743A1-A8EE-974C-BBE1-BDA5A30AE14F}" srcOrd="2" destOrd="0" presId="urn:microsoft.com/office/officeart/2005/8/layout/process4"/>
    <dgm:cxn modelId="{076EEE1F-D379-204C-92C4-EB48DF26465D}" type="presParOf" srcId="{837A34FA-CBC7-6E41-8305-87D900418DEE}" destId="{F770F105-030E-314F-8F90-FE9F9D0F39E0}"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4614D8-F591-403B-9943-6730EA864093}" type="doc">
      <dgm:prSet loTypeId="urn:microsoft.com/office/officeart/2005/8/layout/vList5" loCatId="list" qsTypeId="urn:microsoft.com/office/officeart/2005/8/quickstyle/simple1" qsCatId="simple" csTypeId="urn:microsoft.com/office/officeart/2005/8/colors/colorful1" csCatId="colorful" phldr="1"/>
      <dgm:spPr/>
    </dgm:pt>
    <dgm:pt modelId="{82077C31-9BA8-4508-BC59-5BD2FEE0966A}">
      <dgm:prSet phldrT="[Text]" custT="1"/>
      <dgm:spPr/>
      <dgm:t>
        <a:bodyPr/>
        <a:lstStyle/>
        <a:p>
          <a:r>
            <a:rPr lang="en-US" sz="1200" b="1" dirty="0"/>
            <a:t>Mobility</a:t>
          </a:r>
        </a:p>
      </dgm:t>
    </dgm:pt>
    <dgm:pt modelId="{FF6AAE8C-E625-4538-BE8B-06A6DECFF552}" type="parTrans" cxnId="{24F1CDB1-55F8-4E38-ABE1-5F6D2CD4C7E3}">
      <dgm:prSet/>
      <dgm:spPr/>
      <dgm:t>
        <a:bodyPr/>
        <a:lstStyle/>
        <a:p>
          <a:endParaRPr lang="en-US" sz="1800" b="1"/>
        </a:p>
      </dgm:t>
    </dgm:pt>
    <dgm:pt modelId="{86F38C9B-F643-4C69-A305-0268FB75DDC6}" type="sibTrans" cxnId="{24F1CDB1-55F8-4E38-ABE1-5F6D2CD4C7E3}">
      <dgm:prSet/>
      <dgm:spPr/>
      <dgm:t>
        <a:bodyPr/>
        <a:lstStyle/>
        <a:p>
          <a:endParaRPr lang="en-US" sz="1800" b="1"/>
        </a:p>
      </dgm:t>
    </dgm:pt>
    <dgm:pt modelId="{FF8DA32E-F90D-424A-9218-334CCCAD433E}">
      <dgm:prSet phldrT="[Text]" custT="1"/>
      <dgm:spPr/>
      <dgm:t>
        <a:bodyPr/>
        <a:lstStyle/>
        <a:p>
          <a:r>
            <a:rPr lang="en-US" sz="1200" b="1" dirty="0"/>
            <a:t>Daily activities</a:t>
          </a:r>
        </a:p>
      </dgm:t>
    </dgm:pt>
    <dgm:pt modelId="{6BFDE711-DEF5-4EC6-9AD5-2B487BE1228B}" type="parTrans" cxnId="{2CA8B71D-CAC8-4025-921D-636139DCF570}">
      <dgm:prSet/>
      <dgm:spPr/>
      <dgm:t>
        <a:bodyPr/>
        <a:lstStyle/>
        <a:p>
          <a:endParaRPr lang="en-US" sz="1800" b="1"/>
        </a:p>
      </dgm:t>
    </dgm:pt>
    <dgm:pt modelId="{7F839361-D781-40E1-A2E4-AA8AF1F89286}" type="sibTrans" cxnId="{2CA8B71D-CAC8-4025-921D-636139DCF570}">
      <dgm:prSet/>
      <dgm:spPr/>
      <dgm:t>
        <a:bodyPr/>
        <a:lstStyle/>
        <a:p>
          <a:endParaRPr lang="en-US" sz="1800" b="1"/>
        </a:p>
      </dgm:t>
    </dgm:pt>
    <dgm:pt modelId="{4C8CC219-2F6C-4027-98D8-504CA096B833}">
      <dgm:prSet phldrT="[Text]" custT="1"/>
      <dgm:spPr/>
      <dgm:t>
        <a:bodyPr/>
        <a:lstStyle/>
        <a:p>
          <a:r>
            <a:rPr lang="en-US" sz="1200" b="1" dirty="0"/>
            <a:t>Control</a:t>
          </a:r>
        </a:p>
      </dgm:t>
    </dgm:pt>
    <dgm:pt modelId="{CAAEB90C-B339-4C57-B258-73F5D06C0F39}" type="parTrans" cxnId="{0F6937F2-14C4-4DB5-927F-831A5BDF4D71}">
      <dgm:prSet/>
      <dgm:spPr/>
      <dgm:t>
        <a:bodyPr/>
        <a:lstStyle/>
        <a:p>
          <a:endParaRPr lang="en-US" sz="1800" b="1"/>
        </a:p>
      </dgm:t>
    </dgm:pt>
    <dgm:pt modelId="{2A764A53-F1FD-48A1-B179-15ADF240D39C}" type="sibTrans" cxnId="{0F6937F2-14C4-4DB5-927F-831A5BDF4D71}">
      <dgm:prSet/>
      <dgm:spPr/>
      <dgm:t>
        <a:bodyPr/>
        <a:lstStyle/>
        <a:p>
          <a:endParaRPr lang="en-US" sz="1800" b="1"/>
        </a:p>
      </dgm:t>
    </dgm:pt>
    <dgm:pt modelId="{91AA0255-0AAF-4F12-AD8C-A48D8F6ED32A}">
      <dgm:prSet phldrT="[Text]" custT="1"/>
      <dgm:spPr/>
      <dgm:t>
        <a:bodyPr/>
        <a:lstStyle/>
        <a:p>
          <a:r>
            <a:rPr lang="en-US" sz="1050" b="1" dirty="0"/>
            <a:t>Concentration &amp; thinking clearly</a:t>
          </a:r>
        </a:p>
      </dgm:t>
    </dgm:pt>
    <dgm:pt modelId="{D5CA3DAC-513A-4CB4-8452-B029BE018AEB}" type="parTrans" cxnId="{0EF77344-74FE-4B3E-8337-299BDD09C70D}">
      <dgm:prSet/>
      <dgm:spPr/>
      <dgm:t>
        <a:bodyPr/>
        <a:lstStyle/>
        <a:p>
          <a:endParaRPr lang="en-US" sz="1800" b="1"/>
        </a:p>
      </dgm:t>
    </dgm:pt>
    <dgm:pt modelId="{A32BD602-3E0B-432E-8499-2BC9E662652D}" type="sibTrans" cxnId="{0EF77344-74FE-4B3E-8337-299BDD09C70D}">
      <dgm:prSet/>
      <dgm:spPr/>
      <dgm:t>
        <a:bodyPr/>
        <a:lstStyle/>
        <a:p>
          <a:endParaRPr lang="en-US" sz="1800" b="1"/>
        </a:p>
      </dgm:t>
    </dgm:pt>
    <dgm:pt modelId="{3ADA1C16-50D8-4EF4-AB55-B36B318AB573}">
      <dgm:prSet phldrT="[Text]" custT="1"/>
      <dgm:spPr/>
      <dgm:t>
        <a:bodyPr/>
        <a:lstStyle/>
        <a:p>
          <a:r>
            <a:rPr lang="en-US" sz="1200" b="1" dirty="0"/>
            <a:t>Anxiety</a:t>
          </a:r>
        </a:p>
      </dgm:t>
    </dgm:pt>
    <dgm:pt modelId="{D5141FE5-5D32-4801-A685-D9C24C8DDD6D}" type="parTrans" cxnId="{1605C13D-561E-4CBF-A506-57D3134DC27F}">
      <dgm:prSet/>
      <dgm:spPr/>
      <dgm:t>
        <a:bodyPr/>
        <a:lstStyle/>
        <a:p>
          <a:endParaRPr lang="en-US" sz="1800" b="1"/>
        </a:p>
      </dgm:t>
    </dgm:pt>
    <dgm:pt modelId="{31239E3C-43B6-4F83-B3AD-0C3B81A34801}" type="sibTrans" cxnId="{1605C13D-561E-4CBF-A506-57D3134DC27F}">
      <dgm:prSet/>
      <dgm:spPr/>
      <dgm:t>
        <a:bodyPr/>
        <a:lstStyle/>
        <a:p>
          <a:endParaRPr lang="en-US" sz="1800" b="1"/>
        </a:p>
      </dgm:t>
    </dgm:pt>
    <dgm:pt modelId="{9F55BFD7-03C0-4F2A-8788-D369032F5DD4}">
      <dgm:prSet phldrT="[Text]" custT="1"/>
      <dgm:spPr/>
      <dgm:t>
        <a:bodyPr/>
        <a:lstStyle/>
        <a:p>
          <a:r>
            <a:rPr lang="en-US" sz="1200" b="1" dirty="0"/>
            <a:t>Depression</a:t>
          </a:r>
        </a:p>
      </dgm:t>
    </dgm:pt>
    <dgm:pt modelId="{5195ECA7-F760-4CA6-8EE1-9582D22F6921}" type="parTrans" cxnId="{E45EF7B1-07CD-4EA6-84D0-0576C6FB4C96}">
      <dgm:prSet/>
      <dgm:spPr/>
      <dgm:t>
        <a:bodyPr/>
        <a:lstStyle/>
        <a:p>
          <a:endParaRPr lang="en-US" sz="1800" b="1"/>
        </a:p>
      </dgm:t>
    </dgm:pt>
    <dgm:pt modelId="{85D211E4-B35A-44C5-96A6-B2F03DA33448}" type="sibTrans" cxnId="{E45EF7B1-07CD-4EA6-84D0-0576C6FB4C96}">
      <dgm:prSet/>
      <dgm:spPr/>
      <dgm:t>
        <a:bodyPr/>
        <a:lstStyle/>
        <a:p>
          <a:endParaRPr lang="en-US" sz="1800" b="1"/>
        </a:p>
      </dgm:t>
    </dgm:pt>
    <dgm:pt modelId="{E639A287-3410-4FFB-B408-2763AF5DD3D0}">
      <dgm:prSet phldrT="[Text]" custT="1"/>
      <dgm:spPr/>
      <dgm:t>
        <a:bodyPr/>
        <a:lstStyle/>
        <a:p>
          <a:r>
            <a:rPr lang="en-US" sz="1200" b="1" dirty="0"/>
            <a:t>Loneliness</a:t>
          </a:r>
        </a:p>
      </dgm:t>
    </dgm:pt>
    <dgm:pt modelId="{4C100E56-A880-48B3-B101-87FE9C5ADDF8}" type="parTrans" cxnId="{DA96CB42-CFCC-4AF5-8B81-E6299DD35A0F}">
      <dgm:prSet/>
      <dgm:spPr/>
      <dgm:t>
        <a:bodyPr/>
        <a:lstStyle/>
        <a:p>
          <a:endParaRPr lang="en-US" sz="1800" b="1"/>
        </a:p>
      </dgm:t>
    </dgm:pt>
    <dgm:pt modelId="{673B4DC4-D58B-48E3-BBCB-86464F38986B}" type="sibTrans" cxnId="{DA96CB42-CFCC-4AF5-8B81-E6299DD35A0F}">
      <dgm:prSet/>
      <dgm:spPr/>
      <dgm:t>
        <a:bodyPr/>
        <a:lstStyle/>
        <a:p>
          <a:endParaRPr lang="en-US" sz="1800" b="1"/>
        </a:p>
      </dgm:t>
    </dgm:pt>
    <dgm:pt modelId="{9C4CC264-60FA-4553-A218-31E3DBF35D85}">
      <dgm:prSet phldrT="[Text]" custT="1"/>
      <dgm:spPr/>
      <dgm:t>
        <a:bodyPr/>
        <a:lstStyle/>
        <a:p>
          <a:r>
            <a:rPr lang="en-US" sz="1200" b="1" dirty="0"/>
            <a:t>Fatigue</a:t>
          </a:r>
        </a:p>
      </dgm:t>
    </dgm:pt>
    <dgm:pt modelId="{D9A24096-E9F7-4236-AB16-C92A7E388912}" type="parTrans" cxnId="{DD37B97F-58C9-4D94-8383-7161B1CA0848}">
      <dgm:prSet/>
      <dgm:spPr/>
      <dgm:t>
        <a:bodyPr/>
        <a:lstStyle/>
        <a:p>
          <a:endParaRPr lang="en-US" sz="1800" b="1"/>
        </a:p>
      </dgm:t>
    </dgm:pt>
    <dgm:pt modelId="{0729DA55-CBF1-48BE-BEF2-336A15B7EF44}" type="sibTrans" cxnId="{DD37B97F-58C9-4D94-8383-7161B1CA0848}">
      <dgm:prSet/>
      <dgm:spPr/>
      <dgm:t>
        <a:bodyPr/>
        <a:lstStyle/>
        <a:p>
          <a:endParaRPr lang="en-US" sz="1800" b="1"/>
        </a:p>
      </dgm:t>
    </dgm:pt>
    <dgm:pt modelId="{6A94C438-E66F-4153-B718-C17DFC9D5C29}">
      <dgm:prSet phldrT="[Text]" custT="1"/>
      <dgm:spPr/>
      <dgm:t>
        <a:bodyPr/>
        <a:lstStyle/>
        <a:p>
          <a:r>
            <a:rPr lang="en-US" sz="1200" b="1" dirty="0"/>
            <a:t>Pain</a:t>
          </a:r>
        </a:p>
      </dgm:t>
    </dgm:pt>
    <dgm:pt modelId="{986086A3-43C3-44C5-AB68-F572BFC6655B}" type="parTrans" cxnId="{16382259-AD56-47E4-8195-8243AB3C9E41}">
      <dgm:prSet/>
      <dgm:spPr/>
      <dgm:t>
        <a:bodyPr/>
        <a:lstStyle/>
        <a:p>
          <a:endParaRPr lang="en-US" sz="1800" b="1"/>
        </a:p>
      </dgm:t>
    </dgm:pt>
    <dgm:pt modelId="{409FBC92-A502-4E22-B5EB-DE4B6E91F6FA}" type="sibTrans" cxnId="{16382259-AD56-47E4-8195-8243AB3C9E41}">
      <dgm:prSet/>
      <dgm:spPr/>
      <dgm:t>
        <a:bodyPr/>
        <a:lstStyle/>
        <a:p>
          <a:endParaRPr lang="en-US" sz="1800" b="1"/>
        </a:p>
      </dgm:t>
    </dgm:pt>
    <dgm:pt modelId="{740A4013-1185-4DE5-90B6-32ABD971FF61}" type="pres">
      <dgm:prSet presAssocID="{264614D8-F591-403B-9943-6730EA864093}" presName="Name0" presStyleCnt="0">
        <dgm:presLayoutVars>
          <dgm:dir/>
          <dgm:animLvl val="lvl"/>
          <dgm:resizeHandles val="exact"/>
        </dgm:presLayoutVars>
      </dgm:prSet>
      <dgm:spPr/>
    </dgm:pt>
    <dgm:pt modelId="{08D7C886-311C-4EC7-B3F4-D4763A76540F}" type="pres">
      <dgm:prSet presAssocID="{82077C31-9BA8-4508-BC59-5BD2FEE0966A}" presName="linNode" presStyleCnt="0"/>
      <dgm:spPr/>
    </dgm:pt>
    <dgm:pt modelId="{65F3E635-D5EC-4B80-AB66-B4D35D76A2C4}" type="pres">
      <dgm:prSet presAssocID="{82077C31-9BA8-4508-BC59-5BD2FEE0966A}" presName="parentText" presStyleLbl="node1" presStyleIdx="0" presStyleCnt="9">
        <dgm:presLayoutVars>
          <dgm:chMax val="1"/>
          <dgm:bulletEnabled val="1"/>
        </dgm:presLayoutVars>
      </dgm:prSet>
      <dgm:spPr/>
    </dgm:pt>
    <dgm:pt modelId="{BE2EC7C4-6607-49E9-BB18-F2383FAB25A9}" type="pres">
      <dgm:prSet presAssocID="{86F38C9B-F643-4C69-A305-0268FB75DDC6}" presName="sp" presStyleCnt="0"/>
      <dgm:spPr/>
    </dgm:pt>
    <dgm:pt modelId="{E62A2EEF-E789-4675-8FEB-5274651C22EC}" type="pres">
      <dgm:prSet presAssocID="{FF8DA32E-F90D-424A-9218-334CCCAD433E}" presName="linNode" presStyleCnt="0"/>
      <dgm:spPr/>
    </dgm:pt>
    <dgm:pt modelId="{A2E7EB44-F566-486C-AE53-B2E34AB0DA82}" type="pres">
      <dgm:prSet presAssocID="{FF8DA32E-F90D-424A-9218-334CCCAD433E}" presName="parentText" presStyleLbl="node1" presStyleIdx="1" presStyleCnt="9">
        <dgm:presLayoutVars>
          <dgm:chMax val="1"/>
          <dgm:bulletEnabled val="1"/>
        </dgm:presLayoutVars>
      </dgm:prSet>
      <dgm:spPr/>
    </dgm:pt>
    <dgm:pt modelId="{842874BB-42C5-4888-A893-4B8024A7AC43}" type="pres">
      <dgm:prSet presAssocID="{7F839361-D781-40E1-A2E4-AA8AF1F89286}" presName="sp" presStyleCnt="0"/>
      <dgm:spPr/>
    </dgm:pt>
    <dgm:pt modelId="{321996C1-2605-4540-A5E1-16351C494B9F}" type="pres">
      <dgm:prSet presAssocID="{4C8CC219-2F6C-4027-98D8-504CA096B833}" presName="linNode" presStyleCnt="0"/>
      <dgm:spPr/>
    </dgm:pt>
    <dgm:pt modelId="{FA81B61F-1552-4303-ADEC-00D33DCF5BE3}" type="pres">
      <dgm:prSet presAssocID="{4C8CC219-2F6C-4027-98D8-504CA096B833}" presName="parentText" presStyleLbl="node1" presStyleIdx="2" presStyleCnt="9">
        <dgm:presLayoutVars>
          <dgm:chMax val="1"/>
          <dgm:bulletEnabled val="1"/>
        </dgm:presLayoutVars>
      </dgm:prSet>
      <dgm:spPr/>
    </dgm:pt>
    <dgm:pt modelId="{D4358BC6-310E-42DA-9A46-9CC2A06F6A37}" type="pres">
      <dgm:prSet presAssocID="{2A764A53-F1FD-48A1-B179-15ADF240D39C}" presName="sp" presStyleCnt="0"/>
      <dgm:spPr/>
    </dgm:pt>
    <dgm:pt modelId="{BE14AC2B-DACC-41A1-ADC8-4A20A9364D0B}" type="pres">
      <dgm:prSet presAssocID="{91AA0255-0AAF-4F12-AD8C-A48D8F6ED32A}" presName="linNode" presStyleCnt="0"/>
      <dgm:spPr/>
    </dgm:pt>
    <dgm:pt modelId="{4208CFF7-A38B-4FC6-A242-87158DD33AB4}" type="pres">
      <dgm:prSet presAssocID="{91AA0255-0AAF-4F12-AD8C-A48D8F6ED32A}" presName="parentText" presStyleLbl="node1" presStyleIdx="3" presStyleCnt="9">
        <dgm:presLayoutVars>
          <dgm:chMax val="1"/>
          <dgm:bulletEnabled val="1"/>
        </dgm:presLayoutVars>
      </dgm:prSet>
      <dgm:spPr/>
    </dgm:pt>
    <dgm:pt modelId="{91D1AF31-60F0-4C47-84C5-F4FA95DE2EA9}" type="pres">
      <dgm:prSet presAssocID="{A32BD602-3E0B-432E-8499-2BC9E662652D}" presName="sp" presStyleCnt="0"/>
      <dgm:spPr/>
    </dgm:pt>
    <dgm:pt modelId="{08158244-98E0-4EDC-8A8B-9B07FFDE1823}" type="pres">
      <dgm:prSet presAssocID="{3ADA1C16-50D8-4EF4-AB55-B36B318AB573}" presName="linNode" presStyleCnt="0"/>
      <dgm:spPr/>
    </dgm:pt>
    <dgm:pt modelId="{813A8A5B-BDA9-4B2C-BD48-D93FF5D59C89}" type="pres">
      <dgm:prSet presAssocID="{3ADA1C16-50D8-4EF4-AB55-B36B318AB573}" presName="parentText" presStyleLbl="node1" presStyleIdx="4" presStyleCnt="9">
        <dgm:presLayoutVars>
          <dgm:chMax val="1"/>
          <dgm:bulletEnabled val="1"/>
        </dgm:presLayoutVars>
      </dgm:prSet>
      <dgm:spPr/>
    </dgm:pt>
    <dgm:pt modelId="{41456BB1-828B-49A9-9D15-159DEDD6AD79}" type="pres">
      <dgm:prSet presAssocID="{31239E3C-43B6-4F83-B3AD-0C3B81A34801}" presName="sp" presStyleCnt="0"/>
      <dgm:spPr/>
    </dgm:pt>
    <dgm:pt modelId="{2A8D3291-B1FF-479D-A4FF-4B18589EF803}" type="pres">
      <dgm:prSet presAssocID="{9F55BFD7-03C0-4F2A-8788-D369032F5DD4}" presName="linNode" presStyleCnt="0"/>
      <dgm:spPr/>
    </dgm:pt>
    <dgm:pt modelId="{9A322AA2-2BF5-467A-B6B1-F2B39FED88F6}" type="pres">
      <dgm:prSet presAssocID="{9F55BFD7-03C0-4F2A-8788-D369032F5DD4}" presName="parentText" presStyleLbl="node1" presStyleIdx="5" presStyleCnt="9">
        <dgm:presLayoutVars>
          <dgm:chMax val="1"/>
          <dgm:bulletEnabled val="1"/>
        </dgm:presLayoutVars>
      </dgm:prSet>
      <dgm:spPr/>
    </dgm:pt>
    <dgm:pt modelId="{53D084BD-7505-4E50-8D85-AC1053AFC6D4}" type="pres">
      <dgm:prSet presAssocID="{85D211E4-B35A-44C5-96A6-B2F03DA33448}" presName="sp" presStyleCnt="0"/>
      <dgm:spPr/>
    </dgm:pt>
    <dgm:pt modelId="{99768854-5058-46F2-B893-38C90A37739E}" type="pres">
      <dgm:prSet presAssocID="{E639A287-3410-4FFB-B408-2763AF5DD3D0}" presName="linNode" presStyleCnt="0"/>
      <dgm:spPr/>
    </dgm:pt>
    <dgm:pt modelId="{5B601DA2-A2A1-469F-802A-088ABCDBF36B}" type="pres">
      <dgm:prSet presAssocID="{E639A287-3410-4FFB-B408-2763AF5DD3D0}" presName="parentText" presStyleLbl="node1" presStyleIdx="6" presStyleCnt="9">
        <dgm:presLayoutVars>
          <dgm:chMax val="1"/>
          <dgm:bulletEnabled val="1"/>
        </dgm:presLayoutVars>
      </dgm:prSet>
      <dgm:spPr/>
    </dgm:pt>
    <dgm:pt modelId="{5F199341-240E-4F7A-9FB9-B5C601A7A640}" type="pres">
      <dgm:prSet presAssocID="{673B4DC4-D58B-48E3-BBCB-86464F38986B}" presName="sp" presStyleCnt="0"/>
      <dgm:spPr/>
    </dgm:pt>
    <dgm:pt modelId="{ACC35BF5-C83F-4094-B383-BFF0C30FFA66}" type="pres">
      <dgm:prSet presAssocID="{9C4CC264-60FA-4553-A218-31E3DBF35D85}" presName="linNode" presStyleCnt="0"/>
      <dgm:spPr/>
    </dgm:pt>
    <dgm:pt modelId="{2505DCDA-C054-4F6E-9C76-6B8C0D90BF1D}" type="pres">
      <dgm:prSet presAssocID="{9C4CC264-60FA-4553-A218-31E3DBF35D85}" presName="parentText" presStyleLbl="node1" presStyleIdx="7" presStyleCnt="9">
        <dgm:presLayoutVars>
          <dgm:chMax val="1"/>
          <dgm:bulletEnabled val="1"/>
        </dgm:presLayoutVars>
      </dgm:prSet>
      <dgm:spPr/>
    </dgm:pt>
    <dgm:pt modelId="{38FC5CD3-075B-4963-87A4-D012676FF0B4}" type="pres">
      <dgm:prSet presAssocID="{0729DA55-CBF1-48BE-BEF2-336A15B7EF44}" presName="sp" presStyleCnt="0"/>
      <dgm:spPr/>
    </dgm:pt>
    <dgm:pt modelId="{D70DF533-E4BD-453B-BB33-E9EBAAF6EB3B}" type="pres">
      <dgm:prSet presAssocID="{6A94C438-E66F-4153-B718-C17DFC9D5C29}" presName="linNode" presStyleCnt="0"/>
      <dgm:spPr/>
    </dgm:pt>
    <dgm:pt modelId="{2A52BA4E-6E62-444D-9C50-052719C67D00}" type="pres">
      <dgm:prSet presAssocID="{6A94C438-E66F-4153-B718-C17DFC9D5C29}" presName="parentText" presStyleLbl="node1" presStyleIdx="8" presStyleCnt="9">
        <dgm:presLayoutVars>
          <dgm:chMax val="1"/>
          <dgm:bulletEnabled val="1"/>
        </dgm:presLayoutVars>
      </dgm:prSet>
      <dgm:spPr/>
    </dgm:pt>
  </dgm:ptLst>
  <dgm:cxnLst>
    <dgm:cxn modelId="{ABC34B05-60EC-4397-9A05-8A4C59D59577}" type="presOf" srcId="{264614D8-F591-403B-9943-6730EA864093}" destId="{740A4013-1185-4DE5-90B6-32ABD971FF61}" srcOrd="0" destOrd="0" presId="urn:microsoft.com/office/officeart/2005/8/layout/vList5"/>
    <dgm:cxn modelId="{E912CF0E-8460-4694-A8A0-851918F0D4ED}" type="presOf" srcId="{4C8CC219-2F6C-4027-98D8-504CA096B833}" destId="{FA81B61F-1552-4303-ADEC-00D33DCF5BE3}" srcOrd="0" destOrd="0" presId="urn:microsoft.com/office/officeart/2005/8/layout/vList5"/>
    <dgm:cxn modelId="{2CA8B71D-CAC8-4025-921D-636139DCF570}" srcId="{264614D8-F591-403B-9943-6730EA864093}" destId="{FF8DA32E-F90D-424A-9218-334CCCAD433E}" srcOrd="1" destOrd="0" parTransId="{6BFDE711-DEF5-4EC6-9AD5-2B487BE1228B}" sibTransId="{7F839361-D781-40E1-A2E4-AA8AF1F89286}"/>
    <dgm:cxn modelId="{04052320-C83D-4F9F-A783-8E5A525019D9}" type="presOf" srcId="{82077C31-9BA8-4508-BC59-5BD2FEE0966A}" destId="{65F3E635-D5EC-4B80-AB66-B4D35D76A2C4}" srcOrd="0" destOrd="0" presId="urn:microsoft.com/office/officeart/2005/8/layout/vList5"/>
    <dgm:cxn modelId="{1605C13D-561E-4CBF-A506-57D3134DC27F}" srcId="{264614D8-F591-403B-9943-6730EA864093}" destId="{3ADA1C16-50D8-4EF4-AB55-B36B318AB573}" srcOrd="4" destOrd="0" parTransId="{D5141FE5-5D32-4801-A685-D9C24C8DDD6D}" sibTransId="{31239E3C-43B6-4F83-B3AD-0C3B81A34801}"/>
    <dgm:cxn modelId="{35B68A5C-7AAE-4B4E-A9D8-3A3EFF36D3AE}" type="presOf" srcId="{91AA0255-0AAF-4F12-AD8C-A48D8F6ED32A}" destId="{4208CFF7-A38B-4FC6-A242-87158DD33AB4}" srcOrd="0" destOrd="0" presId="urn:microsoft.com/office/officeart/2005/8/layout/vList5"/>
    <dgm:cxn modelId="{DA96CB42-CFCC-4AF5-8B81-E6299DD35A0F}" srcId="{264614D8-F591-403B-9943-6730EA864093}" destId="{E639A287-3410-4FFB-B408-2763AF5DD3D0}" srcOrd="6" destOrd="0" parTransId="{4C100E56-A880-48B3-B101-87FE9C5ADDF8}" sibTransId="{673B4DC4-D58B-48E3-BBCB-86464F38986B}"/>
    <dgm:cxn modelId="{0EF77344-74FE-4B3E-8337-299BDD09C70D}" srcId="{264614D8-F591-403B-9943-6730EA864093}" destId="{91AA0255-0AAF-4F12-AD8C-A48D8F6ED32A}" srcOrd="3" destOrd="0" parTransId="{D5CA3DAC-513A-4CB4-8452-B029BE018AEB}" sibTransId="{A32BD602-3E0B-432E-8499-2BC9E662652D}"/>
    <dgm:cxn modelId="{FDEB5165-83B1-4AC3-BCDD-3A741DDBC6DB}" type="presOf" srcId="{9C4CC264-60FA-4553-A218-31E3DBF35D85}" destId="{2505DCDA-C054-4F6E-9C76-6B8C0D90BF1D}" srcOrd="0" destOrd="0" presId="urn:microsoft.com/office/officeart/2005/8/layout/vList5"/>
    <dgm:cxn modelId="{8821B06D-8E2B-433A-AF92-14668D26106F}" type="presOf" srcId="{9F55BFD7-03C0-4F2A-8788-D369032F5DD4}" destId="{9A322AA2-2BF5-467A-B6B1-F2B39FED88F6}" srcOrd="0" destOrd="0" presId="urn:microsoft.com/office/officeart/2005/8/layout/vList5"/>
    <dgm:cxn modelId="{16382259-AD56-47E4-8195-8243AB3C9E41}" srcId="{264614D8-F591-403B-9943-6730EA864093}" destId="{6A94C438-E66F-4153-B718-C17DFC9D5C29}" srcOrd="8" destOrd="0" parTransId="{986086A3-43C3-44C5-AB68-F572BFC6655B}" sibTransId="{409FBC92-A502-4E22-B5EB-DE4B6E91F6FA}"/>
    <dgm:cxn modelId="{DD37B97F-58C9-4D94-8383-7161B1CA0848}" srcId="{264614D8-F591-403B-9943-6730EA864093}" destId="{9C4CC264-60FA-4553-A218-31E3DBF35D85}" srcOrd="7" destOrd="0" parTransId="{D9A24096-E9F7-4236-AB16-C92A7E388912}" sibTransId="{0729DA55-CBF1-48BE-BEF2-336A15B7EF44}"/>
    <dgm:cxn modelId="{B193F384-2FAD-467F-8D1C-C40FCBE086E5}" type="presOf" srcId="{E639A287-3410-4FFB-B408-2763AF5DD3D0}" destId="{5B601DA2-A2A1-469F-802A-088ABCDBF36B}" srcOrd="0" destOrd="0" presId="urn:microsoft.com/office/officeart/2005/8/layout/vList5"/>
    <dgm:cxn modelId="{E345329D-D8E1-4BF2-B69C-AF4A29C9BFAF}" type="presOf" srcId="{3ADA1C16-50D8-4EF4-AB55-B36B318AB573}" destId="{813A8A5B-BDA9-4B2C-BD48-D93FF5D59C89}" srcOrd="0" destOrd="0" presId="urn:microsoft.com/office/officeart/2005/8/layout/vList5"/>
    <dgm:cxn modelId="{24F1CDB1-55F8-4E38-ABE1-5F6D2CD4C7E3}" srcId="{264614D8-F591-403B-9943-6730EA864093}" destId="{82077C31-9BA8-4508-BC59-5BD2FEE0966A}" srcOrd="0" destOrd="0" parTransId="{FF6AAE8C-E625-4538-BE8B-06A6DECFF552}" sibTransId="{86F38C9B-F643-4C69-A305-0268FB75DDC6}"/>
    <dgm:cxn modelId="{E45EF7B1-07CD-4EA6-84D0-0576C6FB4C96}" srcId="{264614D8-F591-403B-9943-6730EA864093}" destId="{9F55BFD7-03C0-4F2A-8788-D369032F5DD4}" srcOrd="5" destOrd="0" parTransId="{5195ECA7-F760-4CA6-8EE1-9582D22F6921}" sibTransId="{85D211E4-B35A-44C5-96A6-B2F03DA33448}"/>
    <dgm:cxn modelId="{9ADF6BB6-2976-4DCC-A3C2-9397D24B79A1}" type="presOf" srcId="{FF8DA32E-F90D-424A-9218-334CCCAD433E}" destId="{A2E7EB44-F566-486C-AE53-B2E34AB0DA82}" srcOrd="0" destOrd="0" presId="urn:microsoft.com/office/officeart/2005/8/layout/vList5"/>
    <dgm:cxn modelId="{E7EAAFDA-874A-42F7-92D9-80CA5FCA05D4}" type="presOf" srcId="{6A94C438-E66F-4153-B718-C17DFC9D5C29}" destId="{2A52BA4E-6E62-444D-9C50-052719C67D00}" srcOrd="0" destOrd="0" presId="urn:microsoft.com/office/officeart/2005/8/layout/vList5"/>
    <dgm:cxn modelId="{0F6937F2-14C4-4DB5-927F-831A5BDF4D71}" srcId="{264614D8-F591-403B-9943-6730EA864093}" destId="{4C8CC219-2F6C-4027-98D8-504CA096B833}" srcOrd="2" destOrd="0" parTransId="{CAAEB90C-B339-4C57-B258-73F5D06C0F39}" sibTransId="{2A764A53-F1FD-48A1-B179-15ADF240D39C}"/>
    <dgm:cxn modelId="{7408D6F0-549F-470B-AF4E-6E477910A134}" type="presParOf" srcId="{740A4013-1185-4DE5-90B6-32ABD971FF61}" destId="{08D7C886-311C-4EC7-B3F4-D4763A76540F}" srcOrd="0" destOrd="0" presId="urn:microsoft.com/office/officeart/2005/8/layout/vList5"/>
    <dgm:cxn modelId="{06619024-A82A-4622-84CA-C3C0E8541091}" type="presParOf" srcId="{08D7C886-311C-4EC7-B3F4-D4763A76540F}" destId="{65F3E635-D5EC-4B80-AB66-B4D35D76A2C4}" srcOrd="0" destOrd="0" presId="urn:microsoft.com/office/officeart/2005/8/layout/vList5"/>
    <dgm:cxn modelId="{E97E4543-D768-41CD-AB81-CEE27CCFDB63}" type="presParOf" srcId="{740A4013-1185-4DE5-90B6-32ABD971FF61}" destId="{BE2EC7C4-6607-49E9-BB18-F2383FAB25A9}" srcOrd="1" destOrd="0" presId="urn:microsoft.com/office/officeart/2005/8/layout/vList5"/>
    <dgm:cxn modelId="{D5C035D4-7B5D-4457-8751-59B264B73FA4}" type="presParOf" srcId="{740A4013-1185-4DE5-90B6-32ABD971FF61}" destId="{E62A2EEF-E789-4675-8FEB-5274651C22EC}" srcOrd="2" destOrd="0" presId="urn:microsoft.com/office/officeart/2005/8/layout/vList5"/>
    <dgm:cxn modelId="{A2F8E7C8-3196-44AB-AF0F-D711401C145C}" type="presParOf" srcId="{E62A2EEF-E789-4675-8FEB-5274651C22EC}" destId="{A2E7EB44-F566-486C-AE53-B2E34AB0DA82}" srcOrd="0" destOrd="0" presId="urn:microsoft.com/office/officeart/2005/8/layout/vList5"/>
    <dgm:cxn modelId="{FE824A66-67D7-448F-A275-911D2B774B8F}" type="presParOf" srcId="{740A4013-1185-4DE5-90B6-32ABD971FF61}" destId="{842874BB-42C5-4888-A893-4B8024A7AC43}" srcOrd="3" destOrd="0" presId="urn:microsoft.com/office/officeart/2005/8/layout/vList5"/>
    <dgm:cxn modelId="{C756BF9C-BEF3-43DC-A13F-2276CB552C99}" type="presParOf" srcId="{740A4013-1185-4DE5-90B6-32ABD971FF61}" destId="{321996C1-2605-4540-A5E1-16351C494B9F}" srcOrd="4" destOrd="0" presId="urn:microsoft.com/office/officeart/2005/8/layout/vList5"/>
    <dgm:cxn modelId="{1B2B113D-B996-4FEF-A718-62DECF51F7C4}" type="presParOf" srcId="{321996C1-2605-4540-A5E1-16351C494B9F}" destId="{FA81B61F-1552-4303-ADEC-00D33DCF5BE3}" srcOrd="0" destOrd="0" presId="urn:microsoft.com/office/officeart/2005/8/layout/vList5"/>
    <dgm:cxn modelId="{AC8B2E41-DE68-4F1B-9375-5AE37E5EB802}" type="presParOf" srcId="{740A4013-1185-4DE5-90B6-32ABD971FF61}" destId="{D4358BC6-310E-42DA-9A46-9CC2A06F6A37}" srcOrd="5" destOrd="0" presId="urn:microsoft.com/office/officeart/2005/8/layout/vList5"/>
    <dgm:cxn modelId="{6D367154-FEAD-4E78-93D2-B15109A40CDB}" type="presParOf" srcId="{740A4013-1185-4DE5-90B6-32ABD971FF61}" destId="{BE14AC2B-DACC-41A1-ADC8-4A20A9364D0B}" srcOrd="6" destOrd="0" presId="urn:microsoft.com/office/officeart/2005/8/layout/vList5"/>
    <dgm:cxn modelId="{9790C03D-79EB-4EC7-A012-32D42C07FC4A}" type="presParOf" srcId="{BE14AC2B-DACC-41A1-ADC8-4A20A9364D0B}" destId="{4208CFF7-A38B-4FC6-A242-87158DD33AB4}" srcOrd="0" destOrd="0" presId="urn:microsoft.com/office/officeart/2005/8/layout/vList5"/>
    <dgm:cxn modelId="{D1E36153-4448-4267-9A59-0076B3C1CABD}" type="presParOf" srcId="{740A4013-1185-4DE5-90B6-32ABD971FF61}" destId="{91D1AF31-60F0-4C47-84C5-F4FA95DE2EA9}" srcOrd="7" destOrd="0" presId="urn:microsoft.com/office/officeart/2005/8/layout/vList5"/>
    <dgm:cxn modelId="{6734C3B3-8FC3-412D-B7DD-BD006325AD6C}" type="presParOf" srcId="{740A4013-1185-4DE5-90B6-32ABD971FF61}" destId="{08158244-98E0-4EDC-8A8B-9B07FFDE1823}" srcOrd="8" destOrd="0" presId="urn:microsoft.com/office/officeart/2005/8/layout/vList5"/>
    <dgm:cxn modelId="{1A28E16C-3B57-4781-8C27-093F4120A2A7}" type="presParOf" srcId="{08158244-98E0-4EDC-8A8B-9B07FFDE1823}" destId="{813A8A5B-BDA9-4B2C-BD48-D93FF5D59C89}" srcOrd="0" destOrd="0" presId="urn:microsoft.com/office/officeart/2005/8/layout/vList5"/>
    <dgm:cxn modelId="{52DC51A3-A008-4975-947B-799604D9A3DF}" type="presParOf" srcId="{740A4013-1185-4DE5-90B6-32ABD971FF61}" destId="{41456BB1-828B-49A9-9D15-159DEDD6AD79}" srcOrd="9" destOrd="0" presId="urn:microsoft.com/office/officeart/2005/8/layout/vList5"/>
    <dgm:cxn modelId="{0C2851C8-435C-4117-A57E-89D9CB9E99D6}" type="presParOf" srcId="{740A4013-1185-4DE5-90B6-32ABD971FF61}" destId="{2A8D3291-B1FF-479D-A4FF-4B18589EF803}" srcOrd="10" destOrd="0" presId="urn:microsoft.com/office/officeart/2005/8/layout/vList5"/>
    <dgm:cxn modelId="{083BB1B1-C00B-40A0-8018-C40E48032526}" type="presParOf" srcId="{2A8D3291-B1FF-479D-A4FF-4B18589EF803}" destId="{9A322AA2-2BF5-467A-B6B1-F2B39FED88F6}" srcOrd="0" destOrd="0" presId="urn:microsoft.com/office/officeart/2005/8/layout/vList5"/>
    <dgm:cxn modelId="{BB9F416B-E85A-4E44-B2FC-35B24D39BF37}" type="presParOf" srcId="{740A4013-1185-4DE5-90B6-32ABD971FF61}" destId="{53D084BD-7505-4E50-8D85-AC1053AFC6D4}" srcOrd="11" destOrd="0" presId="urn:microsoft.com/office/officeart/2005/8/layout/vList5"/>
    <dgm:cxn modelId="{216CA439-103A-40ED-9ECA-80A4C3461201}" type="presParOf" srcId="{740A4013-1185-4DE5-90B6-32ABD971FF61}" destId="{99768854-5058-46F2-B893-38C90A37739E}" srcOrd="12" destOrd="0" presId="urn:microsoft.com/office/officeart/2005/8/layout/vList5"/>
    <dgm:cxn modelId="{5E8A0E66-7907-48DE-92B3-58CEA917638A}" type="presParOf" srcId="{99768854-5058-46F2-B893-38C90A37739E}" destId="{5B601DA2-A2A1-469F-802A-088ABCDBF36B}" srcOrd="0" destOrd="0" presId="urn:microsoft.com/office/officeart/2005/8/layout/vList5"/>
    <dgm:cxn modelId="{F855185F-6646-44EE-8CE6-0D206F10601E}" type="presParOf" srcId="{740A4013-1185-4DE5-90B6-32ABD971FF61}" destId="{5F199341-240E-4F7A-9FB9-B5C601A7A640}" srcOrd="13" destOrd="0" presId="urn:microsoft.com/office/officeart/2005/8/layout/vList5"/>
    <dgm:cxn modelId="{708A736C-96DF-432C-BDF4-93BF021F5683}" type="presParOf" srcId="{740A4013-1185-4DE5-90B6-32ABD971FF61}" destId="{ACC35BF5-C83F-4094-B383-BFF0C30FFA66}" srcOrd="14" destOrd="0" presId="urn:microsoft.com/office/officeart/2005/8/layout/vList5"/>
    <dgm:cxn modelId="{2D8523EA-B344-4EE0-A24F-455FE4B3F567}" type="presParOf" srcId="{ACC35BF5-C83F-4094-B383-BFF0C30FFA66}" destId="{2505DCDA-C054-4F6E-9C76-6B8C0D90BF1D}" srcOrd="0" destOrd="0" presId="urn:microsoft.com/office/officeart/2005/8/layout/vList5"/>
    <dgm:cxn modelId="{E99F9040-95FE-486C-AEB7-0D8E2E5418EB}" type="presParOf" srcId="{740A4013-1185-4DE5-90B6-32ABD971FF61}" destId="{38FC5CD3-075B-4963-87A4-D012676FF0B4}" srcOrd="15" destOrd="0" presId="urn:microsoft.com/office/officeart/2005/8/layout/vList5"/>
    <dgm:cxn modelId="{BC91B330-6883-494E-A776-8DC9D663730F}" type="presParOf" srcId="{740A4013-1185-4DE5-90B6-32ABD971FF61}" destId="{D70DF533-E4BD-453B-BB33-E9EBAAF6EB3B}" srcOrd="16" destOrd="0" presId="urn:microsoft.com/office/officeart/2005/8/layout/vList5"/>
    <dgm:cxn modelId="{52BCC66D-8649-4BD5-851A-FA82C5191367}" type="presParOf" srcId="{D70DF533-E4BD-453B-BB33-E9EBAAF6EB3B}" destId="{2A52BA4E-6E62-444D-9C50-052719C67D0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4614D8-F591-403B-9943-6730EA864093}" type="doc">
      <dgm:prSet loTypeId="urn:microsoft.com/office/officeart/2005/8/layout/vList5" loCatId="list" qsTypeId="urn:microsoft.com/office/officeart/2005/8/quickstyle/simple1" qsCatId="simple" csTypeId="urn:microsoft.com/office/officeart/2005/8/colors/colorful1" csCatId="colorful" phldr="1"/>
      <dgm:spPr/>
    </dgm:pt>
    <dgm:pt modelId="{82077C31-9BA8-4508-BC59-5BD2FEE0966A}">
      <dgm:prSet phldrT="[Text]" custT="1"/>
      <dgm:spPr/>
      <dgm:t>
        <a:bodyPr/>
        <a:lstStyle/>
        <a:p>
          <a:r>
            <a:rPr lang="en-US" sz="1200" b="1" dirty="0"/>
            <a:t>Mobility</a:t>
          </a:r>
        </a:p>
      </dgm:t>
    </dgm:pt>
    <dgm:pt modelId="{FF6AAE8C-E625-4538-BE8B-06A6DECFF552}" type="parTrans" cxnId="{24F1CDB1-55F8-4E38-ABE1-5F6D2CD4C7E3}">
      <dgm:prSet/>
      <dgm:spPr/>
      <dgm:t>
        <a:bodyPr/>
        <a:lstStyle/>
        <a:p>
          <a:endParaRPr lang="en-US" sz="1800" b="1"/>
        </a:p>
      </dgm:t>
    </dgm:pt>
    <dgm:pt modelId="{86F38C9B-F643-4C69-A305-0268FB75DDC6}" type="sibTrans" cxnId="{24F1CDB1-55F8-4E38-ABE1-5F6D2CD4C7E3}">
      <dgm:prSet/>
      <dgm:spPr/>
      <dgm:t>
        <a:bodyPr/>
        <a:lstStyle/>
        <a:p>
          <a:endParaRPr lang="en-US" sz="1800" b="1"/>
        </a:p>
      </dgm:t>
    </dgm:pt>
    <dgm:pt modelId="{FF8DA32E-F90D-424A-9218-334CCCAD433E}">
      <dgm:prSet phldrT="[Text]" custT="1"/>
      <dgm:spPr>
        <a:solidFill>
          <a:schemeClr val="accent4"/>
        </a:solidFill>
      </dgm:spPr>
      <dgm:t>
        <a:bodyPr/>
        <a:lstStyle/>
        <a:p>
          <a:r>
            <a:rPr lang="en-US" sz="1000" b="1" dirty="0"/>
            <a:t>Daily activities (enjoyable or meaningful activities/roles)</a:t>
          </a:r>
        </a:p>
      </dgm:t>
    </dgm:pt>
    <dgm:pt modelId="{6BFDE711-DEF5-4EC6-9AD5-2B487BE1228B}" type="parTrans" cxnId="{2CA8B71D-CAC8-4025-921D-636139DCF570}">
      <dgm:prSet/>
      <dgm:spPr/>
      <dgm:t>
        <a:bodyPr/>
        <a:lstStyle/>
        <a:p>
          <a:endParaRPr lang="en-US" sz="1800" b="1"/>
        </a:p>
      </dgm:t>
    </dgm:pt>
    <dgm:pt modelId="{7F839361-D781-40E1-A2E4-AA8AF1F89286}" type="sibTrans" cxnId="{2CA8B71D-CAC8-4025-921D-636139DCF570}">
      <dgm:prSet/>
      <dgm:spPr/>
      <dgm:t>
        <a:bodyPr/>
        <a:lstStyle/>
        <a:p>
          <a:endParaRPr lang="en-US" sz="1800" b="1"/>
        </a:p>
      </dgm:t>
    </dgm:pt>
    <dgm:pt modelId="{4C8CC219-2F6C-4027-98D8-504CA096B833}">
      <dgm:prSet phldrT="[Text]" custT="1"/>
      <dgm:spPr>
        <a:solidFill>
          <a:schemeClr val="bg2">
            <a:lumMod val="50000"/>
          </a:schemeClr>
        </a:solidFill>
      </dgm:spPr>
      <dgm:t>
        <a:bodyPr/>
        <a:lstStyle/>
        <a:p>
          <a:r>
            <a:rPr lang="en-US" sz="1200" b="1" dirty="0"/>
            <a:t>Control </a:t>
          </a:r>
        </a:p>
      </dgm:t>
    </dgm:pt>
    <dgm:pt modelId="{CAAEB90C-B339-4C57-B258-73F5D06C0F39}" type="parTrans" cxnId="{0F6937F2-14C4-4DB5-927F-831A5BDF4D71}">
      <dgm:prSet/>
      <dgm:spPr/>
      <dgm:t>
        <a:bodyPr/>
        <a:lstStyle/>
        <a:p>
          <a:endParaRPr lang="en-US" sz="1800" b="1"/>
        </a:p>
      </dgm:t>
    </dgm:pt>
    <dgm:pt modelId="{2A764A53-F1FD-48A1-B179-15ADF240D39C}" type="sibTrans" cxnId="{0F6937F2-14C4-4DB5-927F-831A5BDF4D71}">
      <dgm:prSet/>
      <dgm:spPr/>
      <dgm:t>
        <a:bodyPr/>
        <a:lstStyle/>
        <a:p>
          <a:endParaRPr lang="en-US" sz="1800" b="1"/>
        </a:p>
      </dgm:t>
    </dgm:pt>
    <dgm:pt modelId="{91AA0255-0AAF-4F12-AD8C-A48D8F6ED32A}">
      <dgm:prSet phldrT="[Text]" custT="1"/>
      <dgm:spPr>
        <a:solidFill>
          <a:schemeClr val="bg2">
            <a:lumMod val="50000"/>
            <a:alpha val="57000"/>
          </a:schemeClr>
        </a:solidFill>
      </dgm:spPr>
      <dgm:t>
        <a:bodyPr/>
        <a:lstStyle/>
        <a:p>
          <a:r>
            <a:rPr lang="en-US" sz="1200" b="1" dirty="0"/>
            <a:t>Concentration &amp; thinking clearly</a:t>
          </a:r>
        </a:p>
      </dgm:t>
    </dgm:pt>
    <dgm:pt modelId="{D5CA3DAC-513A-4CB4-8452-B029BE018AEB}" type="parTrans" cxnId="{0EF77344-74FE-4B3E-8337-299BDD09C70D}">
      <dgm:prSet/>
      <dgm:spPr/>
      <dgm:t>
        <a:bodyPr/>
        <a:lstStyle/>
        <a:p>
          <a:endParaRPr lang="en-US" sz="1800" b="1"/>
        </a:p>
      </dgm:t>
    </dgm:pt>
    <dgm:pt modelId="{A32BD602-3E0B-432E-8499-2BC9E662652D}" type="sibTrans" cxnId="{0EF77344-74FE-4B3E-8337-299BDD09C70D}">
      <dgm:prSet/>
      <dgm:spPr/>
      <dgm:t>
        <a:bodyPr/>
        <a:lstStyle/>
        <a:p>
          <a:endParaRPr lang="en-US" sz="1800" b="1"/>
        </a:p>
      </dgm:t>
    </dgm:pt>
    <dgm:pt modelId="{3ADA1C16-50D8-4EF4-AB55-B36B318AB573}">
      <dgm:prSet phldrT="[Text]" custT="1"/>
      <dgm:spPr/>
      <dgm:t>
        <a:bodyPr/>
        <a:lstStyle/>
        <a:p>
          <a:r>
            <a:rPr lang="en-US" sz="1200" b="1" dirty="0"/>
            <a:t>Anxiety</a:t>
          </a:r>
        </a:p>
      </dgm:t>
    </dgm:pt>
    <dgm:pt modelId="{D5141FE5-5D32-4801-A685-D9C24C8DDD6D}" type="parTrans" cxnId="{1605C13D-561E-4CBF-A506-57D3134DC27F}">
      <dgm:prSet/>
      <dgm:spPr/>
      <dgm:t>
        <a:bodyPr/>
        <a:lstStyle/>
        <a:p>
          <a:endParaRPr lang="en-US" sz="1800" b="1"/>
        </a:p>
      </dgm:t>
    </dgm:pt>
    <dgm:pt modelId="{31239E3C-43B6-4F83-B3AD-0C3B81A34801}" type="sibTrans" cxnId="{1605C13D-561E-4CBF-A506-57D3134DC27F}">
      <dgm:prSet/>
      <dgm:spPr/>
      <dgm:t>
        <a:bodyPr/>
        <a:lstStyle/>
        <a:p>
          <a:endParaRPr lang="en-US" sz="1800" b="1"/>
        </a:p>
      </dgm:t>
    </dgm:pt>
    <dgm:pt modelId="{9F55BFD7-03C0-4F2A-8788-D369032F5DD4}">
      <dgm:prSet phldrT="[Text]" custT="1"/>
      <dgm:spPr>
        <a:solidFill>
          <a:schemeClr val="accent6"/>
        </a:solidFill>
      </dgm:spPr>
      <dgm:t>
        <a:bodyPr/>
        <a:lstStyle/>
        <a:p>
          <a:r>
            <a:rPr lang="en-US" sz="1200" b="1" dirty="0"/>
            <a:t>Depression</a:t>
          </a:r>
        </a:p>
      </dgm:t>
    </dgm:pt>
    <dgm:pt modelId="{5195ECA7-F760-4CA6-8EE1-9582D22F6921}" type="parTrans" cxnId="{E45EF7B1-07CD-4EA6-84D0-0576C6FB4C96}">
      <dgm:prSet/>
      <dgm:spPr/>
      <dgm:t>
        <a:bodyPr/>
        <a:lstStyle/>
        <a:p>
          <a:endParaRPr lang="en-US" sz="1800" b="1"/>
        </a:p>
      </dgm:t>
    </dgm:pt>
    <dgm:pt modelId="{85D211E4-B35A-44C5-96A6-B2F03DA33448}" type="sibTrans" cxnId="{E45EF7B1-07CD-4EA6-84D0-0576C6FB4C96}">
      <dgm:prSet/>
      <dgm:spPr/>
      <dgm:t>
        <a:bodyPr/>
        <a:lstStyle/>
        <a:p>
          <a:endParaRPr lang="en-US" sz="1800" b="1"/>
        </a:p>
      </dgm:t>
    </dgm:pt>
    <dgm:pt modelId="{E639A287-3410-4FFB-B408-2763AF5DD3D0}">
      <dgm:prSet phldrT="[Text]" custT="1"/>
      <dgm:spPr>
        <a:solidFill>
          <a:srgbClr val="00B0F0"/>
        </a:solidFill>
      </dgm:spPr>
      <dgm:t>
        <a:bodyPr/>
        <a:lstStyle/>
        <a:p>
          <a:r>
            <a:rPr lang="en-US" sz="1200" b="1" dirty="0"/>
            <a:t>Loneliness</a:t>
          </a:r>
        </a:p>
      </dgm:t>
    </dgm:pt>
    <dgm:pt modelId="{4C100E56-A880-48B3-B101-87FE9C5ADDF8}" type="parTrans" cxnId="{DA96CB42-CFCC-4AF5-8B81-E6299DD35A0F}">
      <dgm:prSet/>
      <dgm:spPr/>
      <dgm:t>
        <a:bodyPr/>
        <a:lstStyle/>
        <a:p>
          <a:endParaRPr lang="en-US" sz="1800" b="1"/>
        </a:p>
      </dgm:t>
    </dgm:pt>
    <dgm:pt modelId="{673B4DC4-D58B-48E3-BBCB-86464F38986B}" type="sibTrans" cxnId="{DA96CB42-CFCC-4AF5-8B81-E6299DD35A0F}">
      <dgm:prSet/>
      <dgm:spPr/>
      <dgm:t>
        <a:bodyPr/>
        <a:lstStyle/>
        <a:p>
          <a:endParaRPr lang="en-US" sz="1800" b="1"/>
        </a:p>
      </dgm:t>
    </dgm:pt>
    <dgm:pt modelId="{9C4CC264-60FA-4553-A218-31E3DBF35D85}">
      <dgm:prSet phldrT="[Text]" custT="1"/>
      <dgm:spPr>
        <a:gradFill flip="none" rotWithShape="0">
          <a:gsLst>
            <a:gs pos="0">
              <a:schemeClr val="accent3">
                <a:lumMod val="75000"/>
                <a:tint val="66000"/>
                <a:satMod val="160000"/>
              </a:schemeClr>
            </a:gs>
            <a:gs pos="33000">
              <a:schemeClr val="accent2">
                <a:lumMod val="75000"/>
              </a:schemeClr>
            </a:gs>
            <a:gs pos="100000">
              <a:schemeClr val="accent3">
                <a:lumMod val="75000"/>
                <a:tint val="23500"/>
                <a:satMod val="160000"/>
              </a:schemeClr>
            </a:gs>
          </a:gsLst>
          <a:path path="circle">
            <a:fillToRect l="50000" t="50000" r="50000" b="50000"/>
          </a:path>
          <a:tileRect/>
        </a:gradFill>
      </dgm:spPr>
      <dgm:t>
        <a:bodyPr/>
        <a:lstStyle/>
        <a:p>
          <a:r>
            <a:rPr lang="en-US" sz="1200" b="1" dirty="0"/>
            <a:t>Fatigue</a:t>
          </a:r>
        </a:p>
      </dgm:t>
    </dgm:pt>
    <dgm:pt modelId="{D9A24096-E9F7-4236-AB16-C92A7E388912}" type="parTrans" cxnId="{DD37B97F-58C9-4D94-8383-7161B1CA0848}">
      <dgm:prSet/>
      <dgm:spPr/>
      <dgm:t>
        <a:bodyPr/>
        <a:lstStyle/>
        <a:p>
          <a:endParaRPr lang="en-US" sz="1800" b="1"/>
        </a:p>
      </dgm:t>
    </dgm:pt>
    <dgm:pt modelId="{0729DA55-CBF1-48BE-BEF2-336A15B7EF44}" type="sibTrans" cxnId="{DD37B97F-58C9-4D94-8383-7161B1CA0848}">
      <dgm:prSet/>
      <dgm:spPr/>
      <dgm:t>
        <a:bodyPr/>
        <a:lstStyle/>
        <a:p>
          <a:endParaRPr lang="en-US" sz="1800" b="1"/>
        </a:p>
      </dgm:t>
    </dgm:pt>
    <dgm:pt modelId="{6A94C438-E66F-4153-B718-C17DFC9D5C29}">
      <dgm:prSet phldrT="[Text]" custT="1"/>
      <dgm:spPr/>
      <dgm:t>
        <a:bodyPr/>
        <a:lstStyle/>
        <a:p>
          <a:r>
            <a:rPr lang="en-US" sz="1200" b="1" dirty="0"/>
            <a:t>Pain</a:t>
          </a:r>
        </a:p>
      </dgm:t>
    </dgm:pt>
    <dgm:pt modelId="{986086A3-43C3-44C5-AB68-F572BFC6655B}" type="parTrans" cxnId="{16382259-AD56-47E4-8195-8243AB3C9E41}">
      <dgm:prSet/>
      <dgm:spPr/>
      <dgm:t>
        <a:bodyPr/>
        <a:lstStyle/>
        <a:p>
          <a:endParaRPr lang="en-US" sz="1800" b="1"/>
        </a:p>
      </dgm:t>
    </dgm:pt>
    <dgm:pt modelId="{409FBC92-A502-4E22-B5EB-DE4B6E91F6FA}" type="sibTrans" cxnId="{16382259-AD56-47E4-8195-8243AB3C9E41}">
      <dgm:prSet/>
      <dgm:spPr/>
      <dgm:t>
        <a:bodyPr/>
        <a:lstStyle/>
        <a:p>
          <a:endParaRPr lang="en-US" sz="1800" b="1"/>
        </a:p>
      </dgm:t>
    </dgm:pt>
    <dgm:pt modelId="{740A4013-1185-4DE5-90B6-32ABD971FF61}" type="pres">
      <dgm:prSet presAssocID="{264614D8-F591-403B-9943-6730EA864093}" presName="Name0" presStyleCnt="0">
        <dgm:presLayoutVars>
          <dgm:dir/>
          <dgm:animLvl val="lvl"/>
          <dgm:resizeHandles val="exact"/>
        </dgm:presLayoutVars>
      </dgm:prSet>
      <dgm:spPr/>
    </dgm:pt>
    <dgm:pt modelId="{08D7C886-311C-4EC7-B3F4-D4763A76540F}" type="pres">
      <dgm:prSet presAssocID="{82077C31-9BA8-4508-BC59-5BD2FEE0966A}" presName="linNode" presStyleCnt="0"/>
      <dgm:spPr/>
    </dgm:pt>
    <dgm:pt modelId="{65F3E635-D5EC-4B80-AB66-B4D35D76A2C4}" type="pres">
      <dgm:prSet presAssocID="{82077C31-9BA8-4508-BC59-5BD2FEE0966A}" presName="parentText" presStyleLbl="node1" presStyleIdx="0" presStyleCnt="9" custLinFactNeighborX="-34976" custLinFactNeighborY="51806">
        <dgm:presLayoutVars>
          <dgm:chMax val="1"/>
          <dgm:bulletEnabled val="1"/>
        </dgm:presLayoutVars>
      </dgm:prSet>
      <dgm:spPr/>
    </dgm:pt>
    <dgm:pt modelId="{BE2EC7C4-6607-49E9-BB18-F2383FAB25A9}" type="pres">
      <dgm:prSet presAssocID="{86F38C9B-F643-4C69-A305-0268FB75DDC6}" presName="sp" presStyleCnt="0"/>
      <dgm:spPr/>
    </dgm:pt>
    <dgm:pt modelId="{E62A2EEF-E789-4675-8FEB-5274651C22EC}" type="pres">
      <dgm:prSet presAssocID="{FF8DA32E-F90D-424A-9218-334CCCAD433E}" presName="linNode" presStyleCnt="0"/>
      <dgm:spPr/>
    </dgm:pt>
    <dgm:pt modelId="{A2E7EB44-F566-486C-AE53-B2E34AB0DA82}" type="pres">
      <dgm:prSet presAssocID="{FF8DA32E-F90D-424A-9218-334CCCAD433E}" presName="parentText" presStyleLbl="node1" presStyleIdx="1" presStyleCnt="9" custScaleY="173639" custLinFactY="140028" custLinFactNeighborX="-35011" custLinFactNeighborY="200000">
        <dgm:presLayoutVars>
          <dgm:chMax val="1"/>
          <dgm:bulletEnabled val="1"/>
        </dgm:presLayoutVars>
      </dgm:prSet>
      <dgm:spPr/>
    </dgm:pt>
    <dgm:pt modelId="{842874BB-42C5-4888-A893-4B8024A7AC43}" type="pres">
      <dgm:prSet presAssocID="{7F839361-D781-40E1-A2E4-AA8AF1F89286}" presName="sp" presStyleCnt="0"/>
      <dgm:spPr/>
    </dgm:pt>
    <dgm:pt modelId="{321996C1-2605-4540-A5E1-16351C494B9F}" type="pres">
      <dgm:prSet presAssocID="{4C8CC219-2F6C-4027-98D8-504CA096B833}" presName="linNode" presStyleCnt="0"/>
      <dgm:spPr/>
    </dgm:pt>
    <dgm:pt modelId="{FA81B61F-1552-4303-ADEC-00D33DCF5BE3}" type="pres">
      <dgm:prSet presAssocID="{4C8CC219-2F6C-4027-98D8-504CA096B833}" presName="parentText" presStyleLbl="node1" presStyleIdx="2" presStyleCnt="9" custScaleX="108110" custLinFactNeighborX="35652" custLinFactNeighborY="-52313">
        <dgm:presLayoutVars>
          <dgm:chMax val="1"/>
          <dgm:bulletEnabled val="1"/>
        </dgm:presLayoutVars>
      </dgm:prSet>
      <dgm:spPr/>
    </dgm:pt>
    <dgm:pt modelId="{D4358BC6-310E-42DA-9A46-9CC2A06F6A37}" type="pres">
      <dgm:prSet presAssocID="{2A764A53-F1FD-48A1-B179-15ADF240D39C}" presName="sp" presStyleCnt="0"/>
      <dgm:spPr/>
    </dgm:pt>
    <dgm:pt modelId="{BE14AC2B-DACC-41A1-ADC8-4A20A9364D0B}" type="pres">
      <dgm:prSet presAssocID="{91AA0255-0AAF-4F12-AD8C-A48D8F6ED32A}" presName="linNode" presStyleCnt="0"/>
      <dgm:spPr/>
    </dgm:pt>
    <dgm:pt modelId="{4208CFF7-A38B-4FC6-A242-87158DD33AB4}" type="pres">
      <dgm:prSet presAssocID="{91AA0255-0AAF-4F12-AD8C-A48D8F6ED32A}" presName="parentText" presStyleLbl="node1" presStyleIdx="3" presStyleCnt="9" custLinFactY="91835" custLinFactNeighborX="88889" custLinFactNeighborY="100000">
        <dgm:presLayoutVars>
          <dgm:chMax val="1"/>
          <dgm:bulletEnabled val="1"/>
        </dgm:presLayoutVars>
      </dgm:prSet>
      <dgm:spPr/>
    </dgm:pt>
    <dgm:pt modelId="{91D1AF31-60F0-4C47-84C5-F4FA95DE2EA9}" type="pres">
      <dgm:prSet presAssocID="{A32BD602-3E0B-432E-8499-2BC9E662652D}" presName="sp" presStyleCnt="0"/>
      <dgm:spPr/>
    </dgm:pt>
    <dgm:pt modelId="{08158244-98E0-4EDC-8A8B-9B07FFDE1823}" type="pres">
      <dgm:prSet presAssocID="{3ADA1C16-50D8-4EF4-AB55-B36B318AB573}" presName="linNode" presStyleCnt="0"/>
      <dgm:spPr/>
    </dgm:pt>
    <dgm:pt modelId="{813A8A5B-BDA9-4B2C-BD48-D93FF5D59C89}" type="pres">
      <dgm:prSet presAssocID="{3ADA1C16-50D8-4EF4-AB55-B36B318AB573}" presName="parentText" presStyleLbl="node1" presStyleIdx="4" presStyleCnt="9" custLinFactY="114415" custLinFactNeighborX="-34976" custLinFactNeighborY="200000">
        <dgm:presLayoutVars>
          <dgm:chMax val="1"/>
          <dgm:bulletEnabled val="1"/>
        </dgm:presLayoutVars>
      </dgm:prSet>
      <dgm:spPr/>
    </dgm:pt>
    <dgm:pt modelId="{41456BB1-828B-49A9-9D15-159DEDD6AD79}" type="pres">
      <dgm:prSet presAssocID="{31239E3C-43B6-4F83-B3AD-0C3B81A34801}" presName="sp" presStyleCnt="0"/>
      <dgm:spPr/>
    </dgm:pt>
    <dgm:pt modelId="{2A8D3291-B1FF-479D-A4FF-4B18589EF803}" type="pres">
      <dgm:prSet presAssocID="{9F55BFD7-03C0-4F2A-8788-D369032F5DD4}" presName="linNode" presStyleCnt="0"/>
      <dgm:spPr/>
    </dgm:pt>
    <dgm:pt modelId="{9A322AA2-2BF5-467A-B6B1-F2B39FED88F6}" type="pres">
      <dgm:prSet presAssocID="{9F55BFD7-03C0-4F2A-8788-D369032F5DD4}" presName="parentText" presStyleLbl="node1" presStyleIdx="5" presStyleCnt="9" custLinFactY="188481" custLinFactNeighborX="-34976" custLinFactNeighborY="200000">
        <dgm:presLayoutVars>
          <dgm:chMax val="1"/>
          <dgm:bulletEnabled val="1"/>
        </dgm:presLayoutVars>
      </dgm:prSet>
      <dgm:spPr/>
    </dgm:pt>
    <dgm:pt modelId="{53D084BD-7505-4E50-8D85-AC1053AFC6D4}" type="pres">
      <dgm:prSet presAssocID="{85D211E4-B35A-44C5-96A6-B2F03DA33448}" presName="sp" presStyleCnt="0"/>
      <dgm:spPr/>
    </dgm:pt>
    <dgm:pt modelId="{99768854-5058-46F2-B893-38C90A37739E}" type="pres">
      <dgm:prSet presAssocID="{E639A287-3410-4FFB-B408-2763AF5DD3D0}" presName="linNode" presStyleCnt="0"/>
      <dgm:spPr/>
    </dgm:pt>
    <dgm:pt modelId="{5B601DA2-A2A1-469F-802A-088ABCDBF36B}" type="pres">
      <dgm:prSet presAssocID="{E639A287-3410-4FFB-B408-2763AF5DD3D0}" presName="parentText" presStyleLbl="node1" presStyleIdx="6" presStyleCnt="9" custLinFactY="100000" custLinFactNeighborX="80938" custLinFactNeighborY="111230">
        <dgm:presLayoutVars>
          <dgm:chMax val="1"/>
          <dgm:bulletEnabled val="1"/>
        </dgm:presLayoutVars>
      </dgm:prSet>
      <dgm:spPr/>
    </dgm:pt>
    <dgm:pt modelId="{5F199341-240E-4F7A-9FB9-B5C601A7A640}" type="pres">
      <dgm:prSet presAssocID="{673B4DC4-D58B-48E3-BBCB-86464F38986B}" presName="sp" presStyleCnt="0"/>
      <dgm:spPr/>
    </dgm:pt>
    <dgm:pt modelId="{ACC35BF5-C83F-4094-B383-BFF0C30FFA66}" type="pres">
      <dgm:prSet presAssocID="{9C4CC264-60FA-4553-A218-31E3DBF35D85}" presName="linNode" presStyleCnt="0"/>
      <dgm:spPr/>
    </dgm:pt>
    <dgm:pt modelId="{2505DCDA-C054-4F6E-9C76-6B8C0D90BF1D}" type="pres">
      <dgm:prSet presAssocID="{9C4CC264-60FA-4553-A218-31E3DBF35D85}" presName="parentText" presStyleLbl="node1" presStyleIdx="7" presStyleCnt="9" custLinFactY="-200000" custLinFactNeighborX="71881" custLinFactNeighborY="-256427">
        <dgm:presLayoutVars>
          <dgm:chMax val="1"/>
          <dgm:bulletEnabled val="1"/>
        </dgm:presLayoutVars>
      </dgm:prSet>
      <dgm:spPr/>
    </dgm:pt>
    <dgm:pt modelId="{38FC5CD3-075B-4963-87A4-D012676FF0B4}" type="pres">
      <dgm:prSet presAssocID="{0729DA55-CBF1-48BE-BEF2-336A15B7EF44}" presName="sp" presStyleCnt="0"/>
      <dgm:spPr/>
    </dgm:pt>
    <dgm:pt modelId="{D70DF533-E4BD-453B-BB33-E9EBAAF6EB3B}" type="pres">
      <dgm:prSet presAssocID="{6A94C438-E66F-4153-B718-C17DFC9D5C29}" presName="linNode" presStyleCnt="0"/>
      <dgm:spPr/>
    </dgm:pt>
    <dgm:pt modelId="{2A52BA4E-6E62-444D-9C50-052719C67D00}" type="pres">
      <dgm:prSet presAssocID="{6A94C438-E66F-4153-B718-C17DFC9D5C29}" presName="parentText" presStyleLbl="node1" presStyleIdx="8" presStyleCnt="9" custLinFactY="-100000" custLinFactNeighborX="-34976" custLinFactNeighborY="-147931">
        <dgm:presLayoutVars>
          <dgm:chMax val="1"/>
          <dgm:bulletEnabled val="1"/>
        </dgm:presLayoutVars>
      </dgm:prSet>
      <dgm:spPr/>
    </dgm:pt>
  </dgm:ptLst>
  <dgm:cxnLst>
    <dgm:cxn modelId="{ABC34B05-60EC-4397-9A05-8A4C59D59577}" type="presOf" srcId="{264614D8-F591-403B-9943-6730EA864093}" destId="{740A4013-1185-4DE5-90B6-32ABD971FF61}" srcOrd="0" destOrd="0" presId="urn:microsoft.com/office/officeart/2005/8/layout/vList5"/>
    <dgm:cxn modelId="{E912CF0E-8460-4694-A8A0-851918F0D4ED}" type="presOf" srcId="{4C8CC219-2F6C-4027-98D8-504CA096B833}" destId="{FA81B61F-1552-4303-ADEC-00D33DCF5BE3}" srcOrd="0" destOrd="0" presId="urn:microsoft.com/office/officeart/2005/8/layout/vList5"/>
    <dgm:cxn modelId="{2CA8B71D-CAC8-4025-921D-636139DCF570}" srcId="{264614D8-F591-403B-9943-6730EA864093}" destId="{FF8DA32E-F90D-424A-9218-334CCCAD433E}" srcOrd="1" destOrd="0" parTransId="{6BFDE711-DEF5-4EC6-9AD5-2B487BE1228B}" sibTransId="{7F839361-D781-40E1-A2E4-AA8AF1F89286}"/>
    <dgm:cxn modelId="{04052320-C83D-4F9F-A783-8E5A525019D9}" type="presOf" srcId="{82077C31-9BA8-4508-BC59-5BD2FEE0966A}" destId="{65F3E635-D5EC-4B80-AB66-B4D35D76A2C4}" srcOrd="0" destOrd="0" presId="urn:microsoft.com/office/officeart/2005/8/layout/vList5"/>
    <dgm:cxn modelId="{1605C13D-561E-4CBF-A506-57D3134DC27F}" srcId="{264614D8-F591-403B-9943-6730EA864093}" destId="{3ADA1C16-50D8-4EF4-AB55-B36B318AB573}" srcOrd="4" destOrd="0" parTransId="{D5141FE5-5D32-4801-A685-D9C24C8DDD6D}" sibTransId="{31239E3C-43B6-4F83-B3AD-0C3B81A34801}"/>
    <dgm:cxn modelId="{35B68A5C-7AAE-4B4E-A9D8-3A3EFF36D3AE}" type="presOf" srcId="{91AA0255-0AAF-4F12-AD8C-A48D8F6ED32A}" destId="{4208CFF7-A38B-4FC6-A242-87158DD33AB4}" srcOrd="0" destOrd="0" presId="urn:microsoft.com/office/officeart/2005/8/layout/vList5"/>
    <dgm:cxn modelId="{DA96CB42-CFCC-4AF5-8B81-E6299DD35A0F}" srcId="{264614D8-F591-403B-9943-6730EA864093}" destId="{E639A287-3410-4FFB-B408-2763AF5DD3D0}" srcOrd="6" destOrd="0" parTransId="{4C100E56-A880-48B3-B101-87FE9C5ADDF8}" sibTransId="{673B4DC4-D58B-48E3-BBCB-86464F38986B}"/>
    <dgm:cxn modelId="{0EF77344-74FE-4B3E-8337-299BDD09C70D}" srcId="{264614D8-F591-403B-9943-6730EA864093}" destId="{91AA0255-0AAF-4F12-AD8C-A48D8F6ED32A}" srcOrd="3" destOrd="0" parTransId="{D5CA3DAC-513A-4CB4-8452-B029BE018AEB}" sibTransId="{A32BD602-3E0B-432E-8499-2BC9E662652D}"/>
    <dgm:cxn modelId="{FDEB5165-83B1-4AC3-BCDD-3A741DDBC6DB}" type="presOf" srcId="{9C4CC264-60FA-4553-A218-31E3DBF35D85}" destId="{2505DCDA-C054-4F6E-9C76-6B8C0D90BF1D}" srcOrd="0" destOrd="0" presId="urn:microsoft.com/office/officeart/2005/8/layout/vList5"/>
    <dgm:cxn modelId="{8821B06D-8E2B-433A-AF92-14668D26106F}" type="presOf" srcId="{9F55BFD7-03C0-4F2A-8788-D369032F5DD4}" destId="{9A322AA2-2BF5-467A-B6B1-F2B39FED88F6}" srcOrd="0" destOrd="0" presId="urn:microsoft.com/office/officeart/2005/8/layout/vList5"/>
    <dgm:cxn modelId="{16382259-AD56-47E4-8195-8243AB3C9E41}" srcId="{264614D8-F591-403B-9943-6730EA864093}" destId="{6A94C438-E66F-4153-B718-C17DFC9D5C29}" srcOrd="8" destOrd="0" parTransId="{986086A3-43C3-44C5-AB68-F572BFC6655B}" sibTransId="{409FBC92-A502-4E22-B5EB-DE4B6E91F6FA}"/>
    <dgm:cxn modelId="{DD37B97F-58C9-4D94-8383-7161B1CA0848}" srcId="{264614D8-F591-403B-9943-6730EA864093}" destId="{9C4CC264-60FA-4553-A218-31E3DBF35D85}" srcOrd="7" destOrd="0" parTransId="{D9A24096-E9F7-4236-AB16-C92A7E388912}" sibTransId="{0729DA55-CBF1-48BE-BEF2-336A15B7EF44}"/>
    <dgm:cxn modelId="{B193F384-2FAD-467F-8D1C-C40FCBE086E5}" type="presOf" srcId="{E639A287-3410-4FFB-B408-2763AF5DD3D0}" destId="{5B601DA2-A2A1-469F-802A-088ABCDBF36B}" srcOrd="0" destOrd="0" presId="urn:microsoft.com/office/officeart/2005/8/layout/vList5"/>
    <dgm:cxn modelId="{E345329D-D8E1-4BF2-B69C-AF4A29C9BFAF}" type="presOf" srcId="{3ADA1C16-50D8-4EF4-AB55-B36B318AB573}" destId="{813A8A5B-BDA9-4B2C-BD48-D93FF5D59C89}" srcOrd="0" destOrd="0" presId="urn:microsoft.com/office/officeart/2005/8/layout/vList5"/>
    <dgm:cxn modelId="{24F1CDB1-55F8-4E38-ABE1-5F6D2CD4C7E3}" srcId="{264614D8-F591-403B-9943-6730EA864093}" destId="{82077C31-9BA8-4508-BC59-5BD2FEE0966A}" srcOrd="0" destOrd="0" parTransId="{FF6AAE8C-E625-4538-BE8B-06A6DECFF552}" sibTransId="{86F38C9B-F643-4C69-A305-0268FB75DDC6}"/>
    <dgm:cxn modelId="{E45EF7B1-07CD-4EA6-84D0-0576C6FB4C96}" srcId="{264614D8-F591-403B-9943-6730EA864093}" destId="{9F55BFD7-03C0-4F2A-8788-D369032F5DD4}" srcOrd="5" destOrd="0" parTransId="{5195ECA7-F760-4CA6-8EE1-9582D22F6921}" sibTransId="{85D211E4-B35A-44C5-96A6-B2F03DA33448}"/>
    <dgm:cxn modelId="{9ADF6BB6-2976-4DCC-A3C2-9397D24B79A1}" type="presOf" srcId="{FF8DA32E-F90D-424A-9218-334CCCAD433E}" destId="{A2E7EB44-F566-486C-AE53-B2E34AB0DA82}" srcOrd="0" destOrd="0" presId="urn:microsoft.com/office/officeart/2005/8/layout/vList5"/>
    <dgm:cxn modelId="{E7EAAFDA-874A-42F7-92D9-80CA5FCA05D4}" type="presOf" srcId="{6A94C438-E66F-4153-B718-C17DFC9D5C29}" destId="{2A52BA4E-6E62-444D-9C50-052719C67D00}" srcOrd="0" destOrd="0" presId="urn:microsoft.com/office/officeart/2005/8/layout/vList5"/>
    <dgm:cxn modelId="{0F6937F2-14C4-4DB5-927F-831A5BDF4D71}" srcId="{264614D8-F591-403B-9943-6730EA864093}" destId="{4C8CC219-2F6C-4027-98D8-504CA096B833}" srcOrd="2" destOrd="0" parTransId="{CAAEB90C-B339-4C57-B258-73F5D06C0F39}" sibTransId="{2A764A53-F1FD-48A1-B179-15ADF240D39C}"/>
    <dgm:cxn modelId="{7408D6F0-549F-470B-AF4E-6E477910A134}" type="presParOf" srcId="{740A4013-1185-4DE5-90B6-32ABD971FF61}" destId="{08D7C886-311C-4EC7-B3F4-D4763A76540F}" srcOrd="0" destOrd="0" presId="urn:microsoft.com/office/officeart/2005/8/layout/vList5"/>
    <dgm:cxn modelId="{06619024-A82A-4622-84CA-C3C0E8541091}" type="presParOf" srcId="{08D7C886-311C-4EC7-B3F4-D4763A76540F}" destId="{65F3E635-D5EC-4B80-AB66-B4D35D76A2C4}" srcOrd="0" destOrd="0" presId="urn:microsoft.com/office/officeart/2005/8/layout/vList5"/>
    <dgm:cxn modelId="{E97E4543-D768-41CD-AB81-CEE27CCFDB63}" type="presParOf" srcId="{740A4013-1185-4DE5-90B6-32ABD971FF61}" destId="{BE2EC7C4-6607-49E9-BB18-F2383FAB25A9}" srcOrd="1" destOrd="0" presId="urn:microsoft.com/office/officeart/2005/8/layout/vList5"/>
    <dgm:cxn modelId="{D5C035D4-7B5D-4457-8751-59B264B73FA4}" type="presParOf" srcId="{740A4013-1185-4DE5-90B6-32ABD971FF61}" destId="{E62A2EEF-E789-4675-8FEB-5274651C22EC}" srcOrd="2" destOrd="0" presId="urn:microsoft.com/office/officeart/2005/8/layout/vList5"/>
    <dgm:cxn modelId="{A2F8E7C8-3196-44AB-AF0F-D711401C145C}" type="presParOf" srcId="{E62A2EEF-E789-4675-8FEB-5274651C22EC}" destId="{A2E7EB44-F566-486C-AE53-B2E34AB0DA82}" srcOrd="0" destOrd="0" presId="urn:microsoft.com/office/officeart/2005/8/layout/vList5"/>
    <dgm:cxn modelId="{FE824A66-67D7-448F-A275-911D2B774B8F}" type="presParOf" srcId="{740A4013-1185-4DE5-90B6-32ABD971FF61}" destId="{842874BB-42C5-4888-A893-4B8024A7AC43}" srcOrd="3" destOrd="0" presId="urn:microsoft.com/office/officeart/2005/8/layout/vList5"/>
    <dgm:cxn modelId="{C756BF9C-BEF3-43DC-A13F-2276CB552C99}" type="presParOf" srcId="{740A4013-1185-4DE5-90B6-32ABD971FF61}" destId="{321996C1-2605-4540-A5E1-16351C494B9F}" srcOrd="4" destOrd="0" presId="urn:microsoft.com/office/officeart/2005/8/layout/vList5"/>
    <dgm:cxn modelId="{1B2B113D-B996-4FEF-A718-62DECF51F7C4}" type="presParOf" srcId="{321996C1-2605-4540-A5E1-16351C494B9F}" destId="{FA81B61F-1552-4303-ADEC-00D33DCF5BE3}" srcOrd="0" destOrd="0" presId="urn:microsoft.com/office/officeart/2005/8/layout/vList5"/>
    <dgm:cxn modelId="{AC8B2E41-DE68-4F1B-9375-5AE37E5EB802}" type="presParOf" srcId="{740A4013-1185-4DE5-90B6-32ABD971FF61}" destId="{D4358BC6-310E-42DA-9A46-9CC2A06F6A37}" srcOrd="5" destOrd="0" presId="urn:microsoft.com/office/officeart/2005/8/layout/vList5"/>
    <dgm:cxn modelId="{6D367154-FEAD-4E78-93D2-B15109A40CDB}" type="presParOf" srcId="{740A4013-1185-4DE5-90B6-32ABD971FF61}" destId="{BE14AC2B-DACC-41A1-ADC8-4A20A9364D0B}" srcOrd="6" destOrd="0" presId="urn:microsoft.com/office/officeart/2005/8/layout/vList5"/>
    <dgm:cxn modelId="{9790C03D-79EB-4EC7-A012-32D42C07FC4A}" type="presParOf" srcId="{BE14AC2B-DACC-41A1-ADC8-4A20A9364D0B}" destId="{4208CFF7-A38B-4FC6-A242-87158DD33AB4}" srcOrd="0" destOrd="0" presId="urn:microsoft.com/office/officeart/2005/8/layout/vList5"/>
    <dgm:cxn modelId="{D1E36153-4448-4267-9A59-0076B3C1CABD}" type="presParOf" srcId="{740A4013-1185-4DE5-90B6-32ABD971FF61}" destId="{91D1AF31-60F0-4C47-84C5-F4FA95DE2EA9}" srcOrd="7" destOrd="0" presId="urn:microsoft.com/office/officeart/2005/8/layout/vList5"/>
    <dgm:cxn modelId="{6734C3B3-8FC3-412D-B7DD-BD006325AD6C}" type="presParOf" srcId="{740A4013-1185-4DE5-90B6-32ABD971FF61}" destId="{08158244-98E0-4EDC-8A8B-9B07FFDE1823}" srcOrd="8" destOrd="0" presId="urn:microsoft.com/office/officeart/2005/8/layout/vList5"/>
    <dgm:cxn modelId="{1A28E16C-3B57-4781-8C27-093F4120A2A7}" type="presParOf" srcId="{08158244-98E0-4EDC-8A8B-9B07FFDE1823}" destId="{813A8A5B-BDA9-4B2C-BD48-D93FF5D59C89}" srcOrd="0" destOrd="0" presId="urn:microsoft.com/office/officeart/2005/8/layout/vList5"/>
    <dgm:cxn modelId="{52DC51A3-A008-4975-947B-799604D9A3DF}" type="presParOf" srcId="{740A4013-1185-4DE5-90B6-32ABD971FF61}" destId="{41456BB1-828B-49A9-9D15-159DEDD6AD79}" srcOrd="9" destOrd="0" presId="urn:microsoft.com/office/officeart/2005/8/layout/vList5"/>
    <dgm:cxn modelId="{0C2851C8-435C-4117-A57E-89D9CB9E99D6}" type="presParOf" srcId="{740A4013-1185-4DE5-90B6-32ABD971FF61}" destId="{2A8D3291-B1FF-479D-A4FF-4B18589EF803}" srcOrd="10" destOrd="0" presId="urn:microsoft.com/office/officeart/2005/8/layout/vList5"/>
    <dgm:cxn modelId="{083BB1B1-C00B-40A0-8018-C40E48032526}" type="presParOf" srcId="{2A8D3291-B1FF-479D-A4FF-4B18589EF803}" destId="{9A322AA2-2BF5-467A-B6B1-F2B39FED88F6}" srcOrd="0" destOrd="0" presId="urn:microsoft.com/office/officeart/2005/8/layout/vList5"/>
    <dgm:cxn modelId="{BB9F416B-E85A-4E44-B2FC-35B24D39BF37}" type="presParOf" srcId="{740A4013-1185-4DE5-90B6-32ABD971FF61}" destId="{53D084BD-7505-4E50-8D85-AC1053AFC6D4}" srcOrd="11" destOrd="0" presId="urn:microsoft.com/office/officeart/2005/8/layout/vList5"/>
    <dgm:cxn modelId="{216CA439-103A-40ED-9ECA-80A4C3461201}" type="presParOf" srcId="{740A4013-1185-4DE5-90B6-32ABD971FF61}" destId="{99768854-5058-46F2-B893-38C90A37739E}" srcOrd="12" destOrd="0" presId="urn:microsoft.com/office/officeart/2005/8/layout/vList5"/>
    <dgm:cxn modelId="{5E8A0E66-7907-48DE-92B3-58CEA917638A}" type="presParOf" srcId="{99768854-5058-46F2-B893-38C90A37739E}" destId="{5B601DA2-A2A1-469F-802A-088ABCDBF36B}" srcOrd="0" destOrd="0" presId="urn:microsoft.com/office/officeart/2005/8/layout/vList5"/>
    <dgm:cxn modelId="{F855185F-6646-44EE-8CE6-0D206F10601E}" type="presParOf" srcId="{740A4013-1185-4DE5-90B6-32ABD971FF61}" destId="{5F199341-240E-4F7A-9FB9-B5C601A7A640}" srcOrd="13" destOrd="0" presId="urn:microsoft.com/office/officeart/2005/8/layout/vList5"/>
    <dgm:cxn modelId="{708A736C-96DF-432C-BDF4-93BF021F5683}" type="presParOf" srcId="{740A4013-1185-4DE5-90B6-32ABD971FF61}" destId="{ACC35BF5-C83F-4094-B383-BFF0C30FFA66}" srcOrd="14" destOrd="0" presId="urn:microsoft.com/office/officeart/2005/8/layout/vList5"/>
    <dgm:cxn modelId="{2D8523EA-B344-4EE0-A24F-455FE4B3F567}" type="presParOf" srcId="{ACC35BF5-C83F-4094-B383-BFF0C30FFA66}" destId="{2505DCDA-C054-4F6E-9C76-6B8C0D90BF1D}" srcOrd="0" destOrd="0" presId="urn:microsoft.com/office/officeart/2005/8/layout/vList5"/>
    <dgm:cxn modelId="{E99F9040-95FE-486C-AEB7-0D8E2E5418EB}" type="presParOf" srcId="{740A4013-1185-4DE5-90B6-32ABD971FF61}" destId="{38FC5CD3-075B-4963-87A4-D012676FF0B4}" srcOrd="15" destOrd="0" presId="urn:microsoft.com/office/officeart/2005/8/layout/vList5"/>
    <dgm:cxn modelId="{BC91B330-6883-494E-A776-8DC9D663730F}" type="presParOf" srcId="{740A4013-1185-4DE5-90B6-32ABD971FF61}" destId="{D70DF533-E4BD-453B-BB33-E9EBAAF6EB3B}" srcOrd="16" destOrd="0" presId="urn:microsoft.com/office/officeart/2005/8/layout/vList5"/>
    <dgm:cxn modelId="{52BCC66D-8649-4BD5-851A-FA82C5191367}" type="presParOf" srcId="{D70DF533-E4BD-453B-BB33-E9EBAAF6EB3B}" destId="{2A52BA4E-6E62-444D-9C50-052719C67D0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4614D8-F591-403B-9943-6730EA864093}" type="doc">
      <dgm:prSet loTypeId="urn:microsoft.com/office/officeart/2005/8/layout/vList5" loCatId="list" qsTypeId="urn:microsoft.com/office/officeart/2005/8/quickstyle/simple1" qsCatId="simple" csTypeId="urn:microsoft.com/office/officeart/2005/8/colors/colorful1" csCatId="colorful" phldr="1"/>
      <dgm:spPr/>
    </dgm:pt>
    <dgm:pt modelId="{82077C31-9BA8-4508-BC59-5BD2FEE0966A}">
      <dgm:prSet phldrT="[Text]" custT="1"/>
      <dgm:spPr/>
      <dgm:t>
        <a:bodyPr/>
        <a:lstStyle/>
        <a:p>
          <a:r>
            <a:rPr lang="en-US" sz="1200" b="1" dirty="0"/>
            <a:t>Mobility</a:t>
          </a:r>
        </a:p>
      </dgm:t>
    </dgm:pt>
    <dgm:pt modelId="{FF6AAE8C-E625-4538-BE8B-06A6DECFF552}" type="parTrans" cxnId="{24F1CDB1-55F8-4E38-ABE1-5F6D2CD4C7E3}">
      <dgm:prSet/>
      <dgm:spPr/>
      <dgm:t>
        <a:bodyPr/>
        <a:lstStyle/>
        <a:p>
          <a:endParaRPr lang="en-US" sz="1800" b="1"/>
        </a:p>
      </dgm:t>
    </dgm:pt>
    <dgm:pt modelId="{86F38C9B-F643-4C69-A305-0268FB75DDC6}" type="sibTrans" cxnId="{24F1CDB1-55F8-4E38-ABE1-5F6D2CD4C7E3}">
      <dgm:prSet/>
      <dgm:spPr/>
      <dgm:t>
        <a:bodyPr/>
        <a:lstStyle/>
        <a:p>
          <a:endParaRPr lang="en-US" sz="1800" b="1"/>
        </a:p>
      </dgm:t>
    </dgm:pt>
    <dgm:pt modelId="{FF8DA32E-F90D-424A-9218-334CCCAD433E}">
      <dgm:prSet phldrT="[Text]" custT="1"/>
      <dgm:spPr>
        <a:solidFill>
          <a:schemeClr val="bg2">
            <a:lumMod val="50000"/>
          </a:schemeClr>
        </a:solidFill>
      </dgm:spPr>
      <dgm:t>
        <a:bodyPr/>
        <a:lstStyle/>
        <a:p>
          <a:r>
            <a:rPr lang="en-US" sz="1200" b="1" dirty="0"/>
            <a:t>Self-care</a:t>
          </a:r>
        </a:p>
      </dgm:t>
    </dgm:pt>
    <dgm:pt modelId="{6BFDE711-DEF5-4EC6-9AD5-2B487BE1228B}" type="parTrans" cxnId="{2CA8B71D-CAC8-4025-921D-636139DCF570}">
      <dgm:prSet/>
      <dgm:spPr/>
      <dgm:t>
        <a:bodyPr/>
        <a:lstStyle/>
        <a:p>
          <a:endParaRPr lang="en-US" sz="1800" b="1"/>
        </a:p>
      </dgm:t>
    </dgm:pt>
    <dgm:pt modelId="{7F839361-D781-40E1-A2E4-AA8AF1F89286}" type="sibTrans" cxnId="{2CA8B71D-CAC8-4025-921D-636139DCF570}">
      <dgm:prSet/>
      <dgm:spPr/>
      <dgm:t>
        <a:bodyPr/>
        <a:lstStyle/>
        <a:p>
          <a:endParaRPr lang="en-US" sz="1800" b="1"/>
        </a:p>
      </dgm:t>
    </dgm:pt>
    <dgm:pt modelId="{4C8CC219-2F6C-4027-98D8-504CA096B833}">
      <dgm:prSet phldrT="[Text]" custT="1"/>
      <dgm:spPr/>
      <dgm:t>
        <a:bodyPr/>
        <a:lstStyle/>
        <a:p>
          <a:r>
            <a:rPr lang="en-US" sz="1200" b="1" dirty="0"/>
            <a:t>Usual activities </a:t>
          </a:r>
        </a:p>
      </dgm:t>
    </dgm:pt>
    <dgm:pt modelId="{CAAEB90C-B339-4C57-B258-73F5D06C0F39}" type="parTrans" cxnId="{0F6937F2-14C4-4DB5-927F-831A5BDF4D71}">
      <dgm:prSet/>
      <dgm:spPr/>
      <dgm:t>
        <a:bodyPr/>
        <a:lstStyle/>
        <a:p>
          <a:endParaRPr lang="en-US" sz="1800" b="1"/>
        </a:p>
      </dgm:t>
    </dgm:pt>
    <dgm:pt modelId="{2A764A53-F1FD-48A1-B179-15ADF240D39C}" type="sibTrans" cxnId="{0F6937F2-14C4-4DB5-927F-831A5BDF4D71}">
      <dgm:prSet/>
      <dgm:spPr/>
      <dgm:t>
        <a:bodyPr/>
        <a:lstStyle/>
        <a:p>
          <a:endParaRPr lang="en-US" sz="1800" b="1"/>
        </a:p>
      </dgm:t>
    </dgm:pt>
    <dgm:pt modelId="{91AA0255-0AAF-4F12-AD8C-A48D8F6ED32A}">
      <dgm:prSet phldrT="[Text]" custT="1"/>
      <dgm:spPr/>
      <dgm:t>
        <a:bodyPr/>
        <a:lstStyle/>
        <a:p>
          <a:r>
            <a:rPr lang="en-US" sz="1200" b="1" dirty="0"/>
            <a:t>Pain/Discomfort</a:t>
          </a:r>
        </a:p>
      </dgm:t>
    </dgm:pt>
    <dgm:pt modelId="{D5CA3DAC-513A-4CB4-8452-B029BE018AEB}" type="parTrans" cxnId="{0EF77344-74FE-4B3E-8337-299BDD09C70D}">
      <dgm:prSet/>
      <dgm:spPr/>
      <dgm:t>
        <a:bodyPr/>
        <a:lstStyle/>
        <a:p>
          <a:endParaRPr lang="en-US" sz="1800" b="1"/>
        </a:p>
      </dgm:t>
    </dgm:pt>
    <dgm:pt modelId="{A32BD602-3E0B-432E-8499-2BC9E662652D}" type="sibTrans" cxnId="{0EF77344-74FE-4B3E-8337-299BDD09C70D}">
      <dgm:prSet/>
      <dgm:spPr/>
      <dgm:t>
        <a:bodyPr/>
        <a:lstStyle/>
        <a:p>
          <a:endParaRPr lang="en-US" sz="1800" b="1"/>
        </a:p>
      </dgm:t>
    </dgm:pt>
    <dgm:pt modelId="{3ADA1C16-50D8-4EF4-AB55-B36B318AB573}">
      <dgm:prSet phldrT="[Text]" custT="1"/>
      <dgm:spPr/>
      <dgm:t>
        <a:bodyPr/>
        <a:lstStyle/>
        <a:p>
          <a:r>
            <a:rPr lang="en-US" sz="1200" b="1" dirty="0"/>
            <a:t>Anxiety/Depression</a:t>
          </a:r>
        </a:p>
      </dgm:t>
    </dgm:pt>
    <dgm:pt modelId="{D5141FE5-5D32-4801-A685-D9C24C8DDD6D}" type="parTrans" cxnId="{1605C13D-561E-4CBF-A506-57D3134DC27F}">
      <dgm:prSet/>
      <dgm:spPr/>
      <dgm:t>
        <a:bodyPr/>
        <a:lstStyle/>
        <a:p>
          <a:endParaRPr lang="en-US" sz="1800" b="1"/>
        </a:p>
      </dgm:t>
    </dgm:pt>
    <dgm:pt modelId="{31239E3C-43B6-4F83-B3AD-0C3B81A34801}" type="sibTrans" cxnId="{1605C13D-561E-4CBF-A506-57D3134DC27F}">
      <dgm:prSet/>
      <dgm:spPr/>
      <dgm:t>
        <a:bodyPr/>
        <a:lstStyle/>
        <a:p>
          <a:endParaRPr lang="en-US" sz="1800" b="1"/>
        </a:p>
      </dgm:t>
    </dgm:pt>
    <dgm:pt modelId="{740A4013-1185-4DE5-90B6-32ABD971FF61}" type="pres">
      <dgm:prSet presAssocID="{264614D8-F591-403B-9943-6730EA864093}" presName="Name0" presStyleCnt="0">
        <dgm:presLayoutVars>
          <dgm:dir/>
          <dgm:animLvl val="lvl"/>
          <dgm:resizeHandles val="exact"/>
        </dgm:presLayoutVars>
      </dgm:prSet>
      <dgm:spPr/>
    </dgm:pt>
    <dgm:pt modelId="{08D7C886-311C-4EC7-B3F4-D4763A76540F}" type="pres">
      <dgm:prSet presAssocID="{82077C31-9BA8-4508-BC59-5BD2FEE0966A}" presName="linNode" presStyleCnt="0"/>
      <dgm:spPr/>
    </dgm:pt>
    <dgm:pt modelId="{65F3E635-D5EC-4B80-AB66-B4D35D76A2C4}" type="pres">
      <dgm:prSet presAssocID="{82077C31-9BA8-4508-BC59-5BD2FEE0966A}" presName="parentText" presStyleLbl="node1" presStyleIdx="0" presStyleCnt="5">
        <dgm:presLayoutVars>
          <dgm:chMax val="1"/>
          <dgm:bulletEnabled val="1"/>
        </dgm:presLayoutVars>
      </dgm:prSet>
      <dgm:spPr/>
    </dgm:pt>
    <dgm:pt modelId="{BE2EC7C4-6607-49E9-BB18-F2383FAB25A9}" type="pres">
      <dgm:prSet presAssocID="{86F38C9B-F643-4C69-A305-0268FB75DDC6}" presName="sp" presStyleCnt="0"/>
      <dgm:spPr/>
    </dgm:pt>
    <dgm:pt modelId="{E62A2EEF-E789-4675-8FEB-5274651C22EC}" type="pres">
      <dgm:prSet presAssocID="{FF8DA32E-F90D-424A-9218-334CCCAD433E}" presName="linNode" presStyleCnt="0"/>
      <dgm:spPr/>
    </dgm:pt>
    <dgm:pt modelId="{A2E7EB44-F566-486C-AE53-B2E34AB0DA82}" type="pres">
      <dgm:prSet presAssocID="{FF8DA32E-F90D-424A-9218-334CCCAD433E}" presName="parentText" presStyleLbl="node1" presStyleIdx="1" presStyleCnt="5">
        <dgm:presLayoutVars>
          <dgm:chMax val="1"/>
          <dgm:bulletEnabled val="1"/>
        </dgm:presLayoutVars>
      </dgm:prSet>
      <dgm:spPr/>
    </dgm:pt>
    <dgm:pt modelId="{842874BB-42C5-4888-A893-4B8024A7AC43}" type="pres">
      <dgm:prSet presAssocID="{7F839361-D781-40E1-A2E4-AA8AF1F89286}" presName="sp" presStyleCnt="0"/>
      <dgm:spPr/>
    </dgm:pt>
    <dgm:pt modelId="{321996C1-2605-4540-A5E1-16351C494B9F}" type="pres">
      <dgm:prSet presAssocID="{4C8CC219-2F6C-4027-98D8-504CA096B833}" presName="linNode" presStyleCnt="0"/>
      <dgm:spPr/>
    </dgm:pt>
    <dgm:pt modelId="{FA81B61F-1552-4303-ADEC-00D33DCF5BE3}" type="pres">
      <dgm:prSet presAssocID="{4C8CC219-2F6C-4027-98D8-504CA096B833}" presName="parentText" presStyleLbl="node1" presStyleIdx="2" presStyleCnt="5">
        <dgm:presLayoutVars>
          <dgm:chMax val="1"/>
          <dgm:bulletEnabled val="1"/>
        </dgm:presLayoutVars>
      </dgm:prSet>
      <dgm:spPr/>
    </dgm:pt>
    <dgm:pt modelId="{D4358BC6-310E-42DA-9A46-9CC2A06F6A37}" type="pres">
      <dgm:prSet presAssocID="{2A764A53-F1FD-48A1-B179-15ADF240D39C}" presName="sp" presStyleCnt="0"/>
      <dgm:spPr/>
    </dgm:pt>
    <dgm:pt modelId="{BE14AC2B-DACC-41A1-ADC8-4A20A9364D0B}" type="pres">
      <dgm:prSet presAssocID="{91AA0255-0AAF-4F12-AD8C-A48D8F6ED32A}" presName="linNode" presStyleCnt="0"/>
      <dgm:spPr/>
    </dgm:pt>
    <dgm:pt modelId="{4208CFF7-A38B-4FC6-A242-87158DD33AB4}" type="pres">
      <dgm:prSet presAssocID="{91AA0255-0AAF-4F12-AD8C-A48D8F6ED32A}" presName="parentText" presStyleLbl="node1" presStyleIdx="3" presStyleCnt="5">
        <dgm:presLayoutVars>
          <dgm:chMax val="1"/>
          <dgm:bulletEnabled val="1"/>
        </dgm:presLayoutVars>
      </dgm:prSet>
      <dgm:spPr/>
    </dgm:pt>
    <dgm:pt modelId="{91D1AF31-60F0-4C47-84C5-F4FA95DE2EA9}" type="pres">
      <dgm:prSet presAssocID="{A32BD602-3E0B-432E-8499-2BC9E662652D}" presName="sp" presStyleCnt="0"/>
      <dgm:spPr/>
    </dgm:pt>
    <dgm:pt modelId="{08158244-98E0-4EDC-8A8B-9B07FFDE1823}" type="pres">
      <dgm:prSet presAssocID="{3ADA1C16-50D8-4EF4-AB55-B36B318AB573}" presName="linNode" presStyleCnt="0"/>
      <dgm:spPr/>
    </dgm:pt>
    <dgm:pt modelId="{813A8A5B-BDA9-4B2C-BD48-D93FF5D59C89}" type="pres">
      <dgm:prSet presAssocID="{3ADA1C16-50D8-4EF4-AB55-B36B318AB573}" presName="parentText" presStyleLbl="node1" presStyleIdx="4" presStyleCnt="5">
        <dgm:presLayoutVars>
          <dgm:chMax val="1"/>
          <dgm:bulletEnabled val="1"/>
        </dgm:presLayoutVars>
      </dgm:prSet>
      <dgm:spPr/>
    </dgm:pt>
  </dgm:ptLst>
  <dgm:cxnLst>
    <dgm:cxn modelId="{ABC34B05-60EC-4397-9A05-8A4C59D59577}" type="presOf" srcId="{264614D8-F591-403B-9943-6730EA864093}" destId="{740A4013-1185-4DE5-90B6-32ABD971FF61}" srcOrd="0" destOrd="0" presId="urn:microsoft.com/office/officeart/2005/8/layout/vList5"/>
    <dgm:cxn modelId="{E912CF0E-8460-4694-A8A0-851918F0D4ED}" type="presOf" srcId="{4C8CC219-2F6C-4027-98D8-504CA096B833}" destId="{FA81B61F-1552-4303-ADEC-00D33DCF5BE3}" srcOrd="0" destOrd="0" presId="urn:microsoft.com/office/officeart/2005/8/layout/vList5"/>
    <dgm:cxn modelId="{2CA8B71D-CAC8-4025-921D-636139DCF570}" srcId="{264614D8-F591-403B-9943-6730EA864093}" destId="{FF8DA32E-F90D-424A-9218-334CCCAD433E}" srcOrd="1" destOrd="0" parTransId="{6BFDE711-DEF5-4EC6-9AD5-2B487BE1228B}" sibTransId="{7F839361-D781-40E1-A2E4-AA8AF1F89286}"/>
    <dgm:cxn modelId="{04052320-C83D-4F9F-A783-8E5A525019D9}" type="presOf" srcId="{82077C31-9BA8-4508-BC59-5BD2FEE0966A}" destId="{65F3E635-D5EC-4B80-AB66-B4D35D76A2C4}" srcOrd="0" destOrd="0" presId="urn:microsoft.com/office/officeart/2005/8/layout/vList5"/>
    <dgm:cxn modelId="{1605C13D-561E-4CBF-A506-57D3134DC27F}" srcId="{264614D8-F591-403B-9943-6730EA864093}" destId="{3ADA1C16-50D8-4EF4-AB55-B36B318AB573}" srcOrd="4" destOrd="0" parTransId="{D5141FE5-5D32-4801-A685-D9C24C8DDD6D}" sibTransId="{31239E3C-43B6-4F83-B3AD-0C3B81A34801}"/>
    <dgm:cxn modelId="{35B68A5C-7AAE-4B4E-A9D8-3A3EFF36D3AE}" type="presOf" srcId="{91AA0255-0AAF-4F12-AD8C-A48D8F6ED32A}" destId="{4208CFF7-A38B-4FC6-A242-87158DD33AB4}" srcOrd="0" destOrd="0" presId="urn:microsoft.com/office/officeart/2005/8/layout/vList5"/>
    <dgm:cxn modelId="{0EF77344-74FE-4B3E-8337-299BDD09C70D}" srcId="{264614D8-F591-403B-9943-6730EA864093}" destId="{91AA0255-0AAF-4F12-AD8C-A48D8F6ED32A}" srcOrd="3" destOrd="0" parTransId="{D5CA3DAC-513A-4CB4-8452-B029BE018AEB}" sibTransId="{A32BD602-3E0B-432E-8499-2BC9E662652D}"/>
    <dgm:cxn modelId="{E345329D-D8E1-4BF2-B69C-AF4A29C9BFAF}" type="presOf" srcId="{3ADA1C16-50D8-4EF4-AB55-B36B318AB573}" destId="{813A8A5B-BDA9-4B2C-BD48-D93FF5D59C89}" srcOrd="0" destOrd="0" presId="urn:microsoft.com/office/officeart/2005/8/layout/vList5"/>
    <dgm:cxn modelId="{24F1CDB1-55F8-4E38-ABE1-5F6D2CD4C7E3}" srcId="{264614D8-F591-403B-9943-6730EA864093}" destId="{82077C31-9BA8-4508-BC59-5BD2FEE0966A}" srcOrd="0" destOrd="0" parTransId="{FF6AAE8C-E625-4538-BE8B-06A6DECFF552}" sibTransId="{86F38C9B-F643-4C69-A305-0268FB75DDC6}"/>
    <dgm:cxn modelId="{9ADF6BB6-2976-4DCC-A3C2-9397D24B79A1}" type="presOf" srcId="{FF8DA32E-F90D-424A-9218-334CCCAD433E}" destId="{A2E7EB44-F566-486C-AE53-B2E34AB0DA82}" srcOrd="0" destOrd="0" presId="urn:microsoft.com/office/officeart/2005/8/layout/vList5"/>
    <dgm:cxn modelId="{0F6937F2-14C4-4DB5-927F-831A5BDF4D71}" srcId="{264614D8-F591-403B-9943-6730EA864093}" destId="{4C8CC219-2F6C-4027-98D8-504CA096B833}" srcOrd="2" destOrd="0" parTransId="{CAAEB90C-B339-4C57-B258-73F5D06C0F39}" sibTransId="{2A764A53-F1FD-48A1-B179-15ADF240D39C}"/>
    <dgm:cxn modelId="{7408D6F0-549F-470B-AF4E-6E477910A134}" type="presParOf" srcId="{740A4013-1185-4DE5-90B6-32ABD971FF61}" destId="{08D7C886-311C-4EC7-B3F4-D4763A76540F}" srcOrd="0" destOrd="0" presId="urn:microsoft.com/office/officeart/2005/8/layout/vList5"/>
    <dgm:cxn modelId="{06619024-A82A-4622-84CA-C3C0E8541091}" type="presParOf" srcId="{08D7C886-311C-4EC7-B3F4-D4763A76540F}" destId="{65F3E635-D5EC-4B80-AB66-B4D35D76A2C4}" srcOrd="0" destOrd="0" presId="urn:microsoft.com/office/officeart/2005/8/layout/vList5"/>
    <dgm:cxn modelId="{E97E4543-D768-41CD-AB81-CEE27CCFDB63}" type="presParOf" srcId="{740A4013-1185-4DE5-90B6-32ABD971FF61}" destId="{BE2EC7C4-6607-49E9-BB18-F2383FAB25A9}" srcOrd="1" destOrd="0" presId="urn:microsoft.com/office/officeart/2005/8/layout/vList5"/>
    <dgm:cxn modelId="{D5C035D4-7B5D-4457-8751-59B264B73FA4}" type="presParOf" srcId="{740A4013-1185-4DE5-90B6-32ABD971FF61}" destId="{E62A2EEF-E789-4675-8FEB-5274651C22EC}" srcOrd="2" destOrd="0" presId="urn:microsoft.com/office/officeart/2005/8/layout/vList5"/>
    <dgm:cxn modelId="{A2F8E7C8-3196-44AB-AF0F-D711401C145C}" type="presParOf" srcId="{E62A2EEF-E789-4675-8FEB-5274651C22EC}" destId="{A2E7EB44-F566-486C-AE53-B2E34AB0DA82}" srcOrd="0" destOrd="0" presId="urn:microsoft.com/office/officeart/2005/8/layout/vList5"/>
    <dgm:cxn modelId="{FE824A66-67D7-448F-A275-911D2B774B8F}" type="presParOf" srcId="{740A4013-1185-4DE5-90B6-32ABD971FF61}" destId="{842874BB-42C5-4888-A893-4B8024A7AC43}" srcOrd="3" destOrd="0" presId="urn:microsoft.com/office/officeart/2005/8/layout/vList5"/>
    <dgm:cxn modelId="{C756BF9C-BEF3-43DC-A13F-2276CB552C99}" type="presParOf" srcId="{740A4013-1185-4DE5-90B6-32ABD971FF61}" destId="{321996C1-2605-4540-A5E1-16351C494B9F}" srcOrd="4" destOrd="0" presId="urn:microsoft.com/office/officeart/2005/8/layout/vList5"/>
    <dgm:cxn modelId="{1B2B113D-B996-4FEF-A718-62DECF51F7C4}" type="presParOf" srcId="{321996C1-2605-4540-A5E1-16351C494B9F}" destId="{FA81B61F-1552-4303-ADEC-00D33DCF5BE3}" srcOrd="0" destOrd="0" presId="urn:microsoft.com/office/officeart/2005/8/layout/vList5"/>
    <dgm:cxn modelId="{AC8B2E41-DE68-4F1B-9375-5AE37E5EB802}" type="presParOf" srcId="{740A4013-1185-4DE5-90B6-32ABD971FF61}" destId="{D4358BC6-310E-42DA-9A46-9CC2A06F6A37}" srcOrd="5" destOrd="0" presId="urn:microsoft.com/office/officeart/2005/8/layout/vList5"/>
    <dgm:cxn modelId="{6D367154-FEAD-4E78-93D2-B15109A40CDB}" type="presParOf" srcId="{740A4013-1185-4DE5-90B6-32ABD971FF61}" destId="{BE14AC2B-DACC-41A1-ADC8-4A20A9364D0B}" srcOrd="6" destOrd="0" presId="urn:microsoft.com/office/officeart/2005/8/layout/vList5"/>
    <dgm:cxn modelId="{9790C03D-79EB-4EC7-A012-32D42C07FC4A}" type="presParOf" srcId="{BE14AC2B-DACC-41A1-ADC8-4A20A9364D0B}" destId="{4208CFF7-A38B-4FC6-A242-87158DD33AB4}" srcOrd="0" destOrd="0" presId="urn:microsoft.com/office/officeart/2005/8/layout/vList5"/>
    <dgm:cxn modelId="{D1E36153-4448-4267-9A59-0076B3C1CABD}" type="presParOf" srcId="{740A4013-1185-4DE5-90B6-32ABD971FF61}" destId="{91D1AF31-60F0-4C47-84C5-F4FA95DE2EA9}" srcOrd="7" destOrd="0" presId="urn:microsoft.com/office/officeart/2005/8/layout/vList5"/>
    <dgm:cxn modelId="{6734C3B3-8FC3-412D-B7DD-BD006325AD6C}" type="presParOf" srcId="{740A4013-1185-4DE5-90B6-32ABD971FF61}" destId="{08158244-98E0-4EDC-8A8B-9B07FFDE1823}" srcOrd="8" destOrd="0" presId="urn:microsoft.com/office/officeart/2005/8/layout/vList5"/>
    <dgm:cxn modelId="{1A28E16C-3B57-4781-8C27-093F4120A2A7}" type="presParOf" srcId="{08158244-98E0-4EDC-8A8B-9B07FFDE1823}" destId="{813A8A5B-BDA9-4B2C-BD48-D93FF5D59C89}"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0814F-2891-1540-841C-C2A4437CA433}">
      <dsp:nvSpPr>
        <dsp:cNvPr id="0" name=""/>
        <dsp:cNvSpPr/>
      </dsp:nvSpPr>
      <dsp:spPr>
        <a:xfrm>
          <a:off x="0" y="3750211"/>
          <a:ext cx="8230035" cy="10791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Consultation</a:t>
          </a:r>
        </a:p>
      </dsp:txBody>
      <dsp:txXfrm>
        <a:off x="0" y="3750211"/>
        <a:ext cx="8230035" cy="582731"/>
      </dsp:txXfrm>
    </dsp:sp>
    <dsp:sp modelId="{A556CCE8-DF84-FB48-8F50-3B82B3D12E57}">
      <dsp:nvSpPr>
        <dsp:cNvPr id="0" name=""/>
        <dsp:cNvSpPr/>
      </dsp:nvSpPr>
      <dsp:spPr>
        <a:xfrm>
          <a:off x="3919" y="4323174"/>
          <a:ext cx="4267723" cy="496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Consultation at all stages with wider team and governance groups </a:t>
          </a:r>
          <a:endParaRPr lang="en-US" sz="1500" kern="1200" dirty="0"/>
        </a:p>
      </dsp:txBody>
      <dsp:txXfrm>
        <a:off x="3919" y="4323174"/>
        <a:ext cx="4267723" cy="496400"/>
      </dsp:txXfrm>
    </dsp:sp>
    <dsp:sp modelId="{7847EA31-4143-3048-B5B0-2C21AC75B465}">
      <dsp:nvSpPr>
        <dsp:cNvPr id="0" name=""/>
        <dsp:cNvSpPr/>
      </dsp:nvSpPr>
      <dsp:spPr>
        <a:xfrm>
          <a:off x="4271173" y="4334337"/>
          <a:ext cx="3954472" cy="496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Revised themes and sub-themes </a:t>
          </a:r>
          <a:endParaRPr lang="en-US" sz="1500" kern="1200" dirty="0"/>
        </a:p>
      </dsp:txBody>
      <dsp:txXfrm>
        <a:off x="4271173" y="4334337"/>
        <a:ext cx="3954472" cy="496400"/>
      </dsp:txXfrm>
    </dsp:sp>
    <dsp:sp modelId="{C1890B11-5D92-C845-A8BE-0F721DDDC81E}">
      <dsp:nvSpPr>
        <dsp:cNvPr id="0" name=""/>
        <dsp:cNvSpPr/>
      </dsp:nvSpPr>
      <dsp:spPr>
        <a:xfrm rot="10800000">
          <a:off x="0" y="2154193"/>
          <a:ext cx="8230035" cy="165970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Analysis</a:t>
          </a:r>
        </a:p>
      </dsp:txBody>
      <dsp:txXfrm rot="-10800000">
        <a:off x="0" y="2154193"/>
        <a:ext cx="8230035" cy="582556"/>
      </dsp:txXfrm>
    </dsp:sp>
    <dsp:sp modelId="{A7A10E13-3E02-BA47-B828-06843572540A}">
      <dsp:nvSpPr>
        <dsp:cNvPr id="0" name=""/>
        <dsp:cNvSpPr/>
      </dsp:nvSpPr>
      <dsp:spPr>
        <a:xfrm>
          <a:off x="2329" y="2634609"/>
          <a:ext cx="2803742" cy="9276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Framework analysis using </a:t>
          </a:r>
          <a:r>
            <a:rPr lang="en-US" sz="1500" b="1" i="1" kern="1200" dirty="0">
              <a:solidFill>
                <a:srgbClr val="002060"/>
              </a:solidFill>
            </a:rPr>
            <a:t>modified</a:t>
          </a:r>
          <a:r>
            <a:rPr lang="en-US" sz="1500" kern="1200" dirty="0">
              <a:solidFill>
                <a:srgbClr val="002060"/>
              </a:solidFill>
            </a:rPr>
            <a:t> model of health and QoL (Wilson and Cleary)</a:t>
          </a:r>
          <a:endParaRPr lang="en-US" sz="1500" kern="1200" dirty="0"/>
        </a:p>
      </dsp:txBody>
      <dsp:txXfrm>
        <a:off x="2329" y="2634609"/>
        <a:ext cx="2803742" cy="927698"/>
      </dsp:txXfrm>
    </dsp:sp>
    <dsp:sp modelId="{35D94273-D8CB-DB49-8999-250C68FF55DC}">
      <dsp:nvSpPr>
        <dsp:cNvPr id="0" name=""/>
        <dsp:cNvSpPr/>
      </dsp:nvSpPr>
      <dsp:spPr>
        <a:xfrm>
          <a:off x="2820718" y="2626136"/>
          <a:ext cx="2833093" cy="9798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Conceptual model used to develop extraction framework</a:t>
          </a:r>
          <a:endParaRPr lang="en-US" sz="1500" kern="1200" dirty="0"/>
        </a:p>
      </dsp:txBody>
      <dsp:txXfrm>
        <a:off x="2820718" y="2626136"/>
        <a:ext cx="2833093" cy="979879"/>
      </dsp:txXfrm>
    </dsp:sp>
    <dsp:sp modelId="{5E7FF72C-1600-064A-A291-D3F36078B7CF}">
      <dsp:nvSpPr>
        <dsp:cNvPr id="0" name=""/>
        <dsp:cNvSpPr/>
      </dsp:nvSpPr>
      <dsp:spPr>
        <a:xfrm>
          <a:off x="5639108" y="2641807"/>
          <a:ext cx="2588143" cy="9378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Thematic analysis to develop themes and sub-themes</a:t>
          </a:r>
          <a:endParaRPr lang="en-US" sz="1500" kern="1200" dirty="0"/>
        </a:p>
      </dsp:txBody>
      <dsp:txXfrm>
        <a:off x="5639108" y="2641807"/>
        <a:ext cx="2588143" cy="937806"/>
      </dsp:txXfrm>
    </dsp:sp>
    <dsp:sp modelId="{F28E5335-0E9A-D04F-A9EA-BA484D4A62A4}">
      <dsp:nvSpPr>
        <dsp:cNvPr id="0" name=""/>
        <dsp:cNvSpPr/>
      </dsp:nvSpPr>
      <dsp:spPr>
        <a:xfrm rot="10800000">
          <a:off x="0" y="77459"/>
          <a:ext cx="8230035" cy="212148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Identification of evidence – systematic searching across four arms</a:t>
          </a:r>
          <a:endParaRPr lang="en-US" sz="1800" kern="1200" dirty="0"/>
        </a:p>
      </dsp:txBody>
      <dsp:txXfrm rot="-10800000">
        <a:off x="0" y="77459"/>
        <a:ext cx="8230035" cy="744641"/>
      </dsp:txXfrm>
    </dsp:sp>
    <dsp:sp modelId="{D7DE1BAA-00D7-3A41-94AD-144B00125EA9}">
      <dsp:nvSpPr>
        <dsp:cNvPr id="0" name=""/>
        <dsp:cNvSpPr/>
      </dsp:nvSpPr>
      <dsp:spPr>
        <a:xfrm>
          <a:off x="566" y="689103"/>
          <a:ext cx="2255295" cy="982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500" kern="1200" dirty="0">
              <a:solidFill>
                <a:srgbClr val="002060"/>
              </a:solidFill>
            </a:rPr>
            <a:t>1. Qualitative reviews of sample of 17 health conditions</a:t>
          </a:r>
          <a:endParaRPr lang="en-US" sz="1500" kern="1200" dirty="0"/>
        </a:p>
      </dsp:txBody>
      <dsp:txXfrm>
        <a:off x="566" y="689103"/>
        <a:ext cx="2255295" cy="982841"/>
      </dsp:txXfrm>
    </dsp:sp>
    <dsp:sp modelId="{FC9E68E2-B172-C74C-A587-C9788107BDBB}">
      <dsp:nvSpPr>
        <dsp:cNvPr id="0" name=""/>
        <dsp:cNvSpPr/>
      </dsp:nvSpPr>
      <dsp:spPr>
        <a:xfrm>
          <a:off x="2255642" y="692520"/>
          <a:ext cx="1991202" cy="9996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500" kern="1200" dirty="0">
              <a:solidFill>
                <a:srgbClr val="002060"/>
              </a:solidFill>
            </a:rPr>
            <a:t>2. Qualitative reviews carers + measures</a:t>
          </a:r>
          <a:endParaRPr lang="en-US" sz="1500" kern="1200" dirty="0"/>
        </a:p>
      </dsp:txBody>
      <dsp:txXfrm>
        <a:off x="2255642" y="692520"/>
        <a:ext cx="1991202" cy="999639"/>
      </dsp:txXfrm>
    </dsp:sp>
    <dsp:sp modelId="{130743A1-A8EE-974C-BBE1-BDA5A30AE14F}">
      <dsp:nvSpPr>
        <dsp:cNvPr id="0" name=""/>
        <dsp:cNvSpPr/>
      </dsp:nvSpPr>
      <dsp:spPr>
        <a:xfrm>
          <a:off x="4246845" y="688411"/>
          <a:ext cx="1991202" cy="10078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500" kern="1200" dirty="0">
              <a:solidFill>
                <a:srgbClr val="002060"/>
              </a:solidFill>
            </a:rPr>
            <a:t>3. Qualitative reviews social care users + measures</a:t>
          </a:r>
          <a:endParaRPr lang="en-US" sz="1500" kern="1200" dirty="0"/>
        </a:p>
      </dsp:txBody>
      <dsp:txXfrm>
        <a:off x="4246845" y="688411"/>
        <a:ext cx="1991202" cy="1007847"/>
      </dsp:txXfrm>
    </dsp:sp>
    <dsp:sp modelId="{F770F105-030E-314F-8F90-FE9F9D0F39E0}">
      <dsp:nvSpPr>
        <dsp:cNvPr id="0" name=""/>
        <dsp:cNvSpPr/>
      </dsp:nvSpPr>
      <dsp:spPr>
        <a:xfrm>
          <a:off x="6237848" y="698901"/>
          <a:ext cx="1991202" cy="9954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2060"/>
              </a:solidFill>
            </a:rPr>
            <a:t>4. Qualitative work in development of generic measures </a:t>
          </a:r>
          <a:endParaRPr lang="en-US" sz="1500" kern="1200" dirty="0"/>
        </a:p>
      </dsp:txBody>
      <dsp:txXfrm>
        <a:off x="6237848" y="698901"/>
        <a:ext cx="1991202" cy="995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3E635-D5EC-4B80-AB66-B4D35D76A2C4}">
      <dsp:nvSpPr>
        <dsp:cNvPr id="0" name=""/>
        <dsp:cNvSpPr/>
      </dsp:nvSpPr>
      <dsp:spPr>
        <a:xfrm>
          <a:off x="1413400" y="959"/>
          <a:ext cx="1590076" cy="3633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Mobility</a:t>
          </a:r>
        </a:p>
      </dsp:txBody>
      <dsp:txXfrm>
        <a:off x="1431139" y="18698"/>
        <a:ext cx="1554598" cy="327911"/>
      </dsp:txXfrm>
    </dsp:sp>
    <dsp:sp modelId="{A2E7EB44-F566-486C-AE53-B2E34AB0DA82}">
      <dsp:nvSpPr>
        <dsp:cNvPr id="0" name=""/>
        <dsp:cNvSpPr/>
      </dsp:nvSpPr>
      <dsp:spPr>
        <a:xfrm>
          <a:off x="1413400" y="382518"/>
          <a:ext cx="1590076" cy="3633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Daily activities</a:t>
          </a:r>
        </a:p>
      </dsp:txBody>
      <dsp:txXfrm>
        <a:off x="1431139" y="400257"/>
        <a:ext cx="1554598" cy="327911"/>
      </dsp:txXfrm>
    </dsp:sp>
    <dsp:sp modelId="{FA81B61F-1552-4303-ADEC-00D33DCF5BE3}">
      <dsp:nvSpPr>
        <dsp:cNvPr id="0" name=""/>
        <dsp:cNvSpPr/>
      </dsp:nvSpPr>
      <dsp:spPr>
        <a:xfrm>
          <a:off x="1413400" y="764076"/>
          <a:ext cx="1590076" cy="36338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Control</a:t>
          </a:r>
        </a:p>
      </dsp:txBody>
      <dsp:txXfrm>
        <a:off x="1431139" y="781815"/>
        <a:ext cx="1554598" cy="327911"/>
      </dsp:txXfrm>
    </dsp:sp>
    <dsp:sp modelId="{4208CFF7-A38B-4FC6-A242-87158DD33AB4}">
      <dsp:nvSpPr>
        <dsp:cNvPr id="0" name=""/>
        <dsp:cNvSpPr/>
      </dsp:nvSpPr>
      <dsp:spPr>
        <a:xfrm>
          <a:off x="1413400" y="1145635"/>
          <a:ext cx="1590076" cy="3633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en-US" sz="1050" b="1" kern="1200" dirty="0"/>
            <a:t>Concentration &amp; thinking clearly</a:t>
          </a:r>
        </a:p>
      </dsp:txBody>
      <dsp:txXfrm>
        <a:off x="1431139" y="1163374"/>
        <a:ext cx="1554598" cy="327911"/>
      </dsp:txXfrm>
    </dsp:sp>
    <dsp:sp modelId="{813A8A5B-BDA9-4B2C-BD48-D93FF5D59C89}">
      <dsp:nvSpPr>
        <dsp:cNvPr id="0" name=""/>
        <dsp:cNvSpPr/>
      </dsp:nvSpPr>
      <dsp:spPr>
        <a:xfrm>
          <a:off x="1413400" y="1527193"/>
          <a:ext cx="1590076" cy="36338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Anxiety</a:t>
          </a:r>
        </a:p>
      </dsp:txBody>
      <dsp:txXfrm>
        <a:off x="1431139" y="1544932"/>
        <a:ext cx="1554598" cy="327911"/>
      </dsp:txXfrm>
    </dsp:sp>
    <dsp:sp modelId="{9A322AA2-2BF5-467A-B6B1-F2B39FED88F6}">
      <dsp:nvSpPr>
        <dsp:cNvPr id="0" name=""/>
        <dsp:cNvSpPr/>
      </dsp:nvSpPr>
      <dsp:spPr>
        <a:xfrm>
          <a:off x="1413400" y="1908751"/>
          <a:ext cx="1590076" cy="3633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Depression</a:t>
          </a:r>
        </a:p>
      </dsp:txBody>
      <dsp:txXfrm>
        <a:off x="1431139" y="1926490"/>
        <a:ext cx="1554598" cy="327911"/>
      </dsp:txXfrm>
    </dsp:sp>
    <dsp:sp modelId="{5B601DA2-A2A1-469F-802A-088ABCDBF36B}">
      <dsp:nvSpPr>
        <dsp:cNvPr id="0" name=""/>
        <dsp:cNvSpPr/>
      </dsp:nvSpPr>
      <dsp:spPr>
        <a:xfrm>
          <a:off x="1413400" y="2290310"/>
          <a:ext cx="1590076" cy="3633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Loneliness</a:t>
          </a:r>
        </a:p>
      </dsp:txBody>
      <dsp:txXfrm>
        <a:off x="1431139" y="2308049"/>
        <a:ext cx="1554598" cy="327911"/>
      </dsp:txXfrm>
    </dsp:sp>
    <dsp:sp modelId="{2505DCDA-C054-4F6E-9C76-6B8C0D90BF1D}">
      <dsp:nvSpPr>
        <dsp:cNvPr id="0" name=""/>
        <dsp:cNvSpPr/>
      </dsp:nvSpPr>
      <dsp:spPr>
        <a:xfrm>
          <a:off x="1413400" y="2671868"/>
          <a:ext cx="1590076" cy="36338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Fatigue</a:t>
          </a:r>
        </a:p>
      </dsp:txBody>
      <dsp:txXfrm>
        <a:off x="1431139" y="2689607"/>
        <a:ext cx="1554598" cy="327911"/>
      </dsp:txXfrm>
    </dsp:sp>
    <dsp:sp modelId="{2A52BA4E-6E62-444D-9C50-052719C67D00}">
      <dsp:nvSpPr>
        <dsp:cNvPr id="0" name=""/>
        <dsp:cNvSpPr/>
      </dsp:nvSpPr>
      <dsp:spPr>
        <a:xfrm>
          <a:off x="1413400" y="3053427"/>
          <a:ext cx="1590076" cy="3633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Pain</a:t>
          </a:r>
        </a:p>
      </dsp:txBody>
      <dsp:txXfrm>
        <a:off x="1431139" y="3071166"/>
        <a:ext cx="1554598" cy="327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3E635-D5EC-4B80-AB66-B4D35D76A2C4}">
      <dsp:nvSpPr>
        <dsp:cNvPr id="0" name=""/>
        <dsp:cNvSpPr/>
      </dsp:nvSpPr>
      <dsp:spPr>
        <a:xfrm>
          <a:off x="792778" y="175015"/>
          <a:ext cx="1590076" cy="3371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Mobility</a:t>
          </a:r>
        </a:p>
      </dsp:txBody>
      <dsp:txXfrm>
        <a:off x="809234" y="191471"/>
        <a:ext cx="1557164" cy="304192"/>
      </dsp:txXfrm>
    </dsp:sp>
    <dsp:sp modelId="{A2E7EB44-F566-486C-AE53-B2E34AB0DA82}">
      <dsp:nvSpPr>
        <dsp:cNvPr id="0" name=""/>
        <dsp:cNvSpPr/>
      </dsp:nvSpPr>
      <dsp:spPr>
        <a:xfrm>
          <a:off x="792765" y="1500585"/>
          <a:ext cx="1588523" cy="585345"/>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Daily activities (enjoyable or meaningful activities/roles)</a:t>
          </a:r>
        </a:p>
      </dsp:txBody>
      <dsp:txXfrm>
        <a:off x="821339" y="1529159"/>
        <a:ext cx="1531375" cy="528197"/>
      </dsp:txXfrm>
    </dsp:sp>
    <dsp:sp modelId="{FA81B61F-1552-4303-ADEC-00D33DCF5BE3}">
      <dsp:nvSpPr>
        <dsp:cNvPr id="0" name=""/>
        <dsp:cNvSpPr/>
      </dsp:nvSpPr>
      <dsp:spPr>
        <a:xfrm>
          <a:off x="1915817" y="780186"/>
          <a:ext cx="1719031" cy="337104"/>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Control </a:t>
          </a:r>
        </a:p>
      </dsp:txBody>
      <dsp:txXfrm>
        <a:off x="1932273" y="796642"/>
        <a:ext cx="1686119" cy="304192"/>
      </dsp:txXfrm>
    </dsp:sp>
    <dsp:sp modelId="{4208CFF7-A38B-4FC6-A242-87158DD33AB4}">
      <dsp:nvSpPr>
        <dsp:cNvPr id="0" name=""/>
        <dsp:cNvSpPr/>
      </dsp:nvSpPr>
      <dsp:spPr>
        <a:xfrm>
          <a:off x="2762326" y="1957180"/>
          <a:ext cx="1590076" cy="337104"/>
        </a:xfrm>
        <a:prstGeom prst="roundRect">
          <a:avLst/>
        </a:prstGeom>
        <a:solidFill>
          <a:schemeClr val="bg2">
            <a:lumMod val="50000"/>
            <a:alpha val="57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Concentration &amp; thinking clearly</a:t>
          </a:r>
        </a:p>
      </dsp:txBody>
      <dsp:txXfrm>
        <a:off x="2778782" y="1973636"/>
        <a:ext cx="1557164" cy="304192"/>
      </dsp:txXfrm>
    </dsp:sp>
    <dsp:sp modelId="{813A8A5B-BDA9-4B2C-BD48-D93FF5D59C89}">
      <dsp:nvSpPr>
        <dsp:cNvPr id="0" name=""/>
        <dsp:cNvSpPr/>
      </dsp:nvSpPr>
      <dsp:spPr>
        <a:xfrm>
          <a:off x="792778" y="2724364"/>
          <a:ext cx="1590076" cy="33710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Anxiety</a:t>
          </a:r>
        </a:p>
      </dsp:txBody>
      <dsp:txXfrm>
        <a:off x="809234" y="2740820"/>
        <a:ext cx="1557164" cy="304192"/>
      </dsp:txXfrm>
    </dsp:sp>
    <dsp:sp modelId="{9A322AA2-2BF5-467A-B6B1-F2B39FED88F6}">
      <dsp:nvSpPr>
        <dsp:cNvPr id="0" name=""/>
        <dsp:cNvSpPr/>
      </dsp:nvSpPr>
      <dsp:spPr>
        <a:xfrm>
          <a:off x="792778" y="3080671"/>
          <a:ext cx="1590076" cy="337104"/>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Depression</a:t>
          </a:r>
        </a:p>
      </dsp:txBody>
      <dsp:txXfrm>
        <a:off x="809234" y="3097127"/>
        <a:ext cx="1557164" cy="304192"/>
      </dsp:txXfrm>
    </dsp:sp>
    <dsp:sp modelId="{5B601DA2-A2A1-469F-802A-088ABCDBF36B}">
      <dsp:nvSpPr>
        <dsp:cNvPr id="0" name=""/>
        <dsp:cNvSpPr/>
      </dsp:nvSpPr>
      <dsp:spPr>
        <a:xfrm>
          <a:off x="2635899" y="3080671"/>
          <a:ext cx="1590076" cy="337104"/>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Loneliness</a:t>
          </a:r>
        </a:p>
      </dsp:txBody>
      <dsp:txXfrm>
        <a:off x="2652355" y="3097127"/>
        <a:ext cx="1557164" cy="304192"/>
      </dsp:txXfrm>
    </dsp:sp>
    <dsp:sp modelId="{2505DCDA-C054-4F6E-9C76-6B8C0D90BF1D}">
      <dsp:nvSpPr>
        <dsp:cNvPr id="0" name=""/>
        <dsp:cNvSpPr/>
      </dsp:nvSpPr>
      <dsp:spPr>
        <a:xfrm>
          <a:off x="2491885" y="1187698"/>
          <a:ext cx="1590076" cy="337104"/>
        </a:xfrm>
        <a:prstGeom prst="roundRect">
          <a:avLst/>
        </a:prstGeom>
        <a:gradFill flip="none" rotWithShape="0">
          <a:gsLst>
            <a:gs pos="0">
              <a:schemeClr val="accent3">
                <a:lumMod val="75000"/>
                <a:tint val="66000"/>
                <a:satMod val="160000"/>
              </a:schemeClr>
            </a:gs>
            <a:gs pos="33000">
              <a:schemeClr val="accent2">
                <a:lumMod val="75000"/>
              </a:schemeClr>
            </a:gs>
            <a:gs pos="100000">
              <a:schemeClr val="accent3">
                <a:lumMod val="75000"/>
                <a:tint val="23500"/>
                <a:satMod val="160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Fatigue</a:t>
          </a:r>
        </a:p>
      </dsp:txBody>
      <dsp:txXfrm>
        <a:off x="2508341" y="1204154"/>
        <a:ext cx="1557164" cy="304192"/>
      </dsp:txXfrm>
    </dsp:sp>
    <dsp:sp modelId="{2A52BA4E-6E62-444D-9C50-052719C67D00}">
      <dsp:nvSpPr>
        <dsp:cNvPr id="0" name=""/>
        <dsp:cNvSpPr/>
      </dsp:nvSpPr>
      <dsp:spPr>
        <a:xfrm>
          <a:off x="792778" y="2244508"/>
          <a:ext cx="1590076" cy="3371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Pain</a:t>
          </a:r>
        </a:p>
      </dsp:txBody>
      <dsp:txXfrm>
        <a:off x="809234" y="2260964"/>
        <a:ext cx="1557164" cy="304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3E635-D5EC-4B80-AB66-B4D35D76A2C4}">
      <dsp:nvSpPr>
        <dsp:cNvPr id="0" name=""/>
        <dsp:cNvSpPr/>
      </dsp:nvSpPr>
      <dsp:spPr>
        <a:xfrm>
          <a:off x="1413400" y="1501"/>
          <a:ext cx="1590076" cy="6566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Mobility</a:t>
          </a:r>
        </a:p>
      </dsp:txBody>
      <dsp:txXfrm>
        <a:off x="1445457" y="33558"/>
        <a:ext cx="1525962" cy="592572"/>
      </dsp:txXfrm>
    </dsp:sp>
    <dsp:sp modelId="{A2E7EB44-F566-486C-AE53-B2E34AB0DA82}">
      <dsp:nvSpPr>
        <dsp:cNvPr id="0" name=""/>
        <dsp:cNvSpPr/>
      </dsp:nvSpPr>
      <dsp:spPr>
        <a:xfrm>
          <a:off x="1413400" y="691023"/>
          <a:ext cx="1590076" cy="656686"/>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Self-care</a:t>
          </a:r>
        </a:p>
      </dsp:txBody>
      <dsp:txXfrm>
        <a:off x="1445457" y="723080"/>
        <a:ext cx="1525962" cy="592572"/>
      </dsp:txXfrm>
    </dsp:sp>
    <dsp:sp modelId="{FA81B61F-1552-4303-ADEC-00D33DCF5BE3}">
      <dsp:nvSpPr>
        <dsp:cNvPr id="0" name=""/>
        <dsp:cNvSpPr/>
      </dsp:nvSpPr>
      <dsp:spPr>
        <a:xfrm>
          <a:off x="1413400" y="1380544"/>
          <a:ext cx="1590076" cy="65668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Usual activities </a:t>
          </a:r>
        </a:p>
      </dsp:txBody>
      <dsp:txXfrm>
        <a:off x="1445457" y="1412601"/>
        <a:ext cx="1525962" cy="592572"/>
      </dsp:txXfrm>
    </dsp:sp>
    <dsp:sp modelId="{4208CFF7-A38B-4FC6-A242-87158DD33AB4}">
      <dsp:nvSpPr>
        <dsp:cNvPr id="0" name=""/>
        <dsp:cNvSpPr/>
      </dsp:nvSpPr>
      <dsp:spPr>
        <a:xfrm>
          <a:off x="1413400" y="2070065"/>
          <a:ext cx="1590076" cy="6566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Pain/Discomfort</a:t>
          </a:r>
        </a:p>
      </dsp:txBody>
      <dsp:txXfrm>
        <a:off x="1445457" y="2102122"/>
        <a:ext cx="1525962" cy="592572"/>
      </dsp:txXfrm>
    </dsp:sp>
    <dsp:sp modelId="{813A8A5B-BDA9-4B2C-BD48-D93FF5D59C89}">
      <dsp:nvSpPr>
        <dsp:cNvPr id="0" name=""/>
        <dsp:cNvSpPr/>
      </dsp:nvSpPr>
      <dsp:spPr>
        <a:xfrm>
          <a:off x="1413400" y="2759587"/>
          <a:ext cx="1590076" cy="65668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Anxiety/Depression</a:t>
          </a:r>
        </a:p>
      </dsp:txBody>
      <dsp:txXfrm>
        <a:off x="1445457" y="2791644"/>
        <a:ext cx="1525962" cy="5925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r>
              <a:rPr lang="en-US" dirty="0"/>
              <a:t>06/12/2017</a:t>
            </a:r>
            <a:endParaRPr lang="en-GB" dirty="0"/>
          </a:p>
        </p:txBody>
      </p:sp>
      <p:sp>
        <p:nvSpPr>
          <p:cNvPr id="4" name="Footer Placeholder 3"/>
          <p:cNvSpPr>
            <a:spLocks noGrp="1"/>
          </p:cNvSpPr>
          <p:nvPr>
            <p:ph type="ftr" sz="quarter" idx="2"/>
          </p:nvPr>
        </p:nvSpPr>
        <p:spPr>
          <a:xfrm>
            <a:off x="2"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29D1EE88-A81E-402F-B586-C4920B0587AD}" type="slidenum">
              <a:rPr lang="en-GB" smtClean="0"/>
              <a:t>‹#›</a:t>
            </a:fld>
            <a:endParaRPr lang="en-GB" dirty="0"/>
          </a:p>
        </p:txBody>
      </p:sp>
    </p:spTree>
    <p:extLst>
      <p:ext uri="{BB962C8B-B14F-4D97-AF65-F5344CB8AC3E}">
        <p14:creationId xmlns:p14="http://schemas.microsoft.com/office/powerpoint/2010/main" val="8703051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r>
              <a:rPr lang="en-US" dirty="0"/>
              <a:t>06/12/2017</a:t>
            </a: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6ADF78D9-9757-4B19-A86A-19740044A54D}" type="slidenum">
              <a:rPr lang="en-US" smtClean="0"/>
              <a:t>‹#›</a:t>
            </a:fld>
            <a:endParaRPr lang="en-US" dirty="0"/>
          </a:p>
        </p:txBody>
      </p:sp>
    </p:spTree>
    <p:extLst>
      <p:ext uri="{BB962C8B-B14F-4D97-AF65-F5344CB8AC3E}">
        <p14:creationId xmlns:p14="http://schemas.microsoft.com/office/powerpoint/2010/main" val="300910897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US" dirty="0"/>
              <a:t>06/12/2017</a:t>
            </a:r>
          </a:p>
        </p:txBody>
      </p:sp>
      <p:sp>
        <p:nvSpPr>
          <p:cNvPr id="5" name="Slide Number Placeholder 4"/>
          <p:cNvSpPr>
            <a:spLocks noGrp="1"/>
          </p:cNvSpPr>
          <p:nvPr>
            <p:ph type="sldNum" sz="quarter" idx="11"/>
          </p:nvPr>
        </p:nvSpPr>
        <p:spPr/>
        <p:txBody>
          <a:bodyPr/>
          <a:lstStyle/>
          <a:p>
            <a:fld id="{6ADF78D9-9757-4B19-A86A-19740044A54D}" type="slidenum">
              <a:rPr lang="en-US" smtClean="0"/>
              <a:t>1</a:t>
            </a:fld>
            <a:endParaRPr lang="en-US" dirty="0"/>
          </a:p>
        </p:txBody>
      </p:sp>
      <p:sp>
        <p:nvSpPr>
          <p:cNvPr id="6" name="Header Placeholder 5">
            <a:extLst>
              <a:ext uri="{FF2B5EF4-FFF2-40B4-BE49-F238E27FC236}">
                <a16:creationId xmlns:a16="http://schemas.microsoft.com/office/drawing/2014/main" id="{31AD2FAF-8023-6A4C-B6D8-756B21DE0917}"/>
              </a:ext>
            </a:extLst>
          </p:cNvPr>
          <p:cNvSpPr>
            <a:spLocks noGrp="1"/>
          </p:cNvSpPr>
          <p:nvPr>
            <p:ph type="hdr" sz="quarter"/>
          </p:nvPr>
        </p:nvSpPr>
        <p:spPr/>
        <p:txBody>
          <a:bodyPr/>
          <a:lstStyle/>
          <a:p>
            <a:r>
              <a:rPr lang="nl-NL"/>
              <a:t>The E-QALY project</a:t>
            </a:r>
          </a:p>
        </p:txBody>
      </p:sp>
    </p:spTree>
    <p:extLst>
      <p:ext uri="{BB962C8B-B14F-4D97-AF65-F5344CB8AC3E}">
        <p14:creationId xmlns:p14="http://schemas.microsoft.com/office/powerpoint/2010/main" val="423287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Covered all relevant groups. Social</a:t>
            </a:r>
            <a:r>
              <a:rPr lang="en-GB" baseline="0" dirty="0"/>
              <a:t> care difficult to use as not enough specific questions about the nature of social care being received</a:t>
            </a:r>
            <a:endParaRPr lang="en-GB"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06/12/2017</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F78D9-9757-4B19-A86A-19740044A5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665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sz="2200" dirty="0"/>
              <a:t>Bifactor dimension model generally confirmed across countries:</a:t>
            </a:r>
          </a:p>
          <a:p>
            <a:pPr lvl="1"/>
            <a:r>
              <a:rPr lang="en-AU" dirty="0"/>
              <a:t>In China anxiety, safety, anger, happiness, hope, coping, self-worth were combined. </a:t>
            </a:r>
          </a:p>
          <a:p>
            <a:pPr lvl="0"/>
            <a:r>
              <a:rPr lang="en-AU" dirty="0"/>
              <a:t>Majority</a:t>
            </a:r>
            <a:r>
              <a:rPr lang="en-AU" baseline="0" dirty="0"/>
              <a:t> of the items contributed to the domain rather than the positive or negative </a:t>
            </a:r>
            <a:endParaRPr lang="en-AU" dirty="0"/>
          </a:p>
          <a:p>
            <a:endParaRPr lang="en-GB"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06/12/2017</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F78D9-9757-4B19-A86A-19740044A5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51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US" dirty="0"/>
              <a:t>06/12/2017</a:t>
            </a:r>
          </a:p>
        </p:txBody>
      </p:sp>
      <p:sp>
        <p:nvSpPr>
          <p:cNvPr id="5" name="Slide Number Placeholder 4"/>
          <p:cNvSpPr>
            <a:spLocks noGrp="1"/>
          </p:cNvSpPr>
          <p:nvPr>
            <p:ph type="sldNum" sz="quarter" idx="11"/>
          </p:nvPr>
        </p:nvSpPr>
        <p:spPr/>
        <p:txBody>
          <a:bodyPr/>
          <a:lstStyle/>
          <a:p>
            <a:fld id="{6ADF78D9-9757-4B19-A86A-19740044A54D}" type="slidenum">
              <a:rPr lang="en-US" smtClean="0"/>
              <a:t>19</a:t>
            </a:fld>
            <a:endParaRPr lang="en-US" dirty="0"/>
          </a:p>
        </p:txBody>
      </p:sp>
    </p:spTree>
    <p:extLst>
      <p:ext uri="{BB962C8B-B14F-4D97-AF65-F5344CB8AC3E}">
        <p14:creationId xmlns:p14="http://schemas.microsoft.com/office/powerpoint/2010/main" val="1275995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US" dirty="0"/>
              <a:t>06/12/2017</a:t>
            </a:r>
          </a:p>
        </p:txBody>
      </p:sp>
      <p:sp>
        <p:nvSpPr>
          <p:cNvPr id="5" name="Slide Number Placeholder 4"/>
          <p:cNvSpPr>
            <a:spLocks noGrp="1"/>
          </p:cNvSpPr>
          <p:nvPr>
            <p:ph type="sldNum" sz="quarter" idx="11"/>
          </p:nvPr>
        </p:nvSpPr>
        <p:spPr/>
        <p:txBody>
          <a:bodyPr/>
          <a:lstStyle/>
          <a:p>
            <a:fld id="{6ADF78D9-9757-4B19-A86A-19740044A54D}" type="slidenum">
              <a:rPr lang="en-US" smtClean="0"/>
              <a:t>21</a:t>
            </a:fld>
            <a:endParaRPr lang="en-US" dirty="0"/>
          </a:p>
        </p:txBody>
      </p:sp>
    </p:spTree>
    <p:extLst>
      <p:ext uri="{BB962C8B-B14F-4D97-AF65-F5344CB8AC3E}">
        <p14:creationId xmlns:p14="http://schemas.microsoft.com/office/powerpoint/2010/main" val="705696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US" dirty="0"/>
              <a:t>06/12/2017</a:t>
            </a:r>
          </a:p>
        </p:txBody>
      </p:sp>
      <p:sp>
        <p:nvSpPr>
          <p:cNvPr id="5" name="Slide Number Placeholder 4"/>
          <p:cNvSpPr>
            <a:spLocks noGrp="1"/>
          </p:cNvSpPr>
          <p:nvPr>
            <p:ph type="sldNum" sz="quarter" idx="11"/>
          </p:nvPr>
        </p:nvSpPr>
        <p:spPr/>
        <p:txBody>
          <a:bodyPr/>
          <a:lstStyle/>
          <a:p>
            <a:fld id="{6ADF78D9-9757-4B19-A86A-19740044A54D}" type="slidenum">
              <a:rPr lang="en-US" smtClean="0"/>
              <a:t>22</a:t>
            </a:fld>
            <a:endParaRPr lang="en-US" dirty="0"/>
          </a:p>
        </p:txBody>
      </p:sp>
    </p:spTree>
    <p:extLst>
      <p:ext uri="{BB962C8B-B14F-4D97-AF65-F5344CB8AC3E}">
        <p14:creationId xmlns:p14="http://schemas.microsoft.com/office/powerpoint/2010/main" val="4021393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US" dirty="0"/>
              <a:t>06/12/2017</a:t>
            </a:r>
          </a:p>
        </p:txBody>
      </p:sp>
      <p:sp>
        <p:nvSpPr>
          <p:cNvPr id="5" name="Slide Number Placeholder 4"/>
          <p:cNvSpPr>
            <a:spLocks noGrp="1"/>
          </p:cNvSpPr>
          <p:nvPr>
            <p:ph type="sldNum" sz="quarter" idx="11"/>
          </p:nvPr>
        </p:nvSpPr>
        <p:spPr/>
        <p:txBody>
          <a:bodyPr/>
          <a:lstStyle/>
          <a:p>
            <a:fld id="{6ADF78D9-9757-4B19-A86A-19740044A54D}" type="slidenum">
              <a:rPr lang="en-US" smtClean="0"/>
              <a:t>24</a:t>
            </a:fld>
            <a:endParaRPr lang="en-US" dirty="0"/>
          </a:p>
        </p:txBody>
      </p:sp>
    </p:spTree>
    <p:extLst>
      <p:ext uri="{BB962C8B-B14F-4D97-AF65-F5344CB8AC3E}">
        <p14:creationId xmlns:p14="http://schemas.microsoft.com/office/powerpoint/2010/main" val="228053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1" dirty="0"/>
              <a:t>Mobility</a:t>
            </a:r>
            <a:r>
              <a:rPr lang="en-GB" sz="1200" dirty="0"/>
              <a:t> How difficult has it been for you to get around inside and outside </a:t>
            </a:r>
            <a:r>
              <a:rPr lang="en-GB" sz="1200" i="1" dirty="0"/>
              <a:t>(using any aids you usually use e.g. a walking stick, frame or wheelchair)? (D)</a:t>
            </a:r>
            <a:endParaRPr lang="en-GB" sz="1200" dirty="0"/>
          </a:p>
          <a:p>
            <a:pPr>
              <a:spcBef>
                <a:spcPts val="0"/>
              </a:spcBef>
              <a:buFont typeface="Wingdings" panose="05000000000000000000" pitchFamily="2" charset="2"/>
              <a:buChar char="Ø"/>
            </a:pPr>
            <a:r>
              <a:rPr lang="en-GB" sz="1200" b="1" dirty="0"/>
              <a:t>Daily activity </a:t>
            </a:r>
            <a:r>
              <a:rPr lang="en-GB" sz="1200" dirty="0"/>
              <a:t>How difficult has it been for you to do day-to-day activities (</a:t>
            </a:r>
            <a:r>
              <a:rPr lang="en-GB" sz="1200" i="1" dirty="0"/>
              <a:t>e.g. working, shopping, housework</a:t>
            </a:r>
            <a:r>
              <a:rPr lang="en-GB" sz="1200" dirty="0"/>
              <a:t>) (</a:t>
            </a:r>
            <a:r>
              <a:rPr lang="en-GB" sz="1200" i="1" dirty="0"/>
              <a:t>D</a:t>
            </a:r>
            <a:r>
              <a:rPr lang="en-GB" sz="1200" dirty="0"/>
              <a:t>)</a:t>
            </a:r>
          </a:p>
          <a:p>
            <a:pPr>
              <a:spcBef>
                <a:spcPts val="0"/>
              </a:spcBef>
              <a:buFont typeface="Wingdings" panose="05000000000000000000" pitchFamily="2" charset="2"/>
              <a:buChar char="Ø"/>
            </a:pPr>
            <a:r>
              <a:rPr lang="en-GB" sz="1200" b="1" dirty="0"/>
              <a:t>Relationships loneliness</a:t>
            </a:r>
            <a:r>
              <a:rPr lang="en-GB" sz="1200" dirty="0"/>
              <a:t> I felt lonely (F)</a:t>
            </a:r>
          </a:p>
          <a:p>
            <a:pPr>
              <a:spcBef>
                <a:spcPts val="0"/>
              </a:spcBef>
              <a:buFont typeface="Wingdings" panose="05000000000000000000" pitchFamily="2" charset="2"/>
              <a:buChar char="Ø"/>
            </a:pPr>
            <a:r>
              <a:rPr lang="en-GB" sz="1200" b="1" dirty="0"/>
              <a:t>Coping </a:t>
            </a:r>
            <a:r>
              <a:rPr lang="en-GB" sz="1200" dirty="0"/>
              <a:t>I felt unable to cope with my day to day life (F) / [</a:t>
            </a:r>
            <a:r>
              <a:rPr lang="en-GB" sz="1200" b="1" dirty="0"/>
              <a:t>Control</a:t>
            </a:r>
            <a:r>
              <a:rPr lang="en-GB" sz="1200" dirty="0"/>
              <a:t> I felt I had no control over my day to day life (</a:t>
            </a:r>
            <a:r>
              <a:rPr lang="en-GB" sz="1200" i="1" dirty="0"/>
              <a:t>e.g. having the choice to do things or have things done for you as you like and when you want</a:t>
            </a:r>
            <a:r>
              <a:rPr lang="en-GB" sz="1200" dirty="0"/>
              <a:t>] (F)</a:t>
            </a:r>
          </a:p>
          <a:p>
            <a:pPr>
              <a:spcBef>
                <a:spcPts val="0"/>
              </a:spcBef>
              <a:buFont typeface="Wingdings" panose="05000000000000000000" pitchFamily="2" charset="2"/>
              <a:buChar char="Ø"/>
            </a:pPr>
            <a:r>
              <a:rPr lang="en-GB" sz="1200" b="1" dirty="0"/>
              <a:t>Anxiety </a:t>
            </a:r>
            <a:r>
              <a:rPr lang="en-GB" sz="1200" dirty="0"/>
              <a:t>I felt anxious (F)</a:t>
            </a:r>
          </a:p>
          <a:p>
            <a:pPr>
              <a:spcBef>
                <a:spcPts val="0"/>
              </a:spcBef>
              <a:buFont typeface="Wingdings" panose="05000000000000000000" pitchFamily="2" charset="2"/>
              <a:buChar char="Ø"/>
            </a:pPr>
            <a:r>
              <a:rPr lang="en-GB" sz="1200" b="1" dirty="0"/>
              <a:t>Fatigue </a:t>
            </a:r>
            <a:r>
              <a:rPr lang="en-GB" sz="1200" dirty="0"/>
              <a:t>I felt exhausted (F)</a:t>
            </a:r>
          </a:p>
          <a:p>
            <a:pPr>
              <a:spcBef>
                <a:spcPts val="0"/>
              </a:spcBef>
              <a:buFont typeface="Wingdings" panose="05000000000000000000" pitchFamily="2" charset="2"/>
              <a:buChar char="Ø"/>
            </a:pPr>
            <a:r>
              <a:rPr lang="en-GB" sz="1200" b="1" dirty="0"/>
              <a:t>Happy</a:t>
            </a:r>
            <a:r>
              <a:rPr lang="en-GB" sz="1200" dirty="0"/>
              <a:t> I felt sad/depressed (F)</a:t>
            </a:r>
          </a:p>
          <a:p>
            <a:pPr>
              <a:spcBef>
                <a:spcPts val="0"/>
              </a:spcBef>
              <a:buFont typeface="Wingdings" panose="05000000000000000000" pitchFamily="2" charset="2"/>
              <a:buChar char="Ø"/>
            </a:pPr>
            <a:r>
              <a:rPr lang="en-GB" sz="1200" b="1" dirty="0"/>
              <a:t>Pain </a:t>
            </a:r>
            <a:r>
              <a:rPr lang="en-GB" sz="1200" dirty="0"/>
              <a:t>I had [no/slight…] physical pain (S)</a:t>
            </a:r>
          </a:p>
          <a:p>
            <a:pPr>
              <a:spcBef>
                <a:spcPts val="0"/>
              </a:spcBef>
              <a:buFont typeface="Wingdings" panose="05000000000000000000" pitchFamily="2" charset="2"/>
              <a:buChar char="Ø"/>
            </a:pPr>
            <a:r>
              <a:rPr lang="en-GB" sz="1200" b="1" dirty="0"/>
              <a:t>Cognitive function </a:t>
            </a:r>
            <a:r>
              <a:rPr lang="en-GB" sz="1200" dirty="0"/>
              <a:t>I had trouble concentrating/thinking clearly (F)</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87A7E-0BC3-7944-92E5-CB5EDE8CD9C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28690A87-96E2-5E43-B814-DDE1CED879DB}"/>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The E-QALY project</a:t>
            </a:r>
          </a:p>
        </p:txBody>
      </p:sp>
    </p:spTree>
    <p:extLst>
      <p:ext uri="{BB962C8B-B14F-4D97-AF65-F5344CB8AC3E}">
        <p14:creationId xmlns:p14="http://schemas.microsoft.com/office/powerpoint/2010/main" val="2512483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that it can be compared in content with the EQ-5D; it is useful when an intervention is likely to more broadly impact aspects of social care like coping, ability to think or concentrate, and more clearly delineated aspects of mental health</a:t>
            </a:r>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The E-QALY project</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87A7E-0BC3-7944-92E5-CB5EDE8CD9C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7311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US" dirty="0"/>
              <a:t>06/12/2017</a:t>
            </a:r>
          </a:p>
        </p:txBody>
      </p:sp>
      <p:sp>
        <p:nvSpPr>
          <p:cNvPr id="5" name="Slide Number Placeholder 4"/>
          <p:cNvSpPr>
            <a:spLocks noGrp="1"/>
          </p:cNvSpPr>
          <p:nvPr>
            <p:ph type="sldNum" sz="quarter" idx="11"/>
          </p:nvPr>
        </p:nvSpPr>
        <p:spPr/>
        <p:txBody>
          <a:bodyPr/>
          <a:lstStyle/>
          <a:p>
            <a:fld id="{6ADF78D9-9757-4B19-A86A-19740044A54D}" type="slidenum">
              <a:rPr lang="en-US" smtClean="0"/>
              <a:t>29</a:t>
            </a:fld>
            <a:endParaRPr lang="en-US" dirty="0"/>
          </a:p>
        </p:txBody>
      </p:sp>
      <p:sp>
        <p:nvSpPr>
          <p:cNvPr id="6" name="Header Placeholder 5">
            <a:extLst>
              <a:ext uri="{FF2B5EF4-FFF2-40B4-BE49-F238E27FC236}">
                <a16:creationId xmlns:a16="http://schemas.microsoft.com/office/drawing/2014/main" id="{69F3F494-8C09-4C43-BEE7-DD3DC27789B6}"/>
              </a:ext>
            </a:extLst>
          </p:cNvPr>
          <p:cNvSpPr>
            <a:spLocks noGrp="1"/>
          </p:cNvSpPr>
          <p:nvPr>
            <p:ph type="hdr" sz="quarter"/>
          </p:nvPr>
        </p:nvSpPr>
        <p:spPr/>
        <p:txBody>
          <a:bodyPr/>
          <a:lstStyle/>
          <a:p>
            <a:r>
              <a:rPr lang="nl-NL"/>
              <a:t>The E-QALY project</a:t>
            </a:r>
          </a:p>
        </p:txBody>
      </p:sp>
    </p:spTree>
    <p:extLst>
      <p:ext uri="{BB962C8B-B14F-4D97-AF65-F5344CB8AC3E}">
        <p14:creationId xmlns:p14="http://schemas.microsoft.com/office/powerpoint/2010/main" val="282244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Developments in field since 1980s – qualitative methods, patient/user involvement, psychometrics</a:t>
            </a:r>
          </a:p>
          <a:p>
            <a:r>
              <a:rPr lang="en-GB" sz="1200" dirty="0"/>
              <a:t>Concern about narrow scope of five dimensions in most commonly used measure in economic evaluation – EQ-5D</a:t>
            </a:r>
          </a:p>
          <a:p>
            <a:r>
              <a:rPr lang="en-GB" sz="1200" dirty="0"/>
              <a:t>Going beyond health – people living longer importance of social care and informal carers</a:t>
            </a:r>
          </a:p>
          <a:p>
            <a:r>
              <a:rPr lang="en-GB" sz="1200" dirty="0"/>
              <a:t>Development of non-health instruments (e.g. CarerQoL or Carer Experience Scale) – may limit decision making across and within sectors </a:t>
            </a:r>
          </a:p>
          <a:p>
            <a:r>
              <a:rPr lang="en-GB" sz="1200" dirty="0"/>
              <a:t>Presentation focuses on one group of interest: informal carers</a:t>
            </a:r>
          </a:p>
          <a:p>
            <a:endParaRPr lang="en-GB" dirty="0"/>
          </a:p>
        </p:txBody>
      </p:sp>
      <p:sp>
        <p:nvSpPr>
          <p:cNvPr id="4" name="Date Placeholder 3"/>
          <p:cNvSpPr>
            <a:spLocks noGrp="1"/>
          </p:cNvSpPr>
          <p:nvPr>
            <p:ph type="dt" idx="10"/>
          </p:nvPr>
        </p:nvSpPr>
        <p:spPr/>
        <p:txBody>
          <a:bodyPr/>
          <a:lstStyle/>
          <a:p>
            <a:r>
              <a:rPr lang="en-US" dirty="0"/>
              <a:t>06/12/2017</a:t>
            </a:r>
          </a:p>
        </p:txBody>
      </p:sp>
      <p:sp>
        <p:nvSpPr>
          <p:cNvPr id="5" name="Slide Number Placeholder 4"/>
          <p:cNvSpPr>
            <a:spLocks noGrp="1"/>
          </p:cNvSpPr>
          <p:nvPr>
            <p:ph type="sldNum" sz="quarter" idx="11"/>
          </p:nvPr>
        </p:nvSpPr>
        <p:spPr/>
        <p:txBody>
          <a:bodyPr/>
          <a:lstStyle/>
          <a:p>
            <a:fld id="{6ADF78D9-9757-4B19-A86A-19740044A54D}" type="slidenum">
              <a:rPr lang="en-US" smtClean="0"/>
              <a:t>2</a:t>
            </a:fld>
            <a:endParaRPr lang="en-US" dirty="0"/>
          </a:p>
        </p:txBody>
      </p:sp>
    </p:spTree>
    <p:extLst>
      <p:ext uri="{BB962C8B-B14F-4D97-AF65-F5344CB8AC3E}">
        <p14:creationId xmlns:p14="http://schemas.microsoft.com/office/powerpoint/2010/main" val="188756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US" dirty="0"/>
              <a:t>06/12/2017</a:t>
            </a:r>
          </a:p>
        </p:txBody>
      </p:sp>
      <p:sp>
        <p:nvSpPr>
          <p:cNvPr id="5" name="Slide Number Placeholder 4"/>
          <p:cNvSpPr>
            <a:spLocks noGrp="1"/>
          </p:cNvSpPr>
          <p:nvPr>
            <p:ph type="sldNum" sz="quarter" idx="11"/>
          </p:nvPr>
        </p:nvSpPr>
        <p:spPr/>
        <p:txBody>
          <a:bodyPr/>
          <a:lstStyle/>
          <a:p>
            <a:fld id="{6ADF78D9-9757-4B19-A86A-19740044A54D}" type="slidenum">
              <a:rPr lang="en-US" smtClean="0"/>
              <a:t>3</a:t>
            </a:fld>
            <a:endParaRPr lang="en-US" dirty="0"/>
          </a:p>
        </p:txBody>
      </p:sp>
    </p:spTree>
    <p:extLst>
      <p:ext uri="{BB962C8B-B14F-4D97-AF65-F5344CB8AC3E}">
        <p14:creationId xmlns:p14="http://schemas.microsoft.com/office/powerpoint/2010/main" val="155967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06/12/2017</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F78D9-9757-4B19-A86A-19740044A5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a:extLst>
              <a:ext uri="{FF2B5EF4-FFF2-40B4-BE49-F238E27FC236}">
                <a16:creationId xmlns:a16="http://schemas.microsoft.com/office/drawing/2014/main" id="{15CC0566-D6A1-E344-A755-DEF91D0FEA08}"/>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The E-QALY project</a:t>
            </a:r>
          </a:p>
        </p:txBody>
      </p:sp>
    </p:spTree>
    <p:extLst>
      <p:ext uri="{BB962C8B-B14F-4D97-AF65-F5344CB8AC3E}">
        <p14:creationId xmlns:p14="http://schemas.microsoft.com/office/powerpoint/2010/main" val="277304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Process draws on qualitative and quantitative</a:t>
            </a:r>
            <a:r>
              <a:rPr lang="en-GB" baseline="0" dirty="0"/>
              <a:t> evidence and input of stakeholders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DF78D9-9757-4B19-A86A-19740044A54D}" type="slidenum">
              <a:rPr kumimoji="0" lang="en-US" sz="1200" b="0" i="0" u="none" strike="noStrike" kern="1200" cap="none" spc="0" normalizeH="0" baseline="0" noProof="0" smtClean="0">
                <a:ln>
                  <a:noFill/>
                </a:ln>
                <a:solidFill>
                  <a:prstClr val="black"/>
                </a:solidFill>
                <a:effectLst/>
                <a:uLnTx/>
                <a:uFillTx/>
                <a:latin typeface="TUOS Stephenson" panose="020705030800000200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TUOS Stephenson" panose="02070503080000020004" pitchFamily="18" charset="0"/>
              <a:ea typeface="MS PGothic" panose="020B0600070205080204" pitchFamily="34" charset="-128"/>
              <a:cs typeface="+mn-cs"/>
            </a:endParaRPr>
          </a:p>
        </p:txBody>
      </p:sp>
      <p:sp>
        <p:nvSpPr>
          <p:cNvPr id="5" name="Header Placeholder 4">
            <a:extLst>
              <a:ext uri="{FF2B5EF4-FFF2-40B4-BE49-F238E27FC236}">
                <a16:creationId xmlns:a16="http://schemas.microsoft.com/office/drawing/2014/main" id="{956828D3-EEBB-904F-8B9B-9BE28EC5E307}"/>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The E-QALY project</a:t>
            </a:r>
          </a:p>
        </p:txBody>
      </p:sp>
    </p:spTree>
    <p:extLst>
      <p:ext uri="{BB962C8B-B14F-4D97-AF65-F5344CB8AC3E}">
        <p14:creationId xmlns:p14="http://schemas.microsoft.com/office/powerpoint/2010/main" val="213008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06/12/2017</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F78D9-9757-4B19-A86A-19740044A5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a:extLst>
              <a:ext uri="{FF2B5EF4-FFF2-40B4-BE49-F238E27FC236}">
                <a16:creationId xmlns:a16="http://schemas.microsoft.com/office/drawing/2014/main" id="{B4E5ECE5-9062-A445-9E3C-CEE00F636C79}"/>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The E-QALY project</a:t>
            </a:r>
          </a:p>
        </p:txBody>
      </p:sp>
    </p:spTree>
    <p:extLst>
      <p:ext uri="{BB962C8B-B14F-4D97-AF65-F5344CB8AC3E}">
        <p14:creationId xmlns:p14="http://schemas.microsoft.com/office/powerpoint/2010/main" val="3345896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e.g. cannot be specific about whether we are caring for individuals </a:t>
            </a:r>
          </a:p>
          <a:p>
            <a:endParaRPr lang="en-GB" dirty="0"/>
          </a:p>
        </p:txBody>
      </p:sp>
      <p:sp>
        <p:nvSpPr>
          <p:cNvPr id="4" name="Date Placeholder 3"/>
          <p:cNvSpPr>
            <a:spLocks noGrp="1"/>
          </p:cNvSpPr>
          <p:nvPr>
            <p:ph type="dt" idx="10"/>
          </p:nvPr>
        </p:nvSpPr>
        <p:spPr/>
        <p:txBody>
          <a:bodyPr/>
          <a:lstStyle/>
          <a:p>
            <a:r>
              <a:rPr lang="en-US" dirty="0"/>
              <a:t>06/12/2017</a:t>
            </a:r>
          </a:p>
        </p:txBody>
      </p:sp>
      <p:sp>
        <p:nvSpPr>
          <p:cNvPr id="5" name="Slide Number Placeholder 4"/>
          <p:cNvSpPr>
            <a:spLocks noGrp="1"/>
          </p:cNvSpPr>
          <p:nvPr>
            <p:ph type="sldNum" sz="quarter" idx="11"/>
          </p:nvPr>
        </p:nvSpPr>
        <p:spPr/>
        <p:txBody>
          <a:bodyPr/>
          <a:lstStyle/>
          <a:p>
            <a:fld id="{6ADF78D9-9757-4B19-A86A-19740044A54D}" type="slidenum">
              <a:rPr lang="en-US" smtClean="0"/>
              <a:t>10</a:t>
            </a:fld>
            <a:endParaRPr lang="en-US" dirty="0"/>
          </a:p>
        </p:txBody>
      </p:sp>
    </p:spTree>
    <p:extLst>
      <p:ext uri="{BB962C8B-B14F-4D97-AF65-F5344CB8AC3E}">
        <p14:creationId xmlns:p14="http://schemas.microsoft.com/office/powerpoint/2010/main" val="939163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US" dirty="0"/>
              <a:t>06/12/2017</a:t>
            </a:r>
          </a:p>
        </p:txBody>
      </p:sp>
      <p:sp>
        <p:nvSpPr>
          <p:cNvPr id="5" name="Slide Number Placeholder 4"/>
          <p:cNvSpPr>
            <a:spLocks noGrp="1"/>
          </p:cNvSpPr>
          <p:nvPr>
            <p:ph type="sldNum" sz="quarter" idx="11"/>
          </p:nvPr>
        </p:nvSpPr>
        <p:spPr/>
        <p:txBody>
          <a:bodyPr/>
          <a:lstStyle/>
          <a:p>
            <a:fld id="{6ADF78D9-9757-4B19-A86A-19740044A54D}" type="slidenum">
              <a:rPr lang="en-US" smtClean="0"/>
              <a:t>11</a:t>
            </a:fld>
            <a:endParaRPr lang="en-US" dirty="0"/>
          </a:p>
        </p:txBody>
      </p:sp>
    </p:spTree>
    <p:extLst>
      <p:ext uri="{BB962C8B-B14F-4D97-AF65-F5344CB8AC3E}">
        <p14:creationId xmlns:p14="http://schemas.microsoft.com/office/powerpoint/2010/main" val="98890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US" dirty="0"/>
              <a:t>06/12/2017</a:t>
            </a:r>
          </a:p>
        </p:txBody>
      </p:sp>
      <p:sp>
        <p:nvSpPr>
          <p:cNvPr id="5" name="Slide Number Placeholder 4"/>
          <p:cNvSpPr>
            <a:spLocks noGrp="1"/>
          </p:cNvSpPr>
          <p:nvPr>
            <p:ph type="sldNum" sz="quarter" idx="11"/>
          </p:nvPr>
        </p:nvSpPr>
        <p:spPr/>
        <p:txBody>
          <a:bodyPr/>
          <a:lstStyle/>
          <a:p>
            <a:fld id="{6ADF78D9-9757-4B19-A86A-19740044A54D}" type="slidenum">
              <a:rPr lang="en-US" smtClean="0"/>
              <a:t>14</a:t>
            </a:fld>
            <a:endParaRPr lang="en-US" dirty="0"/>
          </a:p>
        </p:txBody>
      </p:sp>
    </p:spTree>
    <p:extLst>
      <p:ext uri="{BB962C8B-B14F-4D97-AF65-F5344CB8AC3E}">
        <p14:creationId xmlns:p14="http://schemas.microsoft.com/office/powerpoint/2010/main" val="684706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hyperlink" Target="http://www.euroqol.org" TargetMode="Externa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09600" y="2209800"/>
            <a:ext cx="8229600" cy="1828800"/>
          </a:xfrm>
        </p:spPr>
        <p:txBody>
          <a:bodyPr anchor="ctr"/>
          <a:lstStyle>
            <a:lvl1pPr>
              <a:defRPr sz="5400"/>
            </a:lvl1pPr>
          </a:lstStyle>
          <a:p>
            <a:r>
              <a:rPr lang="en-US"/>
              <a:t>Click to edit Master title style</a:t>
            </a:r>
            <a:endParaRPr lang="en-GB"/>
          </a:p>
        </p:txBody>
      </p:sp>
      <p:sp>
        <p:nvSpPr>
          <p:cNvPr id="4099" name="Rectangle 3"/>
          <p:cNvSpPr>
            <a:spLocks noGrp="1" noChangeArrowheads="1"/>
          </p:cNvSpPr>
          <p:nvPr>
            <p:ph type="subTitle" idx="1"/>
          </p:nvPr>
        </p:nvSpPr>
        <p:spPr>
          <a:xfrm>
            <a:off x="609600" y="4876800"/>
            <a:ext cx="8229600" cy="1066800"/>
          </a:xfrm>
        </p:spPr>
        <p:txBody>
          <a:bodyPr/>
          <a:lstStyle>
            <a:lvl1pPr marL="0" indent="0">
              <a:spcBef>
                <a:spcPct val="0"/>
              </a:spcBef>
              <a:buFontTx/>
              <a:buNone/>
              <a:defRPr/>
            </a:lvl1pPr>
          </a:lstStyle>
          <a:p>
            <a:r>
              <a:rPr lang="en-US"/>
              <a:t>Click to edit Master subtitle style</a:t>
            </a:r>
            <a:endParaRPr lang="en-GB"/>
          </a:p>
        </p:txBody>
      </p:sp>
      <p:sp>
        <p:nvSpPr>
          <p:cNvPr id="6" name="Rectangle 6"/>
          <p:cNvSpPr>
            <a:spLocks noGrp="1" noChangeArrowheads="1"/>
          </p:cNvSpPr>
          <p:nvPr>
            <p:ph type="sldNum" sz="quarter" idx="10"/>
          </p:nvPr>
        </p:nvSpPr>
        <p:spPr/>
        <p:txBody>
          <a:bodyPr/>
          <a:lstStyle>
            <a:lvl1pPr>
              <a:defRPr b="1"/>
            </a:lvl1pPr>
          </a:lstStyle>
          <a:p>
            <a:fld id="{79780CB2-20D3-45CD-9916-3ED7D43A74D6}" type="slidenum">
              <a:rPr lang="en-US" smtClean="0"/>
              <a:pPr/>
              <a:t>‹#›</a:t>
            </a:fld>
            <a:endParaRPr lang="en-US" dirty="0"/>
          </a:p>
        </p:txBody>
      </p:sp>
      <p:sp>
        <p:nvSpPr>
          <p:cNvPr id="7" name="Rectangle 18"/>
          <p:cNvSpPr>
            <a:spLocks noGrp="1" noChangeArrowheads="1"/>
          </p:cNvSpPr>
          <p:nvPr>
            <p:ph type="dt" sz="half" idx="11"/>
          </p:nvPr>
        </p:nvSpPr>
        <p:spPr/>
        <p:txBody>
          <a:bodyPr/>
          <a:lstStyle>
            <a:lvl1pPr>
              <a:defRPr smtClean="0"/>
            </a:lvl1pPr>
          </a:lstStyle>
          <a:p>
            <a:fld id="{7D49925A-D317-4122-AA08-6C631021E8CB}" type="datetime1">
              <a:rPr lang="en-US" smtClean="0"/>
              <a:t>11/13/2020</a:t>
            </a:fld>
            <a:endParaRPr lang="en-US" dirty="0"/>
          </a:p>
        </p:txBody>
      </p:sp>
      <p:sp>
        <p:nvSpPr>
          <p:cNvPr id="8" name="Rectangle 19"/>
          <p:cNvSpPr>
            <a:spLocks noGrp="1" noChangeArrowheads="1"/>
          </p:cNvSpPr>
          <p:nvPr>
            <p:ph type="ftr" sz="quarter" idx="12"/>
          </p:nvPr>
        </p:nvSpPr>
        <p:spPr/>
        <p:txBody>
          <a:bodyPr/>
          <a:lstStyle>
            <a:lvl1pPr>
              <a:defRPr smtClean="0"/>
            </a:lvl1pPr>
          </a:lstStyle>
          <a:p>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6293021"/>
            <a:ext cx="707897" cy="432392"/>
          </a:xfrm>
          <a:prstGeom prst="rect">
            <a:avLst/>
          </a:prstGeom>
        </p:spPr>
      </p:pic>
    </p:spTree>
    <p:extLst>
      <p:ext uri="{BB962C8B-B14F-4D97-AF65-F5344CB8AC3E}">
        <p14:creationId xmlns:p14="http://schemas.microsoft.com/office/powerpoint/2010/main" val="2503480162"/>
      </p:ext>
    </p:extLst>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E35D0057-EC34-4A12-8326-B6F4FC9EA08D}" type="datetime1">
              <a:rPr lang="en-US" smtClean="0"/>
              <a:t>11/13/2020</a:t>
            </a:fld>
            <a:endParaRPr lang="en-US" dirty="0"/>
          </a:p>
        </p:txBody>
      </p:sp>
      <p:sp>
        <p:nvSpPr>
          <p:cNvPr id="5" name="Rectangle 11"/>
          <p:cNvSpPr>
            <a:spLocks noGrp="1" noChangeArrowheads="1"/>
          </p:cNvSpPr>
          <p:nvPr>
            <p:ph type="ftr" sz="quarter" idx="11"/>
          </p:nvPr>
        </p:nvSpPr>
        <p:spPr>
          <a:ln/>
        </p:spPr>
        <p:txBody>
          <a:bodyPr/>
          <a:lstStyle>
            <a:lvl1pPr>
              <a:defRPr/>
            </a:lvl1pPr>
          </a:lstStyle>
          <a:p>
            <a:endParaRPr lang="en-US" dirty="0"/>
          </a:p>
        </p:txBody>
      </p:sp>
      <p:sp>
        <p:nvSpPr>
          <p:cNvPr id="6" name="Rectangle 12"/>
          <p:cNvSpPr>
            <a:spLocks noGrp="1" noChangeArrowheads="1"/>
          </p:cNvSpPr>
          <p:nvPr>
            <p:ph type="sldNum" sz="quarter" idx="12"/>
          </p:nvPr>
        </p:nvSpPr>
        <p:spPr>
          <a:ln/>
        </p:spPr>
        <p:txBody>
          <a:bodyPr/>
          <a:lstStyle>
            <a:lvl1pPr>
              <a:defRPr/>
            </a:lvl1pPr>
          </a:lstStyle>
          <a:p>
            <a:fld id="{79780CB2-20D3-45CD-9916-3ED7D43A74D6}" type="slidenum">
              <a:rPr lang="en-US" smtClean="0"/>
              <a:pPr/>
              <a:t>‹#›</a:t>
            </a:fld>
            <a:endParaRPr lang="en-US" dirty="0"/>
          </a:p>
        </p:txBody>
      </p:sp>
      <p:pic>
        <p:nvPicPr>
          <p:cNvPr id="7"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98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FA7AD0B8-9D54-4362-B4B3-75F57B570882}" type="datetime1">
              <a:rPr lang="en-US" smtClean="0"/>
              <a:t>11/13/2020</a:t>
            </a:fld>
            <a:endParaRPr lang="en-US" dirty="0"/>
          </a:p>
        </p:txBody>
      </p:sp>
      <p:sp>
        <p:nvSpPr>
          <p:cNvPr id="5" name="Rectangle 11"/>
          <p:cNvSpPr>
            <a:spLocks noGrp="1" noChangeArrowheads="1"/>
          </p:cNvSpPr>
          <p:nvPr>
            <p:ph type="ftr" sz="quarter" idx="11"/>
          </p:nvPr>
        </p:nvSpPr>
        <p:spPr>
          <a:ln/>
        </p:spPr>
        <p:txBody>
          <a:bodyPr/>
          <a:lstStyle>
            <a:lvl1pPr>
              <a:defRPr/>
            </a:lvl1pPr>
          </a:lstStyle>
          <a:p>
            <a:endParaRPr lang="en-US" dirty="0"/>
          </a:p>
        </p:txBody>
      </p:sp>
      <p:sp>
        <p:nvSpPr>
          <p:cNvPr id="6" name="Rectangle 12"/>
          <p:cNvSpPr>
            <a:spLocks noGrp="1" noChangeArrowheads="1"/>
          </p:cNvSpPr>
          <p:nvPr>
            <p:ph type="sldNum" sz="quarter" idx="12"/>
          </p:nvPr>
        </p:nvSpPr>
        <p:spPr>
          <a:ln/>
        </p:spPr>
        <p:txBody>
          <a:bodyPr/>
          <a:lstStyle>
            <a:lvl1pPr>
              <a:defRPr/>
            </a:lvl1pPr>
          </a:lstStyle>
          <a:p>
            <a:fld id="{79780CB2-20D3-45CD-9916-3ED7D43A74D6}" type="slidenum">
              <a:rPr lang="en-US" smtClean="0"/>
              <a:pPr/>
              <a:t>‹#›</a:t>
            </a:fld>
            <a:endParaRPr lang="en-US" dirty="0"/>
          </a:p>
        </p:txBody>
      </p:sp>
      <p:pic>
        <p:nvPicPr>
          <p:cNvPr id="7"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87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762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362200"/>
            <a:ext cx="4038600" cy="3733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2362200"/>
            <a:ext cx="4038600" cy="3733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
          <p:cNvSpPr>
            <a:spLocks noGrp="1" noChangeArrowheads="1"/>
          </p:cNvSpPr>
          <p:nvPr>
            <p:ph type="dt" sz="half" idx="10"/>
          </p:nvPr>
        </p:nvSpPr>
        <p:spPr>
          <a:ln/>
        </p:spPr>
        <p:txBody>
          <a:bodyPr/>
          <a:lstStyle>
            <a:lvl1pPr>
              <a:defRPr/>
            </a:lvl1pPr>
          </a:lstStyle>
          <a:p>
            <a:fld id="{44459D47-B1BF-4BD8-9508-798CD592B7B4}" type="datetime1">
              <a:rPr lang="en-US" smtClean="0"/>
              <a:t>11/13/2020</a:t>
            </a:fld>
            <a:endParaRPr lang="en-US" dirty="0"/>
          </a:p>
        </p:txBody>
      </p:sp>
      <p:sp>
        <p:nvSpPr>
          <p:cNvPr id="6" name="Rectangle 11"/>
          <p:cNvSpPr>
            <a:spLocks noGrp="1" noChangeArrowheads="1"/>
          </p:cNvSpPr>
          <p:nvPr>
            <p:ph type="ftr" sz="quarter" idx="11"/>
          </p:nvPr>
        </p:nvSpPr>
        <p:spPr>
          <a:ln/>
        </p:spPr>
        <p:txBody>
          <a:bodyPr/>
          <a:lstStyle>
            <a:lvl1pPr>
              <a:defRPr/>
            </a:lvl1pPr>
          </a:lstStyle>
          <a:p>
            <a:endParaRPr lang="en-US" dirty="0"/>
          </a:p>
        </p:txBody>
      </p:sp>
      <p:sp>
        <p:nvSpPr>
          <p:cNvPr id="7" name="Rectangle 12"/>
          <p:cNvSpPr>
            <a:spLocks noGrp="1" noChangeArrowheads="1"/>
          </p:cNvSpPr>
          <p:nvPr>
            <p:ph type="sldNum" sz="quarter" idx="12"/>
          </p:nvPr>
        </p:nvSpPr>
        <p:spPr>
          <a:ln/>
        </p:spPr>
        <p:txBody>
          <a:bodyPr/>
          <a:lstStyle>
            <a:lvl1pPr>
              <a:defRPr/>
            </a:lvl1pPr>
          </a:lstStyle>
          <a:p>
            <a:fld id="{79780CB2-20D3-45CD-9916-3ED7D43A74D6}" type="slidenum">
              <a:rPr lang="en-US" smtClean="0"/>
              <a:pPr/>
              <a:t>‹#›</a:t>
            </a:fld>
            <a:endParaRPr lang="en-US" dirty="0"/>
          </a:p>
        </p:txBody>
      </p:sp>
      <p:pic>
        <p:nvPicPr>
          <p:cNvPr id="8"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932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09600" y="2209800"/>
            <a:ext cx="8229600" cy="1828800"/>
          </a:xfrm>
        </p:spPr>
        <p:txBody>
          <a:bodyPr anchor="ctr"/>
          <a:lstStyle>
            <a:lvl1pPr>
              <a:defRPr sz="5400"/>
            </a:lvl1pPr>
          </a:lstStyle>
          <a:p>
            <a:r>
              <a:rPr lang="en-US"/>
              <a:t>Click to edit Master title style</a:t>
            </a:r>
            <a:endParaRPr lang="en-GB"/>
          </a:p>
        </p:txBody>
      </p:sp>
      <p:sp>
        <p:nvSpPr>
          <p:cNvPr id="4099" name="Rectangle 3"/>
          <p:cNvSpPr>
            <a:spLocks noGrp="1" noChangeArrowheads="1"/>
          </p:cNvSpPr>
          <p:nvPr>
            <p:ph type="subTitle" idx="1"/>
          </p:nvPr>
        </p:nvSpPr>
        <p:spPr>
          <a:xfrm>
            <a:off x="609600" y="4876800"/>
            <a:ext cx="8229600" cy="1066800"/>
          </a:xfrm>
        </p:spPr>
        <p:txBody>
          <a:bodyPr/>
          <a:lstStyle>
            <a:lvl1pPr marL="0" indent="0">
              <a:spcBef>
                <a:spcPct val="0"/>
              </a:spcBef>
              <a:buFontTx/>
              <a:buNone/>
              <a:defRPr/>
            </a:lvl1pPr>
          </a:lstStyle>
          <a:p>
            <a:r>
              <a:rPr lang="en-US"/>
              <a:t>Click to edit Master subtitle style</a:t>
            </a:r>
            <a:endParaRPr lang="en-GB"/>
          </a:p>
        </p:txBody>
      </p:sp>
      <p:sp>
        <p:nvSpPr>
          <p:cNvPr id="6" name="Rectangle 6"/>
          <p:cNvSpPr>
            <a:spLocks noGrp="1" noChangeArrowheads="1"/>
          </p:cNvSpPr>
          <p:nvPr>
            <p:ph type="sldNum" sz="quarter" idx="10"/>
          </p:nvPr>
        </p:nvSpPr>
        <p:spPr/>
        <p:txBody>
          <a:bodyPr/>
          <a:lstStyle>
            <a:lvl1pPr>
              <a:defRPr b="1"/>
            </a:lvl1pPr>
          </a:lstStyle>
          <a:p>
            <a:fld id="{A9090087-3D28-4A68-ADD1-62914FFF9303}" type="slidenum">
              <a:rPr lang="en-GB" smtClean="0"/>
              <a:t>‹#›</a:t>
            </a:fld>
            <a:endParaRPr lang="en-GB" dirty="0"/>
          </a:p>
        </p:txBody>
      </p:sp>
      <p:sp>
        <p:nvSpPr>
          <p:cNvPr id="7" name="Rectangle 18"/>
          <p:cNvSpPr>
            <a:spLocks noGrp="1" noChangeArrowheads="1"/>
          </p:cNvSpPr>
          <p:nvPr>
            <p:ph type="dt" sz="half" idx="11"/>
          </p:nvPr>
        </p:nvSpPr>
        <p:spPr/>
        <p:txBody>
          <a:bodyPr/>
          <a:lstStyle>
            <a:lvl1pPr>
              <a:defRPr smtClean="0"/>
            </a:lvl1pPr>
          </a:lstStyle>
          <a:p>
            <a:fld id="{BCA7B369-B41D-42FB-9755-D4A8E3039197}" type="datetimeFigureOut">
              <a:rPr lang="en-GB" smtClean="0"/>
              <a:t>13/11/2020</a:t>
            </a:fld>
            <a:endParaRPr lang="en-GB" dirty="0"/>
          </a:p>
        </p:txBody>
      </p:sp>
      <p:sp>
        <p:nvSpPr>
          <p:cNvPr id="8" name="Rectangle 19"/>
          <p:cNvSpPr>
            <a:spLocks noGrp="1" noChangeArrowheads="1"/>
          </p:cNvSpPr>
          <p:nvPr>
            <p:ph type="ftr" sz="quarter" idx="12"/>
          </p:nvPr>
        </p:nvSpPr>
        <p:spPr/>
        <p:txBody>
          <a:bodyPr/>
          <a:lstStyle>
            <a:lvl1pPr>
              <a:defRPr smtClean="0"/>
            </a:lvl1pPr>
          </a:lstStyle>
          <a:p>
            <a:endParaRPr lang="en-GB"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6293021"/>
            <a:ext cx="707897" cy="432392"/>
          </a:xfrm>
          <a:prstGeom prst="rect">
            <a:avLst/>
          </a:prstGeom>
        </p:spPr>
      </p:pic>
    </p:spTree>
    <p:extLst>
      <p:ext uri="{BB962C8B-B14F-4D97-AF65-F5344CB8AC3E}">
        <p14:creationId xmlns:p14="http://schemas.microsoft.com/office/powerpoint/2010/main" val="3008786164"/>
      </p:ext>
    </p:extLst>
  </p:cSld>
  <p:clrMapOvr>
    <a:overrideClrMapping bg1="dk2" tx1="lt1" bg2="dk1"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BCA7B369-B41D-42FB-9755-D4A8E3039197}" type="datetimeFigureOut">
              <a:rPr lang="en-GB" smtClean="0"/>
              <a:t>13/11/2020</a:t>
            </a:fld>
            <a:endParaRPr lang="en-GB" dirty="0"/>
          </a:p>
        </p:txBody>
      </p:sp>
      <p:sp>
        <p:nvSpPr>
          <p:cNvPr id="5" name="Rectangle 11"/>
          <p:cNvSpPr>
            <a:spLocks noGrp="1" noChangeArrowheads="1"/>
          </p:cNvSpPr>
          <p:nvPr>
            <p:ph type="ftr" sz="quarter" idx="11"/>
          </p:nvPr>
        </p:nvSpPr>
        <p:spPr>
          <a:ln/>
        </p:spPr>
        <p:txBody>
          <a:bodyPr/>
          <a:lstStyle>
            <a:lvl1pPr>
              <a:defRPr/>
            </a:lvl1pPr>
          </a:lstStyle>
          <a:p>
            <a:endParaRPr lang="en-GB" dirty="0"/>
          </a:p>
        </p:txBody>
      </p:sp>
      <p:sp>
        <p:nvSpPr>
          <p:cNvPr id="6" name="Rectangle 12"/>
          <p:cNvSpPr>
            <a:spLocks noGrp="1" noChangeArrowheads="1"/>
          </p:cNvSpPr>
          <p:nvPr>
            <p:ph type="sldNum" sz="quarter" idx="12"/>
          </p:nvPr>
        </p:nvSpPr>
        <p:spPr>
          <a:ln/>
        </p:spPr>
        <p:txBody>
          <a:bodyPr/>
          <a:lstStyle>
            <a:lvl1pPr>
              <a:defRPr/>
            </a:lvl1pPr>
          </a:lstStyle>
          <a:p>
            <a:fld id="{A9090087-3D28-4A68-ADD1-62914FFF9303}" type="slidenum">
              <a:rPr lang="en-GB" smtClean="0"/>
              <a:t>‹#›</a:t>
            </a:fld>
            <a:endParaRPr lang="en-GB" dirty="0"/>
          </a:p>
        </p:txBody>
      </p:sp>
    </p:spTree>
    <p:extLst>
      <p:ext uri="{BB962C8B-B14F-4D97-AF65-F5344CB8AC3E}">
        <p14:creationId xmlns:p14="http://schemas.microsoft.com/office/powerpoint/2010/main" val="3750404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0"/>
          <p:cNvSpPr>
            <a:spLocks noGrp="1" noChangeArrowheads="1"/>
          </p:cNvSpPr>
          <p:nvPr>
            <p:ph type="dt" sz="half" idx="10"/>
          </p:nvPr>
        </p:nvSpPr>
        <p:spPr>
          <a:ln/>
        </p:spPr>
        <p:txBody>
          <a:bodyPr/>
          <a:lstStyle>
            <a:lvl1pPr>
              <a:defRPr/>
            </a:lvl1pPr>
          </a:lstStyle>
          <a:p>
            <a:fld id="{BCA7B369-B41D-42FB-9755-D4A8E3039197}" type="datetimeFigureOut">
              <a:rPr lang="en-GB" smtClean="0"/>
              <a:t>13/11/2020</a:t>
            </a:fld>
            <a:endParaRPr lang="en-GB" dirty="0"/>
          </a:p>
        </p:txBody>
      </p:sp>
      <p:sp>
        <p:nvSpPr>
          <p:cNvPr id="5" name="Rectangle 11"/>
          <p:cNvSpPr>
            <a:spLocks noGrp="1" noChangeArrowheads="1"/>
          </p:cNvSpPr>
          <p:nvPr>
            <p:ph type="ftr" sz="quarter" idx="11"/>
          </p:nvPr>
        </p:nvSpPr>
        <p:spPr>
          <a:ln/>
        </p:spPr>
        <p:txBody>
          <a:bodyPr/>
          <a:lstStyle>
            <a:lvl1pPr>
              <a:defRPr/>
            </a:lvl1pPr>
          </a:lstStyle>
          <a:p>
            <a:endParaRPr lang="en-GB" dirty="0"/>
          </a:p>
        </p:txBody>
      </p:sp>
      <p:sp>
        <p:nvSpPr>
          <p:cNvPr id="6" name="Rectangle 12"/>
          <p:cNvSpPr>
            <a:spLocks noGrp="1" noChangeArrowheads="1"/>
          </p:cNvSpPr>
          <p:nvPr>
            <p:ph type="sldNum" sz="quarter" idx="12"/>
          </p:nvPr>
        </p:nvSpPr>
        <p:spPr>
          <a:ln/>
        </p:spPr>
        <p:txBody>
          <a:bodyPr/>
          <a:lstStyle>
            <a:lvl1pPr>
              <a:defRPr/>
            </a:lvl1pPr>
          </a:lstStyle>
          <a:p>
            <a:fld id="{A9090087-3D28-4A68-ADD1-62914FFF9303}" type="slidenum">
              <a:rPr lang="en-GB" smtClean="0"/>
              <a:t>‹#›</a:t>
            </a:fld>
            <a:endParaRPr lang="en-GB" dirty="0"/>
          </a:p>
        </p:txBody>
      </p:sp>
    </p:spTree>
    <p:extLst>
      <p:ext uri="{BB962C8B-B14F-4D97-AF65-F5344CB8AC3E}">
        <p14:creationId xmlns:p14="http://schemas.microsoft.com/office/powerpoint/2010/main" val="2471415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
          <p:cNvSpPr>
            <a:spLocks noGrp="1" noChangeArrowheads="1"/>
          </p:cNvSpPr>
          <p:nvPr>
            <p:ph type="dt" sz="half" idx="10"/>
          </p:nvPr>
        </p:nvSpPr>
        <p:spPr>
          <a:ln/>
        </p:spPr>
        <p:txBody>
          <a:bodyPr/>
          <a:lstStyle>
            <a:lvl1pPr>
              <a:defRPr/>
            </a:lvl1pPr>
          </a:lstStyle>
          <a:p>
            <a:fld id="{BCA7B369-B41D-42FB-9755-D4A8E3039197}" type="datetimeFigureOut">
              <a:rPr lang="en-GB" smtClean="0"/>
              <a:t>13/11/2020</a:t>
            </a:fld>
            <a:endParaRPr lang="en-GB" dirty="0"/>
          </a:p>
        </p:txBody>
      </p:sp>
      <p:sp>
        <p:nvSpPr>
          <p:cNvPr id="6" name="Rectangle 11"/>
          <p:cNvSpPr>
            <a:spLocks noGrp="1" noChangeArrowheads="1"/>
          </p:cNvSpPr>
          <p:nvPr>
            <p:ph type="ftr" sz="quarter" idx="11"/>
          </p:nvPr>
        </p:nvSpPr>
        <p:spPr>
          <a:ln/>
        </p:spPr>
        <p:txBody>
          <a:bodyPr/>
          <a:lstStyle>
            <a:lvl1pPr>
              <a:defRPr/>
            </a:lvl1pPr>
          </a:lstStyle>
          <a:p>
            <a:endParaRPr lang="en-GB" dirty="0"/>
          </a:p>
        </p:txBody>
      </p:sp>
      <p:sp>
        <p:nvSpPr>
          <p:cNvPr id="7" name="Rectangle 12"/>
          <p:cNvSpPr>
            <a:spLocks noGrp="1" noChangeArrowheads="1"/>
          </p:cNvSpPr>
          <p:nvPr>
            <p:ph type="sldNum" sz="quarter" idx="12"/>
          </p:nvPr>
        </p:nvSpPr>
        <p:spPr>
          <a:ln/>
        </p:spPr>
        <p:txBody>
          <a:bodyPr/>
          <a:lstStyle>
            <a:lvl1pPr>
              <a:defRPr/>
            </a:lvl1pPr>
          </a:lstStyle>
          <a:p>
            <a:fld id="{A9090087-3D28-4A68-ADD1-62914FFF9303}" type="slidenum">
              <a:rPr lang="en-GB" smtClean="0"/>
              <a:t>‹#›</a:t>
            </a:fld>
            <a:endParaRPr lang="en-GB" dirty="0"/>
          </a:p>
        </p:txBody>
      </p:sp>
    </p:spTree>
    <p:extLst>
      <p:ext uri="{BB962C8B-B14F-4D97-AF65-F5344CB8AC3E}">
        <p14:creationId xmlns:p14="http://schemas.microsoft.com/office/powerpoint/2010/main" val="1905510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0"/>
          <p:cNvSpPr>
            <a:spLocks noGrp="1" noChangeArrowheads="1"/>
          </p:cNvSpPr>
          <p:nvPr>
            <p:ph type="dt" sz="half" idx="10"/>
          </p:nvPr>
        </p:nvSpPr>
        <p:spPr>
          <a:ln/>
        </p:spPr>
        <p:txBody>
          <a:bodyPr/>
          <a:lstStyle>
            <a:lvl1pPr>
              <a:defRPr/>
            </a:lvl1pPr>
          </a:lstStyle>
          <a:p>
            <a:fld id="{BCA7B369-B41D-42FB-9755-D4A8E3039197}" type="datetimeFigureOut">
              <a:rPr lang="en-GB" smtClean="0"/>
              <a:t>13/11/2020</a:t>
            </a:fld>
            <a:endParaRPr lang="en-GB" dirty="0"/>
          </a:p>
        </p:txBody>
      </p:sp>
      <p:sp>
        <p:nvSpPr>
          <p:cNvPr id="8" name="Rectangle 11"/>
          <p:cNvSpPr>
            <a:spLocks noGrp="1" noChangeArrowheads="1"/>
          </p:cNvSpPr>
          <p:nvPr>
            <p:ph type="ftr" sz="quarter" idx="11"/>
          </p:nvPr>
        </p:nvSpPr>
        <p:spPr>
          <a:ln/>
        </p:spPr>
        <p:txBody>
          <a:bodyPr/>
          <a:lstStyle>
            <a:lvl1pPr>
              <a:defRPr/>
            </a:lvl1pPr>
          </a:lstStyle>
          <a:p>
            <a:endParaRPr lang="en-GB" dirty="0"/>
          </a:p>
        </p:txBody>
      </p:sp>
      <p:sp>
        <p:nvSpPr>
          <p:cNvPr id="9" name="Rectangle 12"/>
          <p:cNvSpPr>
            <a:spLocks noGrp="1" noChangeArrowheads="1"/>
          </p:cNvSpPr>
          <p:nvPr>
            <p:ph type="sldNum" sz="quarter" idx="12"/>
          </p:nvPr>
        </p:nvSpPr>
        <p:spPr>
          <a:ln/>
        </p:spPr>
        <p:txBody>
          <a:bodyPr/>
          <a:lstStyle>
            <a:lvl1pPr>
              <a:defRPr/>
            </a:lvl1pPr>
          </a:lstStyle>
          <a:p>
            <a:fld id="{A9090087-3D28-4A68-ADD1-62914FFF9303}" type="slidenum">
              <a:rPr lang="en-GB" smtClean="0"/>
              <a:t>‹#›</a:t>
            </a:fld>
            <a:endParaRPr lang="en-GB" dirty="0"/>
          </a:p>
        </p:txBody>
      </p:sp>
    </p:spTree>
    <p:extLst>
      <p:ext uri="{BB962C8B-B14F-4D97-AF65-F5344CB8AC3E}">
        <p14:creationId xmlns:p14="http://schemas.microsoft.com/office/powerpoint/2010/main" val="1795845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fld id="{BCA7B369-B41D-42FB-9755-D4A8E3039197}" type="datetimeFigureOut">
              <a:rPr lang="en-GB" smtClean="0"/>
              <a:t>13/11/2020</a:t>
            </a:fld>
            <a:endParaRPr lang="en-GB" dirty="0"/>
          </a:p>
        </p:txBody>
      </p:sp>
      <p:sp>
        <p:nvSpPr>
          <p:cNvPr id="4" name="Rectangle 11"/>
          <p:cNvSpPr>
            <a:spLocks noGrp="1" noChangeArrowheads="1"/>
          </p:cNvSpPr>
          <p:nvPr>
            <p:ph type="ftr" sz="quarter" idx="11"/>
          </p:nvPr>
        </p:nvSpPr>
        <p:spPr>
          <a:ln/>
        </p:spPr>
        <p:txBody>
          <a:bodyPr/>
          <a:lstStyle>
            <a:lvl1pPr>
              <a:defRPr/>
            </a:lvl1pPr>
          </a:lstStyle>
          <a:p>
            <a:endParaRPr lang="en-GB" dirty="0"/>
          </a:p>
        </p:txBody>
      </p:sp>
      <p:sp>
        <p:nvSpPr>
          <p:cNvPr id="5" name="Rectangle 12"/>
          <p:cNvSpPr>
            <a:spLocks noGrp="1" noChangeArrowheads="1"/>
          </p:cNvSpPr>
          <p:nvPr>
            <p:ph type="sldNum" sz="quarter" idx="12"/>
          </p:nvPr>
        </p:nvSpPr>
        <p:spPr>
          <a:ln/>
        </p:spPr>
        <p:txBody>
          <a:bodyPr/>
          <a:lstStyle>
            <a:lvl1pPr>
              <a:defRPr/>
            </a:lvl1pPr>
          </a:lstStyle>
          <a:p>
            <a:fld id="{A9090087-3D28-4A68-ADD1-62914FFF9303}" type="slidenum">
              <a:rPr lang="en-GB" smtClean="0"/>
              <a:t>‹#›</a:t>
            </a:fld>
            <a:endParaRPr lang="en-GB" dirty="0"/>
          </a:p>
        </p:txBody>
      </p:sp>
    </p:spTree>
    <p:extLst>
      <p:ext uri="{BB962C8B-B14F-4D97-AF65-F5344CB8AC3E}">
        <p14:creationId xmlns:p14="http://schemas.microsoft.com/office/powerpoint/2010/main" val="2919213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BCA7B369-B41D-42FB-9755-D4A8E3039197}" type="datetimeFigureOut">
              <a:rPr lang="en-GB" smtClean="0"/>
              <a:t>13/11/2020</a:t>
            </a:fld>
            <a:endParaRPr lang="en-GB" dirty="0"/>
          </a:p>
        </p:txBody>
      </p:sp>
      <p:sp>
        <p:nvSpPr>
          <p:cNvPr id="3" name="Rectangle 11"/>
          <p:cNvSpPr>
            <a:spLocks noGrp="1" noChangeArrowheads="1"/>
          </p:cNvSpPr>
          <p:nvPr>
            <p:ph type="ftr" sz="quarter" idx="11"/>
          </p:nvPr>
        </p:nvSpPr>
        <p:spPr>
          <a:ln/>
        </p:spPr>
        <p:txBody>
          <a:bodyPr/>
          <a:lstStyle>
            <a:lvl1pPr>
              <a:defRPr/>
            </a:lvl1pPr>
          </a:lstStyle>
          <a:p>
            <a:endParaRPr lang="en-GB" dirty="0"/>
          </a:p>
        </p:txBody>
      </p:sp>
      <p:sp>
        <p:nvSpPr>
          <p:cNvPr id="4" name="Rectangle 12"/>
          <p:cNvSpPr>
            <a:spLocks noGrp="1" noChangeArrowheads="1"/>
          </p:cNvSpPr>
          <p:nvPr>
            <p:ph type="sldNum" sz="quarter" idx="12"/>
          </p:nvPr>
        </p:nvSpPr>
        <p:spPr>
          <a:ln/>
        </p:spPr>
        <p:txBody>
          <a:bodyPr/>
          <a:lstStyle>
            <a:lvl1pPr>
              <a:defRPr/>
            </a:lvl1pPr>
          </a:lstStyle>
          <a:p>
            <a:fld id="{A9090087-3D28-4A68-ADD1-62914FFF9303}" type="slidenum">
              <a:rPr lang="en-GB" smtClean="0"/>
              <a:t>‹#›</a:t>
            </a:fld>
            <a:endParaRPr lang="en-GB" dirty="0"/>
          </a:p>
        </p:txBody>
      </p:sp>
    </p:spTree>
    <p:extLst>
      <p:ext uri="{BB962C8B-B14F-4D97-AF65-F5344CB8AC3E}">
        <p14:creationId xmlns:p14="http://schemas.microsoft.com/office/powerpoint/2010/main" val="57153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4059C958-919F-4119-BE55-6759A883E62B}" type="datetime1">
              <a:rPr lang="en-US" smtClean="0"/>
              <a:t>11/13/2020</a:t>
            </a:fld>
            <a:endParaRPr lang="en-US" dirty="0"/>
          </a:p>
        </p:txBody>
      </p:sp>
      <p:sp>
        <p:nvSpPr>
          <p:cNvPr id="5" name="Rectangle 11"/>
          <p:cNvSpPr>
            <a:spLocks noGrp="1" noChangeArrowheads="1"/>
          </p:cNvSpPr>
          <p:nvPr>
            <p:ph type="ftr" sz="quarter" idx="11"/>
          </p:nvPr>
        </p:nvSpPr>
        <p:spPr>
          <a:ln/>
        </p:spPr>
        <p:txBody>
          <a:bodyPr/>
          <a:lstStyle>
            <a:lvl1pPr>
              <a:defRPr/>
            </a:lvl1pPr>
          </a:lstStyle>
          <a:p>
            <a:endParaRPr lang="en-US" dirty="0"/>
          </a:p>
        </p:txBody>
      </p:sp>
      <p:sp>
        <p:nvSpPr>
          <p:cNvPr id="6" name="Rectangle 12"/>
          <p:cNvSpPr>
            <a:spLocks noGrp="1" noChangeArrowheads="1"/>
          </p:cNvSpPr>
          <p:nvPr>
            <p:ph type="sldNum" sz="quarter" idx="12"/>
          </p:nvPr>
        </p:nvSpPr>
        <p:spPr>
          <a:ln/>
        </p:spPr>
        <p:txBody>
          <a:bodyPr/>
          <a:lstStyle>
            <a:lvl1pPr>
              <a:defRPr/>
            </a:lvl1pPr>
          </a:lstStyle>
          <a:p>
            <a:fld id="{79780CB2-20D3-45CD-9916-3ED7D43A74D6}" type="slidenum">
              <a:rPr lang="en-US" smtClean="0"/>
              <a:pPr/>
              <a:t>‹#›</a:t>
            </a:fld>
            <a:endParaRPr lang="en-US" dirty="0"/>
          </a:p>
        </p:txBody>
      </p:sp>
      <p:pic>
        <p:nvPicPr>
          <p:cNvPr id="7"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435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0"/>
          <p:cNvSpPr>
            <a:spLocks noGrp="1" noChangeArrowheads="1"/>
          </p:cNvSpPr>
          <p:nvPr>
            <p:ph type="dt" sz="half" idx="10"/>
          </p:nvPr>
        </p:nvSpPr>
        <p:spPr>
          <a:ln/>
        </p:spPr>
        <p:txBody>
          <a:bodyPr/>
          <a:lstStyle>
            <a:lvl1pPr>
              <a:defRPr/>
            </a:lvl1pPr>
          </a:lstStyle>
          <a:p>
            <a:fld id="{BCA7B369-B41D-42FB-9755-D4A8E3039197}" type="datetimeFigureOut">
              <a:rPr lang="en-GB" smtClean="0"/>
              <a:t>13/11/2020</a:t>
            </a:fld>
            <a:endParaRPr lang="en-GB" dirty="0"/>
          </a:p>
        </p:txBody>
      </p:sp>
      <p:sp>
        <p:nvSpPr>
          <p:cNvPr id="6" name="Rectangle 11"/>
          <p:cNvSpPr>
            <a:spLocks noGrp="1" noChangeArrowheads="1"/>
          </p:cNvSpPr>
          <p:nvPr>
            <p:ph type="ftr" sz="quarter" idx="11"/>
          </p:nvPr>
        </p:nvSpPr>
        <p:spPr>
          <a:ln/>
        </p:spPr>
        <p:txBody>
          <a:bodyPr/>
          <a:lstStyle>
            <a:lvl1pPr>
              <a:defRPr/>
            </a:lvl1pPr>
          </a:lstStyle>
          <a:p>
            <a:endParaRPr lang="en-GB" dirty="0"/>
          </a:p>
        </p:txBody>
      </p:sp>
      <p:sp>
        <p:nvSpPr>
          <p:cNvPr id="7" name="Rectangle 12"/>
          <p:cNvSpPr>
            <a:spLocks noGrp="1" noChangeArrowheads="1"/>
          </p:cNvSpPr>
          <p:nvPr>
            <p:ph type="sldNum" sz="quarter" idx="12"/>
          </p:nvPr>
        </p:nvSpPr>
        <p:spPr>
          <a:ln/>
        </p:spPr>
        <p:txBody>
          <a:bodyPr/>
          <a:lstStyle>
            <a:lvl1pPr>
              <a:defRPr/>
            </a:lvl1pPr>
          </a:lstStyle>
          <a:p>
            <a:fld id="{A9090087-3D28-4A68-ADD1-62914FFF9303}" type="slidenum">
              <a:rPr lang="en-GB" smtClean="0"/>
              <a:t>‹#›</a:t>
            </a:fld>
            <a:endParaRPr lang="en-GB" dirty="0"/>
          </a:p>
        </p:txBody>
      </p:sp>
    </p:spTree>
    <p:extLst>
      <p:ext uri="{BB962C8B-B14F-4D97-AF65-F5344CB8AC3E}">
        <p14:creationId xmlns:p14="http://schemas.microsoft.com/office/powerpoint/2010/main" val="3390300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0"/>
          <p:cNvSpPr>
            <a:spLocks noGrp="1" noChangeArrowheads="1"/>
          </p:cNvSpPr>
          <p:nvPr>
            <p:ph type="dt" sz="half" idx="10"/>
          </p:nvPr>
        </p:nvSpPr>
        <p:spPr>
          <a:ln/>
        </p:spPr>
        <p:txBody>
          <a:bodyPr/>
          <a:lstStyle>
            <a:lvl1pPr>
              <a:defRPr/>
            </a:lvl1pPr>
          </a:lstStyle>
          <a:p>
            <a:fld id="{BCA7B369-B41D-42FB-9755-D4A8E3039197}" type="datetimeFigureOut">
              <a:rPr lang="en-GB" smtClean="0"/>
              <a:t>13/11/2020</a:t>
            </a:fld>
            <a:endParaRPr lang="en-GB" dirty="0"/>
          </a:p>
        </p:txBody>
      </p:sp>
      <p:sp>
        <p:nvSpPr>
          <p:cNvPr id="6" name="Rectangle 11"/>
          <p:cNvSpPr>
            <a:spLocks noGrp="1" noChangeArrowheads="1"/>
          </p:cNvSpPr>
          <p:nvPr>
            <p:ph type="ftr" sz="quarter" idx="11"/>
          </p:nvPr>
        </p:nvSpPr>
        <p:spPr>
          <a:ln/>
        </p:spPr>
        <p:txBody>
          <a:bodyPr/>
          <a:lstStyle>
            <a:lvl1pPr>
              <a:defRPr/>
            </a:lvl1pPr>
          </a:lstStyle>
          <a:p>
            <a:endParaRPr lang="en-GB" dirty="0"/>
          </a:p>
        </p:txBody>
      </p:sp>
      <p:sp>
        <p:nvSpPr>
          <p:cNvPr id="7" name="Rectangle 12"/>
          <p:cNvSpPr>
            <a:spLocks noGrp="1" noChangeArrowheads="1"/>
          </p:cNvSpPr>
          <p:nvPr>
            <p:ph type="sldNum" sz="quarter" idx="12"/>
          </p:nvPr>
        </p:nvSpPr>
        <p:spPr>
          <a:ln/>
        </p:spPr>
        <p:txBody>
          <a:bodyPr/>
          <a:lstStyle>
            <a:lvl1pPr>
              <a:defRPr/>
            </a:lvl1pPr>
          </a:lstStyle>
          <a:p>
            <a:fld id="{A9090087-3D28-4A68-ADD1-62914FFF9303}" type="slidenum">
              <a:rPr lang="en-GB" smtClean="0"/>
              <a:t>‹#›</a:t>
            </a:fld>
            <a:endParaRPr lang="en-GB" dirty="0"/>
          </a:p>
        </p:txBody>
      </p:sp>
    </p:spTree>
    <p:extLst>
      <p:ext uri="{BB962C8B-B14F-4D97-AF65-F5344CB8AC3E}">
        <p14:creationId xmlns:p14="http://schemas.microsoft.com/office/powerpoint/2010/main" val="2280147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BCA7B369-B41D-42FB-9755-D4A8E3039197}" type="datetimeFigureOut">
              <a:rPr lang="en-GB" smtClean="0"/>
              <a:t>13/11/2020</a:t>
            </a:fld>
            <a:endParaRPr lang="en-GB" dirty="0"/>
          </a:p>
        </p:txBody>
      </p:sp>
      <p:sp>
        <p:nvSpPr>
          <p:cNvPr id="5" name="Rectangle 11"/>
          <p:cNvSpPr>
            <a:spLocks noGrp="1" noChangeArrowheads="1"/>
          </p:cNvSpPr>
          <p:nvPr>
            <p:ph type="ftr" sz="quarter" idx="11"/>
          </p:nvPr>
        </p:nvSpPr>
        <p:spPr>
          <a:ln/>
        </p:spPr>
        <p:txBody>
          <a:bodyPr/>
          <a:lstStyle>
            <a:lvl1pPr>
              <a:defRPr/>
            </a:lvl1pPr>
          </a:lstStyle>
          <a:p>
            <a:endParaRPr lang="en-GB" dirty="0"/>
          </a:p>
        </p:txBody>
      </p:sp>
      <p:sp>
        <p:nvSpPr>
          <p:cNvPr id="6" name="Rectangle 12"/>
          <p:cNvSpPr>
            <a:spLocks noGrp="1" noChangeArrowheads="1"/>
          </p:cNvSpPr>
          <p:nvPr>
            <p:ph type="sldNum" sz="quarter" idx="12"/>
          </p:nvPr>
        </p:nvSpPr>
        <p:spPr>
          <a:ln/>
        </p:spPr>
        <p:txBody>
          <a:bodyPr/>
          <a:lstStyle>
            <a:lvl1pPr>
              <a:defRPr/>
            </a:lvl1pPr>
          </a:lstStyle>
          <a:p>
            <a:fld id="{A9090087-3D28-4A68-ADD1-62914FFF9303}" type="slidenum">
              <a:rPr lang="en-GB" smtClean="0"/>
              <a:t>‹#›</a:t>
            </a:fld>
            <a:endParaRPr lang="en-GB" dirty="0"/>
          </a:p>
        </p:txBody>
      </p:sp>
    </p:spTree>
    <p:extLst>
      <p:ext uri="{BB962C8B-B14F-4D97-AF65-F5344CB8AC3E}">
        <p14:creationId xmlns:p14="http://schemas.microsoft.com/office/powerpoint/2010/main" val="394260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BCA7B369-B41D-42FB-9755-D4A8E3039197}" type="datetimeFigureOut">
              <a:rPr lang="en-GB" smtClean="0"/>
              <a:t>13/11/2020</a:t>
            </a:fld>
            <a:endParaRPr lang="en-GB" dirty="0"/>
          </a:p>
        </p:txBody>
      </p:sp>
      <p:sp>
        <p:nvSpPr>
          <p:cNvPr id="5" name="Rectangle 11"/>
          <p:cNvSpPr>
            <a:spLocks noGrp="1" noChangeArrowheads="1"/>
          </p:cNvSpPr>
          <p:nvPr>
            <p:ph type="ftr" sz="quarter" idx="11"/>
          </p:nvPr>
        </p:nvSpPr>
        <p:spPr>
          <a:ln/>
        </p:spPr>
        <p:txBody>
          <a:bodyPr/>
          <a:lstStyle>
            <a:lvl1pPr>
              <a:defRPr/>
            </a:lvl1pPr>
          </a:lstStyle>
          <a:p>
            <a:endParaRPr lang="en-GB" dirty="0"/>
          </a:p>
        </p:txBody>
      </p:sp>
      <p:sp>
        <p:nvSpPr>
          <p:cNvPr id="6" name="Rectangle 12"/>
          <p:cNvSpPr>
            <a:spLocks noGrp="1" noChangeArrowheads="1"/>
          </p:cNvSpPr>
          <p:nvPr>
            <p:ph type="sldNum" sz="quarter" idx="12"/>
          </p:nvPr>
        </p:nvSpPr>
        <p:spPr>
          <a:ln/>
        </p:spPr>
        <p:txBody>
          <a:bodyPr/>
          <a:lstStyle>
            <a:lvl1pPr>
              <a:defRPr/>
            </a:lvl1pPr>
          </a:lstStyle>
          <a:p>
            <a:fld id="{A9090087-3D28-4A68-ADD1-62914FFF9303}" type="slidenum">
              <a:rPr lang="en-GB" smtClean="0"/>
              <a:t>‹#›</a:t>
            </a:fld>
            <a:endParaRPr lang="en-GB" dirty="0"/>
          </a:p>
        </p:txBody>
      </p:sp>
    </p:spTree>
    <p:extLst>
      <p:ext uri="{BB962C8B-B14F-4D97-AF65-F5344CB8AC3E}">
        <p14:creationId xmlns:p14="http://schemas.microsoft.com/office/powerpoint/2010/main" val="2075602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762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362200"/>
            <a:ext cx="4038600" cy="3733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2362200"/>
            <a:ext cx="4038600" cy="3733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
          <p:cNvSpPr>
            <a:spLocks noGrp="1" noChangeArrowheads="1"/>
          </p:cNvSpPr>
          <p:nvPr>
            <p:ph type="dt" sz="half" idx="10"/>
          </p:nvPr>
        </p:nvSpPr>
        <p:spPr>
          <a:ln/>
        </p:spPr>
        <p:txBody>
          <a:bodyPr/>
          <a:lstStyle>
            <a:lvl1pPr>
              <a:defRPr/>
            </a:lvl1pPr>
          </a:lstStyle>
          <a:p>
            <a:fld id="{BCA7B369-B41D-42FB-9755-D4A8E3039197}" type="datetimeFigureOut">
              <a:rPr lang="en-GB" smtClean="0"/>
              <a:t>13/11/2020</a:t>
            </a:fld>
            <a:endParaRPr lang="en-GB" dirty="0"/>
          </a:p>
        </p:txBody>
      </p:sp>
      <p:sp>
        <p:nvSpPr>
          <p:cNvPr id="6" name="Rectangle 11"/>
          <p:cNvSpPr>
            <a:spLocks noGrp="1" noChangeArrowheads="1"/>
          </p:cNvSpPr>
          <p:nvPr>
            <p:ph type="ftr" sz="quarter" idx="11"/>
          </p:nvPr>
        </p:nvSpPr>
        <p:spPr>
          <a:ln/>
        </p:spPr>
        <p:txBody>
          <a:bodyPr/>
          <a:lstStyle>
            <a:lvl1pPr>
              <a:defRPr/>
            </a:lvl1pPr>
          </a:lstStyle>
          <a:p>
            <a:endParaRPr lang="en-GB" dirty="0"/>
          </a:p>
        </p:txBody>
      </p:sp>
      <p:sp>
        <p:nvSpPr>
          <p:cNvPr id="7" name="Rectangle 12"/>
          <p:cNvSpPr>
            <a:spLocks noGrp="1" noChangeArrowheads="1"/>
          </p:cNvSpPr>
          <p:nvPr>
            <p:ph type="sldNum" sz="quarter" idx="12"/>
          </p:nvPr>
        </p:nvSpPr>
        <p:spPr>
          <a:ln/>
        </p:spPr>
        <p:txBody>
          <a:bodyPr/>
          <a:lstStyle>
            <a:lvl1pPr>
              <a:defRPr/>
            </a:lvl1pPr>
          </a:lstStyle>
          <a:p>
            <a:fld id="{A9090087-3D28-4A68-ADD1-62914FFF9303}" type="slidenum">
              <a:rPr lang="en-GB" smtClean="0"/>
              <a:t>‹#›</a:t>
            </a:fld>
            <a:endParaRPr lang="en-GB" dirty="0"/>
          </a:p>
        </p:txBody>
      </p:sp>
    </p:spTree>
    <p:extLst>
      <p:ext uri="{BB962C8B-B14F-4D97-AF65-F5344CB8AC3E}">
        <p14:creationId xmlns:p14="http://schemas.microsoft.com/office/powerpoint/2010/main" val="3830865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2DDA-FA1E-D643-A66B-5C78A699502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DC633C0-6C3A-FB4C-994F-8B81269A7B07}"/>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9F34DAC-DD87-C441-B0E5-54404118B9DB}"/>
              </a:ext>
            </a:extLst>
          </p:cNvPr>
          <p:cNvSpPr>
            <a:spLocks noGrp="1"/>
          </p:cNvSpPr>
          <p:nvPr>
            <p:ph type="dt" sz="half" idx="10"/>
          </p:nvPr>
        </p:nvSpPr>
        <p:spPr/>
        <p:txBody>
          <a:bodyPr/>
          <a:lstStyle/>
          <a:p>
            <a:fld id="{26161764-F39D-EE40-A443-2165959280C5}" type="datetime1">
              <a:rPr lang="en-GB" smtClean="0"/>
              <a:t>13/11/2020</a:t>
            </a:fld>
            <a:endParaRPr lang="nl-NL" dirty="0"/>
          </a:p>
        </p:txBody>
      </p:sp>
      <p:sp>
        <p:nvSpPr>
          <p:cNvPr id="5" name="Footer Placeholder 4">
            <a:extLst>
              <a:ext uri="{FF2B5EF4-FFF2-40B4-BE49-F238E27FC236}">
                <a16:creationId xmlns:a16="http://schemas.microsoft.com/office/drawing/2014/main" id="{0EA3596F-285E-A448-85F6-F0A28451E1BB}"/>
              </a:ext>
            </a:extLst>
          </p:cNvPr>
          <p:cNvSpPr>
            <a:spLocks noGrp="1"/>
          </p:cNvSpPr>
          <p:nvPr>
            <p:ph type="ftr" sz="quarter" idx="11"/>
          </p:nvPr>
        </p:nvSpPr>
        <p:spPr/>
        <p:txBody>
          <a:bodyPr/>
          <a:lstStyle/>
          <a:p>
            <a:r>
              <a:rPr lang="en-GB" dirty="0"/>
              <a:t>E-QALY project</a:t>
            </a:r>
            <a:endParaRPr lang="nl-NL" dirty="0"/>
          </a:p>
        </p:txBody>
      </p:sp>
      <p:sp>
        <p:nvSpPr>
          <p:cNvPr id="6" name="Slide Number Placeholder 5">
            <a:extLst>
              <a:ext uri="{FF2B5EF4-FFF2-40B4-BE49-F238E27FC236}">
                <a16:creationId xmlns:a16="http://schemas.microsoft.com/office/drawing/2014/main" id="{9FD8D0DF-EB12-EA41-8E06-03E04112077C}"/>
              </a:ext>
            </a:extLst>
          </p:cNvPr>
          <p:cNvSpPr>
            <a:spLocks noGrp="1"/>
          </p:cNvSpPr>
          <p:nvPr>
            <p:ph type="sldNum" sz="quarter" idx="12"/>
          </p:nvPr>
        </p:nvSpPr>
        <p:spPr/>
        <p:txBody>
          <a:bodyPr/>
          <a:lstStyle/>
          <a:p>
            <a:fld id="{CA5B98C3-C296-2E42-BED0-9B90356BF753}" type="slidenum">
              <a:rPr lang="nl-NL" smtClean="0"/>
              <a:pPr/>
              <a:t>‹#›</a:t>
            </a:fld>
            <a:endParaRPr lang="nl-NL" dirty="0"/>
          </a:p>
        </p:txBody>
      </p:sp>
    </p:spTree>
    <p:extLst>
      <p:ext uri="{BB962C8B-B14F-4D97-AF65-F5344CB8AC3E}">
        <p14:creationId xmlns:p14="http://schemas.microsoft.com/office/powerpoint/2010/main" val="1203197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D36B-F256-B244-83F3-F1AA78CAE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B63B8-1B96-AF4D-A112-6BFE1CB681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AEBCA-63A4-B740-B57F-F107F64021DB}"/>
              </a:ext>
            </a:extLst>
          </p:cNvPr>
          <p:cNvSpPr>
            <a:spLocks noGrp="1"/>
          </p:cNvSpPr>
          <p:nvPr>
            <p:ph type="dt" sz="half" idx="10"/>
          </p:nvPr>
        </p:nvSpPr>
        <p:spPr/>
        <p:txBody>
          <a:bodyPr/>
          <a:lstStyle/>
          <a:p>
            <a:fld id="{D639AADF-478A-3244-AF2E-C2E2FCB21A8F}" type="datetime1">
              <a:rPr lang="en-GB" smtClean="0"/>
              <a:t>13/11/2020</a:t>
            </a:fld>
            <a:endParaRPr lang="nl-NL" dirty="0"/>
          </a:p>
        </p:txBody>
      </p:sp>
      <p:sp>
        <p:nvSpPr>
          <p:cNvPr id="5" name="Footer Placeholder 4">
            <a:extLst>
              <a:ext uri="{FF2B5EF4-FFF2-40B4-BE49-F238E27FC236}">
                <a16:creationId xmlns:a16="http://schemas.microsoft.com/office/drawing/2014/main" id="{9C9483BD-3746-3145-AF27-D28351476CAF}"/>
              </a:ext>
            </a:extLst>
          </p:cNvPr>
          <p:cNvSpPr>
            <a:spLocks noGrp="1"/>
          </p:cNvSpPr>
          <p:nvPr>
            <p:ph type="ftr" sz="quarter" idx="11"/>
          </p:nvPr>
        </p:nvSpPr>
        <p:spPr/>
        <p:txBody>
          <a:bodyPr/>
          <a:lstStyle/>
          <a:p>
            <a:r>
              <a:rPr lang="en-GB" dirty="0"/>
              <a:t>E-QALY project</a:t>
            </a:r>
            <a:endParaRPr lang="nl-NL" dirty="0"/>
          </a:p>
        </p:txBody>
      </p:sp>
      <p:sp>
        <p:nvSpPr>
          <p:cNvPr id="6" name="Slide Number Placeholder 5">
            <a:extLst>
              <a:ext uri="{FF2B5EF4-FFF2-40B4-BE49-F238E27FC236}">
                <a16:creationId xmlns:a16="http://schemas.microsoft.com/office/drawing/2014/main" id="{DC5F2B35-86D3-F844-9B67-B868C983F22C}"/>
              </a:ext>
            </a:extLst>
          </p:cNvPr>
          <p:cNvSpPr>
            <a:spLocks noGrp="1"/>
          </p:cNvSpPr>
          <p:nvPr>
            <p:ph type="sldNum" sz="quarter" idx="12"/>
          </p:nvPr>
        </p:nvSpPr>
        <p:spPr/>
        <p:txBody>
          <a:bodyPr/>
          <a:lstStyle/>
          <a:p>
            <a:fld id="{CA5B98C3-C296-2E42-BED0-9B90356BF753}" type="slidenum">
              <a:rPr lang="nl-NL" smtClean="0"/>
              <a:pPr/>
              <a:t>‹#›</a:t>
            </a:fld>
            <a:endParaRPr lang="nl-NL" dirty="0"/>
          </a:p>
        </p:txBody>
      </p:sp>
    </p:spTree>
    <p:extLst>
      <p:ext uri="{BB962C8B-B14F-4D97-AF65-F5344CB8AC3E}">
        <p14:creationId xmlns:p14="http://schemas.microsoft.com/office/powerpoint/2010/main" val="1994508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EDBC-7018-C340-9164-F4AACCD96D42}"/>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5B7B9DA-54FD-7144-885D-12F60F9D955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4D245E-B7F7-FB48-BBCC-37AAF977FFDC}"/>
              </a:ext>
            </a:extLst>
          </p:cNvPr>
          <p:cNvSpPr>
            <a:spLocks noGrp="1"/>
          </p:cNvSpPr>
          <p:nvPr>
            <p:ph type="dt" sz="half" idx="10"/>
          </p:nvPr>
        </p:nvSpPr>
        <p:spPr/>
        <p:txBody>
          <a:bodyPr/>
          <a:lstStyle/>
          <a:p>
            <a:fld id="{5E909381-79A5-D149-BE5E-62A45E77691E}" type="datetime1">
              <a:rPr lang="en-GB" smtClean="0"/>
              <a:t>13/11/2020</a:t>
            </a:fld>
            <a:endParaRPr lang="nl-NL" dirty="0"/>
          </a:p>
        </p:txBody>
      </p:sp>
      <p:sp>
        <p:nvSpPr>
          <p:cNvPr id="5" name="Footer Placeholder 4">
            <a:extLst>
              <a:ext uri="{FF2B5EF4-FFF2-40B4-BE49-F238E27FC236}">
                <a16:creationId xmlns:a16="http://schemas.microsoft.com/office/drawing/2014/main" id="{08B790AB-33C5-9943-8142-91F21EF472B2}"/>
              </a:ext>
            </a:extLst>
          </p:cNvPr>
          <p:cNvSpPr>
            <a:spLocks noGrp="1"/>
          </p:cNvSpPr>
          <p:nvPr>
            <p:ph type="ftr" sz="quarter" idx="11"/>
          </p:nvPr>
        </p:nvSpPr>
        <p:spPr/>
        <p:txBody>
          <a:bodyPr/>
          <a:lstStyle/>
          <a:p>
            <a:r>
              <a:rPr lang="en-GB" dirty="0"/>
              <a:t>E-QALY project</a:t>
            </a:r>
            <a:endParaRPr lang="nl-NL" dirty="0"/>
          </a:p>
        </p:txBody>
      </p:sp>
      <p:sp>
        <p:nvSpPr>
          <p:cNvPr id="6" name="Slide Number Placeholder 5">
            <a:extLst>
              <a:ext uri="{FF2B5EF4-FFF2-40B4-BE49-F238E27FC236}">
                <a16:creationId xmlns:a16="http://schemas.microsoft.com/office/drawing/2014/main" id="{FF713920-55EB-0347-92DD-43888091C4C6}"/>
              </a:ext>
            </a:extLst>
          </p:cNvPr>
          <p:cNvSpPr>
            <a:spLocks noGrp="1"/>
          </p:cNvSpPr>
          <p:nvPr>
            <p:ph type="sldNum" sz="quarter" idx="12"/>
          </p:nvPr>
        </p:nvSpPr>
        <p:spPr/>
        <p:txBody>
          <a:bodyPr/>
          <a:lstStyle/>
          <a:p>
            <a:fld id="{CA5B98C3-C296-2E42-BED0-9B90356BF753}" type="slidenum">
              <a:rPr lang="nl-NL" smtClean="0"/>
              <a:pPr/>
              <a:t>‹#›</a:t>
            </a:fld>
            <a:endParaRPr lang="nl-NL" dirty="0"/>
          </a:p>
        </p:txBody>
      </p:sp>
    </p:spTree>
    <p:extLst>
      <p:ext uri="{BB962C8B-B14F-4D97-AF65-F5344CB8AC3E}">
        <p14:creationId xmlns:p14="http://schemas.microsoft.com/office/powerpoint/2010/main" val="3670718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41C4-9361-9E42-A71A-EC3D1A879C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A4B59A-9197-824A-9874-97FB94EAFB24}"/>
              </a:ext>
            </a:extLst>
          </p:cNvPr>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81272B-DBD9-0242-AEE8-3090836097A4}"/>
              </a:ext>
            </a:extLst>
          </p:cNvPr>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3160E1-41BC-A745-8B75-E66DCA448182}"/>
              </a:ext>
            </a:extLst>
          </p:cNvPr>
          <p:cNvSpPr>
            <a:spLocks noGrp="1"/>
          </p:cNvSpPr>
          <p:nvPr>
            <p:ph type="dt" sz="half" idx="10"/>
          </p:nvPr>
        </p:nvSpPr>
        <p:spPr/>
        <p:txBody>
          <a:bodyPr/>
          <a:lstStyle/>
          <a:p>
            <a:fld id="{C4D6CFFB-4744-684D-8F2E-FD8A255B548E}" type="datetime1">
              <a:rPr lang="en-GB" smtClean="0"/>
              <a:t>13/11/2020</a:t>
            </a:fld>
            <a:endParaRPr lang="nl-NL" dirty="0"/>
          </a:p>
        </p:txBody>
      </p:sp>
      <p:sp>
        <p:nvSpPr>
          <p:cNvPr id="6" name="Footer Placeholder 5">
            <a:extLst>
              <a:ext uri="{FF2B5EF4-FFF2-40B4-BE49-F238E27FC236}">
                <a16:creationId xmlns:a16="http://schemas.microsoft.com/office/drawing/2014/main" id="{7DF7BC20-1A58-884D-92BE-DB34A769C154}"/>
              </a:ext>
            </a:extLst>
          </p:cNvPr>
          <p:cNvSpPr>
            <a:spLocks noGrp="1"/>
          </p:cNvSpPr>
          <p:nvPr>
            <p:ph type="ftr" sz="quarter" idx="11"/>
          </p:nvPr>
        </p:nvSpPr>
        <p:spPr/>
        <p:txBody>
          <a:bodyPr/>
          <a:lstStyle/>
          <a:p>
            <a:r>
              <a:rPr lang="en-GB" dirty="0"/>
              <a:t>E-QALY project</a:t>
            </a:r>
            <a:endParaRPr lang="nl-NL" dirty="0"/>
          </a:p>
        </p:txBody>
      </p:sp>
      <p:sp>
        <p:nvSpPr>
          <p:cNvPr id="7" name="Slide Number Placeholder 6">
            <a:extLst>
              <a:ext uri="{FF2B5EF4-FFF2-40B4-BE49-F238E27FC236}">
                <a16:creationId xmlns:a16="http://schemas.microsoft.com/office/drawing/2014/main" id="{C56ADB95-C64E-8C45-8575-887B5ACD79B3}"/>
              </a:ext>
            </a:extLst>
          </p:cNvPr>
          <p:cNvSpPr>
            <a:spLocks noGrp="1"/>
          </p:cNvSpPr>
          <p:nvPr>
            <p:ph type="sldNum" sz="quarter" idx="12"/>
          </p:nvPr>
        </p:nvSpPr>
        <p:spPr/>
        <p:txBody>
          <a:bodyPr/>
          <a:lstStyle/>
          <a:p>
            <a:fld id="{CA5B98C3-C296-2E42-BED0-9B90356BF753}" type="slidenum">
              <a:rPr lang="nl-NL" smtClean="0"/>
              <a:pPr/>
              <a:t>‹#›</a:t>
            </a:fld>
            <a:endParaRPr lang="nl-NL" dirty="0"/>
          </a:p>
        </p:txBody>
      </p:sp>
    </p:spTree>
    <p:extLst>
      <p:ext uri="{BB962C8B-B14F-4D97-AF65-F5344CB8AC3E}">
        <p14:creationId xmlns:p14="http://schemas.microsoft.com/office/powerpoint/2010/main" val="2424385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FF62-4959-2140-9568-2AB74FD5BEAF}"/>
              </a:ext>
            </a:extLst>
          </p:cNvPr>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B4F10-8087-B04B-8A4E-3072C6DD9ED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24A4B7E-48DF-3E45-BD54-68C81EEC7ED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3B092C-FD11-3841-ABBA-B41ED4FF9324}"/>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1F3C22E-76BF-444C-A107-07EFA101542D}"/>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21D42A-3C76-D842-BDBD-B29730D28DB6}"/>
              </a:ext>
            </a:extLst>
          </p:cNvPr>
          <p:cNvSpPr>
            <a:spLocks noGrp="1"/>
          </p:cNvSpPr>
          <p:nvPr>
            <p:ph type="dt" sz="half" idx="10"/>
          </p:nvPr>
        </p:nvSpPr>
        <p:spPr/>
        <p:txBody>
          <a:bodyPr/>
          <a:lstStyle/>
          <a:p>
            <a:fld id="{BDE5639A-785A-F548-A250-1DC26AF42564}" type="datetime1">
              <a:rPr lang="en-GB" smtClean="0"/>
              <a:t>13/11/2020</a:t>
            </a:fld>
            <a:endParaRPr lang="nl-NL" dirty="0"/>
          </a:p>
        </p:txBody>
      </p:sp>
      <p:sp>
        <p:nvSpPr>
          <p:cNvPr id="8" name="Footer Placeholder 7">
            <a:extLst>
              <a:ext uri="{FF2B5EF4-FFF2-40B4-BE49-F238E27FC236}">
                <a16:creationId xmlns:a16="http://schemas.microsoft.com/office/drawing/2014/main" id="{76AD474D-EA7F-444F-B0FE-3C8A376B4984}"/>
              </a:ext>
            </a:extLst>
          </p:cNvPr>
          <p:cNvSpPr>
            <a:spLocks noGrp="1"/>
          </p:cNvSpPr>
          <p:nvPr>
            <p:ph type="ftr" sz="quarter" idx="11"/>
          </p:nvPr>
        </p:nvSpPr>
        <p:spPr/>
        <p:txBody>
          <a:bodyPr/>
          <a:lstStyle/>
          <a:p>
            <a:r>
              <a:rPr lang="en-GB" dirty="0"/>
              <a:t>E-QALY project</a:t>
            </a:r>
            <a:endParaRPr lang="nl-NL" dirty="0"/>
          </a:p>
        </p:txBody>
      </p:sp>
      <p:sp>
        <p:nvSpPr>
          <p:cNvPr id="9" name="Slide Number Placeholder 8">
            <a:extLst>
              <a:ext uri="{FF2B5EF4-FFF2-40B4-BE49-F238E27FC236}">
                <a16:creationId xmlns:a16="http://schemas.microsoft.com/office/drawing/2014/main" id="{622BB9E0-29F8-6B49-9921-22E1DA33D3ED}"/>
              </a:ext>
            </a:extLst>
          </p:cNvPr>
          <p:cNvSpPr>
            <a:spLocks noGrp="1"/>
          </p:cNvSpPr>
          <p:nvPr>
            <p:ph type="sldNum" sz="quarter" idx="12"/>
          </p:nvPr>
        </p:nvSpPr>
        <p:spPr/>
        <p:txBody>
          <a:bodyPr/>
          <a:lstStyle/>
          <a:p>
            <a:fld id="{CA5B98C3-C296-2E42-BED0-9B90356BF753}" type="slidenum">
              <a:rPr lang="nl-NL" smtClean="0"/>
              <a:pPr/>
              <a:t>‹#›</a:t>
            </a:fld>
            <a:endParaRPr lang="nl-NL" dirty="0"/>
          </a:p>
        </p:txBody>
      </p:sp>
    </p:spTree>
    <p:extLst>
      <p:ext uri="{BB962C8B-B14F-4D97-AF65-F5344CB8AC3E}">
        <p14:creationId xmlns:p14="http://schemas.microsoft.com/office/powerpoint/2010/main" val="267856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0"/>
          <p:cNvSpPr>
            <a:spLocks noGrp="1" noChangeArrowheads="1"/>
          </p:cNvSpPr>
          <p:nvPr>
            <p:ph type="dt" sz="half" idx="10"/>
          </p:nvPr>
        </p:nvSpPr>
        <p:spPr>
          <a:ln/>
        </p:spPr>
        <p:txBody>
          <a:bodyPr/>
          <a:lstStyle>
            <a:lvl1pPr>
              <a:defRPr/>
            </a:lvl1pPr>
          </a:lstStyle>
          <a:p>
            <a:fld id="{2FF9DC01-9BCC-4B2E-A78A-1508158659A0}" type="datetime1">
              <a:rPr lang="en-US" smtClean="0"/>
              <a:t>11/13/2020</a:t>
            </a:fld>
            <a:endParaRPr lang="en-US" dirty="0"/>
          </a:p>
        </p:txBody>
      </p:sp>
      <p:sp>
        <p:nvSpPr>
          <p:cNvPr id="5" name="Rectangle 11"/>
          <p:cNvSpPr>
            <a:spLocks noGrp="1" noChangeArrowheads="1"/>
          </p:cNvSpPr>
          <p:nvPr>
            <p:ph type="ftr" sz="quarter" idx="11"/>
          </p:nvPr>
        </p:nvSpPr>
        <p:spPr>
          <a:ln/>
        </p:spPr>
        <p:txBody>
          <a:bodyPr/>
          <a:lstStyle>
            <a:lvl1pPr>
              <a:defRPr/>
            </a:lvl1pPr>
          </a:lstStyle>
          <a:p>
            <a:endParaRPr lang="en-US" dirty="0"/>
          </a:p>
        </p:txBody>
      </p:sp>
      <p:sp>
        <p:nvSpPr>
          <p:cNvPr id="6" name="Rectangle 12"/>
          <p:cNvSpPr>
            <a:spLocks noGrp="1" noChangeArrowheads="1"/>
          </p:cNvSpPr>
          <p:nvPr>
            <p:ph type="sldNum" sz="quarter" idx="12"/>
          </p:nvPr>
        </p:nvSpPr>
        <p:spPr>
          <a:ln/>
        </p:spPr>
        <p:txBody>
          <a:bodyPr/>
          <a:lstStyle>
            <a:lvl1pPr>
              <a:defRPr/>
            </a:lvl1pPr>
          </a:lstStyle>
          <a:p>
            <a:fld id="{79780CB2-20D3-45CD-9916-3ED7D43A74D6}" type="slidenum">
              <a:rPr lang="en-US" smtClean="0"/>
              <a:pPr/>
              <a:t>‹#›</a:t>
            </a:fld>
            <a:endParaRPr lang="en-US" dirty="0"/>
          </a:p>
        </p:txBody>
      </p:sp>
      <p:pic>
        <p:nvPicPr>
          <p:cNvPr id="7"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903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791F-DE34-8F49-A82F-578574A716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D7189-4563-464B-B248-21AE95AAFC15}"/>
              </a:ext>
            </a:extLst>
          </p:cNvPr>
          <p:cNvSpPr>
            <a:spLocks noGrp="1"/>
          </p:cNvSpPr>
          <p:nvPr>
            <p:ph type="dt" sz="half" idx="10"/>
          </p:nvPr>
        </p:nvSpPr>
        <p:spPr/>
        <p:txBody>
          <a:bodyPr/>
          <a:lstStyle/>
          <a:p>
            <a:fld id="{CAABC66A-6BE0-DF43-8AB0-9E1BECC5A04F}" type="datetime1">
              <a:rPr lang="en-GB" smtClean="0"/>
              <a:t>13/11/2020</a:t>
            </a:fld>
            <a:endParaRPr lang="nl-NL" dirty="0"/>
          </a:p>
        </p:txBody>
      </p:sp>
      <p:sp>
        <p:nvSpPr>
          <p:cNvPr id="4" name="Footer Placeholder 3">
            <a:extLst>
              <a:ext uri="{FF2B5EF4-FFF2-40B4-BE49-F238E27FC236}">
                <a16:creationId xmlns:a16="http://schemas.microsoft.com/office/drawing/2014/main" id="{47433029-0D63-5D45-8292-7FE51425140A}"/>
              </a:ext>
            </a:extLst>
          </p:cNvPr>
          <p:cNvSpPr>
            <a:spLocks noGrp="1"/>
          </p:cNvSpPr>
          <p:nvPr>
            <p:ph type="ftr" sz="quarter" idx="11"/>
          </p:nvPr>
        </p:nvSpPr>
        <p:spPr/>
        <p:txBody>
          <a:bodyPr/>
          <a:lstStyle/>
          <a:p>
            <a:r>
              <a:rPr lang="en-GB" dirty="0"/>
              <a:t>E-QALY project</a:t>
            </a:r>
            <a:endParaRPr lang="nl-NL" dirty="0"/>
          </a:p>
        </p:txBody>
      </p:sp>
      <p:sp>
        <p:nvSpPr>
          <p:cNvPr id="5" name="Slide Number Placeholder 4">
            <a:extLst>
              <a:ext uri="{FF2B5EF4-FFF2-40B4-BE49-F238E27FC236}">
                <a16:creationId xmlns:a16="http://schemas.microsoft.com/office/drawing/2014/main" id="{0333102E-BDEA-904D-8030-1F1472F2F1F4}"/>
              </a:ext>
            </a:extLst>
          </p:cNvPr>
          <p:cNvSpPr>
            <a:spLocks noGrp="1"/>
          </p:cNvSpPr>
          <p:nvPr>
            <p:ph type="sldNum" sz="quarter" idx="12"/>
          </p:nvPr>
        </p:nvSpPr>
        <p:spPr/>
        <p:txBody>
          <a:bodyPr/>
          <a:lstStyle/>
          <a:p>
            <a:fld id="{CA5B98C3-C296-2E42-BED0-9B90356BF753}" type="slidenum">
              <a:rPr lang="nl-NL" smtClean="0"/>
              <a:pPr/>
              <a:t>‹#›</a:t>
            </a:fld>
            <a:endParaRPr lang="nl-NL" dirty="0"/>
          </a:p>
        </p:txBody>
      </p:sp>
    </p:spTree>
    <p:extLst>
      <p:ext uri="{BB962C8B-B14F-4D97-AF65-F5344CB8AC3E}">
        <p14:creationId xmlns:p14="http://schemas.microsoft.com/office/powerpoint/2010/main" val="2299604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D9AE56-B61E-6C4A-8B0E-EF425E6ADB79}"/>
              </a:ext>
            </a:extLst>
          </p:cNvPr>
          <p:cNvSpPr>
            <a:spLocks noGrp="1"/>
          </p:cNvSpPr>
          <p:nvPr>
            <p:ph type="dt" sz="half" idx="10"/>
          </p:nvPr>
        </p:nvSpPr>
        <p:spPr/>
        <p:txBody>
          <a:bodyPr/>
          <a:lstStyle/>
          <a:p>
            <a:fld id="{3B89E62C-0A99-B643-A58C-8ED1951B1345}" type="datetime1">
              <a:rPr lang="en-GB" smtClean="0"/>
              <a:t>13/11/2020</a:t>
            </a:fld>
            <a:endParaRPr lang="en-US" dirty="0"/>
          </a:p>
        </p:txBody>
      </p:sp>
      <p:sp>
        <p:nvSpPr>
          <p:cNvPr id="3" name="Footer Placeholder 2">
            <a:extLst>
              <a:ext uri="{FF2B5EF4-FFF2-40B4-BE49-F238E27FC236}">
                <a16:creationId xmlns:a16="http://schemas.microsoft.com/office/drawing/2014/main" id="{F89F30C1-2111-5E4D-B31A-08489F3FA6AC}"/>
              </a:ext>
            </a:extLst>
          </p:cNvPr>
          <p:cNvSpPr>
            <a:spLocks noGrp="1"/>
          </p:cNvSpPr>
          <p:nvPr>
            <p:ph type="ftr" sz="quarter" idx="11"/>
          </p:nvPr>
        </p:nvSpPr>
        <p:spPr/>
        <p:txBody>
          <a:bodyPr/>
          <a:lstStyle/>
          <a:p>
            <a:r>
              <a:rPr lang="en-US" dirty="0"/>
              <a:t>E-QALY project</a:t>
            </a:r>
          </a:p>
        </p:txBody>
      </p:sp>
      <p:sp>
        <p:nvSpPr>
          <p:cNvPr id="4" name="Slide Number Placeholder 3">
            <a:extLst>
              <a:ext uri="{FF2B5EF4-FFF2-40B4-BE49-F238E27FC236}">
                <a16:creationId xmlns:a16="http://schemas.microsoft.com/office/drawing/2014/main" id="{DAB44A09-3C76-EC4D-A005-5651E6077ED2}"/>
              </a:ext>
            </a:extLst>
          </p:cNvPr>
          <p:cNvSpPr>
            <a:spLocks noGrp="1"/>
          </p:cNvSpPr>
          <p:nvPr>
            <p:ph type="sldNum" sz="quarter" idx="12"/>
          </p:nvPr>
        </p:nvSpPr>
        <p:spPr/>
        <p:txBody>
          <a:bodyPr/>
          <a:lstStyle/>
          <a:p>
            <a:fld id="{79780CB2-20D3-45CD-9916-3ED7D43A74D6}" type="slidenum">
              <a:rPr lang="en-US" smtClean="0"/>
              <a:pPr/>
              <a:t>‹#›</a:t>
            </a:fld>
            <a:endParaRPr lang="en-US" dirty="0"/>
          </a:p>
        </p:txBody>
      </p:sp>
      <p:pic>
        <p:nvPicPr>
          <p:cNvPr id="5" name="Picture 27">
            <a:extLst>
              <a:ext uri="{FF2B5EF4-FFF2-40B4-BE49-F238E27FC236}">
                <a16:creationId xmlns:a16="http://schemas.microsoft.com/office/drawing/2014/main" id="{F47F7388-D630-2548-AF1D-5744885649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225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F3B0-DCF4-9F41-AE68-E8A0DB1971E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A4F8C70-9E35-284B-B7A3-F9F877D5908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AEF555-8375-EE4E-9D4D-1F3F9D66693E}"/>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169E8B5-28A4-FB40-8447-88DF8E83C072}"/>
              </a:ext>
            </a:extLst>
          </p:cNvPr>
          <p:cNvSpPr>
            <a:spLocks noGrp="1"/>
          </p:cNvSpPr>
          <p:nvPr>
            <p:ph type="dt" sz="half" idx="10"/>
          </p:nvPr>
        </p:nvSpPr>
        <p:spPr/>
        <p:txBody>
          <a:bodyPr/>
          <a:lstStyle/>
          <a:p>
            <a:fld id="{5D3BD34D-6DEA-834C-B89F-21B81CFD8B59}" type="datetime1">
              <a:rPr lang="en-GB" smtClean="0"/>
              <a:t>13/11/2020</a:t>
            </a:fld>
            <a:endParaRPr lang="nl-NL" dirty="0"/>
          </a:p>
        </p:txBody>
      </p:sp>
      <p:sp>
        <p:nvSpPr>
          <p:cNvPr id="6" name="Footer Placeholder 5">
            <a:extLst>
              <a:ext uri="{FF2B5EF4-FFF2-40B4-BE49-F238E27FC236}">
                <a16:creationId xmlns:a16="http://schemas.microsoft.com/office/drawing/2014/main" id="{EBFC27B4-7893-B74C-ADE6-921464C3EB14}"/>
              </a:ext>
            </a:extLst>
          </p:cNvPr>
          <p:cNvSpPr>
            <a:spLocks noGrp="1"/>
          </p:cNvSpPr>
          <p:nvPr>
            <p:ph type="ftr" sz="quarter" idx="11"/>
          </p:nvPr>
        </p:nvSpPr>
        <p:spPr/>
        <p:txBody>
          <a:bodyPr/>
          <a:lstStyle/>
          <a:p>
            <a:r>
              <a:rPr lang="en-GB" dirty="0"/>
              <a:t>E-QALY project</a:t>
            </a:r>
            <a:endParaRPr lang="nl-NL" dirty="0"/>
          </a:p>
        </p:txBody>
      </p:sp>
      <p:sp>
        <p:nvSpPr>
          <p:cNvPr id="7" name="Slide Number Placeholder 6">
            <a:extLst>
              <a:ext uri="{FF2B5EF4-FFF2-40B4-BE49-F238E27FC236}">
                <a16:creationId xmlns:a16="http://schemas.microsoft.com/office/drawing/2014/main" id="{879219DA-745F-3746-8204-C576B7798327}"/>
              </a:ext>
            </a:extLst>
          </p:cNvPr>
          <p:cNvSpPr>
            <a:spLocks noGrp="1"/>
          </p:cNvSpPr>
          <p:nvPr>
            <p:ph type="sldNum" sz="quarter" idx="12"/>
          </p:nvPr>
        </p:nvSpPr>
        <p:spPr/>
        <p:txBody>
          <a:bodyPr/>
          <a:lstStyle/>
          <a:p>
            <a:fld id="{CA5B98C3-C296-2E42-BED0-9B90356BF753}" type="slidenum">
              <a:rPr lang="nl-NL" smtClean="0"/>
              <a:pPr/>
              <a:t>‹#›</a:t>
            </a:fld>
            <a:endParaRPr lang="nl-NL" dirty="0"/>
          </a:p>
        </p:txBody>
      </p:sp>
    </p:spTree>
    <p:extLst>
      <p:ext uri="{BB962C8B-B14F-4D97-AF65-F5344CB8AC3E}">
        <p14:creationId xmlns:p14="http://schemas.microsoft.com/office/powerpoint/2010/main" val="1564831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DE74-B732-154A-BF1C-4E3E028D59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B03FC20-8576-794B-B8A4-3462E5A7220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FF87E319-04B6-A04D-A0B5-FC893D0A44EE}"/>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5BBFCC5-9C01-A34E-A4C0-085A65982985}"/>
              </a:ext>
            </a:extLst>
          </p:cNvPr>
          <p:cNvSpPr>
            <a:spLocks noGrp="1"/>
          </p:cNvSpPr>
          <p:nvPr>
            <p:ph type="dt" sz="half" idx="10"/>
          </p:nvPr>
        </p:nvSpPr>
        <p:spPr/>
        <p:txBody>
          <a:bodyPr/>
          <a:lstStyle/>
          <a:p>
            <a:fld id="{BB69A79A-EEB7-EA42-9939-03512C4924AC}" type="datetime1">
              <a:rPr lang="en-GB" smtClean="0"/>
              <a:t>13/11/2020</a:t>
            </a:fld>
            <a:endParaRPr lang="nl-NL" dirty="0"/>
          </a:p>
        </p:txBody>
      </p:sp>
      <p:sp>
        <p:nvSpPr>
          <p:cNvPr id="6" name="Footer Placeholder 5">
            <a:extLst>
              <a:ext uri="{FF2B5EF4-FFF2-40B4-BE49-F238E27FC236}">
                <a16:creationId xmlns:a16="http://schemas.microsoft.com/office/drawing/2014/main" id="{69F60D25-0412-A04F-B52A-5F9BA4CC01B6}"/>
              </a:ext>
            </a:extLst>
          </p:cNvPr>
          <p:cNvSpPr>
            <a:spLocks noGrp="1"/>
          </p:cNvSpPr>
          <p:nvPr>
            <p:ph type="ftr" sz="quarter" idx="11"/>
          </p:nvPr>
        </p:nvSpPr>
        <p:spPr/>
        <p:txBody>
          <a:bodyPr/>
          <a:lstStyle/>
          <a:p>
            <a:r>
              <a:rPr lang="en-GB" dirty="0"/>
              <a:t>E-QALY project</a:t>
            </a:r>
            <a:endParaRPr lang="nl-NL" dirty="0"/>
          </a:p>
        </p:txBody>
      </p:sp>
      <p:sp>
        <p:nvSpPr>
          <p:cNvPr id="7" name="Slide Number Placeholder 6">
            <a:extLst>
              <a:ext uri="{FF2B5EF4-FFF2-40B4-BE49-F238E27FC236}">
                <a16:creationId xmlns:a16="http://schemas.microsoft.com/office/drawing/2014/main" id="{6D7BB125-7702-D749-BF5A-3BD0112FDBE5}"/>
              </a:ext>
            </a:extLst>
          </p:cNvPr>
          <p:cNvSpPr>
            <a:spLocks noGrp="1"/>
          </p:cNvSpPr>
          <p:nvPr>
            <p:ph type="sldNum" sz="quarter" idx="12"/>
          </p:nvPr>
        </p:nvSpPr>
        <p:spPr/>
        <p:txBody>
          <a:bodyPr/>
          <a:lstStyle/>
          <a:p>
            <a:fld id="{CA5B98C3-C296-2E42-BED0-9B90356BF753}" type="slidenum">
              <a:rPr lang="nl-NL" smtClean="0"/>
              <a:pPr/>
              <a:t>‹#›</a:t>
            </a:fld>
            <a:endParaRPr lang="nl-NL" dirty="0"/>
          </a:p>
        </p:txBody>
      </p:sp>
    </p:spTree>
    <p:extLst>
      <p:ext uri="{BB962C8B-B14F-4D97-AF65-F5344CB8AC3E}">
        <p14:creationId xmlns:p14="http://schemas.microsoft.com/office/powerpoint/2010/main" val="553855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943F-2600-5847-BB70-4AB5087511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8CDF6C-D89F-AC43-A084-48C9D8D94B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5B8BE-BD99-F34F-85E8-DAAF7DD56173}"/>
              </a:ext>
            </a:extLst>
          </p:cNvPr>
          <p:cNvSpPr>
            <a:spLocks noGrp="1"/>
          </p:cNvSpPr>
          <p:nvPr>
            <p:ph type="dt" sz="half" idx="10"/>
          </p:nvPr>
        </p:nvSpPr>
        <p:spPr/>
        <p:txBody>
          <a:bodyPr/>
          <a:lstStyle/>
          <a:p>
            <a:fld id="{51A7F5F7-7E36-2140-AB70-A0F4065E0FBA}" type="datetime1">
              <a:rPr lang="en-GB" smtClean="0"/>
              <a:t>13/11/2020</a:t>
            </a:fld>
            <a:endParaRPr lang="nl-NL" dirty="0"/>
          </a:p>
        </p:txBody>
      </p:sp>
      <p:sp>
        <p:nvSpPr>
          <p:cNvPr id="5" name="Footer Placeholder 4">
            <a:extLst>
              <a:ext uri="{FF2B5EF4-FFF2-40B4-BE49-F238E27FC236}">
                <a16:creationId xmlns:a16="http://schemas.microsoft.com/office/drawing/2014/main" id="{E9C79C31-A6C8-FE4F-8D09-140432078142}"/>
              </a:ext>
            </a:extLst>
          </p:cNvPr>
          <p:cNvSpPr>
            <a:spLocks noGrp="1"/>
          </p:cNvSpPr>
          <p:nvPr>
            <p:ph type="ftr" sz="quarter" idx="11"/>
          </p:nvPr>
        </p:nvSpPr>
        <p:spPr/>
        <p:txBody>
          <a:bodyPr/>
          <a:lstStyle/>
          <a:p>
            <a:r>
              <a:rPr lang="en-GB" dirty="0"/>
              <a:t>E-QALY project</a:t>
            </a:r>
            <a:endParaRPr lang="nl-NL" dirty="0"/>
          </a:p>
        </p:txBody>
      </p:sp>
      <p:sp>
        <p:nvSpPr>
          <p:cNvPr id="6" name="Slide Number Placeholder 5">
            <a:extLst>
              <a:ext uri="{FF2B5EF4-FFF2-40B4-BE49-F238E27FC236}">
                <a16:creationId xmlns:a16="http://schemas.microsoft.com/office/drawing/2014/main" id="{61C4B119-4295-5D42-9945-815E3B0C7694}"/>
              </a:ext>
            </a:extLst>
          </p:cNvPr>
          <p:cNvSpPr>
            <a:spLocks noGrp="1"/>
          </p:cNvSpPr>
          <p:nvPr>
            <p:ph type="sldNum" sz="quarter" idx="12"/>
          </p:nvPr>
        </p:nvSpPr>
        <p:spPr/>
        <p:txBody>
          <a:bodyPr/>
          <a:lstStyle/>
          <a:p>
            <a:fld id="{CA5B98C3-C296-2E42-BED0-9B90356BF753}" type="slidenum">
              <a:rPr lang="nl-NL" smtClean="0"/>
              <a:pPr/>
              <a:t>‹#›</a:t>
            </a:fld>
            <a:endParaRPr lang="nl-NL" dirty="0"/>
          </a:p>
        </p:txBody>
      </p:sp>
    </p:spTree>
    <p:extLst>
      <p:ext uri="{BB962C8B-B14F-4D97-AF65-F5344CB8AC3E}">
        <p14:creationId xmlns:p14="http://schemas.microsoft.com/office/powerpoint/2010/main" val="2458243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68898A-FFBE-F344-9F2A-22C2A22E7EDF}"/>
              </a:ext>
            </a:extLst>
          </p:cNvPr>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3CCB92-FE1C-5A4F-A2AA-D9E9D5293188}"/>
              </a:ext>
            </a:extLst>
          </p:cNvPr>
          <p:cNvSpPr>
            <a:spLocks noGrp="1"/>
          </p:cNvSpPr>
          <p:nvPr>
            <p:ph type="body" orient="vert" idx="1"/>
          </p:nvPr>
        </p:nvSpPr>
        <p:spPr>
          <a:xfrm>
            <a:off x="628651" y="365126"/>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CFA43-E8D9-354A-997F-2082A04BCC83}"/>
              </a:ext>
            </a:extLst>
          </p:cNvPr>
          <p:cNvSpPr>
            <a:spLocks noGrp="1"/>
          </p:cNvSpPr>
          <p:nvPr>
            <p:ph type="dt" sz="half" idx="10"/>
          </p:nvPr>
        </p:nvSpPr>
        <p:spPr/>
        <p:txBody>
          <a:bodyPr/>
          <a:lstStyle/>
          <a:p>
            <a:fld id="{5DC8B685-D47B-E441-93CC-7EE43101419E}" type="datetime1">
              <a:rPr lang="en-GB" smtClean="0"/>
              <a:t>13/11/2020</a:t>
            </a:fld>
            <a:endParaRPr lang="nl-NL" dirty="0"/>
          </a:p>
        </p:txBody>
      </p:sp>
      <p:sp>
        <p:nvSpPr>
          <p:cNvPr id="5" name="Footer Placeholder 4">
            <a:extLst>
              <a:ext uri="{FF2B5EF4-FFF2-40B4-BE49-F238E27FC236}">
                <a16:creationId xmlns:a16="http://schemas.microsoft.com/office/drawing/2014/main" id="{C7C5C44A-E5CB-7B4F-9E26-373F306A51A9}"/>
              </a:ext>
            </a:extLst>
          </p:cNvPr>
          <p:cNvSpPr>
            <a:spLocks noGrp="1"/>
          </p:cNvSpPr>
          <p:nvPr>
            <p:ph type="ftr" sz="quarter" idx="11"/>
          </p:nvPr>
        </p:nvSpPr>
        <p:spPr/>
        <p:txBody>
          <a:bodyPr/>
          <a:lstStyle/>
          <a:p>
            <a:r>
              <a:rPr lang="en-GB" dirty="0"/>
              <a:t>E-QALY project</a:t>
            </a:r>
            <a:endParaRPr lang="nl-NL" dirty="0"/>
          </a:p>
        </p:txBody>
      </p:sp>
      <p:sp>
        <p:nvSpPr>
          <p:cNvPr id="6" name="Slide Number Placeholder 5">
            <a:extLst>
              <a:ext uri="{FF2B5EF4-FFF2-40B4-BE49-F238E27FC236}">
                <a16:creationId xmlns:a16="http://schemas.microsoft.com/office/drawing/2014/main" id="{E88DF348-3DAF-DA49-BB95-38515D9497CA}"/>
              </a:ext>
            </a:extLst>
          </p:cNvPr>
          <p:cNvSpPr>
            <a:spLocks noGrp="1"/>
          </p:cNvSpPr>
          <p:nvPr>
            <p:ph type="sldNum" sz="quarter" idx="12"/>
          </p:nvPr>
        </p:nvSpPr>
        <p:spPr/>
        <p:txBody>
          <a:bodyPr/>
          <a:lstStyle/>
          <a:p>
            <a:fld id="{CA5B98C3-C296-2E42-BED0-9B90356BF753}" type="slidenum">
              <a:rPr lang="nl-NL" smtClean="0"/>
              <a:pPr/>
              <a:t>‹#›</a:t>
            </a:fld>
            <a:endParaRPr lang="nl-NL" dirty="0"/>
          </a:p>
        </p:txBody>
      </p:sp>
    </p:spTree>
    <p:extLst>
      <p:ext uri="{BB962C8B-B14F-4D97-AF65-F5344CB8AC3E}">
        <p14:creationId xmlns:p14="http://schemas.microsoft.com/office/powerpoint/2010/main" val="13547157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ctrTitle"/>
          </p:nvPr>
        </p:nvSpPr>
        <p:spPr>
          <a:xfrm>
            <a:off x="2102153" y="3401173"/>
            <a:ext cx="6275758" cy="532804"/>
          </a:xfrm>
        </p:spPr>
        <p:txBody>
          <a:bodyPr lIns="0" tIns="0" rIns="0" bIns="0"/>
          <a:lstStyle>
            <a:lvl1pPr algn="l">
              <a:defRPr sz="2600">
                <a:solidFill>
                  <a:schemeClr val="bg1"/>
                </a:solidFill>
              </a:defRPr>
            </a:lvl1pPr>
          </a:lstStyle>
          <a:p>
            <a:r>
              <a:rPr lang="en-US"/>
              <a:t>Click to edit Master title style</a:t>
            </a:r>
            <a:endParaRPr lang="nl-NL" dirty="0"/>
          </a:p>
        </p:txBody>
      </p:sp>
      <p:sp>
        <p:nvSpPr>
          <p:cNvPr id="6" name="Subtitel 2"/>
          <p:cNvSpPr>
            <a:spLocks noGrp="1"/>
          </p:cNvSpPr>
          <p:nvPr>
            <p:ph type="subTitle" idx="1"/>
          </p:nvPr>
        </p:nvSpPr>
        <p:spPr>
          <a:xfrm>
            <a:off x="2102155" y="3972511"/>
            <a:ext cx="5589957" cy="452516"/>
          </a:xfrm>
        </p:spPr>
        <p:txBody>
          <a:bodyPr lIns="0" tIns="0" rIns="0" bIns="0">
            <a:noAutofit/>
          </a:bodyPr>
          <a:lstStyle>
            <a:lvl1pPr marL="0" indent="0" algn="l">
              <a:buNone/>
              <a:defRPr sz="20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7" name="Rechthoek 6"/>
          <p:cNvSpPr/>
          <p:nvPr userDrawn="1"/>
        </p:nvSpPr>
        <p:spPr>
          <a:xfrm>
            <a:off x="0" y="1"/>
            <a:ext cx="9144000" cy="274639"/>
          </a:xfrm>
          <a:prstGeom prst="rect">
            <a:avLst/>
          </a:prstGeom>
          <a:solidFill>
            <a:srgbClr val="AAB7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Tree>
    <p:extLst>
      <p:ext uri="{BB962C8B-B14F-4D97-AF65-F5344CB8AC3E}">
        <p14:creationId xmlns:p14="http://schemas.microsoft.com/office/powerpoint/2010/main" val="294370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titel 1"/>
          <p:cNvSpPr>
            <a:spLocks noGrp="1"/>
          </p:cNvSpPr>
          <p:nvPr>
            <p:ph type="title"/>
          </p:nvPr>
        </p:nvSpPr>
        <p:spPr>
          <a:xfrm>
            <a:off x="719573" y="1354976"/>
            <a:ext cx="7967229" cy="407549"/>
          </a:xfrm>
          <a:prstGeom prst="rect">
            <a:avLst/>
          </a:prstGeom>
        </p:spPr>
        <p:txBody>
          <a:bodyPr vert="horz" lIns="0" tIns="0" rIns="0" bIns="0" rtlCol="0" anchor="t" anchorCtr="0">
            <a:noAutofit/>
          </a:bodyPr>
          <a:lstStyle/>
          <a:p>
            <a:r>
              <a:rPr lang="en-US"/>
              <a:t>Click to edit Master title style</a:t>
            </a:r>
            <a:endParaRPr lang="nl-NL" dirty="0"/>
          </a:p>
        </p:txBody>
      </p:sp>
      <p:sp>
        <p:nvSpPr>
          <p:cNvPr id="7" name="Tijdelijke aanduiding voor tekst 2"/>
          <p:cNvSpPr>
            <a:spLocks noGrp="1"/>
          </p:cNvSpPr>
          <p:nvPr>
            <p:ph idx="1"/>
          </p:nvPr>
        </p:nvSpPr>
        <p:spPr>
          <a:xfrm>
            <a:off x="719572" y="2101871"/>
            <a:ext cx="7967229" cy="4024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ijdelijke aanduiding voor datum 3"/>
          <p:cNvSpPr>
            <a:spLocks noGrp="1"/>
          </p:cNvSpPr>
          <p:nvPr>
            <p:ph type="dt" sz="half" idx="2"/>
          </p:nvPr>
        </p:nvSpPr>
        <p:spPr>
          <a:xfrm>
            <a:off x="7879622" y="6461641"/>
            <a:ext cx="807178" cy="320675"/>
          </a:xfrm>
          <a:prstGeom prst="rect">
            <a:avLst/>
          </a:prstGeom>
        </p:spPr>
        <p:txBody>
          <a:bodyPr vert="horz" lIns="91440" tIns="45720" rIns="91440" bIns="45720" rtlCol="0" anchor="ctr"/>
          <a:lstStyle>
            <a:lvl1pPr algn="r">
              <a:defRPr sz="800">
                <a:solidFill>
                  <a:srgbClr val="8B9D9C"/>
                </a:solidFill>
                <a:latin typeface="Open Sans"/>
                <a:cs typeface="Open Sans"/>
              </a:defRPr>
            </a:lvl1pPr>
          </a:lstStyle>
          <a:p>
            <a:fld id="{45B74A2C-FBC2-0343-ACA0-0A95895EA20E}" type="datetime1">
              <a:rPr lang="en-GB" smtClean="0"/>
              <a:t>13/11/2020</a:t>
            </a:fld>
            <a:endParaRPr lang="nl-NL" dirty="0"/>
          </a:p>
        </p:txBody>
      </p:sp>
      <p:sp>
        <p:nvSpPr>
          <p:cNvPr id="9" name="Tijdelijke aanduiding voor voettekst 4"/>
          <p:cNvSpPr>
            <a:spLocks noGrp="1"/>
          </p:cNvSpPr>
          <p:nvPr>
            <p:ph type="ftr" sz="quarter" idx="3"/>
          </p:nvPr>
        </p:nvSpPr>
        <p:spPr>
          <a:xfrm>
            <a:off x="719573" y="6461641"/>
            <a:ext cx="5486495" cy="320675"/>
          </a:xfrm>
          <a:prstGeom prst="rect">
            <a:avLst/>
          </a:prstGeom>
        </p:spPr>
        <p:txBody>
          <a:bodyPr vert="horz" lIns="91440" tIns="45720" rIns="91440" bIns="45720" rtlCol="0" anchor="ctr"/>
          <a:lstStyle>
            <a:lvl1pPr algn="l">
              <a:defRPr sz="800">
                <a:solidFill>
                  <a:srgbClr val="8B9D9C"/>
                </a:solidFill>
                <a:latin typeface="Open Sans"/>
                <a:cs typeface="Open Sans"/>
              </a:defRPr>
            </a:lvl1pPr>
          </a:lstStyle>
          <a:p>
            <a:r>
              <a:rPr lang="en-GB" dirty="0"/>
              <a:t>E-QALY project</a:t>
            </a:r>
            <a:endParaRPr lang="nl-NL" dirty="0"/>
          </a:p>
        </p:txBody>
      </p:sp>
      <p:sp>
        <p:nvSpPr>
          <p:cNvPr id="10" name="Tijdelijke aanduiding voor voettekst 4"/>
          <p:cNvSpPr txBox="1">
            <a:spLocks/>
          </p:cNvSpPr>
          <p:nvPr userDrawn="1"/>
        </p:nvSpPr>
        <p:spPr>
          <a:xfrm>
            <a:off x="6527800" y="6461643"/>
            <a:ext cx="1159934" cy="320675"/>
          </a:xfrm>
          <a:prstGeom prst="rect">
            <a:avLst/>
          </a:prstGeom>
        </p:spPr>
        <p:txBody>
          <a:bodyPr vert="horz" lIns="91440" tIns="45720" rIns="91440" bIns="45720" rtlCol="0" anchor="ctr"/>
          <a:lstStyle>
            <a:defPPr>
              <a:defRPr lang="nl-NL"/>
            </a:defPPr>
            <a:lvl1pPr marL="0" algn="l" defTabSz="457200" rtl="0" eaLnBrk="1" latinLnBrk="0" hangingPunct="1">
              <a:defRPr sz="800" kern="1200">
                <a:solidFill>
                  <a:srgbClr val="8B9D9C"/>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nl-NL" sz="800" dirty="0" err="1">
                <a:hlinkClick r:id="rId2"/>
              </a:rPr>
              <a:t>www.euroqol.org</a:t>
            </a:r>
            <a:endParaRPr lang="nl-NL" sz="800" dirty="0"/>
          </a:p>
        </p:txBody>
      </p:sp>
    </p:spTree>
    <p:extLst>
      <p:ext uri="{BB962C8B-B14F-4D97-AF65-F5344CB8AC3E}">
        <p14:creationId xmlns:p14="http://schemas.microsoft.com/office/powerpoint/2010/main" val="1010933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808231"/>
            <a:ext cx="5111750" cy="431793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tekst 3"/>
          <p:cNvSpPr>
            <a:spLocks noGrp="1"/>
          </p:cNvSpPr>
          <p:nvPr>
            <p:ph type="body" sz="half" idx="2"/>
          </p:nvPr>
        </p:nvSpPr>
        <p:spPr>
          <a:xfrm>
            <a:off x="719571" y="1808231"/>
            <a:ext cx="2745942" cy="4317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p>
            <a:fld id="{E0F25FE4-01C6-4549-8957-FB6E1D5F8499}" type="datetime1">
              <a:rPr lang="en-GB" smtClean="0"/>
              <a:t>13/11/2020</a:t>
            </a:fld>
            <a:endParaRPr lang="nl-NL"/>
          </a:p>
        </p:txBody>
      </p:sp>
      <p:sp>
        <p:nvSpPr>
          <p:cNvPr id="7" name="Tijdelijke aanduiding voor dianummer 6"/>
          <p:cNvSpPr>
            <a:spLocks noGrp="1"/>
          </p:cNvSpPr>
          <p:nvPr>
            <p:ph type="sldNum" sz="quarter" idx="12"/>
          </p:nvPr>
        </p:nvSpPr>
        <p:spPr/>
        <p:txBody>
          <a:bodyPr/>
          <a:lstStyle/>
          <a:p>
            <a:fld id="{CA5B98C3-C296-2E42-BED0-9B90356BF753}" type="slidenum">
              <a:rPr lang="nl-NL" smtClean="0"/>
              <a:pPr/>
              <a:t>‹#›</a:t>
            </a:fld>
            <a:endParaRPr lang="nl-NL"/>
          </a:p>
        </p:txBody>
      </p:sp>
      <p:sp>
        <p:nvSpPr>
          <p:cNvPr id="8" name="Titel 1"/>
          <p:cNvSpPr>
            <a:spLocks noGrp="1"/>
          </p:cNvSpPr>
          <p:nvPr>
            <p:ph type="title"/>
          </p:nvPr>
        </p:nvSpPr>
        <p:spPr>
          <a:xfrm>
            <a:off x="719573" y="1080000"/>
            <a:ext cx="7967229" cy="407549"/>
          </a:xfrm>
        </p:spPr>
        <p:txBody>
          <a:bodyPr/>
          <a:lstStyle/>
          <a:p>
            <a:r>
              <a:rPr lang="en-US"/>
              <a:t>Click to edit Master title style</a:t>
            </a:r>
            <a:endParaRPr lang="nl-NL" dirty="0"/>
          </a:p>
        </p:txBody>
      </p:sp>
      <p:sp>
        <p:nvSpPr>
          <p:cNvPr id="9" name="Tijdelijke aanduiding voor voettekst 4"/>
          <p:cNvSpPr>
            <a:spLocks noGrp="1"/>
          </p:cNvSpPr>
          <p:nvPr>
            <p:ph type="ftr" sz="quarter" idx="3"/>
          </p:nvPr>
        </p:nvSpPr>
        <p:spPr>
          <a:xfrm>
            <a:off x="719573" y="6461641"/>
            <a:ext cx="5486495" cy="320675"/>
          </a:xfrm>
          <a:prstGeom prst="rect">
            <a:avLst/>
          </a:prstGeom>
        </p:spPr>
        <p:txBody>
          <a:bodyPr vert="horz" lIns="91440" tIns="45720" rIns="91440" bIns="45720" rtlCol="0" anchor="ctr"/>
          <a:lstStyle>
            <a:lvl1pPr algn="l">
              <a:defRPr sz="800">
                <a:solidFill>
                  <a:srgbClr val="8B9D9C"/>
                </a:solidFill>
                <a:latin typeface="Open Sans"/>
                <a:cs typeface="Open Sans"/>
              </a:defRPr>
            </a:lvl1pPr>
          </a:lstStyle>
          <a:p>
            <a:r>
              <a:rPr lang="en-GB" dirty="0"/>
              <a:t>E-QALY project</a:t>
            </a:r>
            <a:endParaRPr lang="nl-NL" dirty="0"/>
          </a:p>
        </p:txBody>
      </p:sp>
    </p:spTree>
    <p:extLst>
      <p:ext uri="{BB962C8B-B14F-4D97-AF65-F5344CB8AC3E}">
        <p14:creationId xmlns:p14="http://schemas.microsoft.com/office/powerpoint/2010/main" val="110101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
          <p:cNvSpPr>
            <a:spLocks noGrp="1" noChangeArrowheads="1"/>
          </p:cNvSpPr>
          <p:nvPr>
            <p:ph type="dt" sz="half" idx="10"/>
          </p:nvPr>
        </p:nvSpPr>
        <p:spPr>
          <a:ln/>
        </p:spPr>
        <p:txBody>
          <a:bodyPr/>
          <a:lstStyle>
            <a:lvl1pPr>
              <a:defRPr/>
            </a:lvl1pPr>
          </a:lstStyle>
          <a:p>
            <a:fld id="{3E1EABE0-597F-407F-AEA9-5B526E0A79C8}" type="datetime1">
              <a:rPr lang="en-US" smtClean="0"/>
              <a:t>11/13/2020</a:t>
            </a:fld>
            <a:endParaRPr lang="en-US" dirty="0"/>
          </a:p>
        </p:txBody>
      </p:sp>
      <p:sp>
        <p:nvSpPr>
          <p:cNvPr id="6" name="Rectangle 11"/>
          <p:cNvSpPr>
            <a:spLocks noGrp="1" noChangeArrowheads="1"/>
          </p:cNvSpPr>
          <p:nvPr>
            <p:ph type="ftr" sz="quarter" idx="11"/>
          </p:nvPr>
        </p:nvSpPr>
        <p:spPr>
          <a:ln/>
        </p:spPr>
        <p:txBody>
          <a:bodyPr/>
          <a:lstStyle>
            <a:lvl1pPr>
              <a:defRPr/>
            </a:lvl1pPr>
          </a:lstStyle>
          <a:p>
            <a:endParaRPr lang="en-US" dirty="0"/>
          </a:p>
        </p:txBody>
      </p:sp>
      <p:sp>
        <p:nvSpPr>
          <p:cNvPr id="7" name="Rectangle 12"/>
          <p:cNvSpPr>
            <a:spLocks noGrp="1" noChangeArrowheads="1"/>
          </p:cNvSpPr>
          <p:nvPr>
            <p:ph type="sldNum" sz="quarter" idx="12"/>
          </p:nvPr>
        </p:nvSpPr>
        <p:spPr>
          <a:ln/>
        </p:spPr>
        <p:txBody>
          <a:bodyPr/>
          <a:lstStyle>
            <a:lvl1pPr>
              <a:defRPr/>
            </a:lvl1pPr>
          </a:lstStyle>
          <a:p>
            <a:fld id="{79780CB2-20D3-45CD-9916-3ED7D43A74D6}" type="slidenum">
              <a:rPr lang="en-US" smtClean="0"/>
              <a:pPr/>
              <a:t>‹#›</a:t>
            </a:fld>
            <a:endParaRPr lang="en-US" dirty="0"/>
          </a:p>
        </p:txBody>
      </p:sp>
      <p:pic>
        <p:nvPicPr>
          <p:cNvPr id="8"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35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0"/>
          <p:cNvSpPr>
            <a:spLocks noGrp="1" noChangeArrowheads="1"/>
          </p:cNvSpPr>
          <p:nvPr>
            <p:ph type="dt" sz="half" idx="10"/>
          </p:nvPr>
        </p:nvSpPr>
        <p:spPr>
          <a:ln/>
        </p:spPr>
        <p:txBody>
          <a:bodyPr/>
          <a:lstStyle>
            <a:lvl1pPr>
              <a:defRPr/>
            </a:lvl1pPr>
          </a:lstStyle>
          <a:p>
            <a:fld id="{37ACA43F-4DFF-4302-8D8A-34D77CA6B95D}" type="datetime1">
              <a:rPr lang="en-US" smtClean="0"/>
              <a:t>11/13/2020</a:t>
            </a:fld>
            <a:endParaRPr lang="en-US" dirty="0"/>
          </a:p>
        </p:txBody>
      </p:sp>
      <p:sp>
        <p:nvSpPr>
          <p:cNvPr id="8" name="Rectangle 11"/>
          <p:cNvSpPr>
            <a:spLocks noGrp="1" noChangeArrowheads="1"/>
          </p:cNvSpPr>
          <p:nvPr>
            <p:ph type="ftr" sz="quarter" idx="11"/>
          </p:nvPr>
        </p:nvSpPr>
        <p:spPr>
          <a:ln/>
        </p:spPr>
        <p:txBody>
          <a:bodyPr/>
          <a:lstStyle>
            <a:lvl1pPr>
              <a:defRPr/>
            </a:lvl1pPr>
          </a:lstStyle>
          <a:p>
            <a:endParaRPr lang="en-US" dirty="0"/>
          </a:p>
        </p:txBody>
      </p:sp>
      <p:sp>
        <p:nvSpPr>
          <p:cNvPr id="9" name="Rectangle 12"/>
          <p:cNvSpPr>
            <a:spLocks noGrp="1" noChangeArrowheads="1"/>
          </p:cNvSpPr>
          <p:nvPr>
            <p:ph type="sldNum" sz="quarter" idx="12"/>
          </p:nvPr>
        </p:nvSpPr>
        <p:spPr>
          <a:ln/>
        </p:spPr>
        <p:txBody>
          <a:bodyPr/>
          <a:lstStyle>
            <a:lvl1pPr>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390348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fld id="{B759629B-C058-4818-A2B0-ED1CB8F8B900}" type="datetime1">
              <a:rPr lang="en-US" smtClean="0"/>
              <a:t>11/13/2020</a:t>
            </a:fld>
            <a:endParaRPr lang="en-US" dirty="0"/>
          </a:p>
        </p:txBody>
      </p:sp>
      <p:sp>
        <p:nvSpPr>
          <p:cNvPr id="4" name="Rectangle 11"/>
          <p:cNvSpPr>
            <a:spLocks noGrp="1" noChangeArrowheads="1"/>
          </p:cNvSpPr>
          <p:nvPr>
            <p:ph type="ftr" sz="quarter" idx="11"/>
          </p:nvPr>
        </p:nvSpPr>
        <p:spPr>
          <a:ln/>
        </p:spPr>
        <p:txBody>
          <a:bodyPr/>
          <a:lstStyle>
            <a:lvl1pPr>
              <a:defRPr/>
            </a:lvl1pPr>
          </a:lstStyle>
          <a:p>
            <a:endParaRPr lang="en-US" dirty="0"/>
          </a:p>
        </p:txBody>
      </p:sp>
      <p:sp>
        <p:nvSpPr>
          <p:cNvPr id="5" name="Rectangle 12"/>
          <p:cNvSpPr>
            <a:spLocks noGrp="1" noChangeArrowheads="1"/>
          </p:cNvSpPr>
          <p:nvPr>
            <p:ph type="sldNum" sz="quarter" idx="12"/>
          </p:nvPr>
        </p:nvSpPr>
        <p:spPr>
          <a:ln/>
        </p:spPr>
        <p:txBody>
          <a:bodyPr/>
          <a:lstStyle>
            <a:lvl1pPr>
              <a:defRPr/>
            </a:lvl1pPr>
          </a:lstStyle>
          <a:p>
            <a:fld id="{79780CB2-20D3-45CD-9916-3ED7D43A74D6}" type="slidenum">
              <a:rPr lang="en-US" smtClean="0"/>
              <a:pPr/>
              <a:t>‹#›</a:t>
            </a:fld>
            <a:endParaRPr lang="en-US" dirty="0"/>
          </a:p>
        </p:txBody>
      </p:sp>
      <p:pic>
        <p:nvPicPr>
          <p:cNvPr id="6"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80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D043908F-A5EF-4BA7-9BB8-C6A96A1E3D31}" type="datetime1">
              <a:rPr lang="en-US" smtClean="0"/>
              <a:t>11/13/2020</a:t>
            </a:fld>
            <a:endParaRPr lang="en-US" dirty="0"/>
          </a:p>
        </p:txBody>
      </p:sp>
      <p:sp>
        <p:nvSpPr>
          <p:cNvPr id="3" name="Rectangle 11"/>
          <p:cNvSpPr>
            <a:spLocks noGrp="1" noChangeArrowheads="1"/>
          </p:cNvSpPr>
          <p:nvPr>
            <p:ph type="ftr" sz="quarter" idx="11"/>
          </p:nvPr>
        </p:nvSpPr>
        <p:spPr>
          <a:ln/>
        </p:spPr>
        <p:txBody>
          <a:bodyPr/>
          <a:lstStyle>
            <a:lvl1pPr>
              <a:defRPr/>
            </a:lvl1pPr>
          </a:lstStyle>
          <a:p>
            <a:endParaRPr lang="en-US" dirty="0"/>
          </a:p>
        </p:txBody>
      </p:sp>
      <p:sp>
        <p:nvSpPr>
          <p:cNvPr id="4" name="Rectangle 12"/>
          <p:cNvSpPr>
            <a:spLocks noGrp="1" noChangeArrowheads="1"/>
          </p:cNvSpPr>
          <p:nvPr>
            <p:ph type="sldNum" sz="quarter" idx="12"/>
          </p:nvPr>
        </p:nvSpPr>
        <p:spPr>
          <a:ln/>
        </p:spPr>
        <p:txBody>
          <a:bodyPr/>
          <a:lstStyle>
            <a:lvl1pPr>
              <a:defRPr/>
            </a:lvl1pPr>
          </a:lstStyle>
          <a:p>
            <a:fld id="{79780CB2-20D3-45CD-9916-3ED7D43A74D6}" type="slidenum">
              <a:rPr lang="en-US" smtClean="0"/>
              <a:pPr/>
              <a:t>‹#›</a:t>
            </a:fld>
            <a:endParaRPr lang="en-US" dirty="0"/>
          </a:p>
        </p:txBody>
      </p:sp>
      <p:pic>
        <p:nvPicPr>
          <p:cNvPr id="5"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520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0"/>
          <p:cNvSpPr>
            <a:spLocks noGrp="1" noChangeArrowheads="1"/>
          </p:cNvSpPr>
          <p:nvPr>
            <p:ph type="dt" sz="half" idx="10"/>
          </p:nvPr>
        </p:nvSpPr>
        <p:spPr>
          <a:ln/>
        </p:spPr>
        <p:txBody>
          <a:bodyPr/>
          <a:lstStyle>
            <a:lvl1pPr>
              <a:defRPr/>
            </a:lvl1pPr>
          </a:lstStyle>
          <a:p>
            <a:fld id="{C6247892-7C75-4509-8384-5BFE77D9CF78}" type="datetime1">
              <a:rPr lang="en-US" smtClean="0"/>
              <a:t>11/13/2020</a:t>
            </a:fld>
            <a:endParaRPr lang="en-US" dirty="0"/>
          </a:p>
        </p:txBody>
      </p:sp>
      <p:sp>
        <p:nvSpPr>
          <p:cNvPr id="6" name="Rectangle 11"/>
          <p:cNvSpPr>
            <a:spLocks noGrp="1" noChangeArrowheads="1"/>
          </p:cNvSpPr>
          <p:nvPr>
            <p:ph type="ftr" sz="quarter" idx="11"/>
          </p:nvPr>
        </p:nvSpPr>
        <p:spPr>
          <a:ln/>
        </p:spPr>
        <p:txBody>
          <a:bodyPr/>
          <a:lstStyle>
            <a:lvl1pPr>
              <a:defRPr/>
            </a:lvl1pPr>
          </a:lstStyle>
          <a:p>
            <a:endParaRPr lang="en-US" dirty="0"/>
          </a:p>
        </p:txBody>
      </p:sp>
      <p:sp>
        <p:nvSpPr>
          <p:cNvPr id="7" name="Rectangle 12"/>
          <p:cNvSpPr>
            <a:spLocks noGrp="1" noChangeArrowheads="1"/>
          </p:cNvSpPr>
          <p:nvPr>
            <p:ph type="sldNum" sz="quarter" idx="12"/>
          </p:nvPr>
        </p:nvSpPr>
        <p:spPr>
          <a:ln/>
        </p:spPr>
        <p:txBody>
          <a:bodyPr/>
          <a:lstStyle>
            <a:lvl1pPr>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23193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0"/>
          <p:cNvSpPr>
            <a:spLocks noGrp="1" noChangeArrowheads="1"/>
          </p:cNvSpPr>
          <p:nvPr>
            <p:ph type="dt" sz="half" idx="10"/>
          </p:nvPr>
        </p:nvSpPr>
        <p:spPr>
          <a:ln/>
        </p:spPr>
        <p:txBody>
          <a:bodyPr/>
          <a:lstStyle>
            <a:lvl1pPr>
              <a:defRPr/>
            </a:lvl1pPr>
          </a:lstStyle>
          <a:p>
            <a:fld id="{39D75026-307E-4597-8B1C-F571CC8C1FC8}" type="datetime1">
              <a:rPr lang="en-US" smtClean="0"/>
              <a:t>11/13/2020</a:t>
            </a:fld>
            <a:endParaRPr lang="en-US" dirty="0"/>
          </a:p>
        </p:txBody>
      </p:sp>
      <p:sp>
        <p:nvSpPr>
          <p:cNvPr id="6" name="Rectangle 11"/>
          <p:cNvSpPr>
            <a:spLocks noGrp="1" noChangeArrowheads="1"/>
          </p:cNvSpPr>
          <p:nvPr>
            <p:ph type="ftr" sz="quarter" idx="11"/>
          </p:nvPr>
        </p:nvSpPr>
        <p:spPr>
          <a:ln/>
        </p:spPr>
        <p:txBody>
          <a:bodyPr/>
          <a:lstStyle>
            <a:lvl1pPr>
              <a:defRPr/>
            </a:lvl1pPr>
          </a:lstStyle>
          <a:p>
            <a:endParaRPr lang="en-US" dirty="0"/>
          </a:p>
        </p:txBody>
      </p:sp>
      <p:sp>
        <p:nvSpPr>
          <p:cNvPr id="7" name="Rectangle 12"/>
          <p:cNvSpPr>
            <a:spLocks noGrp="1" noChangeArrowheads="1"/>
          </p:cNvSpPr>
          <p:nvPr>
            <p:ph type="sldNum" sz="quarter" idx="12"/>
          </p:nvPr>
        </p:nvSpPr>
        <p:spPr>
          <a:ln/>
        </p:spPr>
        <p:txBody>
          <a:bodyPr/>
          <a:lstStyle>
            <a:lvl1pPr>
              <a:defRPr/>
            </a:lvl1pPr>
          </a:lstStyle>
          <a:p>
            <a:fld id="{79780CB2-20D3-45CD-9916-3ED7D43A74D6}" type="slidenum">
              <a:rPr lang="en-US" smtClean="0"/>
              <a:pPr/>
              <a:t>‹#›</a:t>
            </a:fld>
            <a:endParaRPr lang="en-US" dirty="0"/>
          </a:p>
        </p:txBody>
      </p:sp>
      <p:pic>
        <p:nvPicPr>
          <p:cNvPr id="8"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66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371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663575" y="23622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endParaRPr lang="en-GB" altLang="en-US"/>
          </a:p>
        </p:txBody>
      </p:sp>
      <p:sp>
        <p:nvSpPr>
          <p:cNvPr id="1034" name="Rectangle 10"/>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fld id="{062C6072-9987-44A0-A622-24FE6ECC1A4D}" type="datetime1">
              <a:rPr lang="en-US" smtClean="0"/>
              <a:t>11/13/2020</a:t>
            </a:fld>
            <a:endParaRPr lang="en-US" dirty="0"/>
          </a:p>
        </p:txBody>
      </p:sp>
      <p:sp>
        <p:nvSpPr>
          <p:cNvPr id="1035" name="Rectangle 11"/>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endParaRPr lang="en-US" dirty="0"/>
          </a:p>
        </p:txBody>
      </p:sp>
      <p:sp>
        <p:nvSpPr>
          <p:cNvPr id="1036" name="Rectangle 12"/>
          <p:cNvSpPr>
            <a:spLocks noGrp="1" noChangeArrowheads="1"/>
          </p:cNvSpPr>
          <p:nvPr>
            <p:ph type="sldNum" sz="quarter" idx="4"/>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a:solidFill>
                  <a:srgbClr val="2A196F"/>
                </a:solidFill>
              </a:defRPr>
            </a:lvl1pPr>
          </a:lstStyle>
          <a:p>
            <a:fld id="{79780CB2-20D3-45CD-9916-3ED7D43A74D6}" type="slidenum">
              <a:rPr lang="en-US" smtClean="0"/>
              <a:pPr/>
              <a:t>‹#›</a:t>
            </a:fld>
            <a:endParaRPr lang="en-US" dirty="0"/>
          </a:p>
        </p:txBody>
      </p:sp>
    </p:spTree>
    <p:extLst>
      <p:ext uri="{BB962C8B-B14F-4D97-AF65-F5344CB8AC3E}">
        <p14:creationId xmlns:p14="http://schemas.microsoft.com/office/powerpoint/2010/main" val="258651008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lvl1pPr algn="l" rtl="0" eaLnBrk="1" fontAlgn="base" hangingPunct="1">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p:titleStyle>
    <p:bodyStyle>
      <a:lvl1pPr marL="342900" indent="-342900" algn="l" rtl="0" eaLnBrk="1" fontAlgn="base" hangingPunct="1">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1" fontAlgn="base" hangingPunct="1">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1" fontAlgn="base" hangingPunct="1">
        <a:spcBef>
          <a:spcPct val="20000"/>
        </a:spcBef>
        <a:spcAft>
          <a:spcPct val="0"/>
        </a:spcAft>
        <a:defRPr sz="2400">
          <a:solidFill>
            <a:srgbClr val="2A196F"/>
          </a:solidFill>
          <a:latin typeface="+mn-lt"/>
          <a:ea typeface="MS PGothic" pitchFamily="34" charset="-128"/>
        </a:defRPr>
      </a:lvl3pPr>
      <a:lvl4pPr marL="1600200" indent="-228600" algn="l" rtl="0" eaLnBrk="1" fontAlgn="base" hangingPunct="1">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1" fontAlgn="base" hangingPunct="1">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371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663575" y="23622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endParaRPr lang="en-GB" altLang="en-US"/>
          </a:p>
        </p:txBody>
      </p:sp>
      <p:sp>
        <p:nvSpPr>
          <p:cNvPr id="1034" name="Rectangle 10"/>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fld id="{BCA7B369-B41D-42FB-9755-D4A8E3039197}" type="datetimeFigureOut">
              <a:rPr lang="en-GB" smtClean="0"/>
              <a:t>13/11/2020</a:t>
            </a:fld>
            <a:endParaRPr lang="en-GB" dirty="0"/>
          </a:p>
        </p:txBody>
      </p:sp>
      <p:sp>
        <p:nvSpPr>
          <p:cNvPr id="1035" name="Rectangle 11"/>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endParaRPr lang="en-GB" dirty="0"/>
          </a:p>
        </p:txBody>
      </p:sp>
      <p:sp>
        <p:nvSpPr>
          <p:cNvPr id="1036" name="Rectangle 12"/>
          <p:cNvSpPr>
            <a:spLocks noGrp="1" noChangeArrowheads="1"/>
          </p:cNvSpPr>
          <p:nvPr>
            <p:ph type="sldNum" sz="quarter" idx="4"/>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a:solidFill>
                  <a:srgbClr val="2A196F"/>
                </a:solidFill>
              </a:defRPr>
            </a:lvl1pPr>
          </a:lstStyle>
          <a:p>
            <a:fld id="{A9090087-3D28-4A68-ADD1-62914FFF9303}" type="slidenum">
              <a:rPr lang="en-GB" smtClean="0"/>
              <a:t>‹#›</a:t>
            </a:fld>
            <a:endParaRPr lang="en-GB" dirty="0"/>
          </a:p>
        </p:txBody>
      </p:sp>
      <p:pic>
        <p:nvPicPr>
          <p:cNvPr id="1031" name="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16416" y="6293021"/>
            <a:ext cx="707897" cy="432392"/>
          </a:xfrm>
          <a:prstGeom prst="rect">
            <a:avLst/>
          </a:prstGeom>
        </p:spPr>
      </p:pic>
    </p:spTree>
    <p:extLst>
      <p:ext uri="{BB962C8B-B14F-4D97-AF65-F5344CB8AC3E}">
        <p14:creationId xmlns:p14="http://schemas.microsoft.com/office/powerpoint/2010/main" val="1188676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rtl="0" eaLnBrk="1" fontAlgn="base" hangingPunct="1">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p:titleStyle>
    <p:bodyStyle>
      <a:lvl1pPr marL="342900" indent="-342900" algn="l" rtl="0" eaLnBrk="1" fontAlgn="base" hangingPunct="1">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1" fontAlgn="base" hangingPunct="1">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1" fontAlgn="base" hangingPunct="1">
        <a:spcBef>
          <a:spcPct val="20000"/>
        </a:spcBef>
        <a:spcAft>
          <a:spcPct val="0"/>
        </a:spcAft>
        <a:defRPr sz="2400">
          <a:solidFill>
            <a:srgbClr val="2A196F"/>
          </a:solidFill>
          <a:latin typeface="+mn-lt"/>
          <a:ea typeface="MS PGothic" pitchFamily="34" charset="-128"/>
        </a:defRPr>
      </a:lvl3pPr>
      <a:lvl4pPr marL="1600200" indent="-228600" algn="l" rtl="0" eaLnBrk="1" fontAlgn="base" hangingPunct="1">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1" fontAlgn="base" hangingPunct="1">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B81BF-A664-B745-8998-D1BD48DAB1D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19174F-0671-1645-9CEC-AF37404F62F2}"/>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6D3301-5C85-BA49-8D27-B6179386775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513A506-DAE0-8641-8518-6794F3B1CBFF}" type="datetime1">
              <a:rPr lang="en-GB" smtClean="0"/>
              <a:t>13/11/2020</a:t>
            </a:fld>
            <a:endParaRPr lang="nl-NL" dirty="0"/>
          </a:p>
        </p:txBody>
      </p:sp>
      <p:sp>
        <p:nvSpPr>
          <p:cNvPr id="5" name="Footer Placeholder 4">
            <a:extLst>
              <a:ext uri="{FF2B5EF4-FFF2-40B4-BE49-F238E27FC236}">
                <a16:creationId xmlns:a16="http://schemas.microsoft.com/office/drawing/2014/main" id="{175A2780-754A-5E49-9875-6890C025AC7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t>E-QALY project</a:t>
            </a:r>
            <a:endParaRPr lang="nl-NL" dirty="0"/>
          </a:p>
        </p:txBody>
      </p:sp>
      <p:sp>
        <p:nvSpPr>
          <p:cNvPr id="6" name="Slide Number Placeholder 5">
            <a:extLst>
              <a:ext uri="{FF2B5EF4-FFF2-40B4-BE49-F238E27FC236}">
                <a16:creationId xmlns:a16="http://schemas.microsoft.com/office/drawing/2014/main" id="{F0C8F733-18C7-1E4F-925A-8759B8A4BC7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5B98C3-C296-2E42-BED0-9B90356BF753}" type="slidenum">
              <a:rPr lang="nl-NL" smtClean="0"/>
              <a:pPr/>
              <a:t>‹#›</a:t>
            </a:fld>
            <a:endParaRPr lang="nl-NL" dirty="0"/>
          </a:p>
        </p:txBody>
      </p:sp>
    </p:spTree>
    <p:extLst>
      <p:ext uri="{BB962C8B-B14F-4D97-AF65-F5344CB8AC3E}">
        <p14:creationId xmlns:p14="http://schemas.microsoft.com/office/powerpoint/2010/main" val="342830328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charr.dept.shef.ac.uk/e-qaly/project-updat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400" y="1136650"/>
            <a:ext cx="8204200" cy="1917700"/>
          </a:xfrm>
          <a:noFill/>
        </p:spPr>
        <p:txBody>
          <a:bodyPr>
            <a:noAutofit/>
          </a:bodyPr>
          <a:lstStyle/>
          <a:p>
            <a:pPr algn="ctr"/>
            <a:r>
              <a:rPr lang="en-GB" sz="3400" b="1" dirty="0"/>
              <a:t>Developing a broader QALY instrument to capture health and wellbeing: the 'Extending the QALY' project</a:t>
            </a:r>
            <a:endParaRPr lang="en-GB" sz="2400" b="1" dirty="0"/>
          </a:p>
        </p:txBody>
      </p:sp>
      <p:sp>
        <p:nvSpPr>
          <p:cNvPr id="3" name="Subtitle 2"/>
          <p:cNvSpPr>
            <a:spLocks noGrp="1"/>
          </p:cNvSpPr>
          <p:nvPr>
            <p:ph type="subTitle" idx="1"/>
          </p:nvPr>
        </p:nvSpPr>
        <p:spPr>
          <a:xfrm>
            <a:off x="762000" y="2813050"/>
            <a:ext cx="7721600" cy="2984500"/>
          </a:xfrm>
        </p:spPr>
        <p:txBody>
          <a:bodyPr>
            <a:normAutofit fontScale="92500" lnSpcReduction="20000"/>
          </a:bodyPr>
          <a:lstStyle/>
          <a:p>
            <a:endParaRPr lang="en-GB" b="1" dirty="0"/>
          </a:p>
          <a:p>
            <a:endParaRPr lang="en-GB" b="1" dirty="0"/>
          </a:p>
          <a:p>
            <a:pPr lvl="0" algn="ctr"/>
            <a:r>
              <a:rPr lang="en-GB" sz="2800" b="1" i="1" dirty="0">
                <a:latin typeface="TUOS Blake"/>
              </a:rPr>
              <a:t>John Brazier, PhD, FMedSci</a:t>
            </a:r>
          </a:p>
          <a:p>
            <a:pPr lvl="0" algn="ctr"/>
            <a:endParaRPr lang="en-GB" sz="2800" dirty="0">
              <a:latin typeface="TUOS Blake"/>
            </a:endParaRPr>
          </a:p>
          <a:p>
            <a:pPr lvl="0" algn="ctr"/>
            <a:r>
              <a:rPr lang="en-GB" sz="2400" dirty="0">
                <a:latin typeface="TUOS Blake"/>
              </a:rPr>
              <a:t>Professor of Health Economics and Dean,</a:t>
            </a:r>
          </a:p>
          <a:p>
            <a:pPr lvl="0" algn="ctr"/>
            <a:r>
              <a:rPr lang="en-GB" sz="2400" dirty="0">
                <a:latin typeface="TUOS Blake"/>
              </a:rPr>
              <a:t>School of Health and Related Research, University of Sheffield, UK</a:t>
            </a:r>
          </a:p>
          <a:p>
            <a:pPr lvl="0" algn="ctr"/>
            <a:endParaRPr lang="en-GB" sz="2400" dirty="0">
              <a:latin typeface="TUOS Blake"/>
            </a:endParaRPr>
          </a:p>
          <a:p>
            <a:pPr lvl="0" algn="ctr"/>
            <a:r>
              <a:rPr lang="en-GB" sz="2400" dirty="0">
                <a:latin typeface="TUOS Blake"/>
              </a:rPr>
              <a:t>j.e.brazier@Sheffield.ac.uk</a:t>
            </a:r>
          </a:p>
          <a:p>
            <a:pPr algn="ctr"/>
            <a:endParaRPr lang="en-GB" sz="1800" dirty="0"/>
          </a:p>
          <a:p>
            <a:pPr algn="ctr"/>
            <a:endParaRPr lang="en-GB" sz="1800" dirty="0"/>
          </a:p>
          <a:p>
            <a:pPr algn="ctr"/>
            <a:endParaRPr lang="en-GB" sz="1800" dirty="0"/>
          </a:p>
        </p:txBody>
      </p:sp>
      <p:pic>
        <p:nvPicPr>
          <p:cNvPr id="4" name="Picture 3">
            <a:extLst>
              <a:ext uri="{FF2B5EF4-FFF2-40B4-BE49-F238E27FC236}">
                <a16:creationId xmlns:a16="http://schemas.microsoft.com/office/drawing/2014/main" id="{BDC5B3CF-E63A-4253-A719-9B2E29F81F53}"/>
              </a:ext>
            </a:extLst>
          </p:cNvPr>
          <p:cNvPicPr>
            <a:picLocks noChangeAspect="1"/>
          </p:cNvPicPr>
          <p:nvPr/>
        </p:nvPicPr>
        <p:blipFill>
          <a:blip r:embed="rId3"/>
          <a:stretch>
            <a:fillRect/>
          </a:stretch>
        </p:blipFill>
        <p:spPr>
          <a:xfrm>
            <a:off x="6948264" y="69850"/>
            <a:ext cx="2085013" cy="1158340"/>
          </a:xfrm>
          <a:prstGeom prst="rect">
            <a:avLst/>
          </a:prstGeom>
        </p:spPr>
      </p:pic>
    </p:spTree>
    <p:extLst>
      <p:ext uri="{BB962C8B-B14F-4D97-AF65-F5344CB8AC3E}">
        <p14:creationId xmlns:p14="http://schemas.microsoft.com/office/powerpoint/2010/main" val="181477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0728"/>
            <a:ext cx="8229600" cy="720080"/>
          </a:xfrm>
          <a:solidFill>
            <a:srgbClr val="F94DCC"/>
          </a:solidFill>
        </p:spPr>
        <p:txBody>
          <a:bodyPr/>
          <a:lstStyle/>
          <a:p>
            <a:r>
              <a:rPr lang="en-GB" sz="4000" dirty="0"/>
              <a:t>Stage II: Item generation</a:t>
            </a:r>
          </a:p>
        </p:txBody>
      </p:sp>
      <p:sp>
        <p:nvSpPr>
          <p:cNvPr id="3" name="Content Placeholder 2"/>
          <p:cNvSpPr>
            <a:spLocks noGrp="1"/>
          </p:cNvSpPr>
          <p:nvPr>
            <p:ph idx="1"/>
          </p:nvPr>
        </p:nvSpPr>
        <p:spPr>
          <a:xfrm>
            <a:off x="609600" y="1916832"/>
            <a:ext cx="8229600" cy="4093840"/>
          </a:xfrm>
        </p:spPr>
        <p:txBody>
          <a:bodyPr/>
          <a:lstStyle/>
          <a:p>
            <a:r>
              <a:rPr lang="en-GB" sz="2800" dirty="0">
                <a:latin typeface="TUOS Blake" panose="020B0503040000020004" pitchFamily="34" charset="0"/>
              </a:rPr>
              <a:t>Drew on terminology from qualitative review</a:t>
            </a:r>
          </a:p>
          <a:p>
            <a:r>
              <a:rPr lang="en-GB" sz="2800" dirty="0">
                <a:latin typeface="TUOS Blake" panose="020B0503040000020004" pitchFamily="34" charset="0"/>
              </a:rPr>
              <a:t>Existing measures and item banks (n=687)</a:t>
            </a:r>
          </a:p>
          <a:p>
            <a:r>
              <a:rPr lang="en-GB" sz="2800" dirty="0">
                <a:latin typeface="TUOS Blake" panose="020B0503040000020004" pitchFamily="34" charset="0"/>
              </a:rPr>
              <a:t>Where there were no existing items, new items developed </a:t>
            </a:r>
          </a:p>
          <a:p>
            <a:r>
              <a:rPr lang="en-GB" sz="2800" dirty="0">
                <a:latin typeface="TUOS Blake" panose="020B0503040000020004" pitchFamily="34" charset="0"/>
              </a:rPr>
              <a:t>Challenges: </a:t>
            </a:r>
          </a:p>
          <a:p>
            <a:pPr lvl="1"/>
            <a:r>
              <a:rPr lang="en-GB" sz="2400" dirty="0">
                <a:latin typeface="TUOS Blake" panose="020B0503040000020004" pitchFamily="34" charset="0"/>
              </a:rPr>
              <a:t>Identifying items that work in a generic context </a:t>
            </a:r>
          </a:p>
          <a:p>
            <a:pPr lvl="1"/>
            <a:r>
              <a:rPr lang="en-GB" sz="2400" dirty="0">
                <a:latin typeface="TUOS Blake" panose="020B0503040000020004" pitchFamily="34" charset="0"/>
              </a:rPr>
              <a:t>Identify items that convey construct without too much information (preference-elicitation in mind)</a:t>
            </a:r>
          </a:p>
          <a:p>
            <a:pPr marL="0" indent="0">
              <a:buNone/>
            </a:pPr>
            <a:r>
              <a:rPr lang="en-GB" b="1" dirty="0"/>
              <a:t>Result: 97 items for face valuation</a:t>
            </a:r>
          </a:p>
        </p:txBody>
      </p:sp>
    </p:spTree>
    <p:extLst>
      <p:ext uri="{BB962C8B-B14F-4D97-AF65-F5344CB8AC3E}">
        <p14:creationId xmlns:p14="http://schemas.microsoft.com/office/powerpoint/2010/main" val="274162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75" y="1310640"/>
            <a:ext cx="8229600" cy="762000"/>
          </a:xfrm>
          <a:solidFill>
            <a:srgbClr val="F94DCC"/>
          </a:solidFill>
        </p:spPr>
        <p:txBody>
          <a:bodyPr/>
          <a:lstStyle/>
          <a:p>
            <a:r>
              <a:rPr lang="en-GB" sz="4000" dirty="0"/>
              <a:t>Stage III: Face validation</a:t>
            </a:r>
            <a:br>
              <a:rPr lang="en-GB" sz="4000" dirty="0"/>
            </a:br>
            <a:endParaRPr lang="en-GB" sz="2400" dirty="0">
              <a:solidFill>
                <a:srgbClr val="C00000"/>
              </a:solidFill>
            </a:endParaRPr>
          </a:p>
        </p:txBody>
      </p:sp>
      <p:sp>
        <p:nvSpPr>
          <p:cNvPr id="3" name="Content Placeholder 2"/>
          <p:cNvSpPr>
            <a:spLocks noGrp="1"/>
          </p:cNvSpPr>
          <p:nvPr>
            <p:ph idx="1"/>
          </p:nvPr>
        </p:nvSpPr>
        <p:spPr/>
        <p:txBody>
          <a:bodyPr/>
          <a:lstStyle/>
          <a:p>
            <a:pPr>
              <a:spcBef>
                <a:spcPts val="600"/>
              </a:spcBef>
              <a:buClr>
                <a:srgbClr val="002060"/>
              </a:buClr>
            </a:pPr>
            <a:r>
              <a:rPr lang="en-US" sz="2800" dirty="0">
                <a:solidFill>
                  <a:srgbClr val="002060"/>
                </a:solidFill>
                <a:latin typeface="TUOS Blake" panose="020B0503040000020004" pitchFamily="34" charset="0"/>
                <a:cs typeface="Arial" panose="020B0604020202020204" pitchFamily="34" charset="0"/>
              </a:rPr>
              <a:t>Aim: choose and refine questions for psychometric survey</a:t>
            </a:r>
          </a:p>
          <a:p>
            <a:pPr>
              <a:spcBef>
                <a:spcPts val="600"/>
              </a:spcBef>
              <a:buClr>
                <a:srgbClr val="002060"/>
              </a:buClr>
            </a:pPr>
            <a:r>
              <a:rPr lang="en-GB" sz="2800" dirty="0">
                <a:solidFill>
                  <a:srgbClr val="002060"/>
                </a:solidFill>
                <a:latin typeface="TUOS Blake" panose="020B0503040000020004" pitchFamily="34" charset="0"/>
                <a:cs typeface="Arial" panose="020B0604020202020204" pitchFamily="34" charset="0"/>
              </a:rPr>
              <a:t>Interviews: England , Argentina, Australia, China, Germany, USA</a:t>
            </a:r>
          </a:p>
          <a:p>
            <a:pPr>
              <a:spcBef>
                <a:spcPts val="600"/>
              </a:spcBef>
              <a:buClr>
                <a:srgbClr val="002060"/>
              </a:buClr>
            </a:pPr>
            <a:r>
              <a:rPr lang="en-GB" sz="2800" dirty="0">
                <a:solidFill>
                  <a:srgbClr val="002060"/>
                </a:solidFill>
                <a:latin typeface="TUOS Blake" panose="020B0503040000020004" pitchFamily="34" charset="0"/>
                <a:cs typeface="Arial" panose="020B0604020202020204" pitchFamily="34" charset="0"/>
              </a:rPr>
              <a:t>Sample: general population, patients, carers and social care users</a:t>
            </a:r>
          </a:p>
          <a:p>
            <a:pPr marL="0" indent="0">
              <a:spcBef>
                <a:spcPts val="600"/>
              </a:spcBef>
              <a:buClr>
                <a:srgbClr val="002060"/>
              </a:buClr>
              <a:buNone/>
            </a:pPr>
            <a:endParaRPr lang="en-GB" sz="2800" dirty="0">
              <a:solidFill>
                <a:srgbClr val="002060"/>
              </a:solidFill>
              <a:latin typeface="TUOS Blake" panose="020B0503040000020004" pitchFamily="34" charset="0"/>
              <a:cs typeface="Arial" panose="020B0604020202020204" pitchFamily="34" charset="0"/>
            </a:endParaRPr>
          </a:p>
        </p:txBody>
      </p:sp>
    </p:spTree>
    <p:extLst>
      <p:ext uri="{BB962C8B-B14F-4D97-AF65-F5344CB8AC3E}">
        <p14:creationId xmlns:p14="http://schemas.microsoft.com/office/powerpoint/2010/main" val="1057074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D5DBBB-E65D-F243-89DB-92126C547031}"/>
              </a:ext>
            </a:extLst>
          </p:cNvPr>
          <p:cNvSpPr txBox="1">
            <a:spLocks/>
          </p:cNvSpPr>
          <p:nvPr/>
        </p:nvSpPr>
        <p:spPr>
          <a:xfrm>
            <a:off x="719572" y="1063230"/>
            <a:ext cx="7967229" cy="522025"/>
          </a:xfrm>
          <a:prstGeom prst="rect">
            <a:avLst/>
          </a:prstGeom>
          <a:effectLst>
            <a:outerShdw blurRad="50800" dist="38100" dir="16200000" rotWithShape="0">
              <a:prstClr val="black">
                <a:alpha val="40000"/>
              </a:prstClr>
            </a:outerShdw>
          </a:effectLst>
        </p:spPr>
        <p:txBody>
          <a:bodyPr vert="horz" lIns="91440" tIns="45720" rIns="91440" bIns="45720" rtlCol="0" anchor="ctr">
            <a:normAutofit fontScale="92500" lnSpcReduction="10000"/>
          </a:bodyPr>
          <a:lstStyle>
            <a:lvl1pPr algn="ctr" defTabSz="342900" rtl="0" eaLnBrk="1" latinLnBrk="0" hangingPunct="1">
              <a:spcBef>
                <a:spcPct val="0"/>
              </a:spcBef>
              <a:buNone/>
              <a:defRPr sz="3300" kern="1200">
                <a:solidFill>
                  <a:schemeClr val="tx2">
                    <a:lumMod val="75000"/>
                  </a:schemeClr>
                </a:solidFill>
                <a:latin typeface="+mj-lt"/>
                <a:ea typeface="+mj-ea"/>
                <a:cs typeface="+mj-cs"/>
              </a:defRPr>
            </a:lvl1pPr>
          </a:lstStyle>
          <a:p>
            <a:pPr fontAlgn="auto">
              <a:spcAft>
                <a:spcPts val="0"/>
              </a:spcAft>
              <a:defRPr/>
            </a:pPr>
            <a:r>
              <a:rPr lang="en-AU" sz="3200" dirty="0">
                <a:solidFill>
                  <a:srgbClr val="1F497D">
                    <a:lumMod val="75000"/>
                  </a:srgbClr>
                </a:solidFill>
                <a:latin typeface="Calibri"/>
              </a:rPr>
              <a:t>Face validity studies – International samples</a:t>
            </a:r>
            <a:endParaRPr lang="en-NL" sz="3200" dirty="0">
              <a:solidFill>
                <a:srgbClr val="1F497D">
                  <a:lumMod val="75000"/>
                </a:srgbClr>
              </a:solidFill>
              <a:latin typeface="Calibri"/>
            </a:endParaRPr>
          </a:p>
        </p:txBody>
      </p:sp>
      <p:graphicFrame>
        <p:nvGraphicFramePr>
          <p:cNvPr id="5" name="Table 10">
            <a:extLst>
              <a:ext uri="{FF2B5EF4-FFF2-40B4-BE49-F238E27FC236}">
                <a16:creationId xmlns:a16="http://schemas.microsoft.com/office/drawing/2014/main" id="{E4CAD241-068A-A748-9B67-59DC27522448}"/>
              </a:ext>
            </a:extLst>
          </p:cNvPr>
          <p:cNvGraphicFramePr>
            <a:graphicFrameLocks/>
          </p:cNvGraphicFramePr>
          <p:nvPr/>
        </p:nvGraphicFramePr>
        <p:xfrm>
          <a:off x="1352550" y="2089148"/>
          <a:ext cx="6620691" cy="2966720"/>
        </p:xfrm>
        <a:graphic>
          <a:graphicData uri="http://schemas.openxmlformats.org/drawingml/2006/table">
            <a:tbl>
              <a:tblPr firstRow="1" bandRow="1">
                <a:tableStyleId>{5C22544A-7EE6-4342-B048-85BDC9FD1C3A}</a:tableStyleId>
              </a:tblPr>
              <a:tblGrid>
                <a:gridCol w="1451811">
                  <a:extLst>
                    <a:ext uri="{9D8B030D-6E8A-4147-A177-3AD203B41FA5}">
                      <a16:colId xmlns:a16="http://schemas.microsoft.com/office/drawing/2014/main" val="4081047481"/>
                    </a:ext>
                  </a:extLst>
                </a:gridCol>
                <a:gridCol w="657726">
                  <a:extLst>
                    <a:ext uri="{9D8B030D-6E8A-4147-A177-3AD203B41FA5}">
                      <a16:colId xmlns:a16="http://schemas.microsoft.com/office/drawing/2014/main" val="2745808345"/>
                    </a:ext>
                  </a:extLst>
                </a:gridCol>
                <a:gridCol w="1138989">
                  <a:extLst>
                    <a:ext uri="{9D8B030D-6E8A-4147-A177-3AD203B41FA5}">
                      <a16:colId xmlns:a16="http://schemas.microsoft.com/office/drawing/2014/main" val="1644955922"/>
                    </a:ext>
                  </a:extLst>
                </a:gridCol>
                <a:gridCol w="1073102">
                  <a:extLst>
                    <a:ext uri="{9D8B030D-6E8A-4147-A177-3AD203B41FA5}">
                      <a16:colId xmlns:a16="http://schemas.microsoft.com/office/drawing/2014/main" val="2361006451"/>
                    </a:ext>
                  </a:extLst>
                </a:gridCol>
                <a:gridCol w="1031966">
                  <a:extLst>
                    <a:ext uri="{9D8B030D-6E8A-4147-A177-3AD203B41FA5}">
                      <a16:colId xmlns:a16="http://schemas.microsoft.com/office/drawing/2014/main" val="1975944359"/>
                    </a:ext>
                  </a:extLst>
                </a:gridCol>
                <a:gridCol w="1267097">
                  <a:extLst>
                    <a:ext uri="{9D8B030D-6E8A-4147-A177-3AD203B41FA5}">
                      <a16:colId xmlns:a16="http://schemas.microsoft.com/office/drawing/2014/main" val="3459499657"/>
                    </a:ext>
                  </a:extLst>
                </a:gridCol>
              </a:tblGrid>
              <a:tr h="370840">
                <a:tc>
                  <a:txBody>
                    <a:bodyPr/>
                    <a:lstStyle/>
                    <a:p>
                      <a:r>
                        <a:rPr lang="en-AU" sz="1600" dirty="0"/>
                        <a:t>Country</a:t>
                      </a:r>
                    </a:p>
                  </a:txBody>
                  <a:tcPr/>
                </a:tc>
                <a:tc>
                  <a:txBody>
                    <a:bodyPr/>
                    <a:lstStyle/>
                    <a:p>
                      <a:r>
                        <a:rPr lang="en-AU" sz="1600" dirty="0"/>
                        <a:t>N</a:t>
                      </a:r>
                    </a:p>
                  </a:txBody>
                  <a:tcPr/>
                </a:tc>
                <a:tc>
                  <a:txBody>
                    <a:bodyPr/>
                    <a:lstStyle/>
                    <a:p>
                      <a:r>
                        <a:rPr lang="en-AU" sz="1600" dirty="0"/>
                        <a:t>Gen pop</a:t>
                      </a:r>
                    </a:p>
                  </a:txBody>
                  <a:tcPr/>
                </a:tc>
                <a:tc>
                  <a:txBody>
                    <a:bodyPr/>
                    <a:lstStyle/>
                    <a:p>
                      <a:r>
                        <a:rPr lang="en-AU" sz="1600" dirty="0"/>
                        <a:t>Carers</a:t>
                      </a:r>
                    </a:p>
                  </a:txBody>
                  <a:tcPr/>
                </a:tc>
                <a:tc>
                  <a:txBody>
                    <a:bodyPr/>
                    <a:lstStyle/>
                    <a:p>
                      <a:r>
                        <a:rPr lang="en-AU" sz="1600" dirty="0"/>
                        <a:t>Patients</a:t>
                      </a:r>
                    </a:p>
                  </a:txBody>
                  <a:tcPr/>
                </a:tc>
                <a:tc>
                  <a:txBody>
                    <a:bodyPr/>
                    <a:lstStyle/>
                    <a:p>
                      <a:r>
                        <a:rPr lang="en-AU" sz="1600" dirty="0"/>
                        <a:t>Social care</a:t>
                      </a:r>
                    </a:p>
                  </a:txBody>
                  <a:tcPr/>
                </a:tc>
                <a:extLst>
                  <a:ext uri="{0D108BD9-81ED-4DB2-BD59-A6C34878D82A}">
                    <a16:rowId xmlns:a16="http://schemas.microsoft.com/office/drawing/2014/main" val="1743224691"/>
                  </a:ext>
                </a:extLst>
              </a:tr>
              <a:tr h="370840">
                <a:tc>
                  <a:txBody>
                    <a:bodyPr/>
                    <a:lstStyle/>
                    <a:p>
                      <a:r>
                        <a:rPr lang="en-AU" sz="1600" b="1" dirty="0"/>
                        <a:t>Argentina</a:t>
                      </a:r>
                    </a:p>
                  </a:txBody>
                  <a:tcPr/>
                </a:tc>
                <a:tc>
                  <a:txBody>
                    <a:bodyPr/>
                    <a:lstStyle/>
                    <a:p>
                      <a:pPr algn="r"/>
                      <a:r>
                        <a:rPr lang="en-AU" sz="1600" b="1" dirty="0"/>
                        <a:t>24</a:t>
                      </a:r>
                    </a:p>
                  </a:txBody>
                  <a:tcPr/>
                </a:tc>
                <a:tc>
                  <a:txBody>
                    <a:bodyPr/>
                    <a:lstStyle/>
                    <a:p>
                      <a:pPr algn="r"/>
                      <a:r>
                        <a:rPr lang="en-AU" sz="1600" b="1" dirty="0"/>
                        <a:t>8</a:t>
                      </a:r>
                    </a:p>
                  </a:txBody>
                  <a:tcPr/>
                </a:tc>
                <a:tc>
                  <a:txBody>
                    <a:bodyPr/>
                    <a:lstStyle/>
                    <a:p>
                      <a:pPr algn="r"/>
                      <a:r>
                        <a:rPr lang="en-AU" sz="1600" b="1" dirty="0"/>
                        <a:t>8</a:t>
                      </a:r>
                    </a:p>
                  </a:txBody>
                  <a:tcPr/>
                </a:tc>
                <a:tc>
                  <a:txBody>
                    <a:bodyPr/>
                    <a:lstStyle/>
                    <a:p>
                      <a:pPr algn="r"/>
                      <a:r>
                        <a:rPr lang="en-AU" sz="1600" b="1" dirty="0"/>
                        <a:t>0</a:t>
                      </a:r>
                    </a:p>
                  </a:txBody>
                  <a:tcPr/>
                </a:tc>
                <a:tc>
                  <a:txBody>
                    <a:bodyPr/>
                    <a:lstStyle/>
                    <a:p>
                      <a:pPr algn="r"/>
                      <a:r>
                        <a:rPr lang="en-AU" sz="1600" b="1" dirty="0"/>
                        <a:t>8</a:t>
                      </a:r>
                    </a:p>
                  </a:txBody>
                  <a:tcPr/>
                </a:tc>
                <a:extLst>
                  <a:ext uri="{0D108BD9-81ED-4DB2-BD59-A6C34878D82A}">
                    <a16:rowId xmlns:a16="http://schemas.microsoft.com/office/drawing/2014/main" val="3624083330"/>
                  </a:ext>
                </a:extLst>
              </a:tr>
              <a:tr h="370840">
                <a:tc>
                  <a:txBody>
                    <a:bodyPr/>
                    <a:lstStyle/>
                    <a:p>
                      <a:r>
                        <a:rPr lang="en-AU" sz="1600" b="1" dirty="0"/>
                        <a:t>Australia</a:t>
                      </a:r>
                    </a:p>
                  </a:txBody>
                  <a:tcPr/>
                </a:tc>
                <a:tc>
                  <a:txBody>
                    <a:bodyPr/>
                    <a:lstStyle/>
                    <a:p>
                      <a:pPr algn="r"/>
                      <a:r>
                        <a:rPr lang="en-AU" sz="1600" b="1" dirty="0"/>
                        <a:t>25</a:t>
                      </a:r>
                    </a:p>
                  </a:txBody>
                  <a:tcPr/>
                </a:tc>
                <a:tc>
                  <a:txBody>
                    <a:bodyPr/>
                    <a:lstStyle/>
                    <a:p>
                      <a:pPr algn="r"/>
                      <a:r>
                        <a:rPr lang="en-AU" sz="1600" b="1" dirty="0"/>
                        <a:t>4</a:t>
                      </a:r>
                    </a:p>
                  </a:txBody>
                  <a:tcPr/>
                </a:tc>
                <a:tc>
                  <a:txBody>
                    <a:bodyPr/>
                    <a:lstStyle/>
                    <a:p>
                      <a:pPr algn="r"/>
                      <a:r>
                        <a:rPr lang="en-AU" sz="1600" b="1" dirty="0"/>
                        <a:t>4</a:t>
                      </a:r>
                    </a:p>
                  </a:txBody>
                  <a:tcPr/>
                </a:tc>
                <a:tc>
                  <a:txBody>
                    <a:bodyPr/>
                    <a:lstStyle/>
                    <a:p>
                      <a:pPr algn="r"/>
                      <a:r>
                        <a:rPr lang="en-AU" sz="1600" b="1" dirty="0"/>
                        <a:t>17</a:t>
                      </a:r>
                    </a:p>
                  </a:txBody>
                  <a:tcPr/>
                </a:tc>
                <a:tc>
                  <a:txBody>
                    <a:bodyPr/>
                    <a:lstStyle/>
                    <a:p>
                      <a:pPr algn="r"/>
                      <a:r>
                        <a:rPr lang="en-AU" sz="1600" b="1" dirty="0"/>
                        <a:t>0</a:t>
                      </a:r>
                    </a:p>
                  </a:txBody>
                  <a:tcPr/>
                </a:tc>
                <a:extLst>
                  <a:ext uri="{0D108BD9-81ED-4DB2-BD59-A6C34878D82A}">
                    <a16:rowId xmlns:a16="http://schemas.microsoft.com/office/drawing/2014/main" val="1917343047"/>
                  </a:ext>
                </a:extLst>
              </a:tr>
              <a:tr h="370840">
                <a:tc>
                  <a:txBody>
                    <a:bodyPr/>
                    <a:lstStyle/>
                    <a:p>
                      <a:r>
                        <a:rPr lang="en-AU" sz="1600" b="1" dirty="0"/>
                        <a:t>China</a:t>
                      </a:r>
                    </a:p>
                  </a:txBody>
                  <a:tcPr/>
                </a:tc>
                <a:tc>
                  <a:txBody>
                    <a:bodyPr/>
                    <a:lstStyle/>
                    <a:p>
                      <a:pPr algn="r"/>
                      <a:r>
                        <a:rPr lang="en-AU" sz="1600" b="1" dirty="0"/>
                        <a:t>30</a:t>
                      </a:r>
                    </a:p>
                  </a:txBody>
                  <a:tcPr/>
                </a:tc>
                <a:tc>
                  <a:txBody>
                    <a:bodyPr/>
                    <a:lstStyle/>
                    <a:p>
                      <a:pPr algn="r"/>
                      <a:r>
                        <a:rPr lang="en-AU" sz="1600" b="1" dirty="0"/>
                        <a:t>0</a:t>
                      </a:r>
                    </a:p>
                  </a:txBody>
                  <a:tcPr/>
                </a:tc>
                <a:tc>
                  <a:txBody>
                    <a:bodyPr/>
                    <a:lstStyle/>
                    <a:p>
                      <a:pPr algn="r"/>
                      <a:r>
                        <a:rPr lang="en-AU" sz="1600" b="1" dirty="0"/>
                        <a:t>13</a:t>
                      </a:r>
                    </a:p>
                  </a:txBody>
                  <a:tcPr/>
                </a:tc>
                <a:tc>
                  <a:txBody>
                    <a:bodyPr/>
                    <a:lstStyle/>
                    <a:p>
                      <a:pPr algn="r"/>
                      <a:r>
                        <a:rPr lang="en-AU" sz="1600" b="1" dirty="0"/>
                        <a:t>17</a:t>
                      </a:r>
                    </a:p>
                  </a:txBody>
                  <a:tcPr/>
                </a:tc>
                <a:tc>
                  <a:txBody>
                    <a:bodyPr/>
                    <a:lstStyle/>
                    <a:p>
                      <a:pPr algn="r"/>
                      <a:r>
                        <a:rPr lang="en-AU" sz="1600" b="1" dirty="0"/>
                        <a:t>0</a:t>
                      </a:r>
                    </a:p>
                  </a:txBody>
                  <a:tcPr/>
                </a:tc>
                <a:extLst>
                  <a:ext uri="{0D108BD9-81ED-4DB2-BD59-A6C34878D82A}">
                    <a16:rowId xmlns:a16="http://schemas.microsoft.com/office/drawing/2014/main" val="872540309"/>
                  </a:ext>
                </a:extLst>
              </a:tr>
              <a:tr h="370840">
                <a:tc>
                  <a:txBody>
                    <a:bodyPr/>
                    <a:lstStyle/>
                    <a:p>
                      <a:r>
                        <a:rPr lang="en-AU" sz="1600" b="1" dirty="0"/>
                        <a:t>Germany</a:t>
                      </a:r>
                    </a:p>
                  </a:txBody>
                  <a:tcPr/>
                </a:tc>
                <a:tc>
                  <a:txBody>
                    <a:bodyPr/>
                    <a:lstStyle/>
                    <a:p>
                      <a:pPr algn="r"/>
                      <a:r>
                        <a:rPr lang="en-AU" sz="1600" b="1" dirty="0"/>
                        <a:t>25</a:t>
                      </a:r>
                    </a:p>
                  </a:txBody>
                  <a:tcPr/>
                </a:tc>
                <a:tc>
                  <a:txBody>
                    <a:bodyPr/>
                    <a:lstStyle/>
                    <a:p>
                      <a:pPr algn="r"/>
                      <a:r>
                        <a:rPr lang="en-AU" sz="1600" b="1" dirty="0"/>
                        <a:t>0</a:t>
                      </a:r>
                    </a:p>
                  </a:txBody>
                  <a:tcPr/>
                </a:tc>
                <a:tc>
                  <a:txBody>
                    <a:bodyPr/>
                    <a:lstStyle/>
                    <a:p>
                      <a:pPr algn="r"/>
                      <a:r>
                        <a:rPr lang="en-AU" sz="1600" b="1" dirty="0"/>
                        <a:t>12</a:t>
                      </a:r>
                    </a:p>
                  </a:txBody>
                  <a:tcPr/>
                </a:tc>
                <a:tc>
                  <a:txBody>
                    <a:bodyPr/>
                    <a:lstStyle/>
                    <a:p>
                      <a:pPr algn="r"/>
                      <a:r>
                        <a:rPr lang="en-AU" sz="1600" b="1" dirty="0"/>
                        <a:t>8</a:t>
                      </a:r>
                    </a:p>
                  </a:txBody>
                  <a:tcPr/>
                </a:tc>
                <a:tc>
                  <a:txBody>
                    <a:bodyPr/>
                    <a:lstStyle/>
                    <a:p>
                      <a:pPr algn="r"/>
                      <a:r>
                        <a:rPr lang="en-AU" sz="1600" b="1" dirty="0"/>
                        <a:t>5</a:t>
                      </a:r>
                    </a:p>
                  </a:txBody>
                  <a:tcPr/>
                </a:tc>
                <a:extLst>
                  <a:ext uri="{0D108BD9-81ED-4DB2-BD59-A6C34878D82A}">
                    <a16:rowId xmlns:a16="http://schemas.microsoft.com/office/drawing/2014/main" val="259490762"/>
                  </a:ext>
                </a:extLst>
              </a:tr>
              <a:tr h="370840">
                <a:tc>
                  <a:txBody>
                    <a:bodyPr/>
                    <a:lstStyle/>
                    <a:p>
                      <a:r>
                        <a:rPr lang="en-AU" sz="1600" b="1" dirty="0"/>
                        <a:t>UK</a:t>
                      </a:r>
                    </a:p>
                  </a:txBody>
                  <a:tcPr/>
                </a:tc>
                <a:tc>
                  <a:txBody>
                    <a:bodyPr/>
                    <a:lstStyle/>
                    <a:p>
                      <a:pPr algn="r"/>
                      <a:r>
                        <a:rPr lang="en-AU" sz="1600" b="1" dirty="0"/>
                        <a:t>45</a:t>
                      </a:r>
                    </a:p>
                  </a:txBody>
                  <a:tcPr/>
                </a:tc>
                <a:tc>
                  <a:txBody>
                    <a:bodyPr/>
                    <a:lstStyle/>
                    <a:p>
                      <a:pPr algn="r"/>
                      <a:r>
                        <a:rPr lang="en-AU" sz="1600" b="1" dirty="0"/>
                        <a:t>6</a:t>
                      </a:r>
                    </a:p>
                  </a:txBody>
                  <a:tcPr/>
                </a:tc>
                <a:tc>
                  <a:txBody>
                    <a:bodyPr/>
                    <a:lstStyle/>
                    <a:p>
                      <a:pPr algn="r"/>
                      <a:r>
                        <a:rPr lang="en-AU" sz="1600" b="1" dirty="0"/>
                        <a:t>13</a:t>
                      </a:r>
                    </a:p>
                  </a:txBody>
                  <a:tcPr/>
                </a:tc>
                <a:tc>
                  <a:txBody>
                    <a:bodyPr/>
                    <a:lstStyle/>
                    <a:p>
                      <a:pPr algn="r"/>
                      <a:r>
                        <a:rPr lang="en-AU" sz="1600" b="1" dirty="0"/>
                        <a:t>18</a:t>
                      </a:r>
                    </a:p>
                  </a:txBody>
                  <a:tcPr/>
                </a:tc>
                <a:tc>
                  <a:txBody>
                    <a:bodyPr/>
                    <a:lstStyle/>
                    <a:p>
                      <a:pPr algn="r"/>
                      <a:r>
                        <a:rPr lang="en-AU" sz="1600" b="1" dirty="0"/>
                        <a:t>8</a:t>
                      </a:r>
                    </a:p>
                  </a:txBody>
                  <a:tcPr/>
                </a:tc>
                <a:extLst>
                  <a:ext uri="{0D108BD9-81ED-4DB2-BD59-A6C34878D82A}">
                    <a16:rowId xmlns:a16="http://schemas.microsoft.com/office/drawing/2014/main" val="1475510842"/>
                  </a:ext>
                </a:extLst>
              </a:tr>
              <a:tr h="370840">
                <a:tc>
                  <a:txBody>
                    <a:bodyPr/>
                    <a:lstStyle/>
                    <a:p>
                      <a:r>
                        <a:rPr lang="en-AU" sz="1600" b="1" dirty="0"/>
                        <a:t>USA</a:t>
                      </a:r>
                    </a:p>
                  </a:txBody>
                  <a:tcPr/>
                </a:tc>
                <a:tc>
                  <a:txBody>
                    <a:bodyPr/>
                    <a:lstStyle/>
                    <a:p>
                      <a:pPr algn="r"/>
                      <a:r>
                        <a:rPr lang="en-AU" sz="1600" b="1" dirty="0"/>
                        <a:t>19</a:t>
                      </a:r>
                    </a:p>
                  </a:txBody>
                  <a:tcPr/>
                </a:tc>
                <a:tc>
                  <a:txBody>
                    <a:bodyPr/>
                    <a:lstStyle/>
                    <a:p>
                      <a:pPr algn="r"/>
                      <a:r>
                        <a:rPr lang="en-AU" sz="1600" b="1" dirty="0"/>
                        <a:t>0</a:t>
                      </a:r>
                    </a:p>
                  </a:txBody>
                  <a:tcPr/>
                </a:tc>
                <a:tc>
                  <a:txBody>
                    <a:bodyPr/>
                    <a:lstStyle/>
                    <a:p>
                      <a:pPr algn="r"/>
                      <a:r>
                        <a:rPr lang="en-AU" sz="1600" b="1" dirty="0"/>
                        <a:t>0</a:t>
                      </a:r>
                    </a:p>
                  </a:txBody>
                  <a:tcPr/>
                </a:tc>
                <a:tc>
                  <a:txBody>
                    <a:bodyPr/>
                    <a:lstStyle/>
                    <a:p>
                      <a:pPr algn="r"/>
                      <a:r>
                        <a:rPr lang="en-AU" sz="1600" b="1" dirty="0"/>
                        <a:t>19</a:t>
                      </a:r>
                    </a:p>
                  </a:txBody>
                  <a:tcPr/>
                </a:tc>
                <a:tc>
                  <a:txBody>
                    <a:bodyPr/>
                    <a:lstStyle/>
                    <a:p>
                      <a:pPr algn="r"/>
                      <a:r>
                        <a:rPr lang="en-AU" sz="1600" b="1" dirty="0"/>
                        <a:t>0</a:t>
                      </a:r>
                    </a:p>
                  </a:txBody>
                  <a:tcPr/>
                </a:tc>
                <a:extLst>
                  <a:ext uri="{0D108BD9-81ED-4DB2-BD59-A6C34878D82A}">
                    <a16:rowId xmlns:a16="http://schemas.microsoft.com/office/drawing/2014/main" val="151566353"/>
                  </a:ext>
                </a:extLst>
              </a:tr>
              <a:tr h="370840">
                <a:tc>
                  <a:txBody>
                    <a:bodyPr/>
                    <a:lstStyle/>
                    <a:p>
                      <a:r>
                        <a:rPr lang="en-AU" sz="1600" b="1" dirty="0"/>
                        <a:t>Total (n,%)</a:t>
                      </a:r>
                    </a:p>
                  </a:txBody>
                  <a:tcPr/>
                </a:tc>
                <a:tc>
                  <a:txBody>
                    <a:bodyPr/>
                    <a:lstStyle/>
                    <a:p>
                      <a:pPr algn="r"/>
                      <a:r>
                        <a:rPr lang="en-AU" sz="1600" b="1" dirty="0">
                          <a:solidFill>
                            <a:srgbClr val="FF0000"/>
                          </a:solidFill>
                        </a:rPr>
                        <a:t>168</a:t>
                      </a:r>
                    </a:p>
                  </a:txBody>
                  <a:tcPr/>
                </a:tc>
                <a:tc>
                  <a:txBody>
                    <a:bodyPr/>
                    <a:lstStyle/>
                    <a:p>
                      <a:pPr algn="r"/>
                      <a:r>
                        <a:rPr lang="en-AU" sz="1600" b="1" dirty="0">
                          <a:solidFill>
                            <a:srgbClr val="FF0000"/>
                          </a:solidFill>
                        </a:rPr>
                        <a:t>18 (10.7)</a:t>
                      </a:r>
                    </a:p>
                  </a:txBody>
                  <a:tcPr/>
                </a:tc>
                <a:tc>
                  <a:txBody>
                    <a:bodyPr/>
                    <a:lstStyle/>
                    <a:p>
                      <a:pPr algn="r"/>
                      <a:r>
                        <a:rPr lang="en-AU" sz="1600" b="1" dirty="0">
                          <a:solidFill>
                            <a:srgbClr val="FF0000"/>
                          </a:solidFill>
                        </a:rPr>
                        <a:t>50 (29.7)</a:t>
                      </a:r>
                    </a:p>
                  </a:txBody>
                  <a:tcPr/>
                </a:tc>
                <a:tc>
                  <a:txBody>
                    <a:bodyPr/>
                    <a:lstStyle/>
                    <a:p>
                      <a:pPr algn="r"/>
                      <a:r>
                        <a:rPr lang="en-AU" sz="1600" b="1" dirty="0">
                          <a:solidFill>
                            <a:srgbClr val="FF0000"/>
                          </a:solidFill>
                        </a:rPr>
                        <a:t>79 (47.0)</a:t>
                      </a:r>
                    </a:p>
                  </a:txBody>
                  <a:tcPr/>
                </a:tc>
                <a:tc>
                  <a:txBody>
                    <a:bodyPr/>
                    <a:lstStyle/>
                    <a:p>
                      <a:pPr algn="r"/>
                      <a:r>
                        <a:rPr lang="en-AU" sz="1600" b="1" dirty="0">
                          <a:solidFill>
                            <a:srgbClr val="FF0000"/>
                          </a:solidFill>
                        </a:rPr>
                        <a:t>21 (12.5)</a:t>
                      </a:r>
                    </a:p>
                  </a:txBody>
                  <a:tcPr/>
                </a:tc>
                <a:extLst>
                  <a:ext uri="{0D108BD9-81ED-4DB2-BD59-A6C34878D82A}">
                    <a16:rowId xmlns:a16="http://schemas.microsoft.com/office/drawing/2014/main" val="1629572679"/>
                  </a:ext>
                </a:extLst>
              </a:tr>
            </a:tbl>
          </a:graphicData>
        </a:graphic>
      </p:graphicFrame>
    </p:spTree>
    <p:extLst>
      <p:ext uri="{BB962C8B-B14F-4D97-AF65-F5344CB8AC3E}">
        <p14:creationId xmlns:p14="http://schemas.microsoft.com/office/powerpoint/2010/main" val="2121848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7109DF5-1276-B041-9E71-4CBEB4131200}"/>
              </a:ext>
            </a:extLst>
          </p:cNvPr>
          <p:cNvSpPr txBox="1">
            <a:spLocks/>
          </p:cNvSpPr>
          <p:nvPr/>
        </p:nvSpPr>
        <p:spPr>
          <a:xfrm>
            <a:off x="511023" y="980729"/>
            <a:ext cx="8286750" cy="5256584"/>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2400" kern="1200">
                <a:solidFill>
                  <a:schemeClr val="bg2">
                    <a:lumMod val="10000"/>
                  </a:schemeClr>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bg2">
                    <a:lumMod val="10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bg2">
                    <a:lumMod val="10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2">
                    <a:lumMod val="10000"/>
                  </a:schemeClr>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bg2">
                    <a:lumMod val="10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914400" fontAlgn="auto">
              <a:spcBef>
                <a:spcPct val="0"/>
              </a:spcBef>
              <a:spcAft>
                <a:spcPts val="0"/>
              </a:spcAft>
              <a:defRPr/>
            </a:pPr>
            <a:r>
              <a:rPr lang="en-AU" sz="2800" dirty="0">
                <a:solidFill>
                  <a:srgbClr val="EEECE1">
                    <a:lumMod val="10000"/>
                  </a:srgbClr>
                </a:solidFill>
              </a:rPr>
              <a:t>Complementary international results with some differences in i</a:t>
            </a:r>
            <a:r>
              <a:rPr lang="en-AU" sz="2800" dirty="0">
                <a:solidFill>
                  <a:srgbClr val="EEECE1">
                    <a:lumMod val="10000"/>
                  </a:srgbClr>
                </a:solidFill>
                <a:ea typeface="MS PGothic" panose="020B0600070205080204" pitchFamily="34" charset="-128"/>
              </a:rPr>
              <a:t>tem acceptability </a:t>
            </a:r>
          </a:p>
          <a:p>
            <a:pPr defTabSz="914400" fontAlgn="auto">
              <a:spcBef>
                <a:spcPct val="0"/>
              </a:spcBef>
              <a:spcAft>
                <a:spcPts val="0"/>
              </a:spcAft>
              <a:defRPr/>
            </a:pPr>
            <a:r>
              <a:rPr lang="en-AU" sz="2800" dirty="0">
                <a:solidFill>
                  <a:srgbClr val="EEECE1">
                    <a:lumMod val="10000"/>
                  </a:srgbClr>
                </a:solidFill>
              </a:rPr>
              <a:t>Translation created some ambiguity</a:t>
            </a:r>
          </a:p>
          <a:p>
            <a:pPr fontAlgn="auto">
              <a:spcAft>
                <a:spcPts val="0"/>
              </a:spcAft>
              <a:defRPr/>
            </a:pPr>
            <a:r>
              <a:rPr lang="en-AU" sz="2800" dirty="0">
                <a:solidFill>
                  <a:srgbClr val="EEECE1">
                    <a:lumMod val="10000"/>
                  </a:srgbClr>
                </a:solidFill>
              </a:rPr>
              <a:t>China: 5 items needed modifications and further clarification to allow completion. </a:t>
            </a:r>
          </a:p>
          <a:p>
            <a:pPr fontAlgn="auto">
              <a:spcAft>
                <a:spcPts val="0"/>
              </a:spcAft>
              <a:defRPr/>
            </a:pPr>
            <a:r>
              <a:rPr lang="en-AU" sz="2800" dirty="0">
                <a:solidFill>
                  <a:srgbClr val="EEECE1">
                    <a:lumMod val="10000"/>
                  </a:srgbClr>
                </a:solidFill>
              </a:rPr>
              <a:t>Preference for simpler layouts but more information on context</a:t>
            </a:r>
          </a:p>
          <a:p>
            <a:pPr marL="0" lvl="0" indent="0" defTabSz="457200" fontAlgn="auto">
              <a:spcBef>
                <a:spcPts val="0"/>
              </a:spcBef>
              <a:spcAft>
                <a:spcPts val="0"/>
              </a:spcAft>
              <a:buNone/>
            </a:pPr>
            <a:endParaRPr lang="en-AU" sz="2800" dirty="0">
              <a:solidFill>
                <a:srgbClr val="EEECE1">
                  <a:lumMod val="10000"/>
                </a:srgbClr>
              </a:solidFill>
            </a:endParaRPr>
          </a:p>
          <a:p>
            <a:pPr marL="0" lvl="0" indent="0" fontAlgn="auto">
              <a:spcAft>
                <a:spcPts val="0"/>
              </a:spcAft>
              <a:buNone/>
              <a:defRPr/>
            </a:pPr>
            <a:r>
              <a:rPr lang="en-AU" sz="2800" dirty="0">
                <a:solidFill>
                  <a:srgbClr val="EEECE1">
                    <a:lumMod val="10000"/>
                  </a:srgbClr>
                </a:solidFill>
              </a:rPr>
              <a:t>Resulted in some elimination, modifications and additional items leaving 62 items for the next stage</a:t>
            </a:r>
          </a:p>
          <a:p>
            <a:pPr marL="0" indent="0" fontAlgn="auto">
              <a:spcAft>
                <a:spcPts val="0"/>
              </a:spcAft>
              <a:buNone/>
              <a:defRPr/>
            </a:pPr>
            <a:endParaRPr lang="en-AU" dirty="0">
              <a:solidFill>
                <a:srgbClr val="EEECE1">
                  <a:lumMod val="10000"/>
                </a:srgbClr>
              </a:solidFill>
              <a:latin typeface="Calibri"/>
            </a:endParaRPr>
          </a:p>
        </p:txBody>
      </p:sp>
      <p:sp>
        <p:nvSpPr>
          <p:cNvPr id="6" name="Title 1">
            <a:extLst>
              <a:ext uri="{FF2B5EF4-FFF2-40B4-BE49-F238E27FC236}">
                <a16:creationId xmlns:a16="http://schemas.microsoft.com/office/drawing/2014/main" id="{6FCF7515-ED10-4E5B-A8E9-870E0BB65E19}"/>
              </a:ext>
            </a:extLst>
          </p:cNvPr>
          <p:cNvSpPr>
            <a:spLocks noGrp="1"/>
          </p:cNvSpPr>
          <p:nvPr>
            <p:ph type="title"/>
          </p:nvPr>
        </p:nvSpPr>
        <p:spPr>
          <a:xfrm>
            <a:off x="704193" y="114300"/>
            <a:ext cx="7645821" cy="659464"/>
          </a:xfrm>
          <a:noFill/>
        </p:spPr>
        <p:txBody>
          <a:bodyPr>
            <a:normAutofit/>
          </a:bodyPr>
          <a:lstStyle/>
          <a:p>
            <a:pPr algn="ctr"/>
            <a:r>
              <a:rPr lang="en-GB" sz="3200" b="1" dirty="0"/>
              <a:t>Face validation findings</a:t>
            </a:r>
          </a:p>
        </p:txBody>
      </p:sp>
    </p:spTree>
    <p:extLst>
      <p:ext uri="{BB962C8B-B14F-4D97-AF65-F5344CB8AC3E}">
        <p14:creationId xmlns:p14="http://schemas.microsoft.com/office/powerpoint/2010/main" val="246553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13" y="1052736"/>
            <a:ext cx="8229600" cy="720080"/>
          </a:xfrm>
          <a:solidFill>
            <a:srgbClr val="F94DCC"/>
          </a:solidFill>
        </p:spPr>
        <p:txBody>
          <a:bodyPr/>
          <a:lstStyle/>
          <a:p>
            <a:r>
              <a:rPr lang="en-GB" dirty="0"/>
              <a:t>Stage IV: Psychometric survey</a:t>
            </a:r>
          </a:p>
        </p:txBody>
      </p:sp>
      <p:sp>
        <p:nvSpPr>
          <p:cNvPr id="3" name="Content Placeholder 2"/>
          <p:cNvSpPr>
            <a:spLocks noGrp="1"/>
          </p:cNvSpPr>
          <p:nvPr>
            <p:ph idx="1"/>
          </p:nvPr>
        </p:nvSpPr>
        <p:spPr>
          <a:xfrm>
            <a:off x="599713" y="2276872"/>
            <a:ext cx="8229600" cy="3733800"/>
          </a:xfrm>
        </p:spPr>
        <p:txBody>
          <a:bodyPr/>
          <a:lstStyle/>
          <a:p>
            <a:pPr>
              <a:lnSpc>
                <a:spcPct val="100000"/>
              </a:lnSpc>
              <a:spcBef>
                <a:spcPts val="600"/>
              </a:spcBef>
            </a:pPr>
            <a:r>
              <a:rPr lang="en-GB" sz="2400" dirty="0">
                <a:solidFill>
                  <a:srgbClr val="002060"/>
                </a:solidFill>
                <a:latin typeface="TUOS Blake" panose="020B0503040000020004" pitchFamily="34" charset="0"/>
              </a:rPr>
              <a:t>Survey in UK (n=2000, patients/carers/social care users recruited online and from NHS trusts and primary care) and in Argentina, Australia, China, Germany, USA (n=500 to 900 recruited online)</a:t>
            </a:r>
          </a:p>
          <a:p>
            <a:pPr>
              <a:spcBef>
                <a:spcPts val="600"/>
              </a:spcBef>
            </a:pPr>
            <a:r>
              <a:rPr lang="en-GB" sz="2400" dirty="0">
                <a:solidFill>
                  <a:srgbClr val="002060"/>
                </a:solidFill>
                <a:latin typeface="TUOS Blake" panose="020B0503040000020004" pitchFamily="34" charset="0"/>
              </a:rPr>
              <a:t>62 E-QALY items and EQ-5D-5L, EQ-5D-3L, VAS, SWEMWBS and ASCOT </a:t>
            </a:r>
          </a:p>
          <a:p>
            <a:pPr>
              <a:lnSpc>
                <a:spcPct val="100000"/>
              </a:lnSpc>
              <a:spcBef>
                <a:spcPts val="600"/>
              </a:spcBef>
            </a:pPr>
            <a:r>
              <a:rPr lang="en-GB" sz="2400" dirty="0">
                <a:solidFill>
                  <a:srgbClr val="002060"/>
                </a:solidFill>
                <a:latin typeface="TUOS Blake" panose="020B0503040000020004" pitchFamily="34" charset="0"/>
              </a:rPr>
              <a:t>Classic psychometric and Item Response Theory analysis  – to test dimensionality and item performance </a:t>
            </a:r>
            <a:endParaRPr lang="en-GB" sz="4000" dirty="0">
              <a:latin typeface="TUOS Blake" panose="020B0503040000020004" pitchFamily="34" charset="0"/>
            </a:endParaRPr>
          </a:p>
        </p:txBody>
      </p:sp>
    </p:spTree>
    <p:extLst>
      <p:ext uri="{BB962C8B-B14F-4D97-AF65-F5344CB8AC3E}">
        <p14:creationId xmlns:p14="http://schemas.microsoft.com/office/powerpoint/2010/main" val="265983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Results: samples</a:t>
            </a:r>
          </a:p>
        </p:txBody>
      </p:sp>
      <p:graphicFrame>
        <p:nvGraphicFramePr>
          <p:cNvPr id="4" name="Table 9">
            <a:extLst>
              <a:ext uri="{FF2B5EF4-FFF2-40B4-BE49-F238E27FC236}">
                <a16:creationId xmlns:a16="http://schemas.microsoft.com/office/drawing/2014/main" id="{6C878EEC-4693-45AC-BAA5-EA7073178625}"/>
              </a:ext>
            </a:extLst>
          </p:cNvPr>
          <p:cNvGraphicFramePr>
            <a:graphicFrameLocks noGrp="1"/>
          </p:cNvGraphicFramePr>
          <p:nvPr>
            <p:ph idx="1"/>
          </p:nvPr>
        </p:nvGraphicFramePr>
        <p:xfrm>
          <a:off x="628650" y="2043861"/>
          <a:ext cx="7958844" cy="3249699"/>
        </p:xfrm>
        <a:graphic>
          <a:graphicData uri="http://schemas.openxmlformats.org/drawingml/2006/table">
            <a:tbl>
              <a:tblPr firstRow="1" bandRow="1"/>
              <a:tblGrid>
                <a:gridCol w="1253567">
                  <a:extLst>
                    <a:ext uri="{9D8B030D-6E8A-4147-A177-3AD203B41FA5}">
                      <a16:colId xmlns:a16="http://schemas.microsoft.com/office/drawing/2014/main" val="3275345"/>
                    </a:ext>
                  </a:extLst>
                </a:gridCol>
                <a:gridCol w="929355">
                  <a:extLst>
                    <a:ext uri="{9D8B030D-6E8A-4147-A177-3AD203B41FA5}">
                      <a16:colId xmlns:a16="http://schemas.microsoft.com/office/drawing/2014/main" val="1574387693"/>
                    </a:ext>
                  </a:extLst>
                </a:gridCol>
                <a:gridCol w="5775922">
                  <a:extLst>
                    <a:ext uri="{9D8B030D-6E8A-4147-A177-3AD203B41FA5}">
                      <a16:colId xmlns:a16="http://schemas.microsoft.com/office/drawing/2014/main" val="1839232581"/>
                    </a:ext>
                  </a:extLst>
                </a:gridCol>
              </a:tblGrid>
              <a:tr h="36712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600"/>
                        </a:spcAft>
                      </a:pPr>
                      <a:r>
                        <a:rPr lang="en-AU" sz="2000" b="0" dirty="0">
                          <a:solidFill>
                            <a:schemeClr val="bg1"/>
                          </a:solidFill>
                          <a:latin typeface="+mn-lt"/>
                        </a:rPr>
                        <a:t>Country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16F9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600"/>
                        </a:spcAft>
                      </a:pPr>
                      <a:r>
                        <a:rPr lang="en-AU" sz="2000" b="0" dirty="0">
                          <a:solidFill>
                            <a:schemeClr val="bg1"/>
                          </a:solidFill>
                          <a:latin typeface="+mn-lt"/>
                        </a:rPr>
                        <a:t>N</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16F9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600"/>
                        </a:spcAft>
                      </a:pPr>
                      <a:r>
                        <a:rPr lang="en-AU" sz="2000" b="0" dirty="0">
                          <a:solidFill>
                            <a:schemeClr val="bg1"/>
                          </a:solidFill>
                          <a:latin typeface="+mn-lt"/>
                        </a:rPr>
                        <a:t>Populations</a:t>
                      </a:r>
                      <a:r>
                        <a:rPr lang="en-AU" sz="2000" b="0" baseline="0" dirty="0">
                          <a:solidFill>
                            <a:schemeClr val="bg1"/>
                          </a:solidFill>
                          <a:latin typeface="+mn-lt"/>
                        </a:rPr>
                        <a:t> </a:t>
                      </a:r>
                      <a:endParaRPr lang="en-AU" sz="2000" b="0" dirty="0">
                        <a:solidFill>
                          <a:schemeClr val="bg1"/>
                        </a:solidFill>
                        <a:latin typeface="+mn-lt"/>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16F90"/>
                    </a:solidFill>
                  </a:tcPr>
                </a:tc>
                <a:extLst>
                  <a:ext uri="{0D108BD9-81ED-4DB2-BD59-A6C34878D82A}">
                    <a16:rowId xmlns:a16="http://schemas.microsoft.com/office/drawing/2014/main" val="1980450347"/>
                  </a:ext>
                </a:extLst>
              </a:tr>
              <a:tr h="4772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Argentina</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497</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LT condition (64%); Carer (68%); Social Care (58%)</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40000"/>
                      </a:srgbClr>
                    </a:solidFill>
                  </a:tcPr>
                </a:tc>
                <a:extLst>
                  <a:ext uri="{0D108BD9-81ED-4DB2-BD59-A6C34878D82A}">
                    <a16:rowId xmlns:a16="http://schemas.microsoft.com/office/drawing/2014/main" val="4262249496"/>
                  </a:ext>
                </a:extLst>
              </a:tr>
              <a:tr h="3908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Australia</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514</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LT condition (73%); Health care aid user (57%); Carer (22%);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20000"/>
                      </a:srgbClr>
                    </a:solidFill>
                  </a:tcPr>
                </a:tc>
                <a:extLst>
                  <a:ext uri="{0D108BD9-81ED-4DB2-BD59-A6C34878D82A}">
                    <a16:rowId xmlns:a16="http://schemas.microsoft.com/office/drawing/2014/main" val="654889899"/>
                  </a:ext>
                </a:extLst>
              </a:tr>
              <a:tr h="4336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China</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881</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LT condition (72%); Carer (46%)</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40000"/>
                      </a:srgbClr>
                    </a:solidFill>
                  </a:tcPr>
                </a:tc>
                <a:extLst>
                  <a:ext uri="{0D108BD9-81ED-4DB2-BD59-A6C34878D82A}">
                    <a16:rowId xmlns:a16="http://schemas.microsoft.com/office/drawing/2014/main" val="3131893145"/>
                  </a:ext>
                </a:extLst>
              </a:tr>
              <a:tr h="4768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Germany</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496</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Healthy people (20%); Cancer (40%); Carer (40%)</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20000"/>
                      </a:srgbClr>
                    </a:solidFill>
                  </a:tcPr>
                </a:tc>
                <a:extLst>
                  <a:ext uri="{0D108BD9-81ED-4DB2-BD59-A6C34878D82A}">
                    <a16:rowId xmlns:a16="http://schemas.microsoft.com/office/drawing/2014/main" val="3015990624"/>
                  </a:ext>
                </a:extLst>
              </a:tr>
              <a:tr h="43707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UK</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1,923</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LT condition (76%); Carer (31%); Social Care (19%)</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40000"/>
                      </a:srgbClr>
                    </a:solidFill>
                  </a:tcPr>
                </a:tc>
                <a:extLst>
                  <a:ext uri="{0D108BD9-81ED-4DB2-BD59-A6C34878D82A}">
                    <a16:rowId xmlns:a16="http://schemas.microsoft.com/office/drawing/2014/main" val="1809032473"/>
                  </a:ext>
                </a:extLst>
              </a:tr>
              <a:tr h="3671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USA</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903</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600"/>
                        </a:spcAft>
                      </a:pPr>
                      <a:r>
                        <a:rPr lang="en-AU" sz="2000" b="0" dirty="0">
                          <a:solidFill>
                            <a:srgbClr val="002060"/>
                          </a:solidFill>
                          <a:latin typeface="+mn-lt"/>
                        </a:rPr>
                        <a:t>LT condition (69%); Carer (22%); Social Care (10%)</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16F90">
                        <a:tint val="20000"/>
                      </a:srgbClr>
                    </a:solidFill>
                  </a:tcPr>
                </a:tc>
                <a:extLst>
                  <a:ext uri="{0D108BD9-81ED-4DB2-BD59-A6C34878D82A}">
                    <a16:rowId xmlns:a16="http://schemas.microsoft.com/office/drawing/2014/main" val="1166588990"/>
                  </a:ext>
                </a:extLst>
              </a:tr>
            </a:tbl>
          </a:graphicData>
        </a:graphic>
      </p:graphicFrame>
      <p:sp>
        <p:nvSpPr>
          <p:cNvPr id="5" name="TextBox 4"/>
          <p:cNvSpPr txBox="1"/>
          <p:nvPr/>
        </p:nvSpPr>
        <p:spPr>
          <a:xfrm>
            <a:off x="521551" y="5319211"/>
            <a:ext cx="1285801" cy="323165"/>
          </a:xfrm>
          <a:prstGeom prst="rect">
            <a:avLst/>
          </a:prstGeom>
          <a:noFill/>
        </p:spPr>
        <p:txBody>
          <a:bodyPr wrap="none" rtlCol="0">
            <a:spAutoFit/>
          </a:bodyPr>
          <a:lstStyle/>
          <a:p>
            <a:pPr defTabSz="457200" fontAlgn="auto">
              <a:spcBef>
                <a:spcPts val="0"/>
              </a:spcBef>
              <a:spcAft>
                <a:spcPts val="0"/>
              </a:spcAft>
            </a:pPr>
            <a:r>
              <a:rPr lang="en-GB" sz="1500" dirty="0">
                <a:solidFill>
                  <a:srgbClr val="002060"/>
                </a:solidFill>
                <a:latin typeface="Calibri" panose="020F0502020204030204"/>
                <a:ea typeface="+mn-ea"/>
              </a:rPr>
              <a:t>LT – long term</a:t>
            </a:r>
          </a:p>
        </p:txBody>
      </p:sp>
    </p:spTree>
    <p:extLst>
      <p:ext uri="{BB962C8B-B14F-4D97-AF65-F5344CB8AC3E}">
        <p14:creationId xmlns:p14="http://schemas.microsoft.com/office/powerpoint/2010/main" val="223818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Analysis</a:t>
            </a:r>
          </a:p>
        </p:txBody>
      </p:sp>
      <p:sp>
        <p:nvSpPr>
          <p:cNvPr id="3" name="Content Placeholder 2"/>
          <p:cNvSpPr>
            <a:spLocks noGrp="1"/>
          </p:cNvSpPr>
          <p:nvPr>
            <p:ph idx="1"/>
          </p:nvPr>
        </p:nvSpPr>
        <p:spPr/>
        <p:txBody>
          <a:bodyPr/>
          <a:lstStyle/>
          <a:p>
            <a:r>
              <a:rPr lang="en-US" dirty="0">
                <a:solidFill>
                  <a:srgbClr val="000000"/>
                </a:solidFill>
                <a:latin typeface="TUOS Blake" panose="020B0503040000020004" pitchFamily="34" charset="0"/>
              </a:rPr>
              <a:t>Distributions of each item (including missing rates, ceiling and floor effects)</a:t>
            </a:r>
          </a:p>
          <a:p>
            <a:r>
              <a:rPr lang="en-US" dirty="0">
                <a:solidFill>
                  <a:srgbClr val="000000"/>
                </a:solidFill>
                <a:latin typeface="TUOS Blake" panose="020B0503040000020004" pitchFamily="34" charset="0"/>
              </a:rPr>
              <a:t>Known group difference</a:t>
            </a:r>
          </a:p>
          <a:p>
            <a:pPr lvl="1"/>
            <a:r>
              <a:rPr lang="en-US" dirty="0">
                <a:solidFill>
                  <a:srgbClr val="000000"/>
                </a:solidFill>
                <a:latin typeface="TUOS Blake" panose="020B0503040000020004" pitchFamily="34" charset="0"/>
              </a:rPr>
              <a:t>Health conditions (presence vs none, severe vs not severe)</a:t>
            </a:r>
          </a:p>
          <a:p>
            <a:pPr lvl="1"/>
            <a:r>
              <a:rPr lang="en-US" dirty="0">
                <a:solidFill>
                  <a:srgbClr val="000000"/>
                </a:solidFill>
                <a:latin typeface="TUOS Blake" panose="020B0503040000020004" pitchFamily="34" charset="0"/>
              </a:rPr>
              <a:t>Carers (high/low hrs)</a:t>
            </a:r>
          </a:p>
          <a:p>
            <a:pPr marL="457200" lvl="1" indent="0">
              <a:buNone/>
            </a:pPr>
            <a:endParaRPr lang="en-US" dirty="0"/>
          </a:p>
        </p:txBody>
      </p:sp>
    </p:spTree>
    <p:extLst>
      <p:ext uri="{BB962C8B-B14F-4D97-AF65-F5344CB8AC3E}">
        <p14:creationId xmlns:p14="http://schemas.microsoft.com/office/powerpoint/2010/main" val="425731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Domain level</a:t>
            </a:r>
          </a:p>
        </p:txBody>
      </p:sp>
      <p:sp>
        <p:nvSpPr>
          <p:cNvPr id="3" name="Content Placeholder 2"/>
          <p:cNvSpPr>
            <a:spLocks noGrp="1"/>
          </p:cNvSpPr>
          <p:nvPr>
            <p:ph idx="1"/>
          </p:nvPr>
        </p:nvSpPr>
        <p:spPr>
          <a:xfrm>
            <a:off x="609600" y="2276872"/>
            <a:ext cx="8229600" cy="3733800"/>
          </a:xfrm>
        </p:spPr>
        <p:txBody>
          <a:bodyPr/>
          <a:lstStyle/>
          <a:p>
            <a:r>
              <a:rPr lang="en-US" sz="3000" dirty="0">
                <a:solidFill>
                  <a:srgbClr val="000000"/>
                </a:solidFill>
                <a:latin typeface="TUOS Blake" panose="020B0503040000020004" pitchFamily="34" charset="0"/>
              </a:rPr>
              <a:t>Factor analysis to confirm domain structure</a:t>
            </a:r>
          </a:p>
          <a:p>
            <a:pPr lvl="1"/>
            <a:r>
              <a:rPr lang="en-US" sz="2400" dirty="0">
                <a:solidFill>
                  <a:srgbClr val="000000"/>
                </a:solidFill>
                <a:latin typeface="TUOS Blake" panose="020B0503040000020004" pitchFamily="34" charset="0"/>
              </a:rPr>
              <a:t>Bifactor model – estimated on UK first and then confirmed in the 5 other countries. Met standard measures of good fit.</a:t>
            </a:r>
          </a:p>
          <a:p>
            <a:r>
              <a:rPr lang="en-US" sz="3000" dirty="0">
                <a:solidFill>
                  <a:srgbClr val="000000"/>
                </a:solidFill>
                <a:latin typeface="TUOS Blake" panose="020B0503040000020004" pitchFamily="34" charset="0"/>
              </a:rPr>
              <a:t>IRT on separate domains – using graded response model. </a:t>
            </a:r>
          </a:p>
          <a:p>
            <a:pPr lvl="1"/>
            <a:r>
              <a:rPr lang="en-US" sz="2400" dirty="0">
                <a:solidFill>
                  <a:srgbClr val="000000"/>
                </a:solidFill>
                <a:latin typeface="TUOS Blake" panose="020B0503040000020004" pitchFamily="34" charset="0"/>
              </a:rPr>
              <a:t>Item level fit / Local dependency</a:t>
            </a:r>
          </a:p>
          <a:p>
            <a:pPr lvl="1"/>
            <a:r>
              <a:rPr lang="en-US" sz="2400" dirty="0">
                <a:solidFill>
                  <a:srgbClr val="000000"/>
                </a:solidFill>
                <a:latin typeface="TUOS Blake" panose="020B0503040000020004" pitchFamily="34" charset="0"/>
              </a:rPr>
              <a:t>Difficulty/discrimination (category characteristics curves, item information functions)</a:t>
            </a:r>
          </a:p>
          <a:p>
            <a:pPr lvl="1">
              <a:buNone/>
            </a:pPr>
            <a:endParaRPr lang="en-US" dirty="0"/>
          </a:p>
          <a:p>
            <a:pPr lvl="1"/>
            <a:endParaRPr lang="en-US" dirty="0"/>
          </a:p>
        </p:txBody>
      </p:sp>
    </p:spTree>
    <p:extLst>
      <p:ext uri="{BB962C8B-B14F-4D97-AF65-F5344CB8AC3E}">
        <p14:creationId xmlns:p14="http://schemas.microsoft.com/office/powerpoint/2010/main" val="342424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216801" y="1269107"/>
            <a:ext cx="456263" cy="4632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prstClr val="white"/>
                </a:solidFill>
                <a:latin typeface="Calibri" panose="020F0502020204030204"/>
              </a:rPr>
              <a:t>Extending the QALY instrument sub-domains - profile</a:t>
            </a:r>
          </a:p>
        </p:txBody>
      </p:sp>
      <p:sp>
        <p:nvSpPr>
          <p:cNvPr id="35" name="Rounded Rectangle 34"/>
          <p:cNvSpPr/>
          <p:nvPr/>
        </p:nvSpPr>
        <p:spPr>
          <a:xfrm>
            <a:off x="3069625" y="4787067"/>
            <a:ext cx="954135" cy="32251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Fatigue</a:t>
            </a:r>
          </a:p>
        </p:txBody>
      </p:sp>
      <p:sp>
        <p:nvSpPr>
          <p:cNvPr id="69" name="Rounded Rectangle 68"/>
          <p:cNvSpPr/>
          <p:nvPr/>
        </p:nvSpPr>
        <p:spPr>
          <a:xfrm>
            <a:off x="3742346" y="1678211"/>
            <a:ext cx="1493275" cy="332742"/>
          </a:xfrm>
          <a:prstGeom prst="roundRect">
            <a:avLst/>
          </a:prstGeom>
          <a:solidFill>
            <a:srgbClr val="41E34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Vulnerable/safe</a:t>
            </a:r>
          </a:p>
        </p:txBody>
      </p:sp>
      <p:sp>
        <p:nvSpPr>
          <p:cNvPr id="80" name="Rounded Rectangle 79"/>
          <p:cNvSpPr/>
          <p:nvPr/>
        </p:nvSpPr>
        <p:spPr>
          <a:xfrm>
            <a:off x="5317670" y="1673777"/>
            <a:ext cx="1562891" cy="336257"/>
          </a:xfrm>
          <a:prstGeom prst="roundRect">
            <a:avLst/>
          </a:prstGeom>
          <a:solidFill>
            <a:srgbClr val="41E34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Anger/frustration</a:t>
            </a:r>
          </a:p>
        </p:txBody>
      </p:sp>
      <p:sp>
        <p:nvSpPr>
          <p:cNvPr id="94" name="Rounded Rectangle 93"/>
          <p:cNvSpPr/>
          <p:nvPr/>
        </p:nvSpPr>
        <p:spPr>
          <a:xfrm>
            <a:off x="1876432" y="3122864"/>
            <a:ext cx="2850643" cy="33274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Self-worth / self-respect</a:t>
            </a:r>
          </a:p>
        </p:txBody>
      </p:sp>
      <p:sp>
        <p:nvSpPr>
          <p:cNvPr id="96" name="Rounded Rectangle 95"/>
          <p:cNvSpPr/>
          <p:nvPr/>
        </p:nvSpPr>
        <p:spPr>
          <a:xfrm>
            <a:off x="1892615" y="1281922"/>
            <a:ext cx="3396498" cy="331017"/>
          </a:xfrm>
          <a:prstGeom prst="roundRect">
            <a:avLst/>
          </a:prstGeom>
          <a:solidFill>
            <a:srgbClr val="41E34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Sadness (depressed) / Happiness</a:t>
            </a:r>
          </a:p>
        </p:txBody>
      </p:sp>
      <p:sp>
        <p:nvSpPr>
          <p:cNvPr id="98" name="Rounded Rectangle 97"/>
          <p:cNvSpPr/>
          <p:nvPr/>
        </p:nvSpPr>
        <p:spPr>
          <a:xfrm>
            <a:off x="5317670" y="1269107"/>
            <a:ext cx="1559268" cy="364323"/>
          </a:xfrm>
          <a:prstGeom prst="roundRect">
            <a:avLst/>
          </a:prstGeom>
          <a:solidFill>
            <a:srgbClr val="41E34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Hopeless/hope</a:t>
            </a:r>
          </a:p>
        </p:txBody>
      </p:sp>
      <p:sp>
        <p:nvSpPr>
          <p:cNvPr id="106" name="Rounded Rectangle 105"/>
          <p:cNvSpPr/>
          <p:nvPr/>
        </p:nvSpPr>
        <p:spPr>
          <a:xfrm>
            <a:off x="1876432" y="4781951"/>
            <a:ext cx="988853" cy="33274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Pain</a:t>
            </a:r>
          </a:p>
        </p:txBody>
      </p:sp>
      <p:sp>
        <p:nvSpPr>
          <p:cNvPr id="114" name="Rounded Rectangle 113"/>
          <p:cNvSpPr/>
          <p:nvPr/>
        </p:nvSpPr>
        <p:spPr>
          <a:xfrm>
            <a:off x="1870798" y="3573110"/>
            <a:ext cx="1650662" cy="354012"/>
          </a:xfrm>
          <a:prstGeom prst="roundRect">
            <a:avLst/>
          </a:prstGeom>
          <a:solidFill>
            <a:srgbClr val="E24EC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Autonomy/Control</a:t>
            </a:r>
          </a:p>
        </p:txBody>
      </p:sp>
      <p:sp>
        <p:nvSpPr>
          <p:cNvPr id="119" name="Rounded Rectangle 118"/>
          <p:cNvSpPr/>
          <p:nvPr/>
        </p:nvSpPr>
        <p:spPr>
          <a:xfrm>
            <a:off x="3688853" y="3563456"/>
            <a:ext cx="1103195" cy="393338"/>
          </a:xfrm>
          <a:prstGeom prst="roundRect">
            <a:avLst/>
          </a:prstGeom>
          <a:solidFill>
            <a:srgbClr val="E24EC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Coping</a:t>
            </a:r>
          </a:p>
        </p:txBody>
      </p:sp>
      <p:sp>
        <p:nvSpPr>
          <p:cNvPr id="124" name="Rounded Rectangle 123"/>
          <p:cNvSpPr/>
          <p:nvPr/>
        </p:nvSpPr>
        <p:spPr>
          <a:xfrm>
            <a:off x="1892615" y="1664719"/>
            <a:ext cx="1796237" cy="332742"/>
          </a:xfrm>
          <a:prstGeom prst="roundRect">
            <a:avLst/>
          </a:prstGeom>
          <a:solidFill>
            <a:srgbClr val="41E34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Worry (anxiety)/calm</a:t>
            </a:r>
          </a:p>
        </p:txBody>
      </p:sp>
      <p:sp>
        <p:nvSpPr>
          <p:cNvPr id="149" name="Rounded Rectangle 148"/>
          <p:cNvSpPr/>
          <p:nvPr/>
        </p:nvSpPr>
        <p:spPr>
          <a:xfrm>
            <a:off x="1925716" y="2642157"/>
            <a:ext cx="825974" cy="32392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Mobility</a:t>
            </a:r>
          </a:p>
        </p:txBody>
      </p:sp>
      <p:sp>
        <p:nvSpPr>
          <p:cNvPr id="40" name="Rounded Rectangle 39"/>
          <p:cNvSpPr/>
          <p:nvPr/>
        </p:nvSpPr>
        <p:spPr>
          <a:xfrm>
            <a:off x="1874703" y="5184255"/>
            <a:ext cx="2833285" cy="567004"/>
          </a:xfrm>
          <a:prstGeom prst="roundRect">
            <a:avLst/>
          </a:prstGeom>
          <a:solidFill>
            <a:srgbClr val="D1DF2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Cognition – concentration, thinking clearly, memory</a:t>
            </a:r>
          </a:p>
        </p:txBody>
      </p:sp>
      <p:sp>
        <p:nvSpPr>
          <p:cNvPr id="41" name="Rounded Rectangle 40"/>
          <p:cNvSpPr/>
          <p:nvPr/>
        </p:nvSpPr>
        <p:spPr>
          <a:xfrm>
            <a:off x="1855237" y="4058386"/>
            <a:ext cx="2856991" cy="64516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Relationships – loneliness, support, stigma, belonging, positive relationships</a:t>
            </a:r>
          </a:p>
        </p:txBody>
      </p:sp>
      <p:sp>
        <p:nvSpPr>
          <p:cNvPr id="2" name="TextBox 1"/>
          <p:cNvSpPr txBox="1"/>
          <p:nvPr/>
        </p:nvSpPr>
        <p:spPr>
          <a:xfrm>
            <a:off x="5143169" y="3241704"/>
            <a:ext cx="2808312" cy="2708434"/>
          </a:xfrm>
          <a:prstGeom prst="rect">
            <a:avLst/>
          </a:prstGeom>
          <a:noFill/>
        </p:spPr>
        <p:txBody>
          <a:bodyPr wrap="square" rtlCol="0">
            <a:spAutoFit/>
          </a:bodyPr>
          <a:lstStyle/>
          <a:p>
            <a:pPr defTabSz="457200" fontAlgn="auto">
              <a:spcBef>
                <a:spcPts val="0"/>
              </a:spcBef>
              <a:spcAft>
                <a:spcPts val="0"/>
              </a:spcAft>
            </a:pPr>
            <a:r>
              <a:rPr lang="en-GB" sz="1800" dirty="0">
                <a:solidFill>
                  <a:prstClr val="black"/>
                </a:solidFill>
                <a:latin typeface="Calibri" panose="020F0502020204030204"/>
                <a:ea typeface="+mn-ea"/>
              </a:rPr>
              <a:t>Bifactor model separately accounting for positive and negative. Confirmed in most countries apart from China.</a:t>
            </a:r>
          </a:p>
          <a:p>
            <a:pPr defTabSz="457200" fontAlgn="auto">
              <a:spcBef>
                <a:spcPts val="0"/>
              </a:spcBef>
              <a:spcAft>
                <a:spcPts val="0"/>
              </a:spcAft>
            </a:pPr>
            <a:endParaRPr lang="en-GB" sz="1600" dirty="0">
              <a:solidFill>
                <a:prstClr val="black"/>
              </a:solidFill>
              <a:latin typeface="Calibri" panose="020F0502020204030204"/>
              <a:ea typeface="+mn-ea"/>
            </a:endParaRPr>
          </a:p>
          <a:p>
            <a:pPr defTabSz="457200" fontAlgn="auto">
              <a:spcBef>
                <a:spcPts val="0"/>
              </a:spcBef>
              <a:spcAft>
                <a:spcPts val="0"/>
              </a:spcAft>
            </a:pPr>
            <a:endParaRPr lang="en-GB" sz="1600" dirty="0">
              <a:solidFill>
                <a:prstClr val="black"/>
              </a:solidFill>
              <a:latin typeface="Calibri" panose="020F0502020204030204"/>
              <a:ea typeface="+mn-ea"/>
            </a:endParaRPr>
          </a:p>
          <a:p>
            <a:pPr defTabSz="457200" fontAlgn="auto">
              <a:spcBef>
                <a:spcPts val="0"/>
              </a:spcBef>
              <a:spcAft>
                <a:spcPts val="0"/>
              </a:spcAft>
            </a:pPr>
            <a:r>
              <a:rPr lang="en-GB" sz="1600" dirty="0">
                <a:solidFill>
                  <a:prstClr val="black"/>
                </a:solidFill>
                <a:latin typeface="Calibri" panose="020F0502020204030204"/>
                <a:ea typeface="+mn-ea"/>
              </a:rPr>
              <a:t>NB: Vision, hearing/communication, sleep and discomfort not included</a:t>
            </a:r>
          </a:p>
        </p:txBody>
      </p:sp>
      <p:sp>
        <p:nvSpPr>
          <p:cNvPr id="26" name="Rounded Rectangle 25"/>
          <p:cNvSpPr/>
          <p:nvPr/>
        </p:nvSpPr>
        <p:spPr>
          <a:xfrm>
            <a:off x="3004344" y="2205752"/>
            <a:ext cx="3000947" cy="4364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Enjoyable or Meaningful activity/roles</a:t>
            </a:r>
          </a:p>
        </p:txBody>
      </p:sp>
      <p:sp>
        <p:nvSpPr>
          <p:cNvPr id="27" name="Rounded Rectangle 26"/>
          <p:cNvSpPr/>
          <p:nvPr/>
        </p:nvSpPr>
        <p:spPr>
          <a:xfrm>
            <a:off x="1903554" y="2217756"/>
            <a:ext cx="985072" cy="33274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457200" fontAlgn="auto">
              <a:spcBef>
                <a:spcPts val="0"/>
              </a:spcBef>
              <a:spcAft>
                <a:spcPts val="0"/>
              </a:spcAft>
            </a:pPr>
            <a:r>
              <a:rPr lang="en-GB" sz="1500" dirty="0">
                <a:solidFill>
                  <a:srgbClr val="E7E6E6">
                    <a:lumMod val="10000"/>
                  </a:srgbClr>
                </a:solidFill>
                <a:latin typeface="Calibri" panose="020F0502020204030204"/>
                <a:cs typeface="Arial" panose="020B0604020202020204" pitchFamily="34" charset="0"/>
              </a:rPr>
              <a:t>Self-care</a:t>
            </a:r>
          </a:p>
        </p:txBody>
      </p:sp>
    </p:spTree>
    <p:extLst>
      <p:ext uri="{BB962C8B-B14F-4D97-AF65-F5344CB8AC3E}">
        <p14:creationId xmlns:p14="http://schemas.microsoft.com/office/powerpoint/2010/main" val="3672430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0" y="116631"/>
            <a:ext cx="9144000" cy="6609661"/>
          </a:xfrm>
          <a:prstGeom prst="rect">
            <a:avLst/>
          </a:prstGeom>
        </p:spPr>
      </p:pic>
    </p:spTree>
    <p:extLst>
      <p:ext uri="{BB962C8B-B14F-4D97-AF65-F5344CB8AC3E}">
        <p14:creationId xmlns:p14="http://schemas.microsoft.com/office/powerpoint/2010/main" val="184924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96752"/>
            <a:ext cx="8229600" cy="762000"/>
          </a:xfrm>
        </p:spPr>
        <p:txBody>
          <a:bodyPr/>
          <a:lstStyle/>
          <a:p>
            <a:r>
              <a:rPr lang="en-GB" b="1" dirty="0"/>
              <a:t>Motivation for developing a new instrument</a:t>
            </a:r>
          </a:p>
        </p:txBody>
      </p:sp>
      <p:sp>
        <p:nvSpPr>
          <p:cNvPr id="3" name="Content Placeholder 2"/>
          <p:cNvSpPr>
            <a:spLocks noGrp="1"/>
          </p:cNvSpPr>
          <p:nvPr>
            <p:ph idx="1"/>
          </p:nvPr>
        </p:nvSpPr>
        <p:spPr>
          <a:xfrm>
            <a:off x="630056" y="2420888"/>
            <a:ext cx="8229600" cy="3733800"/>
          </a:xfrm>
        </p:spPr>
        <p:txBody>
          <a:bodyPr/>
          <a:lstStyle/>
          <a:p>
            <a:r>
              <a:rPr lang="en-GB" sz="3000" dirty="0"/>
              <a:t>Address limitations with standard preference-based measures of health (QALY) measures: </a:t>
            </a:r>
          </a:p>
          <a:p>
            <a:pPr lvl="1"/>
            <a:r>
              <a:rPr lang="en-GB" sz="2400" dirty="0"/>
              <a:t>too narrow</a:t>
            </a:r>
          </a:p>
          <a:p>
            <a:pPr lvl="1"/>
            <a:r>
              <a:rPr lang="en-GB" sz="2400" dirty="0"/>
              <a:t>miss important quality of life aspects for </a:t>
            </a:r>
            <a:r>
              <a:rPr lang="en-GB" sz="2400" u="sng" dirty="0"/>
              <a:t>informal</a:t>
            </a:r>
            <a:r>
              <a:rPr lang="en-GB" sz="2400" dirty="0"/>
              <a:t> carers, social care users, &amp; those with long-term conditions</a:t>
            </a:r>
          </a:p>
          <a:p>
            <a:r>
              <a:rPr lang="en-GB" sz="3000" dirty="0"/>
              <a:t>Multiple measures used across sectors (EQ-5D, ASCOT, ICECAP) -  comparability and aggregation problems</a:t>
            </a:r>
          </a:p>
        </p:txBody>
      </p:sp>
    </p:spTree>
    <p:extLst>
      <p:ext uri="{BB962C8B-B14F-4D97-AF65-F5344CB8AC3E}">
        <p14:creationId xmlns:p14="http://schemas.microsoft.com/office/powerpoint/2010/main" val="422735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0" y="0"/>
            <a:ext cx="9144000" cy="6609660"/>
          </a:xfrm>
          <a:prstGeom prst="rect">
            <a:avLst/>
          </a:prstGeom>
        </p:spPr>
      </p:pic>
    </p:spTree>
    <p:extLst>
      <p:ext uri="{BB962C8B-B14F-4D97-AF65-F5344CB8AC3E}">
        <p14:creationId xmlns:p14="http://schemas.microsoft.com/office/powerpoint/2010/main" val="584162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0" y="116632"/>
            <a:ext cx="9126972" cy="6597352"/>
          </a:xfrm>
          <a:prstGeom prst="rect">
            <a:avLst/>
          </a:prstGeom>
        </p:spPr>
      </p:pic>
    </p:spTree>
    <p:extLst>
      <p:ext uri="{BB962C8B-B14F-4D97-AF65-F5344CB8AC3E}">
        <p14:creationId xmlns:p14="http://schemas.microsoft.com/office/powerpoint/2010/main" val="515555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2736"/>
            <a:ext cx="8229600" cy="792088"/>
          </a:xfrm>
          <a:solidFill>
            <a:srgbClr val="F94DCC"/>
          </a:solidFill>
        </p:spPr>
        <p:txBody>
          <a:bodyPr/>
          <a:lstStyle/>
          <a:p>
            <a:r>
              <a:rPr lang="en-GB" sz="2800" b="1" dirty="0"/>
              <a:t>Consultation 1 – Views of item reduction for long measure</a:t>
            </a:r>
          </a:p>
        </p:txBody>
      </p:sp>
      <p:sp>
        <p:nvSpPr>
          <p:cNvPr id="3" name="Content Placeholder 2"/>
          <p:cNvSpPr>
            <a:spLocks noGrp="1"/>
          </p:cNvSpPr>
          <p:nvPr>
            <p:ph idx="1"/>
          </p:nvPr>
        </p:nvSpPr>
        <p:spPr>
          <a:xfrm>
            <a:off x="609600" y="1988840"/>
            <a:ext cx="8229600" cy="3949824"/>
          </a:xfrm>
        </p:spPr>
        <p:txBody>
          <a:bodyPr/>
          <a:lstStyle/>
          <a:p>
            <a:pPr>
              <a:spcBef>
                <a:spcPts val="600"/>
              </a:spcBef>
            </a:pPr>
            <a:r>
              <a:rPr lang="en-GB" sz="2000" dirty="0">
                <a:solidFill>
                  <a:srgbClr val="000000"/>
                </a:solidFill>
                <a:latin typeface="TUOS Blake" panose="020B0503040000020004" pitchFamily="34" charset="0"/>
              </a:rPr>
              <a:t>Advisory Group, EuroQol group, &amp; international stakeholders</a:t>
            </a:r>
          </a:p>
          <a:p>
            <a:pPr>
              <a:lnSpc>
                <a:spcPct val="100000"/>
              </a:lnSpc>
              <a:spcBef>
                <a:spcPts val="600"/>
              </a:spcBef>
            </a:pPr>
            <a:r>
              <a:rPr lang="en-GB" sz="2000" dirty="0">
                <a:solidFill>
                  <a:srgbClr val="000000"/>
                </a:solidFill>
                <a:latin typeface="TUOS Blake" panose="020B0503040000020004" pitchFamily="34" charset="0"/>
              </a:rPr>
              <a:t>Consultation 1 (n=59, 59% from UK):</a:t>
            </a:r>
          </a:p>
          <a:p>
            <a:pPr lvl="1">
              <a:spcBef>
                <a:spcPts val="600"/>
              </a:spcBef>
            </a:pPr>
            <a:r>
              <a:rPr lang="en-GB" sz="2000" dirty="0">
                <a:solidFill>
                  <a:srgbClr val="000000"/>
                </a:solidFill>
                <a:latin typeface="TUOS Blake" panose="020B0503040000020004" pitchFamily="34" charset="0"/>
              </a:rPr>
              <a:t>Presented summary of all face validity, psychometric evidence</a:t>
            </a:r>
          </a:p>
          <a:p>
            <a:pPr lvl="1">
              <a:spcBef>
                <a:spcPts val="600"/>
              </a:spcBef>
            </a:pPr>
            <a:r>
              <a:rPr lang="en-GB" sz="2000" dirty="0">
                <a:solidFill>
                  <a:srgbClr val="000000"/>
                </a:solidFill>
                <a:latin typeface="TUOS Blake" panose="020B0503040000020004" pitchFamily="34" charset="0"/>
              </a:rPr>
              <a:t>Select preferred items – at least one for each domain</a:t>
            </a:r>
          </a:p>
          <a:p>
            <a:pPr>
              <a:spcBef>
                <a:spcPts val="600"/>
              </a:spcBef>
            </a:pPr>
            <a:r>
              <a:rPr lang="en-GB" sz="2000" dirty="0">
                <a:solidFill>
                  <a:srgbClr val="000000"/>
                </a:solidFill>
                <a:latin typeface="TUOS Blake" panose="020B0503040000020004" pitchFamily="34" charset="0"/>
              </a:rPr>
              <a:t>All country teams recommended version of long measure based on all evidence, including Public Involvement (PI) Group and consultation results</a:t>
            </a:r>
          </a:p>
          <a:p>
            <a:pPr marL="0" indent="0">
              <a:lnSpc>
                <a:spcPct val="100000"/>
              </a:lnSpc>
              <a:spcBef>
                <a:spcPts val="600"/>
              </a:spcBef>
              <a:buNone/>
            </a:pPr>
            <a:endParaRPr lang="en-GB" sz="2000" dirty="0">
              <a:solidFill>
                <a:srgbClr val="000000"/>
              </a:solidFill>
              <a:latin typeface="TUOS Blake" panose="020B0503040000020004" pitchFamily="34" charset="0"/>
            </a:endParaRPr>
          </a:p>
          <a:p>
            <a:pPr marL="0" indent="0">
              <a:lnSpc>
                <a:spcPct val="100000"/>
              </a:lnSpc>
              <a:spcBef>
                <a:spcPts val="600"/>
              </a:spcBef>
              <a:buNone/>
            </a:pPr>
            <a:r>
              <a:rPr lang="en-GB" sz="2000" dirty="0">
                <a:solidFill>
                  <a:srgbClr val="000000"/>
                </a:solidFill>
                <a:latin typeface="TUOS Blake" panose="020B0503040000020004" pitchFamily="34" charset="0"/>
              </a:rPr>
              <a:t>Agreement reached on 25 items: </a:t>
            </a:r>
          </a:p>
          <a:p>
            <a:pPr lvl="1">
              <a:spcBef>
                <a:spcPts val="600"/>
              </a:spcBef>
            </a:pPr>
            <a:r>
              <a:rPr lang="en-GB" sz="1800" dirty="0">
                <a:solidFill>
                  <a:srgbClr val="000000"/>
                </a:solidFill>
                <a:latin typeface="TUOS Blake" panose="020B0503040000020004" pitchFamily="34" charset="0"/>
              </a:rPr>
              <a:t>one for each sub-domain except pain &amp; discomfort have 2</a:t>
            </a:r>
          </a:p>
          <a:p>
            <a:pPr lvl="1">
              <a:spcBef>
                <a:spcPts val="600"/>
              </a:spcBef>
            </a:pPr>
            <a:r>
              <a:rPr lang="en-GB" sz="1800" dirty="0">
                <a:solidFill>
                  <a:srgbClr val="000000"/>
                </a:solidFill>
                <a:latin typeface="TUOS Blake" panose="020B0503040000020004" pitchFamily="34" charset="0"/>
              </a:rPr>
              <a:t>Combined: loneliness &amp; friendship/positive relationships; stigma and belonging; concentration and thinking clearly; but no item for dignity/respect </a:t>
            </a:r>
          </a:p>
          <a:p>
            <a:pPr marL="457200" lvl="1" indent="0">
              <a:spcBef>
                <a:spcPts val="600"/>
              </a:spcBef>
              <a:buNone/>
            </a:pPr>
            <a:endParaRPr lang="en-GB" sz="1800" dirty="0">
              <a:latin typeface="TUOS Blake" panose="020B0503040000020004" pitchFamily="34" charset="0"/>
            </a:endParaRPr>
          </a:p>
          <a:p>
            <a:pPr marL="457200" lvl="1" indent="0">
              <a:spcBef>
                <a:spcPts val="600"/>
              </a:spcBef>
              <a:buNone/>
            </a:pPr>
            <a:endParaRPr lang="en-GB" sz="1600" dirty="0"/>
          </a:p>
          <a:p>
            <a:pPr>
              <a:lnSpc>
                <a:spcPct val="100000"/>
              </a:lnSpc>
              <a:spcBef>
                <a:spcPts val="600"/>
              </a:spcBef>
            </a:pPr>
            <a:endParaRPr lang="en-GB" sz="2000" dirty="0"/>
          </a:p>
        </p:txBody>
      </p:sp>
    </p:spTree>
    <p:extLst>
      <p:ext uri="{BB962C8B-B14F-4D97-AF65-F5344CB8AC3E}">
        <p14:creationId xmlns:p14="http://schemas.microsoft.com/office/powerpoint/2010/main" val="2002005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DE8C-ED17-4CC1-9C47-FE4BDCF1C86F}"/>
              </a:ext>
            </a:extLst>
          </p:cNvPr>
          <p:cNvSpPr>
            <a:spLocks noGrp="1"/>
          </p:cNvSpPr>
          <p:nvPr>
            <p:ph type="title"/>
          </p:nvPr>
        </p:nvSpPr>
        <p:spPr>
          <a:xfrm>
            <a:off x="39291" y="465096"/>
            <a:ext cx="8867303" cy="694130"/>
          </a:xfrm>
        </p:spPr>
        <p:txBody>
          <a:bodyPr>
            <a:noAutofit/>
          </a:bodyPr>
          <a:lstStyle/>
          <a:p>
            <a:pPr algn="ctr"/>
            <a:r>
              <a:rPr lang="en-US" sz="3600" b="1" dirty="0"/>
              <a:t>EQ-HWB Long form (25 items)</a:t>
            </a:r>
          </a:p>
        </p:txBody>
      </p:sp>
      <p:pic>
        <p:nvPicPr>
          <p:cNvPr id="1151" name="Picture 1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1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1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1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1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1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57251"/>
            <a:ext cx="78581" cy="857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90022" y="1518195"/>
            <a:ext cx="3448810" cy="4256223"/>
          </a:xfrm>
          <a:prstGeom prst="rect">
            <a:avLst/>
          </a:prstGeom>
        </p:spPr>
      </p:pic>
      <p:pic>
        <p:nvPicPr>
          <p:cNvPr id="4" name="Picture 3"/>
          <p:cNvPicPr>
            <a:picLocks noChangeAspect="1"/>
          </p:cNvPicPr>
          <p:nvPr/>
        </p:nvPicPr>
        <p:blipFill>
          <a:blip r:embed="rId4"/>
          <a:stretch>
            <a:fillRect/>
          </a:stretch>
        </p:blipFill>
        <p:spPr>
          <a:xfrm>
            <a:off x="4616314" y="1662798"/>
            <a:ext cx="3817224" cy="3377510"/>
          </a:xfrm>
          <a:prstGeom prst="rect">
            <a:avLst/>
          </a:prstGeom>
        </p:spPr>
      </p:pic>
      <p:sp>
        <p:nvSpPr>
          <p:cNvPr id="5" name="TextBox 4"/>
          <p:cNvSpPr txBox="1"/>
          <p:nvPr/>
        </p:nvSpPr>
        <p:spPr>
          <a:xfrm>
            <a:off x="2741644" y="1694581"/>
            <a:ext cx="1401615" cy="1600438"/>
          </a:xfrm>
          <a:prstGeom prst="rect">
            <a:avLst/>
          </a:prstGeom>
          <a:solidFill>
            <a:schemeClr val="accent1">
              <a:lumMod val="40000"/>
              <a:lumOff val="60000"/>
            </a:schemeClr>
          </a:solidFill>
        </p:spPr>
        <p:txBody>
          <a:bodyPr wrap="square" rtlCol="0">
            <a:spAutoFit/>
          </a:bodyPr>
          <a:lstStyle/>
          <a:p>
            <a:pPr defTabSz="457200" fontAlgn="auto">
              <a:spcBef>
                <a:spcPts val="0"/>
              </a:spcBef>
              <a:spcAft>
                <a:spcPts val="0"/>
              </a:spcAft>
            </a:pPr>
            <a:r>
              <a:rPr lang="en-GB" sz="1400" dirty="0">
                <a:solidFill>
                  <a:prstClr val="black"/>
                </a:solidFill>
                <a:latin typeface="Calibri" panose="020F0502020204030204"/>
                <a:ea typeface="+mn-ea"/>
              </a:rPr>
              <a:t>Vision</a:t>
            </a:r>
          </a:p>
          <a:p>
            <a:pPr defTabSz="457200" fontAlgn="auto">
              <a:spcBef>
                <a:spcPts val="0"/>
              </a:spcBef>
              <a:spcAft>
                <a:spcPts val="0"/>
              </a:spcAft>
            </a:pPr>
            <a:r>
              <a:rPr lang="en-GB" sz="1400" dirty="0">
                <a:solidFill>
                  <a:prstClr val="black"/>
                </a:solidFill>
                <a:latin typeface="Calibri" panose="020F0502020204030204"/>
                <a:ea typeface="+mn-ea"/>
              </a:rPr>
              <a:t>Hearing</a:t>
            </a:r>
          </a:p>
          <a:p>
            <a:pPr defTabSz="457200" fontAlgn="auto">
              <a:spcBef>
                <a:spcPts val="0"/>
              </a:spcBef>
              <a:spcAft>
                <a:spcPts val="0"/>
              </a:spcAft>
            </a:pPr>
            <a:r>
              <a:rPr lang="en-GB" sz="1400" dirty="0">
                <a:solidFill>
                  <a:prstClr val="black"/>
                </a:solidFill>
                <a:latin typeface="Calibri" panose="020F0502020204030204"/>
                <a:ea typeface="+mn-ea"/>
              </a:rPr>
              <a:t>Mobility</a:t>
            </a:r>
          </a:p>
          <a:p>
            <a:pPr defTabSz="457200" fontAlgn="auto">
              <a:spcBef>
                <a:spcPts val="0"/>
              </a:spcBef>
              <a:spcAft>
                <a:spcPts val="0"/>
              </a:spcAft>
            </a:pPr>
            <a:r>
              <a:rPr lang="en-GB" sz="1400" dirty="0">
                <a:solidFill>
                  <a:prstClr val="black"/>
                </a:solidFill>
                <a:latin typeface="Calibri" panose="020F0502020204030204"/>
                <a:ea typeface="+mn-ea"/>
              </a:rPr>
              <a:t>Daily activities</a:t>
            </a:r>
          </a:p>
          <a:p>
            <a:pPr defTabSz="457200" fontAlgn="auto">
              <a:spcBef>
                <a:spcPts val="0"/>
              </a:spcBef>
              <a:spcAft>
                <a:spcPts val="0"/>
              </a:spcAft>
            </a:pPr>
            <a:r>
              <a:rPr lang="en-GB" sz="1400" dirty="0">
                <a:solidFill>
                  <a:prstClr val="black"/>
                </a:solidFill>
                <a:latin typeface="Calibri" panose="020F0502020204030204"/>
                <a:ea typeface="+mn-ea"/>
              </a:rPr>
              <a:t>Self-Care</a:t>
            </a:r>
          </a:p>
          <a:p>
            <a:pPr defTabSz="457200" fontAlgn="auto">
              <a:spcBef>
                <a:spcPts val="0"/>
              </a:spcBef>
              <a:spcAft>
                <a:spcPts val="0"/>
              </a:spcAft>
            </a:pPr>
            <a:r>
              <a:rPr lang="en-GB" sz="1400" dirty="0">
                <a:solidFill>
                  <a:prstClr val="black"/>
                </a:solidFill>
                <a:latin typeface="Calibri" panose="020F0502020204030204"/>
                <a:ea typeface="+mn-ea"/>
              </a:rPr>
              <a:t>Enjoyable  activities</a:t>
            </a:r>
          </a:p>
        </p:txBody>
      </p:sp>
      <p:sp>
        <p:nvSpPr>
          <p:cNvPr id="21" name="TextBox 20"/>
          <p:cNvSpPr txBox="1"/>
          <p:nvPr/>
        </p:nvSpPr>
        <p:spPr>
          <a:xfrm>
            <a:off x="42728" y="3384696"/>
            <a:ext cx="784856" cy="523220"/>
          </a:xfrm>
          <a:prstGeom prst="rect">
            <a:avLst/>
          </a:prstGeom>
          <a:solidFill>
            <a:schemeClr val="tx2">
              <a:lumMod val="40000"/>
              <a:lumOff val="60000"/>
            </a:schemeClr>
          </a:solidFill>
        </p:spPr>
        <p:txBody>
          <a:bodyPr wrap="square" rtlCol="0">
            <a:spAutoFit/>
          </a:bodyPr>
          <a:lstStyle/>
          <a:p>
            <a:pPr defTabSz="457200" fontAlgn="auto">
              <a:spcBef>
                <a:spcPts val="0"/>
              </a:spcBef>
              <a:spcAft>
                <a:spcPts val="0"/>
              </a:spcAft>
            </a:pPr>
            <a:r>
              <a:rPr lang="en-GB" sz="1400" dirty="0">
                <a:solidFill>
                  <a:prstClr val="black"/>
                </a:solidFill>
                <a:latin typeface="Calibri" panose="020F0502020204030204"/>
                <a:ea typeface="+mn-ea"/>
              </a:rPr>
              <a:t>Control</a:t>
            </a:r>
          </a:p>
          <a:p>
            <a:pPr defTabSz="457200" fontAlgn="auto">
              <a:spcBef>
                <a:spcPts val="0"/>
              </a:spcBef>
              <a:spcAft>
                <a:spcPts val="0"/>
              </a:spcAft>
            </a:pPr>
            <a:r>
              <a:rPr lang="en-GB" sz="1400" dirty="0">
                <a:solidFill>
                  <a:prstClr val="black"/>
                </a:solidFill>
                <a:latin typeface="Calibri" panose="020F0502020204030204"/>
                <a:ea typeface="+mn-ea"/>
              </a:rPr>
              <a:t>Coping</a:t>
            </a:r>
          </a:p>
        </p:txBody>
      </p:sp>
      <p:sp>
        <p:nvSpPr>
          <p:cNvPr id="22" name="TextBox 21"/>
          <p:cNvSpPr txBox="1"/>
          <p:nvPr/>
        </p:nvSpPr>
        <p:spPr>
          <a:xfrm>
            <a:off x="20477" y="3988534"/>
            <a:ext cx="2609946" cy="523220"/>
          </a:xfrm>
          <a:prstGeom prst="rect">
            <a:avLst/>
          </a:prstGeom>
          <a:solidFill>
            <a:schemeClr val="tx2">
              <a:lumMod val="40000"/>
              <a:lumOff val="60000"/>
            </a:schemeClr>
          </a:solidFill>
        </p:spPr>
        <p:txBody>
          <a:bodyPr wrap="square" rtlCol="0">
            <a:spAutoFit/>
          </a:bodyPr>
          <a:lstStyle/>
          <a:p>
            <a:pPr defTabSz="457200" fontAlgn="auto">
              <a:spcBef>
                <a:spcPts val="0"/>
              </a:spcBef>
              <a:spcAft>
                <a:spcPts val="0"/>
              </a:spcAft>
            </a:pPr>
            <a:r>
              <a:rPr lang="en-GB" sz="1400" dirty="0">
                <a:solidFill>
                  <a:prstClr val="black"/>
                </a:solidFill>
                <a:latin typeface="Calibri" panose="020F0502020204030204"/>
                <a:ea typeface="+mn-ea"/>
              </a:rPr>
              <a:t>Memory</a:t>
            </a:r>
          </a:p>
          <a:p>
            <a:pPr defTabSz="457200" fontAlgn="auto">
              <a:spcBef>
                <a:spcPts val="0"/>
              </a:spcBef>
              <a:spcAft>
                <a:spcPts val="0"/>
              </a:spcAft>
            </a:pPr>
            <a:r>
              <a:rPr lang="en-GB" sz="1400" dirty="0">
                <a:solidFill>
                  <a:prstClr val="black"/>
                </a:solidFill>
                <a:latin typeface="Calibri" panose="020F0502020204030204"/>
                <a:ea typeface="+mn-ea"/>
              </a:rPr>
              <a:t>Concentrating/ thinking clearly</a:t>
            </a:r>
          </a:p>
        </p:txBody>
      </p:sp>
      <p:sp>
        <p:nvSpPr>
          <p:cNvPr id="23" name="TextBox 22"/>
          <p:cNvSpPr txBox="1"/>
          <p:nvPr/>
        </p:nvSpPr>
        <p:spPr>
          <a:xfrm>
            <a:off x="48168" y="4563255"/>
            <a:ext cx="1571503" cy="1169551"/>
          </a:xfrm>
          <a:prstGeom prst="rect">
            <a:avLst/>
          </a:prstGeom>
          <a:solidFill>
            <a:schemeClr val="tx2">
              <a:lumMod val="40000"/>
              <a:lumOff val="60000"/>
            </a:schemeClr>
          </a:solidFill>
        </p:spPr>
        <p:txBody>
          <a:bodyPr wrap="square" rtlCol="0">
            <a:spAutoFit/>
          </a:bodyPr>
          <a:lstStyle/>
          <a:p>
            <a:pPr defTabSz="457200" fontAlgn="auto">
              <a:spcBef>
                <a:spcPts val="0"/>
              </a:spcBef>
              <a:spcAft>
                <a:spcPts val="0"/>
              </a:spcAft>
            </a:pPr>
            <a:r>
              <a:rPr lang="en-GB" sz="1400" dirty="0">
                <a:solidFill>
                  <a:prstClr val="black"/>
                </a:solidFill>
                <a:latin typeface="Calibri" panose="020F0502020204030204"/>
                <a:ea typeface="+mn-ea"/>
              </a:rPr>
              <a:t>Frustrated</a:t>
            </a:r>
          </a:p>
          <a:p>
            <a:pPr defTabSz="457200" fontAlgn="auto">
              <a:spcBef>
                <a:spcPts val="0"/>
              </a:spcBef>
              <a:spcAft>
                <a:spcPts val="0"/>
              </a:spcAft>
            </a:pPr>
            <a:r>
              <a:rPr lang="en-GB" sz="1400" dirty="0">
                <a:solidFill>
                  <a:prstClr val="black"/>
                </a:solidFill>
                <a:latin typeface="Calibri" panose="020F0502020204030204"/>
                <a:ea typeface="+mn-ea"/>
              </a:rPr>
              <a:t>Sad/depressed</a:t>
            </a:r>
          </a:p>
          <a:p>
            <a:pPr defTabSz="457200" fontAlgn="auto">
              <a:spcBef>
                <a:spcPts val="0"/>
              </a:spcBef>
              <a:spcAft>
                <a:spcPts val="0"/>
              </a:spcAft>
            </a:pPr>
            <a:r>
              <a:rPr lang="en-GB" sz="1400" dirty="0">
                <a:solidFill>
                  <a:prstClr val="black"/>
                </a:solidFill>
                <a:latin typeface="Calibri" panose="020F0502020204030204"/>
                <a:ea typeface="+mn-ea"/>
              </a:rPr>
              <a:t>Anxious</a:t>
            </a:r>
          </a:p>
          <a:p>
            <a:pPr defTabSz="457200" fontAlgn="auto">
              <a:spcBef>
                <a:spcPts val="0"/>
              </a:spcBef>
              <a:spcAft>
                <a:spcPts val="0"/>
              </a:spcAft>
            </a:pPr>
            <a:r>
              <a:rPr lang="en-GB" sz="1400" dirty="0">
                <a:solidFill>
                  <a:prstClr val="black"/>
                </a:solidFill>
                <a:latin typeface="Calibri" panose="020F0502020204030204"/>
                <a:ea typeface="+mn-ea"/>
              </a:rPr>
              <a:t>Hopeless</a:t>
            </a:r>
          </a:p>
          <a:p>
            <a:pPr defTabSz="457200" fontAlgn="auto">
              <a:spcBef>
                <a:spcPts val="0"/>
              </a:spcBef>
              <a:spcAft>
                <a:spcPts val="0"/>
              </a:spcAft>
            </a:pPr>
            <a:r>
              <a:rPr lang="en-GB" sz="1400" dirty="0">
                <a:solidFill>
                  <a:prstClr val="black"/>
                </a:solidFill>
                <a:latin typeface="Calibri" panose="020F0502020204030204"/>
                <a:ea typeface="+mn-ea"/>
              </a:rPr>
              <a:t>Unsafe</a:t>
            </a:r>
          </a:p>
        </p:txBody>
      </p:sp>
      <p:sp>
        <p:nvSpPr>
          <p:cNvPr id="24" name="TextBox 23"/>
          <p:cNvSpPr txBox="1"/>
          <p:nvPr/>
        </p:nvSpPr>
        <p:spPr>
          <a:xfrm>
            <a:off x="3307905" y="3798072"/>
            <a:ext cx="1624135" cy="738664"/>
          </a:xfrm>
          <a:prstGeom prst="rect">
            <a:avLst/>
          </a:prstGeom>
          <a:solidFill>
            <a:schemeClr val="tx2">
              <a:lumMod val="40000"/>
              <a:lumOff val="60000"/>
            </a:schemeClr>
          </a:solidFill>
        </p:spPr>
        <p:txBody>
          <a:bodyPr wrap="square" rtlCol="0">
            <a:spAutoFit/>
          </a:bodyPr>
          <a:lstStyle/>
          <a:p>
            <a:pPr defTabSz="457200" fontAlgn="auto">
              <a:spcBef>
                <a:spcPts val="0"/>
              </a:spcBef>
              <a:spcAft>
                <a:spcPts val="0"/>
              </a:spcAft>
            </a:pPr>
            <a:r>
              <a:rPr lang="en-GB" sz="1400" dirty="0">
                <a:solidFill>
                  <a:prstClr val="black"/>
                </a:solidFill>
                <a:latin typeface="Calibri" panose="020F0502020204030204"/>
                <a:ea typeface="+mn-ea"/>
              </a:rPr>
              <a:t>Loneliness</a:t>
            </a:r>
          </a:p>
          <a:p>
            <a:pPr defTabSz="457200" fontAlgn="auto">
              <a:spcBef>
                <a:spcPts val="0"/>
              </a:spcBef>
              <a:spcAft>
                <a:spcPts val="0"/>
              </a:spcAft>
            </a:pPr>
            <a:r>
              <a:rPr lang="en-GB" sz="1400" dirty="0">
                <a:solidFill>
                  <a:prstClr val="black"/>
                </a:solidFill>
                <a:latin typeface="Calibri" panose="020F0502020204030204"/>
                <a:ea typeface="+mn-ea"/>
              </a:rPr>
              <a:t>Support</a:t>
            </a:r>
          </a:p>
          <a:p>
            <a:pPr defTabSz="457200" fontAlgn="auto">
              <a:spcBef>
                <a:spcPts val="0"/>
              </a:spcBef>
              <a:spcAft>
                <a:spcPts val="0"/>
              </a:spcAft>
            </a:pPr>
            <a:r>
              <a:rPr lang="en-GB" sz="1400" dirty="0">
                <a:solidFill>
                  <a:prstClr val="black"/>
                </a:solidFill>
                <a:latin typeface="Calibri" panose="020F0502020204030204"/>
                <a:ea typeface="+mn-ea"/>
              </a:rPr>
              <a:t>Stigma/belonging</a:t>
            </a:r>
          </a:p>
        </p:txBody>
      </p:sp>
      <p:sp>
        <p:nvSpPr>
          <p:cNvPr id="25" name="TextBox 24"/>
          <p:cNvSpPr txBox="1"/>
          <p:nvPr/>
        </p:nvSpPr>
        <p:spPr>
          <a:xfrm>
            <a:off x="7812359" y="2212325"/>
            <a:ext cx="1094233" cy="307777"/>
          </a:xfrm>
          <a:prstGeom prst="rect">
            <a:avLst/>
          </a:prstGeom>
          <a:solidFill>
            <a:schemeClr val="tx2">
              <a:lumMod val="40000"/>
              <a:lumOff val="60000"/>
            </a:schemeClr>
          </a:solidFill>
        </p:spPr>
        <p:txBody>
          <a:bodyPr wrap="square" rtlCol="0">
            <a:spAutoFit/>
          </a:bodyPr>
          <a:lstStyle/>
          <a:p>
            <a:pPr defTabSz="457200" fontAlgn="auto">
              <a:spcBef>
                <a:spcPts val="0"/>
              </a:spcBef>
              <a:spcAft>
                <a:spcPts val="0"/>
              </a:spcAft>
            </a:pPr>
            <a:r>
              <a:rPr lang="en-GB" sz="1400" dirty="0">
                <a:solidFill>
                  <a:prstClr val="black"/>
                </a:solidFill>
                <a:latin typeface="Calibri" panose="020F0502020204030204"/>
                <a:ea typeface="+mn-ea"/>
              </a:rPr>
              <a:t>Self-worth</a:t>
            </a:r>
          </a:p>
        </p:txBody>
      </p:sp>
      <p:sp>
        <p:nvSpPr>
          <p:cNvPr id="26" name="TextBox 25"/>
          <p:cNvSpPr txBox="1"/>
          <p:nvPr/>
        </p:nvSpPr>
        <p:spPr>
          <a:xfrm>
            <a:off x="3317154" y="4650120"/>
            <a:ext cx="1254846" cy="954107"/>
          </a:xfrm>
          <a:prstGeom prst="rect">
            <a:avLst/>
          </a:prstGeom>
          <a:solidFill>
            <a:schemeClr val="tx2">
              <a:lumMod val="40000"/>
              <a:lumOff val="60000"/>
            </a:schemeClr>
          </a:solidFill>
        </p:spPr>
        <p:txBody>
          <a:bodyPr wrap="square" rtlCol="0">
            <a:spAutoFit/>
          </a:bodyPr>
          <a:lstStyle/>
          <a:p>
            <a:pPr defTabSz="457200" fontAlgn="auto">
              <a:spcBef>
                <a:spcPts val="0"/>
              </a:spcBef>
              <a:spcAft>
                <a:spcPts val="0"/>
              </a:spcAft>
            </a:pPr>
            <a:r>
              <a:rPr lang="en-GB" sz="1400" dirty="0">
                <a:solidFill>
                  <a:prstClr val="black"/>
                </a:solidFill>
                <a:latin typeface="Calibri" panose="020F0502020204030204"/>
                <a:ea typeface="+mn-ea"/>
              </a:rPr>
              <a:t>Pain</a:t>
            </a:r>
          </a:p>
          <a:p>
            <a:pPr defTabSz="457200" fontAlgn="auto">
              <a:spcBef>
                <a:spcPts val="0"/>
              </a:spcBef>
              <a:spcAft>
                <a:spcPts val="0"/>
              </a:spcAft>
            </a:pPr>
            <a:r>
              <a:rPr lang="en-GB" sz="1400" dirty="0">
                <a:solidFill>
                  <a:prstClr val="black"/>
                </a:solidFill>
                <a:latin typeface="Calibri" panose="020F0502020204030204"/>
                <a:ea typeface="+mn-ea"/>
              </a:rPr>
              <a:t>Discomfort</a:t>
            </a:r>
          </a:p>
          <a:p>
            <a:pPr defTabSz="457200" fontAlgn="auto">
              <a:spcBef>
                <a:spcPts val="0"/>
              </a:spcBef>
              <a:spcAft>
                <a:spcPts val="0"/>
              </a:spcAft>
            </a:pPr>
            <a:r>
              <a:rPr lang="en-GB" sz="1400" dirty="0">
                <a:solidFill>
                  <a:prstClr val="black"/>
                </a:solidFill>
                <a:latin typeface="Calibri" panose="020F0502020204030204"/>
                <a:ea typeface="+mn-ea"/>
              </a:rPr>
              <a:t>Sleep</a:t>
            </a:r>
          </a:p>
          <a:p>
            <a:pPr defTabSz="457200" fontAlgn="auto">
              <a:spcBef>
                <a:spcPts val="0"/>
              </a:spcBef>
              <a:spcAft>
                <a:spcPts val="0"/>
              </a:spcAft>
            </a:pPr>
            <a:r>
              <a:rPr lang="en-GB" sz="1400" dirty="0">
                <a:solidFill>
                  <a:prstClr val="black"/>
                </a:solidFill>
                <a:latin typeface="Calibri" panose="020F0502020204030204"/>
                <a:ea typeface="+mn-ea"/>
              </a:rPr>
              <a:t>Fatigue</a:t>
            </a:r>
          </a:p>
        </p:txBody>
      </p:sp>
      <p:sp>
        <p:nvSpPr>
          <p:cNvPr id="6" name="Footer Placeholder 5">
            <a:extLst>
              <a:ext uri="{FF2B5EF4-FFF2-40B4-BE49-F238E27FC236}">
                <a16:creationId xmlns:a16="http://schemas.microsoft.com/office/drawing/2014/main" id="{39372C44-83D2-6D4D-A2F5-66C4DCA1A280}"/>
              </a:ext>
            </a:extLst>
          </p:cNvPr>
          <p:cNvSpPr>
            <a:spLocks noGrp="1"/>
          </p:cNvSpPr>
          <p:nvPr>
            <p:ph type="ftr" sz="quarter" idx="11"/>
          </p:nvPr>
        </p:nvSpPr>
        <p:spPr>
          <a:xfrm>
            <a:off x="3307904" y="6066898"/>
            <a:ext cx="5366196" cy="477044"/>
          </a:xfrm>
        </p:spPr>
        <p:txBody>
          <a:bodyPr/>
          <a:lstStyle/>
          <a:p>
            <a:pPr defTabSz="457200" fontAlgn="auto">
              <a:spcBef>
                <a:spcPts val="0"/>
              </a:spcBef>
              <a:spcAft>
                <a:spcPts val="0"/>
              </a:spcAft>
            </a:pPr>
            <a:r>
              <a:rPr lang="en-GB" sz="1200" i="1" dirty="0">
                <a:solidFill>
                  <a:prstClr val="black">
                    <a:tint val="75000"/>
                  </a:prstClr>
                </a:solidFill>
                <a:latin typeface="Calibri" panose="020F0502020204030204"/>
                <a:ea typeface="+mn-ea"/>
              </a:rPr>
              <a:t>© EuroQol Research Foundation. EQ-HWB™ is a trade mark of the EuroQol Research Foundation.</a:t>
            </a:r>
            <a:endParaRPr lang="en-GB" sz="1200"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804167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515672" cy="576064"/>
          </a:xfrm>
          <a:solidFill>
            <a:srgbClr val="F94DCC"/>
          </a:solidFill>
        </p:spPr>
        <p:txBody>
          <a:bodyPr/>
          <a:lstStyle/>
          <a:p>
            <a:pPr algn="ctr"/>
            <a:r>
              <a:rPr lang="en-GB" sz="2800" b="1" dirty="0"/>
              <a:t>Consultation 2 – Views on selection for classifier</a:t>
            </a:r>
          </a:p>
        </p:txBody>
      </p:sp>
      <p:sp>
        <p:nvSpPr>
          <p:cNvPr id="3" name="Content Placeholder 2"/>
          <p:cNvSpPr>
            <a:spLocks noGrp="1"/>
          </p:cNvSpPr>
          <p:nvPr>
            <p:ph idx="1"/>
          </p:nvPr>
        </p:nvSpPr>
        <p:spPr>
          <a:xfrm>
            <a:off x="609600" y="1988840"/>
            <a:ext cx="8229600" cy="3384376"/>
          </a:xfrm>
        </p:spPr>
        <p:txBody>
          <a:bodyPr/>
          <a:lstStyle/>
          <a:p>
            <a:pPr>
              <a:lnSpc>
                <a:spcPct val="100000"/>
              </a:lnSpc>
              <a:spcBef>
                <a:spcPts val="600"/>
              </a:spcBef>
            </a:pPr>
            <a:r>
              <a:rPr lang="en-GB" sz="2400" dirty="0">
                <a:solidFill>
                  <a:srgbClr val="000000"/>
                </a:solidFill>
                <a:latin typeface="TUOS Blake" panose="020B0503040000020004" pitchFamily="34" charset="0"/>
              </a:rPr>
              <a:t>Consultation 2 – same groups as before (n=71, 54% from UK): </a:t>
            </a:r>
          </a:p>
          <a:p>
            <a:pPr>
              <a:spcBef>
                <a:spcPts val="600"/>
              </a:spcBef>
            </a:pPr>
            <a:r>
              <a:rPr lang="en-GB" sz="2400" dirty="0">
                <a:solidFill>
                  <a:srgbClr val="000000"/>
                </a:solidFill>
                <a:latin typeface="TUOS Blake" panose="020B0503040000020004" pitchFamily="34" charset="0"/>
              </a:rPr>
              <a:t>Presented long version of measure –  ask to choose 7-10 for classifier</a:t>
            </a:r>
          </a:p>
          <a:p>
            <a:pPr>
              <a:spcBef>
                <a:spcPts val="600"/>
              </a:spcBef>
            </a:pPr>
            <a:r>
              <a:rPr lang="en-GB" sz="2400" dirty="0">
                <a:solidFill>
                  <a:srgbClr val="000000"/>
                </a:solidFill>
                <a:latin typeface="TUOS Blake" panose="020B0503040000020004" pitchFamily="34" charset="0"/>
              </a:rPr>
              <a:t>All countries asked to recommend items for a classifier based on Consultation 2, redundancy (factor and item correlation), psychometric evidence</a:t>
            </a:r>
          </a:p>
          <a:p>
            <a:pPr marL="0" indent="0">
              <a:spcBef>
                <a:spcPts val="600"/>
              </a:spcBef>
              <a:buNone/>
            </a:pPr>
            <a:r>
              <a:rPr lang="en-GB" sz="2400" dirty="0">
                <a:solidFill>
                  <a:srgbClr val="000000"/>
                </a:solidFill>
                <a:latin typeface="TUOS Blake" panose="020B0503040000020004" pitchFamily="34" charset="0"/>
              </a:rPr>
              <a:t>Agreed 9 items for classifier </a:t>
            </a:r>
          </a:p>
          <a:p>
            <a:pPr marL="0" indent="0">
              <a:spcBef>
                <a:spcPts val="600"/>
              </a:spcBef>
              <a:buNone/>
            </a:pPr>
            <a:endParaRPr lang="en-GB" sz="2400" dirty="0">
              <a:solidFill>
                <a:srgbClr val="000000"/>
              </a:solidFill>
              <a:latin typeface="TUOS Blake" panose="020B0503040000020004" pitchFamily="34" charset="0"/>
            </a:endParaRPr>
          </a:p>
          <a:p>
            <a:pPr marL="0" indent="0">
              <a:spcBef>
                <a:spcPts val="600"/>
              </a:spcBef>
              <a:buNone/>
            </a:pPr>
            <a:r>
              <a:rPr lang="en-GB" sz="2400" dirty="0">
                <a:solidFill>
                  <a:srgbClr val="000000"/>
                </a:solidFill>
                <a:latin typeface="TUOS Blake" panose="020B0503040000020004" pitchFamily="34" charset="0"/>
              </a:rPr>
              <a:t>NB. EQ Research Foundation owns the intellectual property and has named it the EQ-HWB (‘Health and Well-being’) </a:t>
            </a:r>
          </a:p>
          <a:p>
            <a:pPr marL="0" indent="0">
              <a:spcBef>
                <a:spcPts val="600"/>
              </a:spcBef>
              <a:buNone/>
            </a:pPr>
            <a:endParaRPr lang="en-GB" sz="2000" dirty="0">
              <a:solidFill>
                <a:srgbClr val="000000"/>
              </a:solidFill>
              <a:latin typeface="TUOS Blake" panose="020B0503040000020004" pitchFamily="34" charset="0"/>
            </a:endParaRPr>
          </a:p>
          <a:p>
            <a:pPr>
              <a:spcBef>
                <a:spcPts val="600"/>
              </a:spcBef>
            </a:pPr>
            <a:endParaRPr lang="en-GB" sz="2000" dirty="0">
              <a:latin typeface="TUOS Blake" panose="020B0503040000020004" pitchFamily="34" charset="0"/>
            </a:endParaRPr>
          </a:p>
        </p:txBody>
      </p:sp>
    </p:spTree>
    <p:extLst>
      <p:ext uri="{BB962C8B-B14F-4D97-AF65-F5344CB8AC3E}">
        <p14:creationId xmlns:p14="http://schemas.microsoft.com/office/powerpoint/2010/main" val="3018313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A59C-3BAB-46CE-B64C-D6647CEEA4C3}"/>
              </a:ext>
            </a:extLst>
          </p:cNvPr>
          <p:cNvSpPr>
            <a:spLocks noGrp="1"/>
          </p:cNvSpPr>
          <p:nvPr>
            <p:ph type="title"/>
          </p:nvPr>
        </p:nvSpPr>
        <p:spPr>
          <a:xfrm>
            <a:off x="80683" y="260648"/>
            <a:ext cx="8669617" cy="876002"/>
          </a:xfrm>
        </p:spPr>
        <p:txBody>
          <a:bodyPr>
            <a:normAutofit/>
          </a:bodyPr>
          <a:lstStyle/>
          <a:p>
            <a:r>
              <a:rPr lang="en-US" b="1" dirty="0"/>
              <a:t>EQ-HWB Short form 9-item descriptive system </a:t>
            </a:r>
          </a:p>
        </p:txBody>
      </p:sp>
      <p:graphicFrame>
        <p:nvGraphicFramePr>
          <p:cNvPr id="5" name="Content Placeholder 4">
            <a:extLst>
              <a:ext uri="{FF2B5EF4-FFF2-40B4-BE49-F238E27FC236}">
                <a16:creationId xmlns:a16="http://schemas.microsoft.com/office/drawing/2014/main" id="{0AB87488-4DA8-4F0F-9571-0C6B94D40FE0}"/>
              </a:ext>
            </a:extLst>
          </p:cNvPr>
          <p:cNvGraphicFramePr>
            <a:graphicFrameLocks noGrp="1"/>
          </p:cNvGraphicFramePr>
          <p:nvPr>
            <p:ph idx="1"/>
            <p:extLst>
              <p:ext uri="{D42A27DB-BD31-4B8C-83A1-F6EECF244321}">
                <p14:modId xmlns:p14="http://schemas.microsoft.com/office/powerpoint/2010/main" val="3538644772"/>
              </p:ext>
            </p:extLst>
          </p:nvPr>
        </p:nvGraphicFramePr>
        <p:xfrm>
          <a:off x="4131130" y="2011082"/>
          <a:ext cx="4416878" cy="3417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C853EE1-61CE-4C78-BCF4-C2E69EAD39C9}"/>
              </a:ext>
            </a:extLst>
          </p:cNvPr>
          <p:cNvPicPr>
            <a:picLocks noChangeAspect="1"/>
          </p:cNvPicPr>
          <p:nvPr/>
        </p:nvPicPr>
        <p:blipFill>
          <a:blip r:embed="rId8"/>
          <a:stretch>
            <a:fillRect/>
          </a:stretch>
        </p:blipFill>
        <p:spPr>
          <a:xfrm>
            <a:off x="304727" y="1759666"/>
            <a:ext cx="4315319" cy="3961684"/>
          </a:xfrm>
          <a:prstGeom prst="rect">
            <a:avLst/>
          </a:prstGeom>
        </p:spPr>
      </p:pic>
      <p:sp>
        <p:nvSpPr>
          <p:cNvPr id="3" name="TextBox 2"/>
          <p:cNvSpPr txBox="1"/>
          <p:nvPr/>
        </p:nvSpPr>
        <p:spPr>
          <a:xfrm>
            <a:off x="4963886" y="1624767"/>
            <a:ext cx="2922815" cy="300082"/>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7200" fontAlgn="auto">
              <a:spcBef>
                <a:spcPts val="0"/>
              </a:spcBef>
              <a:spcAft>
                <a:spcPts val="0"/>
              </a:spcAft>
            </a:pPr>
            <a:r>
              <a:rPr lang="en-US" sz="1350" b="1" dirty="0">
                <a:solidFill>
                  <a:prstClr val="black"/>
                </a:solidFill>
                <a:latin typeface="Calibri" panose="020F0502020204030204"/>
              </a:rPr>
              <a:t>Domains/ sub-domains</a:t>
            </a:r>
          </a:p>
        </p:txBody>
      </p:sp>
      <p:sp>
        <p:nvSpPr>
          <p:cNvPr id="6" name="Footer Placeholder 5">
            <a:extLst>
              <a:ext uri="{FF2B5EF4-FFF2-40B4-BE49-F238E27FC236}">
                <a16:creationId xmlns:a16="http://schemas.microsoft.com/office/drawing/2014/main" id="{030BAB80-A6EF-9849-9E38-81E4BE3B0014}"/>
              </a:ext>
            </a:extLst>
          </p:cNvPr>
          <p:cNvSpPr>
            <a:spLocks noGrp="1"/>
          </p:cNvSpPr>
          <p:nvPr>
            <p:ph type="ftr" sz="quarter" idx="11"/>
          </p:nvPr>
        </p:nvSpPr>
        <p:spPr>
          <a:xfrm>
            <a:off x="3263900" y="5721349"/>
            <a:ext cx="5486399" cy="515963"/>
          </a:xfrm>
        </p:spPr>
        <p:txBody>
          <a:bodyPr/>
          <a:lstStyle/>
          <a:p>
            <a:pPr defTabSz="457200" fontAlgn="auto">
              <a:spcBef>
                <a:spcPts val="0"/>
              </a:spcBef>
              <a:spcAft>
                <a:spcPts val="0"/>
              </a:spcAft>
            </a:pPr>
            <a:r>
              <a:rPr lang="en-GB" sz="1200" i="1" dirty="0">
                <a:solidFill>
                  <a:prstClr val="black">
                    <a:tint val="75000"/>
                  </a:prstClr>
                </a:solidFill>
                <a:latin typeface="Calibri" panose="020F0502020204030204"/>
                <a:ea typeface="+mn-ea"/>
              </a:rPr>
              <a:t>© EuroQol Research Foundation. EQ-HWB™ is a trade mark of the EuroQol Research Foundation.</a:t>
            </a:r>
            <a:endParaRPr lang="en-GB" sz="1200"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508829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A59C-3BAB-46CE-B64C-D6647CEEA4C3}"/>
              </a:ext>
            </a:extLst>
          </p:cNvPr>
          <p:cNvSpPr>
            <a:spLocks noGrp="1"/>
          </p:cNvSpPr>
          <p:nvPr>
            <p:ph type="title"/>
          </p:nvPr>
        </p:nvSpPr>
        <p:spPr>
          <a:xfrm>
            <a:off x="3592288" y="1096733"/>
            <a:ext cx="4416877" cy="541481"/>
          </a:xfrm>
        </p:spPr>
        <p:txBody>
          <a:bodyPr>
            <a:normAutofit fontScale="90000"/>
          </a:bodyPr>
          <a:lstStyle/>
          <a:p>
            <a:pPr algn="ctr"/>
            <a:r>
              <a:rPr lang="en-US" dirty="0"/>
              <a:t>EQ-HWB short-form</a:t>
            </a:r>
          </a:p>
        </p:txBody>
      </p:sp>
      <p:sp>
        <p:nvSpPr>
          <p:cNvPr id="7" name="Title 1">
            <a:extLst>
              <a:ext uri="{FF2B5EF4-FFF2-40B4-BE49-F238E27FC236}">
                <a16:creationId xmlns:a16="http://schemas.microsoft.com/office/drawing/2014/main" id="{7738A59C-3BAB-46CE-B64C-D6647CEEA4C3}"/>
              </a:ext>
            </a:extLst>
          </p:cNvPr>
          <p:cNvSpPr txBox="1">
            <a:spLocks/>
          </p:cNvSpPr>
          <p:nvPr/>
        </p:nvSpPr>
        <p:spPr>
          <a:xfrm>
            <a:off x="870932" y="1162815"/>
            <a:ext cx="1564784" cy="54148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800" b="1" dirty="0">
                <a:solidFill>
                  <a:prstClr val="black"/>
                </a:solidFill>
                <a:latin typeface="Calibri Light" panose="020F0302020204030204"/>
              </a:rPr>
              <a:t>EQ-5D</a:t>
            </a:r>
          </a:p>
        </p:txBody>
      </p:sp>
      <p:sp>
        <p:nvSpPr>
          <p:cNvPr id="8" name="TextBox 7"/>
          <p:cNvSpPr txBox="1"/>
          <p:nvPr/>
        </p:nvSpPr>
        <p:spPr>
          <a:xfrm>
            <a:off x="4449536" y="1752116"/>
            <a:ext cx="2922815" cy="300082"/>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7200" fontAlgn="auto">
              <a:spcBef>
                <a:spcPts val="0"/>
              </a:spcBef>
              <a:spcAft>
                <a:spcPts val="0"/>
              </a:spcAft>
            </a:pPr>
            <a:r>
              <a:rPr lang="en-US" sz="1350" b="1" dirty="0">
                <a:solidFill>
                  <a:prstClr val="black"/>
                </a:solidFill>
                <a:latin typeface="Calibri" panose="020F0502020204030204"/>
              </a:rPr>
              <a:t>Domains/ sub-domains</a:t>
            </a:r>
          </a:p>
        </p:txBody>
      </p:sp>
      <p:graphicFrame>
        <p:nvGraphicFramePr>
          <p:cNvPr id="9" name="Content Placeholder 4">
            <a:extLst>
              <a:ext uri="{FF2B5EF4-FFF2-40B4-BE49-F238E27FC236}">
                <a16:creationId xmlns:a16="http://schemas.microsoft.com/office/drawing/2014/main" id="{0AB87488-4DA8-4F0F-9571-0C6B94D40FE0}"/>
              </a:ext>
            </a:extLst>
          </p:cNvPr>
          <p:cNvGraphicFramePr>
            <a:graphicFrameLocks noGrp="1"/>
          </p:cNvGraphicFramePr>
          <p:nvPr>
            <p:ph idx="1"/>
            <p:extLst>
              <p:ext uri="{D42A27DB-BD31-4B8C-83A1-F6EECF244321}">
                <p14:modId xmlns:p14="http://schemas.microsoft.com/office/powerpoint/2010/main" val="289759122"/>
              </p:ext>
            </p:extLst>
          </p:nvPr>
        </p:nvGraphicFramePr>
        <p:xfrm>
          <a:off x="3592287" y="2072751"/>
          <a:ext cx="4416878" cy="3417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02078" y="1752116"/>
            <a:ext cx="2922815" cy="300082"/>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7200" fontAlgn="auto">
              <a:spcBef>
                <a:spcPts val="0"/>
              </a:spcBef>
              <a:spcAft>
                <a:spcPts val="0"/>
              </a:spcAft>
            </a:pPr>
            <a:r>
              <a:rPr lang="en-US" sz="1350" b="1" dirty="0">
                <a:solidFill>
                  <a:prstClr val="black"/>
                </a:solidFill>
                <a:latin typeface="Calibri" panose="020F0502020204030204"/>
              </a:rPr>
              <a:t>Domains/ sub-domains</a:t>
            </a:r>
          </a:p>
        </p:txBody>
      </p:sp>
      <p:graphicFrame>
        <p:nvGraphicFramePr>
          <p:cNvPr id="11" name="Content Placeholder 4">
            <a:extLst>
              <a:ext uri="{FF2B5EF4-FFF2-40B4-BE49-F238E27FC236}">
                <a16:creationId xmlns:a16="http://schemas.microsoft.com/office/drawing/2014/main" id="{0AB87488-4DA8-4F0F-9571-0C6B94D40FE0}"/>
              </a:ext>
            </a:extLst>
          </p:cNvPr>
          <p:cNvGraphicFramePr>
            <a:graphicFrameLocks/>
          </p:cNvGraphicFramePr>
          <p:nvPr/>
        </p:nvGraphicFramePr>
        <p:xfrm>
          <a:off x="-677635" y="2157120"/>
          <a:ext cx="4416878" cy="34177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itle 1">
            <a:extLst>
              <a:ext uri="{FF2B5EF4-FFF2-40B4-BE49-F238E27FC236}">
                <a16:creationId xmlns:a16="http://schemas.microsoft.com/office/drawing/2014/main" id="{45C6B8B6-B828-459B-BD40-827EB1474239}"/>
              </a:ext>
            </a:extLst>
          </p:cNvPr>
          <p:cNvSpPr txBox="1">
            <a:spLocks/>
          </p:cNvSpPr>
          <p:nvPr/>
        </p:nvSpPr>
        <p:spPr>
          <a:xfrm>
            <a:off x="827584" y="188639"/>
            <a:ext cx="7333982" cy="794191"/>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b="1" dirty="0"/>
              <a:t>How does it compare to the EQ-5D?</a:t>
            </a:r>
          </a:p>
        </p:txBody>
      </p:sp>
    </p:spTree>
    <p:extLst>
      <p:ext uri="{BB962C8B-B14F-4D97-AF65-F5344CB8AC3E}">
        <p14:creationId xmlns:p14="http://schemas.microsoft.com/office/powerpoint/2010/main" val="3405913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F41026-9686-44B7-B7CF-E79FC74AA7D3}"/>
              </a:ext>
            </a:extLst>
          </p:cNvPr>
          <p:cNvSpPr>
            <a:spLocks noGrp="1"/>
          </p:cNvSpPr>
          <p:nvPr>
            <p:ph idx="1"/>
          </p:nvPr>
        </p:nvSpPr>
        <p:spPr>
          <a:xfrm>
            <a:off x="628650" y="1988840"/>
            <a:ext cx="7886700" cy="4564359"/>
          </a:xfrm>
        </p:spPr>
        <p:txBody>
          <a:bodyPr>
            <a:normAutofit fontScale="70000" lnSpcReduction="20000"/>
          </a:bodyPr>
          <a:lstStyle/>
          <a:p>
            <a:pPr marL="0" indent="0">
              <a:buNone/>
            </a:pPr>
            <a:r>
              <a:rPr lang="en-GB" dirty="0">
                <a:solidFill>
                  <a:srgbClr val="000000"/>
                </a:solidFill>
              </a:rPr>
              <a:t>Completed:</a:t>
            </a:r>
          </a:p>
          <a:p>
            <a:r>
              <a:rPr lang="en-GB" dirty="0">
                <a:solidFill>
                  <a:srgbClr val="000000"/>
                </a:solidFill>
              </a:rPr>
              <a:t>Pilot study using EQ-PVT v2  valuation protocol i.e. computer assisted TTO and DCE with n=15 qualitative interviews</a:t>
            </a:r>
          </a:p>
          <a:p>
            <a:pPr marL="0" indent="0">
              <a:buNone/>
            </a:pPr>
            <a:r>
              <a:rPr lang="en-GB" dirty="0">
                <a:solidFill>
                  <a:srgbClr val="000000"/>
                </a:solidFill>
              </a:rPr>
              <a:t>Resulted in some minor modifications</a:t>
            </a:r>
          </a:p>
          <a:p>
            <a:pPr marL="0" indent="0">
              <a:buNone/>
            </a:pPr>
            <a:endParaRPr lang="en-GB" dirty="0"/>
          </a:p>
          <a:p>
            <a:pPr marL="0" indent="0">
              <a:buNone/>
            </a:pPr>
            <a:r>
              <a:rPr lang="en-GB" dirty="0"/>
              <a:t>Next steps:</a:t>
            </a:r>
          </a:p>
          <a:p>
            <a:r>
              <a:rPr lang="en-GB" dirty="0"/>
              <a:t>Further pilot valuation – quantitative (n=50)</a:t>
            </a:r>
          </a:p>
          <a:p>
            <a:r>
              <a:rPr lang="en-GB" b="1" dirty="0"/>
              <a:t>Main valuation </a:t>
            </a:r>
            <a:r>
              <a:rPr lang="en-GB" dirty="0"/>
              <a:t>study in UK (n=460) with </a:t>
            </a:r>
            <a:r>
              <a:rPr lang="en-GB" dirty="0">
                <a:cs typeface="Arial" panose="020B0604020202020204" pitchFamily="34" charset="0"/>
              </a:rPr>
              <a:t>7 TTO and DCE, but may be online only</a:t>
            </a:r>
          </a:p>
          <a:p>
            <a:r>
              <a:rPr lang="en-GB" dirty="0">
                <a:cs typeface="Arial" panose="020B0604020202020204" pitchFamily="34" charset="0"/>
              </a:rPr>
              <a:t>DCE with duration – mixed methods exploratory study (PhD)</a:t>
            </a:r>
          </a:p>
          <a:p>
            <a:r>
              <a:rPr lang="en-GB" dirty="0">
                <a:cs typeface="Arial" panose="020B0604020202020204" pitchFamily="34" charset="0"/>
              </a:rPr>
              <a:t>Deliberative exercise with NICE Citizen’s Council</a:t>
            </a:r>
          </a:p>
          <a:p>
            <a:endParaRPr lang="en-GB" dirty="0">
              <a:cs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4A61F416-7F3E-4C78-8158-F318362D6BC0}"/>
              </a:ext>
            </a:extLst>
          </p:cNvPr>
          <p:cNvSpPr>
            <a:spLocks noGrp="1"/>
          </p:cNvSpPr>
          <p:nvPr>
            <p:ph type="ftr" sz="quarter" idx="11"/>
          </p:nvPr>
        </p:nvSpPr>
        <p:spPr/>
        <p:txBody>
          <a:bodyPr/>
          <a:lstStyle/>
          <a:p>
            <a:pPr algn="ctr" defTabSz="457200" eaLnBrk="1" fontAlgn="auto" hangingPunct="1">
              <a:spcBef>
                <a:spcPts val="0"/>
              </a:spcBef>
              <a:spcAft>
                <a:spcPts val="0"/>
              </a:spcAft>
              <a:defRPr/>
            </a:pPr>
            <a:r>
              <a:rPr lang="en-GB" sz="900" dirty="0">
                <a:solidFill>
                  <a:prstClr val="black">
                    <a:tint val="75000"/>
                  </a:prstClr>
                </a:solidFill>
                <a:latin typeface="Calibri" panose="020F0502020204030204"/>
                <a:ea typeface="+mn-ea"/>
              </a:rPr>
              <a:t>E-QALY project</a:t>
            </a:r>
            <a:endParaRPr lang="nl-NL" sz="900" dirty="0">
              <a:solidFill>
                <a:prstClr val="black">
                  <a:tint val="75000"/>
                </a:prstClr>
              </a:solidFill>
              <a:latin typeface="Calibri" panose="020F0502020204030204"/>
              <a:ea typeface="+mn-ea"/>
            </a:endParaRPr>
          </a:p>
        </p:txBody>
      </p:sp>
      <p:sp>
        <p:nvSpPr>
          <p:cNvPr id="7" name="Title 1">
            <a:extLst>
              <a:ext uri="{FF2B5EF4-FFF2-40B4-BE49-F238E27FC236}">
                <a16:creationId xmlns:a16="http://schemas.microsoft.com/office/drawing/2014/main" id="{E9836D0D-6079-4762-A56D-84791FA7DF7E}"/>
              </a:ext>
            </a:extLst>
          </p:cNvPr>
          <p:cNvSpPr>
            <a:spLocks noGrp="1"/>
          </p:cNvSpPr>
          <p:nvPr>
            <p:ph type="title"/>
          </p:nvPr>
        </p:nvSpPr>
        <p:spPr>
          <a:xfrm>
            <a:off x="628650" y="1131889"/>
            <a:ext cx="5455518" cy="568919"/>
          </a:xfrm>
          <a:solidFill>
            <a:srgbClr val="F94DCC"/>
          </a:solidFill>
        </p:spPr>
        <p:txBody>
          <a:bodyPr/>
          <a:lstStyle/>
          <a:p>
            <a:pPr algn="ctr"/>
            <a:r>
              <a:rPr lang="en-GB" sz="2800" b="1" dirty="0"/>
              <a:t>Stage V: Valuation</a:t>
            </a:r>
          </a:p>
        </p:txBody>
      </p:sp>
    </p:spTree>
    <p:extLst>
      <p:ext uri="{BB962C8B-B14F-4D97-AF65-F5344CB8AC3E}">
        <p14:creationId xmlns:p14="http://schemas.microsoft.com/office/powerpoint/2010/main" val="4238153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9D9F64-D7BA-4650-9902-E0CE8EA479A9}"/>
              </a:ext>
            </a:extLst>
          </p:cNvPr>
          <p:cNvSpPr>
            <a:spLocks noGrp="1"/>
          </p:cNvSpPr>
          <p:nvPr>
            <p:ph idx="1"/>
          </p:nvPr>
        </p:nvSpPr>
        <p:spPr>
          <a:xfrm>
            <a:off x="628651" y="1772816"/>
            <a:ext cx="8047805" cy="4608512"/>
          </a:xfrm>
        </p:spPr>
        <p:txBody>
          <a:bodyPr>
            <a:noAutofit/>
          </a:bodyPr>
          <a:lstStyle/>
          <a:p>
            <a:pPr marL="0" indent="0">
              <a:buNone/>
            </a:pPr>
            <a:r>
              <a:rPr lang="en-US" sz="1600" b="1" u="sng" dirty="0">
                <a:solidFill>
                  <a:srgbClr val="000000"/>
                </a:solidFill>
              </a:rPr>
              <a:t>Strengths</a:t>
            </a:r>
          </a:p>
          <a:p>
            <a:r>
              <a:rPr lang="en-US" sz="1600" dirty="0">
                <a:solidFill>
                  <a:srgbClr val="000000"/>
                </a:solidFill>
              </a:rPr>
              <a:t>EQ-HWB is a new generic measure that goes beyond conventional measures of health to include aspects of well-being relevant to patients, social care users and carers</a:t>
            </a:r>
          </a:p>
          <a:p>
            <a:r>
              <a:rPr lang="en-US" sz="1600" dirty="0">
                <a:solidFill>
                  <a:srgbClr val="000000"/>
                </a:solidFill>
              </a:rPr>
              <a:t>Rigorous methods used to identify domains/sub-domains and items with valuation in mind from the start</a:t>
            </a:r>
          </a:p>
          <a:p>
            <a:r>
              <a:rPr lang="en-US" sz="1600" dirty="0">
                <a:solidFill>
                  <a:srgbClr val="000000"/>
                </a:solidFill>
              </a:rPr>
              <a:t>A large international project</a:t>
            </a:r>
          </a:p>
          <a:p>
            <a:r>
              <a:rPr lang="en-US" sz="1600" dirty="0">
                <a:solidFill>
                  <a:srgbClr val="000000"/>
                </a:solidFill>
              </a:rPr>
              <a:t>Extensive consultation with stakeholders at all stages (e.g. https://www.nice.org.uk/news/article/nice-to-work-with-partners-on-developing-new-ways-to-measure-quality-of-life-across-health-and-social-care)</a:t>
            </a:r>
            <a:endParaRPr lang="en-US" sz="1600" b="1" u="sng" dirty="0">
              <a:solidFill>
                <a:srgbClr val="000000"/>
              </a:solidFill>
            </a:endParaRPr>
          </a:p>
          <a:p>
            <a:pPr marL="0" indent="0">
              <a:buNone/>
            </a:pPr>
            <a:r>
              <a:rPr lang="en-US" sz="1600" b="1" u="sng" dirty="0">
                <a:solidFill>
                  <a:srgbClr val="000000"/>
                </a:solidFill>
              </a:rPr>
              <a:t>Future work</a:t>
            </a:r>
            <a:endParaRPr lang="en-US" sz="1600" u="sng" dirty="0">
              <a:solidFill>
                <a:srgbClr val="000000"/>
              </a:solidFill>
            </a:endParaRPr>
          </a:p>
          <a:p>
            <a:r>
              <a:rPr lang="en-US" sz="1600" dirty="0">
                <a:solidFill>
                  <a:srgbClr val="000000"/>
                </a:solidFill>
              </a:rPr>
              <a:t>Further psychometric testing of items needed – e.g. responsiveness, recruit more beyond online (currently only n=627 from health care setting)</a:t>
            </a:r>
          </a:p>
          <a:p>
            <a:r>
              <a:rPr lang="en-US" sz="1600" dirty="0">
                <a:solidFill>
                  <a:srgbClr val="000000"/>
                </a:solidFill>
              </a:rPr>
              <a:t>Need to be understand how it compares to existing measures</a:t>
            </a:r>
          </a:p>
          <a:p>
            <a:r>
              <a:rPr lang="en-US" sz="1600" dirty="0">
                <a:solidFill>
                  <a:srgbClr val="000000"/>
                </a:solidFill>
              </a:rPr>
              <a:t>Need further work in different countries and cultures</a:t>
            </a:r>
          </a:p>
          <a:p>
            <a:r>
              <a:rPr lang="en-US" sz="1600" dirty="0">
                <a:solidFill>
                  <a:srgbClr val="000000"/>
                </a:solidFill>
              </a:rPr>
              <a:t>Currently a draft version subject to further refinement by the EQ Group</a:t>
            </a:r>
          </a:p>
          <a:p>
            <a:pPr marL="0" indent="0">
              <a:buNone/>
            </a:pPr>
            <a:endParaRPr lang="en-US" sz="1600" dirty="0"/>
          </a:p>
        </p:txBody>
      </p:sp>
      <p:sp>
        <p:nvSpPr>
          <p:cNvPr id="4" name="Footer Placeholder 3">
            <a:extLst>
              <a:ext uri="{FF2B5EF4-FFF2-40B4-BE49-F238E27FC236}">
                <a16:creationId xmlns:a16="http://schemas.microsoft.com/office/drawing/2014/main" id="{9957A381-A79D-44C8-BD83-BF34E932E4A9}"/>
              </a:ext>
            </a:extLst>
          </p:cNvPr>
          <p:cNvSpPr>
            <a:spLocks noGrp="1"/>
          </p:cNvSpPr>
          <p:nvPr>
            <p:ph type="ftr" sz="quarter" idx="11"/>
          </p:nvPr>
        </p:nvSpPr>
        <p:spPr/>
        <p:txBody>
          <a:bodyPr/>
          <a:lstStyle/>
          <a:p>
            <a:r>
              <a:rPr lang="en-GB" dirty="0"/>
              <a:t>E-QALY project</a:t>
            </a:r>
            <a:endParaRPr lang="nl-NL" dirty="0"/>
          </a:p>
        </p:txBody>
      </p:sp>
      <p:sp>
        <p:nvSpPr>
          <p:cNvPr id="5" name="Title 1">
            <a:extLst>
              <a:ext uri="{FF2B5EF4-FFF2-40B4-BE49-F238E27FC236}">
                <a16:creationId xmlns:a16="http://schemas.microsoft.com/office/drawing/2014/main" id="{B551F192-7DD0-4536-A320-D0EB0B049CBE}"/>
              </a:ext>
            </a:extLst>
          </p:cNvPr>
          <p:cNvSpPr txBox="1">
            <a:spLocks/>
          </p:cNvSpPr>
          <p:nvPr/>
        </p:nvSpPr>
        <p:spPr>
          <a:xfrm>
            <a:off x="628650" y="1085851"/>
            <a:ext cx="7886700" cy="542949"/>
          </a:xfrm>
          <a:prstGeom prst="rect">
            <a:avLst/>
          </a:prstGeom>
          <a:solidFill>
            <a:srgbClr val="F94DCC"/>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800" b="1" dirty="0">
                <a:solidFill>
                  <a:srgbClr val="000000"/>
                </a:solidFill>
              </a:rPr>
              <a:t>Concluding remarks</a:t>
            </a:r>
          </a:p>
        </p:txBody>
      </p:sp>
    </p:spTree>
    <p:extLst>
      <p:ext uri="{BB962C8B-B14F-4D97-AF65-F5344CB8AC3E}">
        <p14:creationId xmlns:p14="http://schemas.microsoft.com/office/powerpoint/2010/main" val="3180496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529" y="1974850"/>
            <a:ext cx="5275242" cy="876300"/>
          </a:xfrm>
        </p:spPr>
        <p:txBody>
          <a:bodyPr/>
          <a:lstStyle/>
          <a:p>
            <a:pPr algn="ctr"/>
            <a:endParaRPr lang="en-GB" b="1" dirty="0"/>
          </a:p>
        </p:txBody>
      </p:sp>
      <p:sp>
        <p:nvSpPr>
          <p:cNvPr id="3" name="Content Placeholder 2"/>
          <p:cNvSpPr>
            <a:spLocks noGrp="1"/>
          </p:cNvSpPr>
          <p:nvPr>
            <p:ph idx="1"/>
          </p:nvPr>
        </p:nvSpPr>
        <p:spPr>
          <a:xfrm>
            <a:off x="628650" y="908720"/>
            <a:ext cx="7886700" cy="4581252"/>
          </a:xfrm>
        </p:spPr>
        <p:txBody>
          <a:bodyPr/>
          <a:lstStyle/>
          <a:p>
            <a:pPr marL="0" indent="0" algn="ctr">
              <a:buNone/>
            </a:pPr>
            <a:endParaRPr lang="en-GB" dirty="0"/>
          </a:p>
          <a:p>
            <a:pPr marL="0" indent="0" algn="ctr">
              <a:buNone/>
            </a:pPr>
            <a:r>
              <a:rPr lang="en-GB" dirty="0"/>
              <a:t>Thanks you!</a:t>
            </a:r>
          </a:p>
          <a:p>
            <a:pPr marL="0" indent="0" algn="ctr">
              <a:buNone/>
            </a:pPr>
            <a:endParaRPr lang="en-GB" dirty="0"/>
          </a:p>
          <a:p>
            <a:pPr marL="0" indent="0" algn="ctr">
              <a:buNone/>
            </a:pPr>
            <a:endParaRPr lang="en-GB" dirty="0"/>
          </a:p>
          <a:p>
            <a:pPr marL="0" indent="0" algn="ctr">
              <a:buNone/>
            </a:pPr>
            <a:r>
              <a:rPr lang="en-GB" dirty="0"/>
              <a:t>Project Website: </a:t>
            </a:r>
            <a:r>
              <a:rPr lang="en-GB" dirty="0">
                <a:hlinkClick r:id="rId3"/>
              </a:rPr>
              <a:t>https://scharr.dept.shef.ac.uk/e-qaly/project-updates/</a:t>
            </a:r>
            <a:endParaRPr lang="en-GB" dirty="0"/>
          </a:p>
          <a:p>
            <a:pPr marL="0" indent="0" algn="ctr">
              <a:buNone/>
            </a:pPr>
            <a:endParaRPr lang="en-GB" dirty="0"/>
          </a:p>
        </p:txBody>
      </p:sp>
      <p:sp>
        <p:nvSpPr>
          <p:cNvPr id="4" name="Footer Placeholder 3">
            <a:extLst>
              <a:ext uri="{FF2B5EF4-FFF2-40B4-BE49-F238E27FC236}">
                <a16:creationId xmlns:a16="http://schemas.microsoft.com/office/drawing/2014/main" id="{2B06F619-44C5-6E4D-8EAE-9949328DBEBD}"/>
              </a:ext>
            </a:extLst>
          </p:cNvPr>
          <p:cNvSpPr>
            <a:spLocks noGrp="1"/>
          </p:cNvSpPr>
          <p:nvPr>
            <p:ph type="ftr" sz="quarter" idx="11"/>
          </p:nvPr>
        </p:nvSpPr>
        <p:spPr/>
        <p:txBody>
          <a:bodyPr/>
          <a:lstStyle/>
          <a:p>
            <a:r>
              <a:rPr lang="en-GB" dirty="0"/>
              <a:t>E-QALY project</a:t>
            </a:r>
            <a:endParaRPr lang="nl-NL" dirty="0"/>
          </a:p>
        </p:txBody>
      </p:sp>
      <p:pic>
        <p:nvPicPr>
          <p:cNvPr id="6" name="Picture 5">
            <a:extLst>
              <a:ext uri="{FF2B5EF4-FFF2-40B4-BE49-F238E27FC236}">
                <a16:creationId xmlns:a16="http://schemas.microsoft.com/office/drawing/2014/main" id="{D9D66F60-FD85-C541-8315-C6E7C8B5D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1771" y="219483"/>
            <a:ext cx="2088232" cy="1160129"/>
          </a:xfrm>
          <a:prstGeom prst="rect">
            <a:avLst/>
          </a:prstGeom>
        </p:spPr>
      </p:pic>
    </p:spTree>
    <p:extLst>
      <p:ext uri="{BB962C8B-B14F-4D97-AF65-F5344CB8AC3E}">
        <p14:creationId xmlns:p14="http://schemas.microsoft.com/office/powerpoint/2010/main" val="277764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640960" cy="720080"/>
          </a:xfrm>
        </p:spPr>
        <p:txBody>
          <a:bodyPr/>
          <a:lstStyle/>
          <a:p>
            <a:r>
              <a:rPr lang="en-GB" sz="3600" b="1" dirty="0">
                <a:cs typeface="Arial" panose="020B0604020202020204" pitchFamily="34" charset="0"/>
              </a:rPr>
              <a:t>Focus of proposed new instrument</a:t>
            </a:r>
            <a:br>
              <a:rPr lang="en-GB" sz="3600" dirty="0"/>
            </a:br>
            <a:br>
              <a:rPr lang="en-GB" sz="3200" dirty="0"/>
            </a:br>
            <a:endParaRPr lang="en-GB" sz="3200" dirty="0"/>
          </a:p>
        </p:txBody>
      </p:sp>
      <p:sp>
        <p:nvSpPr>
          <p:cNvPr id="3" name="Content Placeholder 2"/>
          <p:cNvSpPr>
            <a:spLocks noGrp="1"/>
          </p:cNvSpPr>
          <p:nvPr>
            <p:ph idx="1"/>
          </p:nvPr>
        </p:nvSpPr>
        <p:spPr>
          <a:xfrm>
            <a:off x="312970" y="1628800"/>
            <a:ext cx="8507501" cy="4104456"/>
          </a:xfrm>
        </p:spPr>
        <p:txBody>
          <a:bodyPr/>
          <a:lstStyle/>
          <a:p>
            <a:pPr marL="457200" indent="-457200">
              <a:buFont typeface="+mj-lt"/>
              <a:buAutoNum type="arabicPeriod"/>
            </a:pPr>
            <a:r>
              <a:rPr lang="en-GB" sz="2800" dirty="0">
                <a:cs typeface="Arial" panose="020B0604020202020204" pitchFamily="34" charset="0"/>
              </a:rPr>
              <a:t>Reflect impact of health and social care interventions on:</a:t>
            </a:r>
          </a:p>
          <a:p>
            <a:pPr lvl="1">
              <a:spcBef>
                <a:spcPts val="600"/>
              </a:spcBef>
            </a:pPr>
            <a:r>
              <a:rPr lang="en-GB" sz="2400" dirty="0">
                <a:cs typeface="Arial" panose="020B0604020202020204" pitchFamily="34" charset="0"/>
              </a:rPr>
              <a:t>physical and mental health </a:t>
            </a:r>
          </a:p>
          <a:p>
            <a:pPr lvl="1">
              <a:spcBef>
                <a:spcPts val="600"/>
              </a:spcBef>
            </a:pPr>
            <a:r>
              <a:rPr lang="en-GB" sz="2400" dirty="0">
                <a:cs typeface="Arial" panose="020B0604020202020204" pitchFamily="34" charset="0"/>
              </a:rPr>
              <a:t>broader quality of life </a:t>
            </a:r>
          </a:p>
          <a:p>
            <a:pPr lvl="1">
              <a:spcBef>
                <a:spcPts val="600"/>
              </a:spcBef>
            </a:pPr>
            <a:r>
              <a:rPr lang="en-GB" sz="2400" dirty="0">
                <a:cs typeface="Arial" panose="020B0604020202020204" pitchFamily="34" charset="0"/>
              </a:rPr>
              <a:t>judged to be important by service users and those impacted by interventions such as informal carers</a:t>
            </a:r>
          </a:p>
          <a:p>
            <a:pPr marL="457200" indent="-457200">
              <a:buFont typeface="+mj-lt"/>
              <a:buAutoNum type="arabicPeriod"/>
            </a:pPr>
            <a:r>
              <a:rPr lang="en-GB" sz="2800" dirty="0">
                <a:cs typeface="Arial" panose="020B0604020202020204" pitchFamily="34" charset="0"/>
              </a:rPr>
              <a:t>Amenable to: </a:t>
            </a:r>
          </a:p>
          <a:p>
            <a:pPr lvl="1" indent="-342900">
              <a:spcBef>
                <a:spcPts val="600"/>
              </a:spcBef>
            </a:pPr>
            <a:r>
              <a:rPr lang="en-GB" sz="2400" dirty="0">
                <a:cs typeface="Arial" panose="020B0604020202020204" pitchFamily="34" charset="0"/>
              </a:rPr>
              <a:t>generating a long-version of the measure &amp; a preference-based index</a:t>
            </a:r>
          </a:p>
          <a:p>
            <a:pPr lvl="1" indent="-342900">
              <a:spcBef>
                <a:spcPts val="600"/>
              </a:spcBef>
            </a:pPr>
            <a:r>
              <a:rPr lang="en-GB" sz="2400" dirty="0">
                <a:cs typeface="Arial" panose="020B0604020202020204" pitchFamily="34" charset="0"/>
              </a:rPr>
              <a:t>being included in clinical trials and routine surveys </a:t>
            </a:r>
          </a:p>
          <a:p>
            <a:pPr lvl="1" indent="-342900">
              <a:spcBef>
                <a:spcPts val="600"/>
              </a:spcBef>
            </a:pPr>
            <a:r>
              <a:rPr lang="en-GB" sz="2400" dirty="0">
                <a:cs typeface="Arial" panose="020B0604020202020204" pitchFamily="34" charset="0"/>
              </a:rPr>
              <a:t>being used internationally</a:t>
            </a:r>
          </a:p>
          <a:p>
            <a:pPr marL="0" indent="0">
              <a:buNone/>
            </a:pPr>
            <a:endParaRPr lang="en-GB" sz="4000" dirty="0"/>
          </a:p>
        </p:txBody>
      </p:sp>
    </p:spTree>
    <p:extLst>
      <p:ext uri="{BB962C8B-B14F-4D97-AF65-F5344CB8AC3E}">
        <p14:creationId xmlns:p14="http://schemas.microsoft.com/office/powerpoint/2010/main" val="306689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A40ABA3-A226-544B-93F3-D8500EB3916F}"/>
              </a:ext>
            </a:extLst>
          </p:cNvPr>
          <p:cNvSpPr>
            <a:spLocks noGrp="1"/>
          </p:cNvSpPr>
          <p:nvPr>
            <p:ph type="title"/>
          </p:nvPr>
        </p:nvSpPr>
        <p:spPr>
          <a:xfrm>
            <a:off x="457199" y="895350"/>
            <a:ext cx="8229600" cy="737116"/>
          </a:xfrm>
        </p:spPr>
        <p:txBody>
          <a:bodyPr/>
          <a:lstStyle/>
          <a:p>
            <a:r>
              <a:rPr lang="es-AR" dirty="0"/>
              <a:t>E-QALY International teams</a:t>
            </a:r>
          </a:p>
        </p:txBody>
      </p:sp>
      <p:pic>
        <p:nvPicPr>
          <p:cNvPr id="8" name="Marcador de contenido 7">
            <a:extLst>
              <a:ext uri="{FF2B5EF4-FFF2-40B4-BE49-F238E27FC236}">
                <a16:creationId xmlns:a16="http://schemas.microsoft.com/office/drawing/2014/main" id="{A99F9C8E-80BC-0A4B-AC43-0138A9C11E0B}"/>
              </a:ext>
            </a:extLst>
          </p:cNvPr>
          <p:cNvPicPr>
            <a:picLocks noGrp="1" noChangeAspect="1"/>
          </p:cNvPicPr>
          <p:nvPr>
            <p:ph idx="1"/>
          </p:nvPr>
        </p:nvPicPr>
        <p:blipFill>
          <a:blip r:embed="rId2"/>
          <a:stretch>
            <a:fillRect/>
          </a:stretch>
        </p:blipFill>
        <p:spPr>
          <a:xfrm>
            <a:off x="-45720" y="1705928"/>
            <a:ext cx="5983941" cy="3048000"/>
          </a:xfrm>
          <a:prstGeom prst="rect">
            <a:avLst/>
          </a:prstGeom>
        </p:spPr>
      </p:pic>
      <p:sp>
        <p:nvSpPr>
          <p:cNvPr id="10" name="Rectángulo 9">
            <a:extLst>
              <a:ext uri="{FF2B5EF4-FFF2-40B4-BE49-F238E27FC236}">
                <a16:creationId xmlns:a16="http://schemas.microsoft.com/office/drawing/2014/main" id="{38A38057-80B1-0740-A5AE-1E11978AFE1F}"/>
              </a:ext>
            </a:extLst>
          </p:cNvPr>
          <p:cNvSpPr/>
          <p:nvPr/>
        </p:nvSpPr>
        <p:spPr>
          <a:xfrm>
            <a:off x="5406392" y="2643277"/>
            <a:ext cx="3737609"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lgn="just" defTabSz="457200" fontAlgn="auto">
              <a:spcBef>
                <a:spcPts val="0"/>
              </a:spcBef>
              <a:spcAft>
                <a:spcPts val="0"/>
              </a:spcAft>
            </a:pPr>
            <a:r>
              <a:rPr lang="en-AU" sz="1800" dirty="0">
                <a:solidFill>
                  <a:prstClr val="white"/>
                </a:solidFill>
                <a:latin typeface="Calibri" panose="020F0502020204030204"/>
              </a:rPr>
              <a:t>Argentina (PI Augustovski)</a:t>
            </a:r>
          </a:p>
          <a:p>
            <a:pPr lvl="1" algn="just" defTabSz="457200" fontAlgn="auto">
              <a:spcBef>
                <a:spcPts val="0"/>
              </a:spcBef>
              <a:spcAft>
                <a:spcPts val="0"/>
              </a:spcAft>
            </a:pPr>
            <a:r>
              <a:rPr lang="en-AU" sz="1800" dirty="0">
                <a:solidFill>
                  <a:prstClr val="white"/>
                </a:solidFill>
                <a:latin typeface="Calibri" panose="020F0502020204030204"/>
              </a:rPr>
              <a:t>Australia (PI’s Mulhern/Engel)</a:t>
            </a:r>
          </a:p>
          <a:p>
            <a:pPr lvl="1" algn="just" defTabSz="457200" fontAlgn="auto">
              <a:spcBef>
                <a:spcPts val="0"/>
              </a:spcBef>
              <a:spcAft>
                <a:spcPts val="0"/>
              </a:spcAft>
            </a:pPr>
            <a:r>
              <a:rPr lang="en-AU" sz="1800" dirty="0">
                <a:solidFill>
                  <a:prstClr val="white"/>
                </a:solidFill>
                <a:latin typeface="Calibri" panose="020F0502020204030204"/>
              </a:rPr>
              <a:t>China (PI’s Luo/Yang)</a:t>
            </a:r>
          </a:p>
          <a:p>
            <a:pPr lvl="1" algn="just" defTabSz="457200" fontAlgn="auto">
              <a:spcBef>
                <a:spcPts val="0"/>
              </a:spcBef>
              <a:spcAft>
                <a:spcPts val="0"/>
              </a:spcAft>
            </a:pPr>
            <a:r>
              <a:rPr lang="en-AU" sz="1800" dirty="0">
                <a:solidFill>
                  <a:prstClr val="white"/>
                </a:solidFill>
                <a:latin typeface="Calibri" panose="020F0502020204030204"/>
              </a:rPr>
              <a:t>Germany (PI’s Greiner/Kreimeier)</a:t>
            </a:r>
          </a:p>
          <a:p>
            <a:pPr lvl="1" algn="just" defTabSz="457200" fontAlgn="auto">
              <a:spcBef>
                <a:spcPts val="0"/>
              </a:spcBef>
              <a:spcAft>
                <a:spcPts val="0"/>
              </a:spcAft>
            </a:pPr>
            <a:r>
              <a:rPr lang="en-AU" sz="1800" dirty="0">
                <a:solidFill>
                  <a:prstClr val="white"/>
                </a:solidFill>
                <a:latin typeface="Calibri" panose="020F0502020204030204"/>
              </a:rPr>
              <a:t>United States (PI Pickard)</a:t>
            </a:r>
          </a:p>
          <a:p>
            <a:pPr lvl="1" algn="just" defTabSz="457200" fontAlgn="auto">
              <a:spcBef>
                <a:spcPts val="0"/>
              </a:spcBef>
              <a:spcAft>
                <a:spcPts val="0"/>
              </a:spcAft>
            </a:pPr>
            <a:r>
              <a:rPr lang="en-AU" sz="1800" dirty="0">
                <a:solidFill>
                  <a:prstClr val="white"/>
                </a:solidFill>
                <a:latin typeface="Calibri" panose="020F0502020204030204"/>
              </a:rPr>
              <a:t>United Kingdom (PI Brazier with Peasgood/Mukuria) Lead</a:t>
            </a:r>
          </a:p>
        </p:txBody>
      </p:sp>
    </p:spTree>
    <p:extLst>
      <p:ext uri="{BB962C8B-B14F-4D97-AF65-F5344CB8AC3E}">
        <p14:creationId xmlns:p14="http://schemas.microsoft.com/office/powerpoint/2010/main" val="20170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40605" y="4161799"/>
            <a:ext cx="1134360" cy="611913"/>
          </a:xfrm>
          <a:prstGeom prst="round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900" b="1" dirty="0">
                <a:solidFill>
                  <a:srgbClr val="002060"/>
                </a:solidFill>
                <a:latin typeface="Calibri" panose="020F0502020204030204"/>
              </a:rPr>
              <a:t>EuroQol Research Foundation</a:t>
            </a:r>
          </a:p>
        </p:txBody>
      </p:sp>
      <p:sp>
        <p:nvSpPr>
          <p:cNvPr id="5" name="Oval 4"/>
          <p:cNvSpPr/>
          <p:nvPr/>
        </p:nvSpPr>
        <p:spPr>
          <a:xfrm>
            <a:off x="6082750" y="1867588"/>
            <a:ext cx="1297563" cy="66420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975" dirty="0">
                <a:solidFill>
                  <a:srgbClr val="002060"/>
                </a:solidFill>
                <a:latin typeface="Calibri" panose="020F0502020204030204"/>
              </a:rPr>
              <a:t>EuroQol Research Foundation</a:t>
            </a:r>
          </a:p>
        </p:txBody>
      </p:sp>
      <p:sp>
        <p:nvSpPr>
          <p:cNvPr id="6" name="Oval 5"/>
          <p:cNvSpPr/>
          <p:nvPr/>
        </p:nvSpPr>
        <p:spPr>
          <a:xfrm>
            <a:off x="6425238" y="2815045"/>
            <a:ext cx="1436231" cy="73467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975" dirty="0">
                <a:solidFill>
                  <a:srgbClr val="002060"/>
                </a:solidFill>
                <a:latin typeface="Calibri" panose="020F0502020204030204"/>
              </a:rPr>
              <a:t>UK Medical Research Council (MRC)</a:t>
            </a:r>
          </a:p>
        </p:txBody>
      </p:sp>
      <p:sp>
        <p:nvSpPr>
          <p:cNvPr id="7" name="Oval 6"/>
          <p:cNvSpPr/>
          <p:nvPr/>
        </p:nvSpPr>
        <p:spPr>
          <a:xfrm>
            <a:off x="7155325" y="2419853"/>
            <a:ext cx="1038425" cy="31849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975" dirty="0">
                <a:solidFill>
                  <a:srgbClr val="002060"/>
                </a:solidFill>
                <a:latin typeface="Calibri" panose="020F0502020204030204"/>
              </a:rPr>
              <a:t>NIHR CLAHRC</a:t>
            </a:r>
          </a:p>
        </p:txBody>
      </p:sp>
      <p:sp>
        <p:nvSpPr>
          <p:cNvPr id="8" name="TextBox 7"/>
          <p:cNvSpPr txBox="1"/>
          <p:nvPr/>
        </p:nvSpPr>
        <p:spPr>
          <a:xfrm>
            <a:off x="4827616" y="3856499"/>
            <a:ext cx="2768720" cy="276999"/>
          </a:xfrm>
          <a:prstGeom prst="rect">
            <a:avLst/>
          </a:prstGeom>
          <a:noFill/>
        </p:spPr>
        <p:txBody>
          <a:bodyPr wrap="square" rtlCol="0">
            <a:spAutoFit/>
          </a:bodyPr>
          <a:lstStyle/>
          <a:p>
            <a:pPr defTabSz="457200" fontAlgn="auto">
              <a:spcBef>
                <a:spcPts val="0"/>
              </a:spcBef>
              <a:spcAft>
                <a:spcPts val="0"/>
              </a:spcAft>
            </a:pPr>
            <a:r>
              <a:rPr lang="en-GB" sz="1200" b="1" dirty="0">
                <a:solidFill>
                  <a:srgbClr val="002060"/>
                </a:solidFill>
                <a:latin typeface="Calibri" panose="020F0502020204030204"/>
                <a:ea typeface="+mn-ea"/>
              </a:rPr>
              <a:t>Governance &amp; consultation groups</a:t>
            </a:r>
          </a:p>
        </p:txBody>
      </p:sp>
      <p:sp>
        <p:nvSpPr>
          <p:cNvPr id="9" name="TextBox 8"/>
          <p:cNvSpPr txBox="1"/>
          <p:nvPr/>
        </p:nvSpPr>
        <p:spPr>
          <a:xfrm>
            <a:off x="683568" y="284949"/>
            <a:ext cx="6775846" cy="584775"/>
          </a:xfrm>
          <a:prstGeom prst="rect">
            <a:avLst/>
          </a:prstGeom>
          <a:noFill/>
        </p:spPr>
        <p:txBody>
          <a:bodyPr wrap="square" rtlCol="0">
            <a:spAutoFit/>
          </a:bodyPr>
          <a:lstStyle/>
          <a:p>
            <a:pPr defTabSz="457200" fontAlgn="auto">
              <a:spcBef>
                <a:spcPts val="0"/>
              </a:spcBef>
              <a:spcAft>
                <a:spcPts val="0"/>
              </a:spcAft>
            </a:pPr>
            <a:r>
              <a:rPr lang="en-GB" sz="3200" b="1" dirty="0">
                <a:solidFill>
                  <a:srgbClr val="002060"/>
                </a:solidFill>
                <a:latin typeface="Calibri" panose="020F0502020204030204"/>
                <a:ea typeface="+mn-ea"/>
              </a:rPr>
              <a:t>Extending the QALY project partners</a:t>
            </a:r>
          </a:p>
        </p:txBody>
      </p:sp>
      <p:sp>
        <p:nvSpPr>
          <p:cNvPr id="10" name="Rounded Rectangle 9"/>
          <p:cNvSpPr/>
          <p:nvPr/>
        </p:nvSpPr>
        <p:spPr>
          <a:xfrm>
            <a:off x="844271" y="1534959"/>
            <a:ext cx="1585391" cy="1691419"/>
          </a:xfrm>
          <a:prstGeom prst="round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fontAlgn="auto">
              <a:spcBef>
                <a:spcPts val="0"/>
              </a:spcBef>
              <a:spcAft>
                <a:spcPts val="0"/>
              </a:spcAft>
            </a:pPr>
            <a:r>
              <a:rPr lang="en-GB" sz="1200" b="1" dirty="0">
                <a:solidFill>
                  <a:srgbClr val="002060"/>
                </a:solidFill>
                <a:latin typeface="Calibri" panose="020F0502020204030204"/>
              </a:rPr>
              <a:t>University of Sheffield</a:t>
            </a:r>
          </a:p>
          <a:p>
            <a:pPr algn="ctr" defTabSz="457200" fontAlgn="auto">
              <a:spcBef>
                <a:spcPts val="0"/>
              </a:spcBef>
              <a:spcAft>
                <a:spcPts val="0"/>
              </a:spcAft>
            </a:pPr>
            <a:r>
              <a:rPr lang="en-GB" sz="975" dirty="0">
                <a:solidFill>
                  <a:srgbClr val="002060"/>
                </a:solidFill>
                <a:latin typeface="Calibri" panose="020F0502020204030204"/>
              </a:rPr>
              <a:t>John Brazier (PI)</a:t>
            </a:r>
          </a:p>
          <a:p>
            <a:pPr algn="ctr" defTabSz="457200" fontAlgn="auto">
              <a:spcBef>
                <a:spcPts val="0"/>
              </a:spcBef>
              <a:spcAft>
                <a:spcPts val="0"/>
              </a:spcAft>
            </a:pPr>
            <a:r>
              <a:rPr lang="en-GB" sz="975" dirty="0">
                <a:solidFill>
                  <a:srgbClr val="002060"/>
                </a:solidFill>
                <a:latin typeface="Calibri" panose="020F0502020204030204"/>
              </a:rPr>
              <a:t>Clara Mukuria</a:t>
            </a:r>
          </a:p>
          <a:p>
            <a:pPr algn="ctr" defTabSz="457200" fontAlgn="auto">
              <a:spcBef>
                <a:spcPts val="0"/>
              </a:spcBef>
              <a:spcAft>
                <a:spcPts val="0"/>
              </a:spcAft>
            </a:pPr>
            <a:r>
              <a:rPr lang="en-GB" sz="975" dirty="0">
                <a:solidFill>
                  <a:srgbClr val="002060"/>
                </a:solidFill>
                <a:latin typeface="Calibri" panose="020F0502020204030204"/>
              </a:rPr>
              <a:t> Donna Rowen</a:t>
            </a:r>
          </a:p>
          <a:p>
            <a:pPr algn="ctr" defTabSz="457200" fontAlgn="auto">
              <a:spcBef>
                <a:spcPts val="0"/>
              </a:spcBef>
              <a:spcAft>
                <a:spcPts val="0"/>
              </a:spcAft>
            </a:pPr>
            <a:r>
              <a:rPr lang="en-GB" sz="975" dirty="0">
                <a:solidFill>
                  <a:srgbClr val="002060"/>
                </a:solidFill>
                <a:latin typeface="Calibri" panose="020F0502020204030204"/>
              </a:rPr>
              <a:t>Aki Tsuchiya, Jill Carlton</a:t>
            </a:r>
          </a:p>
          <a:p>
            <a:pPr algn="ctr" defTabSz="457200" fontAlgn="auto">
              <a:spcBef>
                <a:spcPts val="0"/>
              </a:spcBef>
              <a:spcAft>
                <a:spcPts val="0"/>
              </a:spcAft>
            </a:pPr>
            <a:r>
              <a:rPr lang="en-GB" sz="975" dirty="0">
                <a:solidFill>
                  <a:srgbClr val="002060"/>
                </a:solidFill>
                <a:latin typeface="Calibri" panose="020F0502020204030204"/>
              </a:rPr>
              <a:t>Janice Connell</a:t>
            </a:r>
          </a:p>
          <a:p>
            <a:pPr algn="ctr" defTabSz="457200" fontAlgn="auto">
              <a:spcBef>
                <a:spcPts val="0"/>
              </a:spcBef>
              <a:spcAft>
                <a:spcPts val="0"/>
              </a:spcAft>
            </a:pPr>
            <a:r>
              <a:rPr lang="en-GB" sz="975" dirty="0">
                <a:solidFill>
                  <a:srgbClr val="002060"/>
                </a:solidFill>
                <a:latin typeface="Calibri" panose="020F0502020204030204"/>
              </a:rPr>
              <a:t>Monica Hernandez</a:t>
            </a:r>
          </a:p>
        </p:txBody>
      </p:sp>
      <p:sp>
        <p:nvSpPr>
          <p:cNvPr id="11" name="Rounded Rectangle 10"/>
          <p:cNvSpPr/>
          <p:nvPr/>
        </p:nvSpPr>
        <p:spPr bwMode="auto">
          <a:xfrm>
            <a:off x="7250078" y="4154595"/>
            <a:ext cx="1366843" cy="605495"/>
          </a:xfrm>
          <a:prstGeom prst="roundRect">
            <a:avLst/>
          </a:prstGeom>
          <a:solidFill>
            <a:schemeClr val="tx2">
              <a:lumMod val="20000"/>
              <a:lumOff val="80000"/>
            </a:schemeClr>
          </a:solidFill>
          <a:ln w="9525" cap="flat" cmpd="sng" algn="ctr">
            <a:solidFill>
              <a:schemeClr val="accent1"/>
            </a:solidFill>
            <a:prstDash val="solid"/>
            <a:round/>
            <a:headEnd type="none" w="med" len="med"/>
            <a:tailEnd type="none" w="med" len="med"/>
          </a:ln>
          <a:effectLst/>
        </p:spPr>
        <p:txBody>
          <a:bodyPr/>
          <a:lstStyle/>
          <a:p>
            <a:pPr algn="ctr" defTabSz="457200" fontAlgn="auto">
              <a:spcBef>
                <a:spcPts val="0"/>
              </a:spcBef>
              <a:spcAft>
                <a:spcPts val="0"/>
              </a:spcAft>
              <a:defRPr/>
            </a:pPr>
            <a:r>
              <a:rPr lang="en-GB" sz="900" b="1" dirty="0">
                <a:solidFill>
                  <a:srgbClr val="002060"/>
                </a:solidFill>
                <a:latin typeface="Calibri" panose="020F0502020204030204"/>
                <a:ea typeface="+mn-ea"/>
                <a:cs typeface="Arial" pitchFamily="34" charset="0"/>
              </a:rPr>
              <a:t>Steering Group </a:t>
            </a:r>
            <a:r>
              <a:rPr lang="en-GB" sz="900" dirty="0">
                <a:solidFill>
                  <a:srgbClr val="002060"/>
                </a:solidFill>
                <a:latin typeface="Calibri" panose="020F0502020204030204"/>
                <a:ea typeface="+mn-ea"/>
                <a:cs typeface="Arial" pitchFamily="34" charset="0"/>
              </a:rPr>
              <a:t>key stakeholders &amp; academics</a:t>
            </a:r>
          </a:p>
        </p:txBody>
      </p:sp>
      <p:sp>
        <p:nvSpPr>
          <p:cNvPr id="12" name="Rounded Rectangle 11"/>
          <p:cNvSpPr/>
          <p:nvPr/>
        </p:nvSpPr>
        <p:spPr bwMode="auto">
          <a:xfrm>
            <a:off x="6569064" y="4871013"/>
            <a:ext cx="1134360" cy="571351"/>
          </a:xfrm>
          <a:prstGeom prst="roundRect">
            <a:avLst/>
          </a:prstGeom>
          <a:solidFill>
            <a:schemeClr val="tx2">
              <a:lumMod val="20000"/>
              <a:lumOff val="80000"/>
            </a:schemeClr>
          </a:solidFill>
          <a:ln w="9525" cap="flat" cmpd="sng" algn="ctr">
            <a:solidFill>
              <a:schemeClr val="accent1"/>
            </a:solidFill>
            <a:prstDash val="solid"/>
            <a:round/>
            <a:headEnd type="none" w="med" len="med"/>
            <a:tailEnd type="none" w="med" len="med"/>
          </a:ln>
          <a:effectLst/>
        </p:spPr>
        <p:txBody>
          <a:bodyPr/>
          <a:lstStyle/>
          <a:p>
            <a:pPr algn="ctr" defTabSz="457200" fontAlgn="auto">
              <a:spcBef>
                <a:spcPts val="0"/>
              </a:spcBef>
              <a:spcAft>
                <a:spcPts val="0"/>
              </a:spcAft>
              <a:defRPr/>
            </a:pPr>
            <a:r>
              <a:rPr lang="en-GB" sz="900" b="1" dirty="0">
                <a:solidFill>
                  <a:srgbClr val="002060"/>
                </a:solidFill>
                <a:latin typeface="Calibri" panose="020F0502020204030204"/>
                <a:ea typeface="+mn-ea"/>
                <a:cs typeface="Arial" pitchFamily="34" charset="0"/>
              </a:rPr>
              <a:t>NICE Citizen’s Council</a:t>
            </a:r>
          </a:p>
        </p:txBody>
      </p:sp>
      <p:sp>
        <p:nvSpPr>
          <p:cNvPr id="13" name="Rounded Rectangle 12"/>
          <p:cNvSpPr/>
          <p:nvPr/>
        </p:nvSpPr>
        <p:spPr bwMode="auto">
          <a:xfrm>
            <a:off x="5290330" y="4875654"/>
            <a:ext cx="1134360" cy="601610"/>
          </a:xfrm>
          <a:prstGeom prst="roundRect">
            <a:avLst/>
          </a:prstGeom>
          <a:solidFill>
            <a:schemeClr val="tx2">
              <a:lumMod val="20000"/>
              <a:lumOff val="80000"/>
            </a:schemeClr>
          </a:solidFill>
          <a:ln w="9525" cap="flat" cmpd="sng" algn="ctr">
            <a:solidFill>
              <a:schemeClr val="accent1"/>
            </a:solidFill>
            <a:prstDash val="solid"/>
            <a:round/>
            <a:headEnd type="none" w="med" len="med"/>
            <a:tailEnd type="none" w="med" len="med"/>
          </a:ln>
          <a:effectLst/>
        </p:spPr>
        <p:txBody>
          <a:bodyPr/>
          <a:lstStyle/>
          <a:p>
            <a:pPr algn="ctr" defTabSz="457200" fontAlgn="auto">
              <a:spcBef>
                <a:spcPts val="0"/>
              </a:spcBef>
              <a:spcAft>
                <a:spcPts val="0"/>
              </a:spcAft>
              <a:defRPr/>
            </a:pPr>
            <a:r>
              <a:rPr lang="en-GB" sz="900" b="1" dirty="0">
                <a:solidFill>
                  <a:srgbClr val="002060"/>
                </a:solidFill>
                <a:latin typeface="Calibri" panose="020F0502020204030204"/>
                <a:ea typeface="+mn-ea"/>
                <a:cs typeface="Arial" pitchFamily="34" charset="0"/>
              </a:rPr>
              <a:t>Public Involvement Group</a:t>
            </a:r>
          </a:p>
          <a:p>
            <a:pPr algn="ctr" defTabSz="457200" fontAlgn="auto">
              <a:spcBef>
                <a:spcPts val="0"/>
              </a:spcBef>
              <a:spcAft>
                <a:spcPts val="0"/>
              </a:spcAft>
              <a:defRPr/>
            </a:pPr>
            <a:r>
              <a:rPr lang="en-GB" sz="900" dirty="0">
                <a:solidFill>
                  <a:srgbClr val="002060"/>
                </a:solidFill>
                <a:latin typeface="Calibri" panose="020F0502020204030204"/>
                <a:ea typeface="+mn-ea"/>
                <a:cs typeface="Arial" pitchFamily="34" charset="0"/>
              </a:rPr>
              <a:t>N=7</a:t>
            </a:r>
          </a:p>
        </p:txBody>
      </p:sp>
      <p:sp>
        <p:nvSpPr>
          <p:cNvPr id="14" name="Rounded Rectangle 13"/>
          <p:cNvSpPr/>
          <p:nvPr/>
        </p:nvSpPr>
        <p:spPr bwMode="auto">
          <a:xfrm>
            <a:off x="5738806" y="4170673"/>
            <a:ext cx="1447430" cy="596621"/>
          </a:xfrm>
          <a:prstGeom prst="roundRect">
            <a:avLst/>
          </a:prstGeom>
          <a:solidFill>
            <a:schemeClr val="tx2">
              <a:lumMod val="20000"/>
              <a:lumOff val="80000"/>
            </a:schemeClr>
          </a:solidFill>
          <a:ln w="9525" cap="flat" cmpd="sng" algn="ctr">
            <a:solidFill>
              <a:schemeClr val="accent1"/>
            </a:solidFill>
            <a:prstDash val="solid"/>
            <a:round/>
            <a:headEnd type="none" w="med" len="med"/>
            <a:tailEnd type="none" w="med" len="med"/>
          </a:ln>
          <a:effectLst/>
        </p:spPr>
        <p:txBody>
          <a:bodyPr/>
          <a:lstStyle/>
          <a:p>
            <a:pPr algn="ctr" defTabSz="457200" fontAlgn="auto">
              <a:spcBef>
                <a:spcPts val="0"/>
              </a:spcBef>
              <a:spcAft>
                <a:spcPts val="0"/>
              </a:spcAft>
              <a:defRPr/>
            </a:pPr>
            <a:r>
              <a:rPr lang="en-GB" sz="900" b="1" dirty="0">
                <a:solidFill>
                  <a:srgbClr val="002060"/>
                </a:solidFill>
                <a:latin typeface="Calibri" panose="020F0502020204030204"/>
                <a:ea typeface="+mn-ea"/>
                <a:cs typeface="Arial" pitchFamily="34" charset="0"/>
              </a:rPr>
              <a:t>Advisory Group </a:t>
            </a:r>
            <a:r>
              <a:rPr lang="en-GB" sz="900" dirty="0">
                <a:solidFill>
                  <a:srgbClr val="002060"/>
                </a:solidFill>
                <a:latin typeface="Calibri" panose="020F0502020204030204"/>
                <a:ea typeface="+mn-ea"/>
                <a:cs typeface="Arial" pitchFamily="34" charset="0"/>
              </a:rPr>
              <a:t>academics, wide range stakeholders </a:t>
            </a:r>
          </a:p>
        </p:txBody>
      </p:sp>
      <p:sp>
        <p:nvSpPr>
          <p:cNvPr id="15" name="Rectangle 14"/>
          <p:cNvSpPr/>
          <p:nvPr/>
        </p:nvSpPr>
        <p:spPr>
          <a:xfrm>
            <a:off x="6297251" y="2584662"/>
            <a:ext cx="814118" cy="276999"/>
          </a:xfrm>
          <a:prstGeom prst="rect">
            <a:avLst/>
          </a:prstGeom>
        </p:spPr>
        <p:txBody>
          <a:bodyPr wrap="square">
            <a:spAutoFit/>
          </a:bodyPr>
          <a:lstStyle/>
          <a:p>
            <a:pPr defTabSz="457200" fontAlgn="auto">
              <a:spcBef>
                <a:spcPts val="0"/>
              </a:spcBef>
              <a:spcAft>
                <a:spcPts val="0"/>
              </a:spcAft>
            </a:pPr>
            <a:r>
              <a:rPr lang="en-GB" sz="1200" b="1" dirty="0">
                <a:solidFill>
                  <a:srgbClr val="002060"/>
                </a:solidFill>
                <a:latin typeface="Calibri" panose="020F0502020204030204"/>
                <a:ea typeface="+mn-ea"/>
              </a:rPr>
              <a:t>Funders</a:t>
            </a:r>
          </a:p>
        </p:txBody>
      </p:sp>
      <p:sp>
        <p:nvSpPr>
          <p:cNvPr id="16" name="Rounded Rectangle 15">
            <a:extLst>
              <a:ext uri="{FF2B5EF4-FFF2-40B4-BE49-F238E27FC236}">
                <a16:creationId xmlns:a16="http://schemas.microsoft.com/office/drawing/2014/main" id="{4F8EBBB5-E81A-284F-9BCE-8F9232239751}"/>
              </a:ext>
            </a:extLst>
          </p:cNvPr>
          <p:cNvSpPr/>
          <p:nvPr/>
        </p:nvSpPr>
        <p:spPr>
          <a:xfrm>
            <a:off x="834522" y="4957680"/>
            <a:ext cx="1573604" cy="615887"/>
          </a:xfrm>
          <a:prstGeom prst="round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fontAlgn="auto">
              <a:spcBef>
                <a:spcPts val="0"/>
              </a:spcBef>
              <a:spcAft>
                <a:spcPts val="0"/>
              </a:spcAft>
            </a:pPr>
            <a:r>
              <a:rPr lang="en-GB" sz="1200" b="1" dirty="0">
                <a:solidFill>
                  <a:srgbClr val="002060"/>
                </a:solidFill>
                <a:latin typeface="Calibri" panose="020F0502020204030204"/>
              </a:rPr>
              <a:t>NICE</a:t>
            </a:r>
          </a:p>
          <a:p>
            <a:pPr algn="ctr" defTabSz="457200" fontAlgn="auto">
              <a:spcBef>
                <a:spcPts val="0"/>
              </a:spcBef>
              <a:spcAft>
                <a:spcPts val="0"/>
              </a:spcAft>
            </a:pPr>
            <a:r>
              <a:rPr lang="en-GB" sz="975" dirty="0">
                <a:solidFill>
                  <a:srgbClr val="002060"/>
                </a:solidFill>
                <a:latin typeface="Calibri" panose="020F0502020204030204"/>
              </a:rPr>
              <a:t>Rosie Lovett, Bhash Naidoo, Juan Carlos Rejon</a:t>
            </a:r>
          </a:p>
        </p:txBody>
      </p:sp>
      <p:sp>
        <p:nvSpPr>
          <p:cNvPr id="17" name="Rounded Rectangle 16">
            <a:extLst>
              <a:ext uri="{FF2B5EF4-FFF2-40B4-BE49-F238E27FC236}">
                <a16:creationId xmlns:a16="http://schemas.microsoft.com/office/drawing/2014/main" id="{C2A2AE05-CCC9-AD4C-A520-AA66C28E7DD8}"/>
              </a:ext>
            </a:extLst>
          </p:cNvPr>
          <p:cNvSpPr/>
          <p:nvPr/>
        </p:nvSpPr>
        <p:spPr>
          <a:xfrm>
            <a:off x="844270" y="3344306"/>
            <a:ext cx="1579872" cy="512192"/>
          </a:xfrm>
          <a:prstGeom prst="round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fontAlgn="auto">
              <a:spcBef>
                <a:spcPts val="0"/>
              </a:spcBef>
              <a:spcAft>
                <a:spcPts val="0"/>
              </a:spcAft>
            </a:pPr>
            <a:r>
              <a:rPr lang="en-GB" sz="1200" b="1" dirty="0">
                <a:solidFill>
                  <a:srgbClr val="002060"/>
                </a:solidFill>
                <a:latin typeface="Calibri" panose="020F0502020204030204"/>
              </a:rPr>
              <a:t>University of Kent</a:t>
            </a:r>
          </a:p>
          <a:p>
            <a:pPr algn="ctr" defTabSz="457200" fontAlgn="auto">
              <a:spcBef>
                <a:spcPts val="0"/>
              </a:spcBef>
              <a:spcAft>
                <a:spcPts val="0"/>
              </a:spcAft>
            </a:pPr>
            <a:r>
              <a:rPr lang="en-GB" sz="975" dirty="0">
                <a:solidFill>
                  <a:srgbClr val="002060"/>
                </a:solidFill>
                <a:latin typeface="Calibri" panose="020F0502020204030204"/>
              </a:rPr>
              <a:t>Karen Jones, Stacey Rand</a:t>
            </a:r>
          </a:p>
        </p:txBody>
      </p:sp>
      <p:sp>
        <p:nvSpPr>
          <p:cNvPr id="18" name="Rounded Rectangle 17">
            <a:extLst>
              <a:ext uri="{FF2B5EF4-FFF2-40B4-BE49-F238E27FC236}">
                <a16:creationId xmlns:a16="http://schemas.microsoft.com/office/drawing/2014/main" id="{316D5755-57DE-3447-8939-BC4BA0D91205}"/>
              </a:ext>
            </a:extLst>
          </p:cNvPr>
          <p:cNvSpPr/>
          <p:nvPr/>
        </p:nvSpPr>
        <p:spPr>
          <a:xfrm>
            <a:off x="856057" y="3994997"/>
            <a:ext cx="1573604" cy="876015"/>
          </a:xfrm>
          <a:prstGeom prst="round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fontAlgn="auto">
              <a:spcBef>
                <a:spcPts val="0"/>
              </a:spcBef>
              <a:spcAft>
                <a:spcPts val="0"/>
              </a:spcAft>
            </a:pPr>
            <a:r>
              <a:rPr lang="en-GB" sz="1200" b="1" dirty="0">
                <a:solidFill>
                  <a:srgbClr val="002060"/>
                </a:solidFill>
                <a:latin typeface="Calibri" panose="020F0502020204030204"/>
              </a:rPr>
              <a:t>University of Melbourne</a:t>
            </a:r>
          </a:p>
          <a:p>
            <a:pPr algn="ctr" defTabSz="457200" fontAlgn="auto">
              <a:spcBef>
                <a:spcPts val="0"/>
              </a:spcBef>
              <a:spcAft>
                <a:spcPts val="0"/>
              </a:spcAft>
            </a:pPr>
            <a:r>
              <a:rPr lang="en-GB" sz="975" dirty="0">
                <a:solidFill>
                  <a:srgbClr val="002060"/>
                </a:solidFill>
                <a:latin typeface="Calibri" panose="020F0502020204030204"/>
              </a:rPr>
              <a:t>Nancy Devlin</a:t>
            </a:r>
          </a:p>
          <a:p>
            <a:pPr algn="ctr" defTabSz="457200" fontAlgn="auto">
              <a:spcBef>
                <a:spcPts val="0"/>
              </a:spcBef>
              <a:spcAft>
                <a:spcPts val="0"/>
              </a:spcAft>
            </a:pPr>
            <a:r>
              <a:rPr lang="en-GB" sz="975" dirty="0">
                <a:solidFill>
                  <a:srgbClr val="002060"/>
                </a:solidFill>
                <a:latin typeface="Calibri" panose="020F0502020204030204"/>
              </a:rPr>
              <a:t>Tessa Peasgood</a:t>
            </a:r>
          </a:p>
        </p:txBody>
      </p:sp>
      <p:sp>
        <p:nvSpPr>
          <p:cNvPr id="19" name="Rounded Rectangle 18">
            <a:extLst>
              <a:ext uri="{FF2B5EF4-FFF2-40B4-BE49-F238E27FC236}">
                <a16:creationId xmlns:a16="http://schemas.microsoft.com/office/drawing/2014/main" id="{49B55538-437E-5341-A19F-7EF3620C8EF2}"/>
              </a:ext>
            </a:extLst>
          </p:cNvPr>
          <p:cNvSpPr/>
          <p:nvPr/>
        </p:nvSpPr>
        <p:spPr>
          <a:xfrm>
            <a:off x="2755016" y="2504715"/>
            <a:ext cx="1456424" cy="846995"/>
          </a:xfrm>
          <a:prstGeom prst="round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fontAlgn="auto">
              <a:spcBef>
                <a:spcPts val="0"/>
              </a:spcBef>
              <a:spcAft>
                <a:spcPts val="0"/>
              </a:spcAft>
            </a:pPr>
            <a:r>
              <a:rPr lang="en-GB" sz="1200" b="1" dirty="0">
                <a:solidFill>
                  <a:srgbClr val="002060"/>
                </a:solidFill>
                <a:latin typeface="Calibri" panose="020F0502020204030204"/>
              </a:rPr>
              <a:t>University of Illinois </a:t>
            </a:r>
          </a:p>
          <a:p>
            <a:pPr algn="ctr" defTabSz="457200" fontAlgn="auto">
              <a:spcBef>
                <a:spcPts val="0"/>
              </a:spcBef>
              <a:spcAft>
                <a:spcPts val="0"/>
              </a:spcAft>
            </a:pPr>
            <a:r>
              <a:rPr lang="en-GB" sz="975" dirty="0">
                <a:solidFill>
                  <a:srgbClr val="002060"/>
                </a:solidFill>
                <a:latin typeface="Calibri" panose="020F0502020204030204"/>
              </a:rPr>
              <a:t>Simon Pickard</a:t>
            </a:r>
          </a:p>
          <a:p>
            <a:pPr algn="ctr" defTabSz="457200" fontAlgn="auto">
              <a:spcBef>
                <a:spcPts val="0"/>
              </a:spcBef>
              <a:spcAft>
                <a:spcPts val="0"/>
              </a:spcAft>
            </a:pPr>
            <a:r>
              <a:rPr lang="en-GB" sz="975" dirty="0">
                <a:solidFill>
                  <a:srgbClr val="002060"/>
                </a:solidFill>
                <a:latin typeface="Calibri" panose="020F0502020204030204"/>
              </a:rPr>
              <a:t>Maja Kuharic</a:t>
            </a:r>
          </a:p>
          <a:p>
            <a:pPr algn="ctr" defTabSz="457200" fontAlgn="auto">
              <a:spcBef>
                <a:spcPts val="0"/>
              </a:spcBef>
              <a:spcAft>
                <a:spcPts val="0"/>
              </a:spcAft>
            </a:pPr>
            <a:r>
              <a:rPr lang="en-GB" sz="975" dirty="0">
                <a:solidFill>
                  <a:srgbClr val="002060"/>
                </a:solidFill>
                <a:latin typeface="Calibri" panose="020F0502020204030204"/>
              </a:rPr>
              <a:t>Andrea Monteiro</a:t>
            </a:r>
          </a:p>
        </p:txBody>
      </p:sp>
      <p:sp>
        <p:nvSpPr>
          <p:cNvPr id="20" name="Rounded Rectangle 19">
            <a:extLst>
              <a:ext uri="{FF2B5EF4-FFF2-40B4-BE49-F238E27FC236}">
                <a16:creationId xmlns:a16="http://schemas.microsoft.com/office/drawing/2014/main" id="{C800AF20-2921-E44E-8450-28098DB869A6}"/>
              </a:ext>
            </a:extLst>
          </p:cNvPr>
          <p:cNvSpPr/>
          <p:nvPr/>
        </p:nvSpPr>
        <p:spPr>
          <a:xfrm>
            <a:off x="2801883" y="3448474"/>
            <a:ext cx="1364691" cy="1093046"/>
          </a:xfrm>
          <a:prstGeom prst="round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fontAlgn="auto">
              <a:spcBef>
                <a:spcPts val="0"/>
              </a:spcBef>
              <a:spcAft>
                <a:spcPts val="0"/>
              </a:spcAft>
            </a:pPr>
            <a:r>
              <a:rPr lang="en-GB" sz="1200" b="1" dirty="0">
                <a:solidFill>
                  <a:srgbClr val="002060"/>
                </a:solidFill>
                <a:latin typeface="Calibri" panose="020F0502020204030204"/>
              </a:rPr>
              <a:t>University of Bielefeld</a:t>
            </a:r>
          </a:p>
          <a:p>
            <a:pPr algn="ctr" defTabSz="457200" fontAlgn="auto">
              <a:spcBef>
                <a:spcPts val="0"/>
              </a:spcBef>
              <a:spcAft>
                <a:spcPts val="0"/>
              </a:spcAft>
            </a:pPr>
            <a:r>
              <a:rPr lang="en-GB" sz="975" dirty="0">
                <a:solidFill>
                  <a:srgbClr val="002060"/>
                </a:solidFill>
                <a:latin typeface="Calibri" panose="020F0502020204030204"/>
              </a:rPr>
              <a:t>Wolfgang Greiner</a:t>
            </a:r>
          </a:p>
          <a:p>
            <a:pPr algn="ctr" defTabSz="457200" fontAlgn="auto">
              <a:spcBef>
                <a:spcPts val="0"/>
              </a:spcBef>
              <a:spcAft>
                <a:spcPts val="0"/>
              </a:spcAft>
            </a:pPr>
            <a:r>
              <a:rPr lang="en-GB" sz="975" dirty="0">
                <a:solidFill>
                  <a:srgbClr val="002060"/>
                </a:solidFill>
                <a:latin typeface="Calibri" panose="020F0502020204030204"/>
              </a:rPr>
              <a:t>Simone Kreimeier</a:t>
            </a:r>
          </a:p>
          <a:p>
            <a:pPr algn="ctr" defTabSz="457200" fontAlgn="auto">
              <a:spcBef>
                <a:spcPts val="0"/>
              </a:spcBef>
              <a:spcAft>
                <a:spcPts val="0"/>
              </a:spcAft>
            </a:pPr>
            <a:r>
              <a:rPr lang="en-GB" sz="975" dirty="0">
                <a:solidFill>
                  <a:srgbClr val="002060"/>
                </a:solidFill>
                <a:latin typeface="Calibri" panose="020F0502020204030204"/>
              </a:rPr>
              <a:t>Kristina Ludwig</a:t>
            </a:r>
          </a:p>
          <a:p>
            <a:pPr algn="ctr" defTabSz="457200" fontAlgn="auto">
              <a:spcBef>
                <a:spcPts val="0"/>
              </a:spcBef>
              <a:spcAft>
                <a:spcPts val="0"/>
              </a:spcAft>
            </a:pPr>
            <a:r>
              <a:rPr lang="en-GB" sz="975" dirty="0">
                <a:solidFill>
                  <a:srgbClr val="002060"/>
                </a:solidFill>
                <a:latin typeface="Calibri" panose="020F0502020204030204"/>
              </a:rPr>
              <a:t>Ole Marten</a:t>
            </a:r>
          </a:p>
        </p:txBody>
      </p:sp>
      <p:sp>
        <p:nvSpPr>
          <p:cNvPr id="21" name="Rounded Rectangle 20">
            <a:extLst>
              <a:ext uri="{FF2B5EF4-FFF2-40B4-BE49-F238E27FC236}">
                <a16:creationId xmlns:a16="http://schemas.microsoft.com/office/drawing/2014/main" id="{D1C011BE-F018-7746-8CB4-1B6FCFABD387}"/>
              </a:ext>
            </a:extLst>
          </p:cNvPr>
          <p:cNvSpPr/>
          <p:nvPr/>
        </p:nvSpPr>
        <p:spPr>
          <a:xfrm flipH="1">
            <a:off x="2727615" y="4760090"/>
            <a:ext cx="1456424" cy="805239"/>
          </a:xfrm>
          <a:prstGeom prst="round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fontAlgn="auto">
              <a:spcBef>
                <a:spcPts val="0"/>
              </a:spcBef>
              <a:spcAft>
                <a:spcPts val="0"/>
              </a:spcAft>
            </a:pPr>
            <a:r>
              <a:rPr lang="en-GB" sz="1200" b="1" dirty="0">
                <a:solidFill>
                  <a:srgbClr val="002060"/>
                </a:solidFill>
                <a:latin typeface="Calibri" panose="020F0502020204030204"/>
              </a:rPr>
              <a:t>University of Technology Sydney</a:t>
            </a:r>
          </a:p>
          <a:p>
            <a:pPr algn="ctr" defTabSz="457200" fontAlgn="auto">
              <a:spcBef>
                <a:spcPts val="0"/>
              </a:spcBef>
              <a:spcAft>
                <a:spcPts val="0"/>
              </a:spcAft>
            </a:pPr>
            <a:r>
              <a:rPr lang="en-GB" sz="975" dirty="0">
                <a:solidFill>
                  <a:srgbClr val="002060"/>
                </a:solidFill>
                <a:latin typeface="Calibri" panose="020F0502020204030204"/>
              </a:rPr>
              <a:t>Brendan Mulhern</a:t>
            </a:r>
          </a:p>
          <a:p>
            <a:pPr algn="ctr" defTabSz="457200" fontAlgn="auto">
              <a:spcBef>
                <a:spcPts val="0"/>
              </a:spcBef>
              <a:spcAft>
                <a:spcPts val="0"/>
              </a:spcAft>
            </a:pPr>
            <a:r>
              <a:rPr lang="en-GB" sz="975" dirty="0">
                <a:solidFill>
                  <a:srgbClr val="002060"/>
                </a:solidFill>
                <a:latin typeface="Calibri" panose="020F0502020204030204"/>
              </a:rPr>
              <a:t>Lidia Engel (Deakin)</a:t>
            </a:r>
          </a:p>
        </p:txBody>
      </p:sp>
      <p:sp>
        <p:nvSpPr>
          <p:cNvPr id="22" name="Rounded Rectangle 21">
            <a:extLst>
              <a:ext uri="{FF2B5EF4-FFF2-40B4-BE49-F238E27FC236}">
                <a16:creationId xmlns:a16="http://schemas.microsoft.com/office/drawing/2014/main" id="{7FEC1315-0436-544E-B6F1-B16E24F79C14}"/>
              </a:ext>
            </a:extLst>
          </p:cNvPr>
          <p:cNvSpPr/>
          <p:nvPr/>
        </p:nvSpPr>
        <p:spPr>
          <a:xfrm>
            <a:off x="2739590" y="1550040"/>
            <a:ext cx="1471850" cy="805239"/>
          </a:xfrm>
          <a:prstGeom prst="round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fontAlgn="auto">
              <a:spcBef>
                <a:spcPts val="0"/>
              </a:spcBef>
              <a:spcAft>
                <a:spcPts val="0"/>
              </a:spcAft>
            </a:pPr>
            <a:r>
              <a:rPr lang="en-GB" sz="1200" b="1" dirty="0">
                <a:solidFill>
                  <a:srgbClr val="002060"/>
                </a:solidFill>
                <a:latin typeface="Calibri" panose="020F0502020204030204"/>
              </a:rPr>
              <a:t>National University of Singapore</a:t>
            </a:r>
          </a:p>
          <a:p>
            <a:pPr algn="ctr" defTabSz="457200" fontAlgn="auto">
              <a:spcBef>
                <a:spcPts val="0"/>
              </a:spcBef>
              <a:spcAft>
                <a:spcPts val="0"/>
              </a:spcAft>
            </a:pPr>
            <a:r>
              <a:rPr lang="en-GB" sz="975" dirty="0">
                <a:solidFill>
                  <a:srgbClr val="002060"/>
                </a:solidFill>
                <a:latin typeface="Calibri" panose="020F0502020204030204"/>
              </a:rPr>
              <a:t>Nan Lou, Zhihao Yang (Guizhou Medical Uni.)</a:t>
            </a:r>
          </a:p>
        </p:txBody>
      </p:sp>
      <p:sp>
        <p:nvSpPr>
          <p:cNvPr id="23" name="Rounded Rectangle 22">
            <a:extLst>
              <a:ext uri="{FF2B5EF4-FFF2-40B4-BE49-F238E27FC236}">
                <a16:creationId xmlns:a16="http://schemas.microsoft.com/office/drawing/2014/main" id="{C73DDE05-CDF6-9441-A1BB-A64F1B002244}"/>
              </a:ext>
            </a:extLst>
          </p:cNvPr>
          <p:cNvSpPr/>
          <p:nvPr/>
        </p:nvSpPr>
        <p:spPr>
          <a:xfrm>
            <a:off x="4379003" y="1549407"/>
            <a:ext cx="1456424" cy="1243986"/>
          </a:xfrm>
          <a:prstGeom prst="roundRect">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fontAlgn="auto">
              <a:spcBef>
                <a:spcPts val="0"/>
              </a:spcBef>
              <a:spcAft>
                <a:spcPts val="0"/>
              </a:spcAft>
            </a:pPr>
            <a:r>
              <a:rPr lang="en-GB" sz="1200" b="1" dirty="0">
                <a:solidFill>
                  <a:srgbClr val="002060"/>
                </a:solidFill>
                <a:latin typeface="Calibri" panose="020F0502020204030204"/>
              </a:rPr>
              <a:t>Institute for Clinical Effectiveness and Health Policy (IECS)</a:t>
            </a:r>
          </a:p>
          <a:p>
            <a:pPr algn="ctr" defTabSz="457200" fontAlgn="auto">
              <a:spcBef>
                <a:spcPts val="0"/>
              </a:spcBef>
              <a:spcAft>
                <a:spcPts val="0"/>
              </a:spcAft>
            </a:pPr>
            <a:r>
              <a:rPr lang="en-GB" sz="975" dirty="0">
                <a:solidFill>
                  <a:srgbClr val="002060"/>
                </a:solidFill>
                <a:latin typeface="Calibri" panose="020F0502020204030204"/>
              </a:rPr>
              <a:t>Federico Augustovski</a:t>
            </a:r>
          </a:p>
          <a:p>
            <a:pPr algn="ctr" defTabSz="457200" fontAlgn="auto">
              <a:spcBef>
                <a:spcPts val="0"/>
              </a:spcBef>
              <a:spcAft>
                <a:spcPts val="0"/>
              </a:spcAft>
            </a:pPr>
            <a:r>
              <a:rPr lang="en-GB" sz="975" dirty="0">
                <a:solidFill>
                  <a:srgbClr val="002060"/>
                </a:solidFill>
                <a:latin typeface="Calibri" panose="020F0502020204030204"/>
              </a:rPr>
              <a:t>Maria Belizan</a:t>
            </a:r>
          </a:p>
        </p:txBody>
      </p:sp>
    </p:spTree>
    <p:extLst>
      <p:ext uri="{BB962C8B-B14F-4D97-AF65-F5344CB8AC3E}">
        <p14:creationId xmlns:p14="http://schemas.microsoft.com/office/powerpoint/2010/main" val="420591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56" name="AutoShape 5"/>
          <p:cNvSpPr>
            <a:spLocks noChangeAspect="1" noChangeArrowheads="1"/>
          </p:cNvSpPr>
          <p:nvPr/>
        </p:nvSpPr>
        <p:spPr bwMode="auto">
          <a:xfrm>
            <a:off x="1094291" y="2116887"/>
            <a:ext cx="4138910" cy="2957307"/>
          </a:xfrm>
          <a:prstGeom prst="rect">
            <a:avLst/>
          </a:prstGeom>
          <a:noFill/>
          <a:ln w="9525">
            <a:noFill/>
            <a:miter lim="800000"/>
            <a:headEnd/>
            <a:tailEnd/>
          </a:ln>
        </p:spPr>
        <p:txBody>
          <a:bodyPr/>
          <a:lstStyle/>
          <a:p>
            <a:pPr defTabSz="685800">
              <a:defRPr/>
            </a:pPr>
            <a:endParaRPr lang="en-US" sz="1013" dirty="0">
              <a:solidFill>
                <a:srgbClr val="00FFFF"/>
              </a:solidFill>
              <a:latin typeface="Calibri" panose="020F0502020204030204"/>
            </a:endParaRPr>
          </a:p>
        </p:txBody>
      </p:sp>
      <p:sp>
        <p:nvSpPr>
          <p:cNvPr id="27" name="Rounded Rectangle 26"/>
          <p:cNvSpPr/>
          <p:nvPr/>
        </p:nvSpPr>
        <p:spPr bwMode="auto">
          <a:xfrm>
            <a:off x="2027454" y="3835021"/>
            <a:ext cx="4778728" cy="651246"/>
          </a:xfrm>
          <a:prstGeom prst="roundRect">
            <a:avLst/>
          </a:prstGeom>
          <a:solidFill>
            <a:schemeClr val="accent4"/>
          </a:solidFill>
          <a:ln w="9525" cap="flat" cmpd="sng" algn="ctr">
            <a:solidFill>
              <a:schemeClr val="accent4"/>
            </a:solidFill>
            <a:prstDash val="solid"/>
            <a:round/>
            <a:headEnd type="none" w="med" len="med"/>
            <a:tailEnd type="none" w="med" len="med"/>
          </a:ln>
          <a:effectLst/>
        </p:spPr>
        <p:txBody>
          <a:bodyPr/>
          <a:lstStyle/>
          <a:p>
            <a:pPr defTabSz="685800">
              <a:defRPr/>
            </a:pPr>
            <a:r>
              <a:rPr lang="en-GB" sz="1650" b="1" dirty="0">
                <a:solidFill>
                  <a:srgbClr val="FCFBE3">
                    <a:lumMod val="10000"/>
                  </a:srgbClr>
                </a:solidFill>
                <a:latin typeface="Calibri" panose="020F0502020204030204"/>
                <a:cs typeface="Arial" pitchFamily="34" charset="0"/>
              </a:rPr>
              <a:t>Stage V: Valuation</a:t>
            </a:r>
          </a:p>
          <a:p>
            <a:pPr defTabSz="685800">
              <a:defRPr/>
            </a:pPr>
            <a:r>
              <a:rPr lang="en-GB" sz="1500" dirty="0">
                <a:solidFill>
                  <a:srgbClr val="FCFBE3">
                    <a:lumMod val="10000"/>
                  </a:srgbClr>
                </a:solidFill>
                <a:latin typeface="Calibri" panose="020F0502020204030204"/>
                <a:cs typeface="Arial" pitchFamily="34" charset="0"/>
              </a:rPr>
              <a:t>TTO (Time trade off), DCE and deliberative exercises</a:t>
            </a:r>
          </a:p>
        </p:txBody>
      </p:sp>
      <p:sp>
        <p:nvSpPr>
          <p:cNvPr id="48144" name="Rectangle 1"/>
          <p:cNvSpPr>
            <a:spLocks noChangeArrowheads="1"/>
          </p:cNvSpPr>
          <p:nvPr/>
        </p:nvSpPr>
        <p:spPr bwMode="auto">
          <a:xfrm>
            <a:off x="936824" y="1497400"/>
            <a:ext cx="184731" cy="248209"/>
          </a:xfrm>
          <a:prstGeom prst="rect">
            <a:avLst/>
          </a:prstGeom>
          <a:noFill/>
          <a:ln w="9525">
            <a:noFill/>
            <a:miter lim="800000"/>
            <a:headEnd/>
            <a:tailEnd/>
          </a:ln>
        </p:spPr>
        <p:txBody>
          <a:bodyPr wrap="none" anchor="ctr">
            <a:spAutoFit/>
          </a:bodyPr>
          <a:lstStyle/>
          <a:p>
            <a:pPr algn="ctr" defTabSz="685800">
              <a:defRPr/>
            </a:pPr>
            <a:endParaRPr lang="en-US" sz="1013" dirty="0">
              <a:solidFill>
                <a:srgbClr val="00FFFF"/>
              </a:solidFill>
              <a:latin typeface="Calibri" panose="020F0502020204030204"/>
            </a:endParaRPr>
          </a:p>
        </p:txBody>
      </p:sp>
      <p:sp>
        <p:nvSpPr>
          <p:cNvPr id="10" name="AutoShape 5"/>
          <p:cNvSpPr>
            <a:spLocks noChangeAspect="1" noChangeArrowheads="1"/>
          </p:cNvSpPr>
          <p:nvPr/>
        </p:nvSpPr>
        <p:spPr bwMode="auto">
          <a:xfrm>
            <a:off x="1119229" y="2175109"/>
            <a:ext cx="4138910" cy="2957307"/>
          </a:xfrm>
          <a:prstGeom prst="rect">
            <a:avLst/>
          </a:prstGeom>
          <a:noFill/>
          <a:ln w="9525">
            <a:noFill/>
            <a:miter lim="800000"/>
            <a:headEnd/>
            <a:tailEnd/>
          </a:ln>
        </p:spPr>
        <p:txBody>
          <a:bodyPr/>
          <a:lstStyle/>
          <a:p>
            <a:pPr defTabSz="685800">
              <a:defRPr/>
            </a:pPr>
            <a:endParaRPr lang="en-US" sz="1013" dirty="0">
              <a:solidFill>
                <a:srgbClr val="FCFBE3">
                  <a:lumMod val="10000"/>
                </a:srgbClr>
              </a:solidFill>
              <a:latin typeface="Calibri" panose="020F0502020204030204"/>
            </a:endParaRPr>
          </a:p>
        </p:txBody>
      </p:sp>
      <p:sp>
        <p:nvSpPr>
          <p:cNvPr id="11" name="AutoShape 6"/>
          <p:cNvSpPr>
            <a:spLocks noChangeArrowheads="1"/>
          </p:cNvSpPr>
          <p:nvPr/>
        </p:nvSpPr>
        <p:spPr bwMode="auto">
          <a:xfrm>
            <a:off x="551595" y="1330801"/>
            <a:ext cx="6221229" cy="427695"/>
          </a:xfrm>
          <a:prstGeom prst="flowChartAlternateProcess">
            <a:avLst/>
          </a:prstGeom>
          <a:solidFill>
            <a:schemeClr val="accent6">
              <a:lumMod val="40000"/>
              <a:lumOff val="60000"/>
            </a:schemeClr>
          </a:solidFill>
          <a:ln w="9525">
            <a:solidFill>
              <a:schemeClr val="accent6">
                <a:lumMod val="40000"/>
                <a:lumOff val="60000"/>
              </a:schemeClr>
            </a:solidFill>
            <a:miter lim="800000"/>
            <a:headEnd/>
            <a:tailEnd/>
          </a:ln>
        </p:spPr>
        <p:txBody>
          <a:bodyPr/>
          <a:lstStyle/>
          <a:p>
            <a:pPr defTabSz="685800">
              <a:defRPr/>
            </a:pPr>
            <a:r>
              <a:rPr lang="en-GB" sz="1650" b="1" dirty="0">
                <a:solidFill>
                  <a:prstClr val="black"/>
                </a:solidFill>
                <a:latin typeface="Calibri" panose="020F0502020204030204"/>
              </a:rPr>
              <a:t>Stage I: Identify Domains / Themes </a:t>
            </a:r>
          </a:p>
          <a:p>
            <a:pPr defTabSz="685800">
              <a:defRPr/>
            </a:pPr>
            <a:endParaRPr lang="en-GB" sz="1650" dirty="0">
              <a:solidFill>
                <a:srgbClr val="B5B5B5">
                  <a:lumMod val="50000"/>
                </a:srgbClr>
              </a:solidFill>
              <a:latin typeface="Calibri" panose="020F0502020204030204"/>
            </a:endParaRPr>
          </a:p>
        </p:txBody>
      </p:sp>
      <p:sp>
        <p:nvSpPr>
          <p:cNvPr id="12" name="AutoShape 7"/>
          <p:cNvSpPr>
            <a:spLocks noChangeArrowheads="1"/>
          </p:cNvSpPr>
          <p:nvPr/>
        </p:nvSpPr>
        <p:spPr bwMode="auto">
          <a:xfrm>
            <a:off x="551595" y="1857418"/>
            <a:ext cx="6237908" cy="426903"/>
          </a:xfrm>
          <a:prstGeom prst="flowChartAlternateProcess">
            <a:avLst/>
          </a:prstGeom>
          <a:solidFill>
            <a:schemeClr val="accent6">
              <a:lumMod val="40000"/>
              <a:lumOff val="60000"/>
            </a:schemeClr>
          </a:solidFill>
          <a:ln w="9525">
            <a:noFill/>
            <a:miter lim="800000"/>
            <a:headEnd/>
            <a:tailEnd/>
          </a:ln>
        </p:spPr>
        <p:txBody>
          <a:bodyPr/>
          <a:lstStyle/>
          <a:p>
            <a:pPr defTabSz="685800">
              <a:defRPr/>
            </a:pPr>
            <a:r>
              <a:rPr lang="en-GB" sz="1650" b="1" dirty="0">
                <a:solidFill>
                  <a:prstClr val="black"/>
                </a:solidFill>
                <a:latin typeface="Calibri" panose="020F0502020204030204"/>
              </a:rPr>
              <a:t>Stage II: Generate long list of items (~100 items)</a:t>
            </a:r>
          </a:p>
          <a:p>
            <a:pPr defTabSz="685800">
              <a:defRPr/>
            </a:pPr>
            <a:endParaRPr lang="en-GB" sz="1650" dirty="0">
              <a:solidFill>
                <a:srgbClr val="B5B5B5">
                  <a:lumMod val="50000"/>
                </a:srgbClr>
              </a:solidFill>
              <a:latin typeface="Calibri" panose="020F0502020204030204"/>
            </a:endParaRPr>
          </a:p>
        </p:txBody>
      </p:sp>
      <p:sp>
        <p:nvSpPr>
          <p:cNvPr id="13" name="AutoShape 8"/>
          <p:cNvSpPr>
            <a:spLocks noChangeArrowheads="1"/>
          </p:cNvSpPr>
          <p:nvPr/>
        </p:nvSpPr>
        <p:spPr bwMode="auto">
          <a:xfrm>
            <a:off x="2035616" y="2459968"/>
            <a:ext cx="4729046" cy="569217"/>
          </a:xfrm>
          <a:prstGeom prst="flowChartAlternateProcess">
            <a:avLst/>
          </a:prstGeom>
          <a:solidFill>
            <a:schemeClr val="accent6">
              <a:lumMod val="40000"/>
              <a:lumOff val="60000"/>
            </a:schemeClr>
          </a:solidFill>
          <a:ln w="9525">
            <a:noFill/>
            <a:miter lim="800000"/>
            <a:headEnd/>
            <a:tailEnd/>
          </a:ln>
        </p:spPr>
        <p:txBody>
          <a:bodyPr/>
          <a:lstStyle/>
          <a:p>
            <a:pPr defTabSz="685800">
              <a:defRPr/>
            </a:pPr>
            <a:r>
              <a:rPr lang="en-GB" sz="1650" b="1" dirty="0">
                <a:solidFill>
                  <a:prstClr val="black"/>
                </a:solidFill>
                <a:latin typeface="Calibri" panose="020F0502020204030204"/>
              </a:rPr>
              <a:t>Stage III: Face validity interviews</a:t>
            </a:r>
          </a:p>
          <a:p>
            <a:pPr defTabSz="685800">
              <a:defRPr/>
            </a:pPr>
            <a:endParaRPr lang="en-GB" sz="1350" b="1" dirty="0">
              <a:solidFill>
                <a:srgbClr val="B5B5B5">
                  <a:lumMod val="50000"/>
                </a:srgbClr>
              </a:solidFill>
              <a:latin typeface="Calibri" panose="020F0502020204030204"/>
            </a:endParaRPr>
          </a:p>
        </p:txBody>
      </p:sp>
      <p:sp>
        <p:nvSpPr>
          <p:cNvPr id="14" name="Rounded Rectangle 13"/>
          <p:cNvSpPr/>
          <p:nvPr/>
        </p:nvSpPr>
        <p:spPr bwMode="auto">
          <a:xfrm>
            <a:off x="2010775" y="4536734"/>
            <a:ext cx="4778728" cy="822438"/>
          </a:xfrm>
          <a:prstGeom prst="roundRect">
            <a:avLst/>
          </a:prstGeom>
          <a:solidFill>
            <a:schemeClr val="bg1">
              <a:lumMod val="85000"/>
            </a:schemeClr>
          </a:solidFill>
          <a:ln w="9525" cap="flat" cmpd="sng" algn="ctr">
            <a:solidFill>
              <a:schemeClr val="accent4"/>
            </a:solidFill>
            <a:prstDash val="solid"/>
            <a:round/>
            <a:headEnd type="none" w="med" len="med"/>
            <a:tailEnd type="none" w="med" len="med"/>
          </a:ln>
          <a:effectLst/>
        </p:spPr>
        <p:txBody>
          <a:bodyPr/>
          <a:lstStyle/>
          <a:p>
            <a:pPr defTabSz="685800">
              <a:defRPr/>
            </a:pPr>
            <a:r>
              <a:rPr lang="en-GB" sz="1650" b="1" dirty="0">
                <a:solidFill>
                  <a:srgbClr val="FCFBE3">
                    <a:lumMod val="10000"/>
                  </a:srgbClr>
                </a:solidFill>
                <a:latin typeface="Calibri" panose="020F0502020204030204"/>
                <a:cs typeface="Arial" pitchFamily="34" charset="0"/>
              </a:rPr>
              <a:t>Stage VI: Impact</a:t>
            </a:r>
            <a:endParaRPr lang="en-GB" sz="1650" dirty="0">
              <a:solidFill>
                <a:srgbClr val="FCFBE3">
                  <a:lumMod val="10000"/>
                </a:srgbClr>
              </a:solidFill>
              <a:latin typeface="Calibri" panose="020F0502020204030204"/>
              <a:cs typeface="Arial" pitchFamily="34" charset="0"/>
            </a:endParaRPr>
          </a:p>
          <a:p>
            <a:pPr defTabSz="685800">
              <a:defRPr/>
            </a:pPr>
            <a:r>
              <a:rPr lang="en-GB" sz="1500" dirty="0">
                <a:solidFill>
                  <a:srgbClr val="FCFBE3">
                    <a:lumMod val="10000"/>
                  </a:srgbClr>
                </a:solidFill>
                <a:latin typeface="Calibri" panose="020F0502020204030204"/>
                <a:cs typeface="Arial" pitchFamily="34" charset="0"/>
              </a:rPr>
              <a:t>Possible mapping. Impact on existing cost effectiveness studies</a:t>
            </a:r>
          </a:p>
          <a:p>
            <a:pPr defTabSz="685800">
              <a:defRPr/>
            </a:pPr>
            <a:endParaRPr lang="en-GB" sz="1500" dirty="0">
              <a:solidFill>
                <a:srgbClr val="FCFBE3">
                  <a:lumMod val="10000"/>
                </a:srgbClr>
              </a:solidFill>
              <a:latin typeface="Calibri" panose="020F0502020204030204"/>
              <a:cs typeface="Arial" pitchFamily="34" charset="0"/>
            </a:endParaRPr>
          </a:p>
        </p:txBody>
      </p:sp>
      <p:sp>
        <p:nvSpPr>
          <p:cNvPr id="15" name="AutoShape 8"/>
          <p:cNvSpPr>
            <a:spLocks noChangeArrowheads="1"/>
          </p:cNvSpPr>
          <p:nvPr/>
        </p:nvSpPr>
        <p:spPr bwMode="auto">
          <a:xfrm>
            <a:off x="2034704" y="3204831"/>
            <a:ext cx="4771479" cy="509408"/>
          </a:xfrm>
          <a:prstGeom prst="flowChartAlternateProcess">
            <a:avLst/>
          </a:prstGeom>
          <a:solidFill>
            <a:schemeClr val="accent6">
              <a:lumMod val="40000"/>
              <a:lumOff val="60000"/>
            </a:schemeClr>
          </a:solidFill>
          <a:ln w="9525">
            <a:noFill/>
            <a:miter lim="800000"/>
            <a:headEnd/>
            <a:tailEnd/>
          </a:ln>
        </p:spPr>
        <p:txBody>
          <a:bodyPr/>
          <a:lstStyle/>
          <a:p>
            <a:pPr defTabSz="685800">
              <a:defRPr/>
            </a:pPr>
            <a:r>
              <a:rPr lang="en-GB" sz="1650" b="1" dirty="0">
                <a:solidFill>
                  <a:prstClr val="black"/>
                </a:solidFill>
                <a:latin typeface="Calibri" panose="020F0502020204030204"/>
              </a:rPr>
              <a:t>Stage IV: Psychometrics</a:t>
            </a:r>
          </a:p>
        </p:txBody>
      </p:sp>
      <p:sp>
        <p:nvSpPr>
          <p:cNvPr id="5" name="Rounded Rectangle 4"/>
          <p:cNvSpPr/>
          <p:nvPr/>
        </p:nvSpPr>
        <p:spPr bwMode="auto">
          <a:xfrm>
            <a:off x="140182" y="2874859"/>
            <a:ext cx="1636432" cy="556821"/>
          </a:xfrm>
          <a:prstGeom prst="roundRect">
            <a:avLst/>
          </a:prstGeom>
          <a:solidFill>
            <a:schemeClr val="accent6">
              <a:lumMod val="40000"/>
              <a:lumOff val="60000"/>
            </a:schemeClr>
          </a:solidFill>
          <a:ln w="9525" cap="flat" cmpd="sng" algn="ctr">
            <a:solidFill>
              <a:srgbClr val="00206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defRPr/>
            </a:pPr>
            <a:r>
              <a:rPr lang="en-GB" sz="1500" dirty="0">
                <a:solidFill>
                  <a:srgbClr val="002060"/>
                </a:solidFill>
                <a:latin typeface="Calibri" panose="020F0502020204030204"/>
                <a:cs typeface="Arial" panose="020B0604020202020204" pitchFamily="34" charset="0"/>
              </a:rPr>
              <a:t>Replicated in 5 countries</a:t>
            </a:r>
          </a:p>
        </p:txBody>
      </p:sp>
      <p:cxnSp>
        <p:nvCxnSpPr>
          <p:cNvPr id="7" name="Elbow Connector 6"/>
          <p:cNvCxnSpPr>
            <a:cxnSpLocks/>
            <a:stCxn id="13" idx="1"/>
            <a:endCxn id="5" idx="0"/>
          </p:cNvCxnSpPr>
          <p:nvPr/>
        </p:nvCxnSpPr>
        <p:spPr bwMode="auto">
          <a:xfrm rot="10800000" flipV="1">
            <a:off x="958398" y="2744576"/>
            <a:ext cx="1077218" cy="130282"/>
          </a:xfrm>
          <a:prstGeom prst="bentConnector2">
            <a:avLst/>
          </a:prstGeom>
          <a:solidFill>
            <a:schemeClr val="accent1"/>
          </a:solidFill>
          <a:ln w="9525" cap="flat" cmpd="sng" algn="ctr">
            <a:solidFill>
              <a:srgbClr val="002060"/>
            </a:solidFill>
            <a:prstDash val="solid"/>
            <a:round/>
            <a:headEnd type="none" w="med" len="med"/>
            <a:tailEnd type="triangle"/>
          </a:ln>
          <a:effectLst/>
        </p:spPr>
      </p:cxnSp>
      <p:cxnSp>
        <p:nvCxnSpPr>
          <p:cNvPr id="9" name="Elbow Connector 8"/>
          <p:cNvCxnSpPr>
            <a:endCxn id="5" idx="2"/>
          </p:cNvCxnSpPr>
          <p:nvPr/>
        </p:nvCxnSpPr>
        <p:spPr bwMode="auto">
          <a:xfrm rot="10800000">
            <a:off x="958398" y="3431681"/>
            <a:ext cx="1076306" cy="98455"/>
          </a:xfrm>
          <a:prstGeom prst="bentConnector2">
            <a:avLst/>
          </a:prstGeom>
          <a:solidFill>
            <a:schemeClr val="accent1"/>
          </a:solidFill>
          <a:ln w="9525" cap="flat" cmpd="sng" algn="ctr">
            <a:solidFill>
              <a:srgbClr val="002060"/>
            </a:solidFill>
            <a:prstDash val="solid"/>
            <a:round/>
            <a:headEnd type="none" w="med" len="med"/>
            <a:tailEnd type="triangle"/>
          </a:ln>
          <a:effectLst/>
        </p:spPr>
      </p:cxnSp>
      <p:sp>
        <p:nvSpPr>
          <p:cNvPr id="18" name="TextBox 17"/>
          <p:cNvSpPr txBox="1"/>
          <p:nvPr/>
        </p:nvSpPr>
        <p:spPr>
          <a:xfrm>
            <a:off x="398403" y="3584725"/>
            <a:ext cx="871777" cy="1131079"/>
          </a:xfrm>
          <a:prstGeom prst="rect">
            <a:avLst/>
          </a:prstGeom>
          <a:noFill/>
        </p:spPr>
        <p:txBody>
          <a:bodyPr wrap="none" rtlCol="0">
            <a:spAutoFit/>
          </a:bodyPr>
          <a:lstStyle/>
          <a:p>
            <a:pPr defTabSz="685800">
              <a:defRPr/>
            </a:pPr>
            <a:r>
              <a:rPr lang="en-GB" sz="1350" dirty="0">
                <a:solidFill>
                  <a:srgbClr val="002060"/>
                </a:solidFill>
                <a:latin typeface="Calibri" panose="020F0502020204030204"/>
                <a:cs typeface="Arial" panose="020B0604020202020204" pitchFamily="34" charset="0"/>
              </a:rPr>
              <a:t>Argentina</a:t>
            </a:r>
          </a:p>
          <a:p>
            <a:pPr defTabSz="685800">
              <a:defRPr/>
            </a:pPr>
            <a:r>
              <a:rPr lang="en-GB" sz="1350" dirty="0">
                <a:solidFill>
                  <a:srgbClr val="002060"/>
                </a:solidFill>
                <a:latin typeface="Calibri" panose="020F0502020204030204"/>
                <a:cs typeface="Arial" panose="020B0604020202020204" pitchFamily="34" charset="0"/>
              </a:rPr>
              <a:t>Australia</a:t>
            </a:r>
          </a:p>
          <a:p>
            <a:pPr defTabSz="685800">
              <a:defRPr/>
            </a:pPr>
            <a:r>
              <a:rPr lang="en-GB" sz="1350" dirty="0">
                <a:solidFill>
                  <a:srgbClr val="002060"/>
                </a:solidFill>
                <a:latin typeface="Calibri" panose="020F0502020204030204"/>
                <a:cs typeface="Arial" panose="020B0604020202020204" pitchFamily="34" charset="0"/>
              </a:rPr>
              <a:t>China</a:t>
            </a:r>
          </a:p>
          <a:p>
            <a:pPr defTabSz="685800">
              <a:defRPr/>
            </a:pPr>
            <a:r>
              <a:rPr lang="en-GB" sz="1350" dirty="0">
                <a:solidFill>
                  <a:srgbClr val="002060"/>
                </a:solidFill>
                <a:latin typeface="Calibri" panose="020F0502020204030204"/>
                <a:cs typeface="Arial" panose="020B0604020202020204" pitchFamily="34" charset="0"/>
              </a:rPr>
              <a:t>Germany </a:t>
            </a:r>
          </a:p>
          <a:p>
            <a:pPr defTabSz="685800">
              <a:defRPr/>
            </a:pPr>
            <a:r>
              <a:rPr lang="en-GB" sz="1350" dirty="0">
                <a:solidFill>
                  <a:srgbClr val="002060"/>
                </a:solidFill>
                <a:latin typeface="Calibri" panose="020F0502020204030204"/>
                <a:cs typeface="Arial" panose="020B0604020202020204" pitchFamily="34" charset="0"/>
              </a:rPr>
              <a:t>USA</a:t>
            </a:r>
          </a:p>
        </p:txBody>
      </p:sp>
      <p:sp>
        <p:nvSpPr>
          <p:cNvPr id="22" name="Rounded Rectangle 21"/>
          <p:cNvSpPr/>
          <p:nvPr/>
        </p:nvSpPr>
        <p:spPr bwMode="auto">
          <a:xfrm>
            <a:off x="2052295" y="5470983"/>
            <a:ext cx="4778728" cy="419841"/>
          </a:xfrm>
          <a:prstGeom prst="roundRect">
            <a:avLst/>
          </a:prstGeom>
          <a:solidFill>
            <a:schemeClr val="bg1">
              <a:lumMod val="85000"/>
            </a:schemeClr>
          </a:solidFill>
          <a:ln w="9525" cap="flat" cmpd="sng" algn="ctr">
            <a:solidFill>
              <a:schemeClr val="accent4"/>
            </a:solidFill>
            <a:prstDash val="solid"/>
            <a:round/>
            <a:headEnd type="none" w="med" len="med"/>
            <a:tailEnd type="none" w="med" len="med"/>
          </a:ln>
          <a:effectLst/>
        </p:spPr>
        <p:txBody>
          <a:bodyPr/>
          <a:lstStyle/>
          <a:p>
            <a:pPr defTabSz="685800">
              <a:defRPr/>
            </a:pPr>
            <a:r>
              <a:rPr lang="en-GB" sz="1650" b="1" dirty="0">
                <a:solidFill>
                  <a:srgbClr val="FCFBE3">
                    <a:lumMod val="10000"/>
                  </a:srgbClr>
                </a:solidFill>
                <a:latin typeface="Calibri" panose="020F0502020204030204"/>
                <a:cs typeface="Arial" pitchFamily="34" charset="0"/>
              </a:rPr>
              <a:t>Future work: Validity</a:t>
            </a:r>
            <a:endParaRPr lang="en-GB" sz="1650" dirty="0">
              <a:solidFill>
                <a:srgbClr val="FCFBE3">
                  <a:lumMod val="10000"/>
                </a:srgbClr>
              </a:solidFill>
              <a:latin typeface="Calibri" panose="020F0502020204030204"/>
              <a:cs typeface="Arial" pitchFamily="34" charset="0"/>
            </a:endParaRPr>
          </a:p>
          <a:p>
            <a:pPr defTabSz="685800">
              <a:defRPr/>
            </a:pPr>
            <a:endParaRPr lang="en-GB" sz="1500" dirty="0">
              <a:solidFill>
                <a:srgbClr val="FCFBE3">
                  <a:lumMod val="10000"/>
                </a:srgbClr>
              </a:solidFill>
              <a:latin typeface="Calibri" panose="020F0502020204030204"/>
              <a:cs typeface="Arial" pitchFamily="34" charset="0"/>
            </a:endParaRPr>
          </a:p>
        </p:txBody>
      </p:sp>
      <p:sp>
        <p:nvSpPr>
          <p:cNvPr id="2" name="TextBox 1"/>
          <p:cNvSpPr txBox="1"/>
          <p:nvPr/>
        </p:nvSpPr>
        <p:spPr>
          <a:xfrm>
            <a:off x="7235722" y="2953557"/>
            <a:ext cx="1708253" cy="1077218"/>
          </a:xfrm>
          <a:prstGeom prst="rect">
            <a:avLst/>
          </a:prstGeom>
          <a:solidFill>
            <a:schemeClr val="accent6">
              <a:lumMod val="40000"/>
              <a:lumOff val="60000"/>
            </a:schemeClr>
          </a:solidFill>
          <a:ln>
            <a:solidFill>
              <a:schemeClr val="tx1"/>
            </a:solidFill>
          </a:ln>
        </p:spPr>
        <p:txBody>
          <a:bodyPr wrap="square" rtlCol="0">
            <a:spAutoFit/>
          </a:bodyPr>
          <a:lstStyle/>
          <a:p>
            <a:pPr algn="ctr" defTabSz="457200" fontAlgn="auto">
              <a:spcBef>
                <a:spcPts val="0"/>
              </a:spcBef>
              <a:spcAft>
                <a:spcPts val="0"/>
              </a:spcAft>
            </a:pPr>
            <a:r>
              <a:rPr lang="en-GB" sz="1600" dirty="0">
                <a:solidFill>
                  <a:prstClr val="black"/>
                </a:solidFill>
                <a:latin typeface="Calibri" panose="020F0502020204030204"/>
                <a:ea typeface="+mn-ea"/>
              </a:rPr>
              <a:t>Consultations: Items for long measure and classifier</a:t>
            </a:r>
          </a:p>
        </p:txBody>
      </p:sp>
      <p:cxnSp>
        <p:nvCxnSpPr>
          <p:cNvPr id="17" name="Straight Arrow Connector 16"/>
          <p:cNvCxnSpPr>
            <a:cxnSpLocks/>
            <a:stCxn id="15" idx="3"/>
          </p:cNvCxnSpPr>
          <p:nvPr/>
        </p:nvCxnSpPr>
        <p:spPr>
          <a:xfrm>
            <a:off x="6806183" y="3459535"/>
            <a:ext cx="4295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2" idx="2"/>
            <a:endCxn id="27" idx="3"/>
          </p:cNvCxnSpPr>
          <p:nvPr/>
        </p:nvCxnSpPr>
        <p:spPr>
          <a:xfrm rot="5400000">
            <a:off x="7383082" y="3453876"/>
            <a:ext cx="129869" cy="1283666"/>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C3DFE45A-9169-4C4F-BB70-5524F9D53F1F}"/>
              </a:ext>
            </a:extLst>
          </p:cNvPr>
          <p:cNvSpPr/>
          <p:nvPr/>
        </p:nvSpPr>
        <p:spPr>
          <a:xfrm>
            <a:off x="398402" y="253584"/>
            <a:ext cx="7335898" cy="7342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b="1" dirty="0">
                <a:solidFill>
                  <a:prstClr val="black"/>
                </a:solidFill>
                <a:latin typeface="Calibri" panose="020F0502020204030204"/>
              </a:rPr>
              <a:t>Project timetable – completed stages in green</a:t>
            </a:r>
          </a:p>
        </p:txBody>
      </p:sp>
    </p:spTree>
    <p:extLst>
      <p:ext uri="{BB962C8B-B14F-4D97-AF65-F5344CB8AC3E}">
        <p14:creationId xmlns:p14="http://schemas.microsoft.com/office/powerpoint/2010/main" val="342292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8229600" cy="720080"/>
          </a:xfrm>
          <a:solidFill>
            <a:srgbClr val="F94DCC"/>
          </a:solidFill>
        </p:spPr>
        <p:txBody>
          <a:bodyPr>
            <a:normAutofit/>
          </a:bodyPr>
          <a:lstStyle/>
          <a:p>
            <a:r>
              <a:rPr lang="en-GB" sz="3200" dirty="0"/>
              <a:t>Stage 1: Qualitative literature review</a:t>
            </a:r>
          </a:p>
        </p:txBody>
      </p:sp>
      <p:sp>
        <p:nvSpPr>
          <p:cNvPr id="3" name="Content Placeholder 2"/>
          <p:cNvSpPr>
            <a:spLocks noGrp="1"/>
          </p:cNvSpPr>
          <p:nvPr>
            <p:ph idx="1"/>
          </p:nvPr>
        </p:nvSpPr>
        <p:spPr>
          <a:xfrm>
            <a:off x="611560" y="1988840"/>
            <a:ext cx="8229600" cy="4248472"/>
          </a:xfrm>
        </p:spPr>
        <p:txBody>
          <a:bodyPr>
            <a:normAutofit fontScale="85000" lnSpcReduction="10000"/>
          </a:bodyPr>
          <a:lstStyle/>
          <a:p>
            <a:pPr>
              <a:lnSpc>
                <a:spcPct val="120000"/>
              </a:lnSpc>
            </a:pPr>
            <a:r>
              <a:rPr lang="en-GB" sz="2800" dirty="0"/>
              <a:t>The aim of the review was to identify relevant literature to generate potential domains for the new measure.</a:t>
            </a:r>
            <a:endParaRPr lang="en-GB" sz="3300" dirty="0">
              <a:cs typeface="Arial" panose="020B0604020202020204" pitchFamily="34" charset="0"/>
            </a:endParaRPr>
          </a:p>
          <a:p>
            <a:pPr marL="400050" lvl="1" indent="0">
              <a:lnSpc>
                <a:spcPct val="120000"/>
              </a:lnSpc>
              <a:buNone/>
            </a:pPr>
            <a:r>
              <a:rPr lang="en-GB" sz="2100" dirty="0"/>
              <a:t>“Based on the voice of adult (aged 18 years and over) patients, social care users and carers what is the impact on quality of life and wellbeing of health conditions and interventions (health, social care and public health interventions)?” </a:t>
            </a:r>
            <a:endParaRPr lang="en-GB" sz="3300" dirty="0">
              <a:cs typeface="Arial" panose="020B0604020202020204" pitchFamily="34" charset="0"/>
            </a:endParaRPr>
          </a:p>
          <a:p>
            <a:pPr>
              <a:lnSpc>
                <a:spcPct val="120000"/>
              </a:lnSpc>
            </a:pPr>
            <a:r>
              <a:rPr lang="en-GB" sz="2800" dirty="0">
                <a:cs typeface="Arial" panose="020B0604020202020204" pitchFamily="34" charset="0"/>
              </a:rPr>
              <a:t>Interested in experience of individuals – best reflected in qualitative work</a:t>
            </a:r>
          </a:p>
          <a:p>
            <a:pPr>
              <a:lnSpc>
                <a:spcPct val="120000"/>
              </a:lnSpc>
            </a:pPr>
            <a:r>
              <a:rPr lang="en-GB" sz="2800" dirty="0">
                <a:cs typeface="Arial" panose="020B0604020202020204" pitchFamily="34" charset="0"/>
              </a:rPr>
              <a:t>Targeted, transparent review of the qualitative literature (English language) </a:t>
            </a:r>
          </a:p>
          <a:p>
            <a:pPr marL="0" indent="0">
              <a:buNone/>
            </a:pPr>
            <a:endParaRPr lang="en-GB" sz="2800" dirty="0"/>
          </a:p>
          <a:p>
            <a:pPr marL="0" indent="0">
              <a:buNone/>
            </a:pPr>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60208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8182-5545-5E4B-B74B-3C7D8FF9EA85}"/>
              </a:ext>
            </a:extLst>
          </p:cNvPr>
          <p:cNvSpPr>
            <a:spLocks noGrp="1"/>
          </p:cNvSpPr>
          <p:nvPr>
            <p:ph type="title"/>
          </p:nvPr>
        </p:nvSpPr>
        <p:spPr/>
        <p:txBody>
          <a:bodyPr/>
          <a:lstStyle/>
          <a:p>
            <a:endParaRPr lang="en-US" dirty="0"/>
          </a:p>
        </p:txBody>
      </p:sp>
      <p:graphicFrame>
        <p:nvGraphicFramePr>
          <p:cNvPr id="7" name="Content Placeholder 6">
            <a:extLst>
              <a:ext uri="{FF2B5EF4-FFF2-40B4-BE49-F238E27FC236}">
                <a16:creationId xmlns:a16="http://schemas.microsoft.com/office/drawing/2014/main" id="{0D832434-5109-7B4C-97DC-B694D5A58183}"/>
              </a:ext>
            </a:extLst>
          </p:cNvPr>
          <p:cNvGraphicFramePr>
            <a:graphicFrameLocks noGrp="1"/>
          </p:cNvGraphicFramePr>
          <p:nvPr>
            <p:ph idx="1"/>
            <p:extLst>
              <p:ext uri="{D42A27DB-BD31-4B8C-83A1-F6EECF244321}">
                <p14:modId xmlns:p14="http://schemas.microsoft.com/office/powerpoint/2010/main" val="409673039"/>
              </p:ext>
            </p:extLst>
          </p:nvPr>
        </p:nvGraphicFramePr>
        <p:xfrm>
          <a:off x="457200" y="620688"/>
          <a:ext cx="8230035" cy="4830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ACA08B1B-2EB2-5446-8B57-7A8BF47187FE}"/>
              </a:ext>
            </a:extLst>
          </p:cNvPr>
          <p:cNvSpPr>
            <a:spLocks noGrp="1"/>
          </p:cNvSpPr>
          <p:nvPr>
            <p:ph type="ftr" sz="quarter" idx="11"/>
          </p:nvPr>
        </p:nvSpPr>
        <p:spPr/>
        <p:txBody>
          <a:bodyPr/>
          <a:lstStyle/>
          <a:p>
            <a:pPr defTabSz="457200" fontAlgn="auto">
              <a:spcBef>
                <a:spcPts val="0"/>
              </a:spcBef>
              <a:spcAft>
                <a:spcPts val="0"/>
              </a:spcAft>
            </a:pPr>
            <a:r>
              <a:rPr lang="en-GB" dirty="0">
                <a:solidFill>
                  <a:prstClr val="black">
                    <a:tint val="75000"/>
                  </a:prstClr>
                </a:solidFill>
                <a:latin typeface="Calibri" panose="020F0502020204030204"/>
                <a:ea typeface="+mn-ea"/>
              </a:rPr>
              <a:t>E-QALY project</a:t>
            </a:r>
            <a:endParaRPr lang="nl-NL"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051889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p:cNvSpPr/>
          <p:nvPr/>
        </p:nvSpPr>
        <p:spPr>
          <a:xfrm>
            <a:off x="1830077" y="1413887"/>
            <a:ext cx="1384124" cy="596253"/>
          </a:xfrm>
          <a:prstGeom prst="ellipse">
            <a:avLst/>
          </a:prstGeom>
          <a:solidFill>
            <a:srgbClr val="41E34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Feelings and emotions</a:t>
            </a:r>
          </a:p>
        </p:txBody>
      </p:sp>
      <p:sp>
        <p:nvSpPr>
          <p:cNvPr id="4" name="Oval 3"/>
          <p:cNvSpPr/>
          <p:nvPr/>
        </p:nvSpPr>
        <p:spPr>
          <a:xfrm>
            <a:off x="1813663" y="2071172"/>
            <a:ext cx="1367711" cy="579509"/>
          </a:xfrm>
          <a:prstGeom prst="ellipse">
            <a:avLst/>
          </a:prstGeom>
          <a:solidFill>
            <a:srgbClr val="FFC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Activity</a:t>
            </a:r>
          </a:p>
        </p:txBody>
      </p:sp>
      <p:sp>
        <p:nvSpPr>
          <p:cNvPr id="5" name="Oval 4"/>
          <p:cNvSpPr/>
          <p:nvPr/>
        </p:nvSpPr>
        <p:spPr>
          <a:xfrm>
            <a:off x="1846490" y="2684447"/>
            <a:ext cx="1367711" cy="579509"/>
          </a:xfrm>
          <a:prstGeom prst="ellipse">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Self-identity</a:t>
            </a:r>
          </a:p>
        </p:txBody>
      </p:sp>
      <p:sp>
        <p:nvSpPr>
          <p:cNvPr id="6" name="Oval 5"/>
          <p:cNvSpPr/>
          <p:nvPr/>
        </p:nvSpPr>
        <p:spPr>
          <a:xfrm>
            <a:off x="1846491" y="3284989"/>
            <a:ext cx="1367711" cy="600506"/>
          </a:xfrm>
          <a:prstGeom prst="ellipse">
            <a:avLst/>
          </a:prstGeom>
          <a:solidFill>
            <a:srgbClr val="E24ECD"/>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Autonomy</a:t>
            </a:r>
          </a:p>
        </p:txBody>
      </p:sp>
      <p:sp>
        <p:nvSpPr>
          <p:cNvPr id="7" name="Oval 6"/>
          <p:cNvSpPr/>
          <p:nvPr/>
        </p:nvSpPr>
        <p:spPr>
          <a:xfrm>
            <a:off x="1813663" y="3892688"/>
            <a:ext cx="1489411" cy="666084"/>
          </a:xfrm>
          <a:prstGeom prst="ellipse">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Relationships</a:t>
            </a:r>
          </a:p>
        </p:txBody>
      </p:sp>
      <p:sp>
        <p:nvSpPr>
          <p:cNvPr id="8" name="Oval 7"/>
          <p:cNvSpPr/>
          <p:nvPr/>
        </p:nvSpPr>
        <p:spPr>
          <a:xfrm>
            <a:off x="1890925" y="4595880"/>
            <a:ext cx="1367711" cy="579509"/>
          </a:xfrm>
          <a:prstGeom prst="ellipse">
            <a:avLst/>
          </a:prstGeom>
          <a:solidFill>
            <a:srgbClr val="00B0F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Physical sensations</a:t>
            </a:r>
          </a:p>
        </p:txBody>
      </p:sp>
      <p:sp>
        <p:nvSpPr>
          <p:cNvPr id="31" name="Rounded Rectangle 30"/>
          <p:cNvSpPr/>
          <p:nvPr/>
        </p:nvSpPr>
        <p:spPr>
          <a:xfrm>
            <a:off x="3519528" y="2380586"/>
            <a:ext cx="857301" cy="344347"/>
          </a:xfrm>
          <a:prstGeom prst="roundRect">
            <a:avLst/>
          </a:prstGeom>
          <a:solidFill>
            <a:srgbClr val="FFC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Hearing</a:t>
            </a:r>
          </a:p>
        </p:txBody>
      </p:sp>
      <p:sp>
        <p:nvSpPr>
          <p:cNvPr id="33" name="Rounded Rectangle 32"/>
          <p:cNvSpPr/>
          <p:nvPr/>
        </p:nvSpPr>
        <p:spPr>
          <a:xfrm>
            <a:off x="4411361" y="2400151"/>
            <a:ext cx="1893607" cy="328590"/>
          </a:xfrm>
          <a:prstGeom prst="roundRect">
            <a:avLst/>
          </a:prstGeom>
          <a:solidFill>
            <a:srgbClr val="FFC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Communication/speech</a:t>
            </a:r>
          </a:p>
        </p:txBody>
      </p:sp>
      <p:sp>
        <p:nvSpPr>
          <p:cNvPr id="35" name="Rounded Rectangle 34"/>
          <p:cNvSpPr/>
          <p:nvPr/>
        </p:nvSpPr>
        <p:spPr>
          <a:xfrm>
            <a:off x="6769436" y="4733242"/>
            <a:ext cx="975737" cy="333758"/>
          </a:xfrm>
          <a:prstGeom prst="roundRect">
            <a:avLst/>
          </a:prstGeom>
          <a:solidFill>
            <a:srgbClr val="00B0F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Fatigue</a:t>
            </a:r>
          </a:p>
        </p:txBody>
      </p:sp>
      <p:sp>
        <p:nvSpPr>
          <p:cNvPr id="38" name="Rounded Rectangle 37"/>
          <p:cNvSpPr/>
          <p:nvPr/>
        </p:nvSpPr>
        <p:spPr>
          <a:xfrm>
            <a:off x="7051228" y="2020075"/>
            <a:ext cx="893126" cy="344347"/>
          </a:xfrm>
          <a:prstGeom prst="roundRect">
            <a:avLst/>
          </a:prstGeom>
          <a:solidFill>
            <a:srgbClr val="FFC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Vision</a:t>
            </a:r>
          </a:p>
        </p:txBody>
      </p:sp>
      <p:sp>
        <p:nvSpPr>
          <p:cNvPr id="55" name="Rounded Rectangle 54"/>
          <p:cNvSpPr/>
          <p:nvPr/>
        </p:nvSpPr>
        <p:spPr>
          <a:xfrm>
            <a:off x="5463759" y="3798005"/>
            <a:ext cx="797938" cy="344347"/>
          </a:xfrm>
          <a:prstGeom prst="round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Stigma</a:t>
            </a:r>
          </a:p>
        </p:txBody>
      </p:sp>
      <p:sp>
        <p:nvSpPr>
          <p:cNvPr id="62" name="Rounded Rectangle 61"/>
          <p:cNvSpPr/>
          <p:nvPr/>
        </p:nvSpPr>
        <p:spPr>
          <a:xfrm>
            <a:off x="4451440" y="3805330"/>
            <a:ext cx="966986" cy="344347"/>
          </a:xfrm>
          <a:prstGeom prst="round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Support</a:t>
            </a:r>
          </a:p>
        </p:txBody>
      </p:sp>
      <p:sp>
        <p:nvSpPr>
          <p:cNvPr id="69" name="Rounded Rectangle 68"/>
          <p:cNvSpPr/>
          <p:nvPr/>
        </p:nvSpPr>
        <p:spPr>
          <a:xfrm>
            <a:off x="5134511" y="1586954"/>
            <a:ext cx="1381119" cy="344347"/>
          </a:xfrm>
          <a:prstGeom prst="roundRect">
            <a:avLst/>
          </a:prstGeom>
          <a:solidFill>
            <a:srgbClr val="41E34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Vulnerable/safe</a:t>
            </a:r>
          </a:p>
        </p:txBody>
      </p:sp>
      <p:sp>
        <p:nvSpPr>
          <p:cNvPr id="80" name="Rounded Rectangle 79"/>
          <p:cNvSpPr/>
          <p:nvPr/>
        </p:nvSpPr>
        <p:spPr>
          <a:xfrm>
            <a:off x="6565839" y="1580647"/>
            <a:ext cx="1385726" cy="316689"/>
          </a:xfrm>
          <a:prstGeom prst="roundRect">
            <a:avLst/>
          </a:prstGeom>
          <a:solidFill>
            <a:srgbClr val="41E34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Anger/frustration</a:t>
            </a:r>
          </a:p>
        </p:txBody>
      </p:sp>
      <p:sp>
        <p:nvSpPr>
          <p:cNvPr id="94" name="Rounded Rectangle 93"/>
          <p:cNvSpPr/>
          <p:nvPr/>
        </p:nvSpPr>
        <p:spPr>
          <a:xfrm>
            <a:off x="5394960" y="2831671"/>
            <a:ext cx="2471406" cy="432284"/>
          </a:xfrm>
          <a:prstGeom prst="round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Self-worth / self-respect</a:t>
            </a:r>
          </a:p>
        </p:txBody>
      </p:sp>
      <p:sp>
        <p:nvSpPr>
          <p:cNvPr id="95" name="Rounded Rectangle 94"/>
          <p:cNvSpPr/>
          <p:nvPr/>
        </p:nvSpPr>
        <p:spPr>
          <a:xfrm>
            <a:off x="3491045" y="2845540"/>
            <a:ext cx="1885473" cy="407408"/>
          </a:xfrm>
          <a:prstGeom prst="round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Treated with dignity/respect</a:t>
            </a:r>
          </a:p>
        </p:txBody>
      </p:sp>
      <p:sp>
        <p:nvSpPr>
          <p:cNvPr id="96" name="Rounded Rectangle 95"/>
          <p:cNvSpPr/>
          <p:nvPr/>
        </p:nvSpPr>
        <p:spPr>
          <a:xfrm>
            <a:off x="3528713" y="1160750"/>
            <a:ext cx="2944643" cy="382907"/>
          </a:xfrm>
          <a:prstGeom prst="roundRect">
            <a:avLst/>
          </a:prstGeom>
          <a:solidFill>
            <a:srgbClr val="41E34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Sadness (depressed) /Happiness</a:t>
            </a:r>
          </a:p>
        </p:txBody>
      </p:sp>
      <p:sp>
        <p:nvSpPr>
          <p:cNvPr id="98" name="Rounded Rectangle 97"/>
          <p:cNvSpPr/>
          <p:nvPr/>
        </p:nvSpPr>
        <p:spPr>
          <a:xfrm>
            <a:off x="6544819" y="1158717"/>
            <a:ext cx="1320428" cy="338907"/>
          </a:xfrm>
          <a:prstGeom prst="roundRect">
            <a:avLst/>
          </a:prstGeom>
          <a:solidFill>
            <a:srgbClr val="41E34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Hopeless/hope</a:t>
            </a:r>
          </a:p>
        </p:txBody>
      </p:sp>
      <p:sp>
        <p:nvSpPr>
          <p:cNvPr id="106" name="Rounded Rectangle 105"/>
          <p:cNvSpPr/>
          <p:nvPr/>
        </p:nvSpPr>
        <p:spPr>
          <a:xfrm>
            <a:off x="3524038" y="4722654"/>
            <a:ext cx="857300" cy="344347"/>
          </a:xfrm>
          <a:prstGeom prst="roundRect">
            <a:avLst/>
          </a:prstGeom>
          <a:solidFill>
            <a:srgbClr val="00B0F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Pain</a:t>
            </a:r>
          </a:p>
        </p:txBody>
      </p:sp>
      <p:sp>
        <p:nvSpPr>
          <p:cNvPr id="108" name="Rounded Rectangle 107"/>
          <p:cNvSpPr/>
          <p:nvPr/>
        </p:nvSpPr>
        <p:spPr>
          <a:xfrm>
            <a:off x="3551744" y="4261196"/>
            <a:ext cx="4104156" cy="377379"/>
          </a:xfrm>
          <a:prstGeom prst="round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Positive relationships &amp; Friendship &amp; social engagement</a:t>
            </a:r>
          </a:p>
        </p:txBody>
      </p:sp>
      <p:sp>
        <p:nvSpPr>
          <p:cNvPr id="111" name="Rounded Rectangle 110"/>
          <p:cNvSpPr/>
          <p:nvPr/>
        </p:nvSpPr>
        <p:spPr>
          <a:xfrm>
            <a:off x="6304966" y="3715218"/>
            <a:ext cx="1440206" cy="509919"/>
          </a:xfrm>
          <a:prstGeom prst="round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Belonging / connectedness</a:t>
            </a:r>
          </a:p>
        </p:txBody>
      </p:sp>
      <p:sp>
        <p:nvSpPr>
          <p:cNvPr id="114" name="Rounded Rectangle 113"/>
          <p:cNvSpPr/>
          <p:nvPr/>
        </p:nvSpPr>
        <p:spPr>
          <a:xfrm>
            <a:off x="3528712" y="3354869"/>
            <a:ext cx="1745366" cy="396238"/>
          </a:xfrm>
          <a:prstGeom prst="roundRect">
            <a:avLst/>
          </a:prstGeom>
          <a:solidFill>
            <a:srgbClr val="E24ECD"/>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Autonomy &amp; Control</a:t>
            </a:r>
          </a:p>
        </p:txBody>
      </p:sp>
      <p:sp>
        <p:nvSpPr>
          <p:cNvPr id="116" name="Rounded Rectangle 115"/>
          <p:cNvSpPr/>
          <p:nvPr/>
        </p:nvSpPr>
        <p:spPr>
          <a:xfrm>
            <a:off x="3535919" y="3813423"/>
            <a:ext cx="885257" cy="344347"/>
          </a:xfrm>
          <a:prstGeom prst="round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Loneliness</a:t>
            </a:r>
          </a:p>
        </p:txBody>
      </p:sp>
      <p:sp>
        <p:nvSpPr>
          <p:cNvPr id="119" name="Rounded Rectangle 118"/>
          <p:cNvSpPr/>
          <p:nvPr/>
        </p:nvSpPr>
        <p:spPr>
          <a:xfrm>
            <a:off x="5305267" y="3346474"/>
            <a:ext cx="956431" cy="405597"/>
          </a:xfrm>
          <a:prstGeom prst="roundRect">
            <a:avLst/>
          </a:prstGeom>
          <a:solidFill>
            <a:srgbClr val="E24ECD"/>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Coping</a:t>
            </a:r>
          </a:p>
        </p:txBody>
      </p:sp>
      <p:sp>
        <p:nvSpPr>
          <p:cNvPr id="124" name="Rounded Rectangle 123"/>
          <p:cNvSpPr/>
          <p:nvPr/>
        </p:nvSpPr>
        <p:spPr>
          <a:xfrm>
            <a:off x="3535919" y="1575134"/>
            <a:ext cx="1557273" cy="344347"/>
          </a:xfrm>
          <a:prstGeom prst="roundRect">
            <a:avLst/>
          </a:prstGeom>
          <a:solidFill>
            <a:srgbClr val="41E34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Worry (anxiety)/calm</a:t>
            </a:r>
          </a:p>
        </p:txBody>
      </p:sp>
      <p:sp>
        <p:nvSpPr>
          <p:cNvPr id="131" name="Rounded Rectangle 130"/>
          <p:cNvSpPr/>
          <p:nvPr/>
        </p:nvSpPr>
        <p:spPr>
          <a:xfrm>
            <a:off x="3522806" y="2010140"/>
            <a:ext cx="854022" cy="344347"/>
          </a:xfrm>
          <a:prstGeom prst="roundRect">
            <a:avLst/>
          </a:prstGeom>
          <a:solidFill>
            <a:srgbClr val="FFC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Self-care</a:t>
            </a:r>
          </a:p>
        </p:txBody>
      </p:sp>
      <p:sp>
        <p:nvSpPr>
          <p:cNvPr id="34" name="Rounded Rectangle 33"/>
          <p:cNvSpPr/>
          <p:nvPr/>
        </p:nvSpPr>
        <p:spPr>
          <a:xfrm>
            <a:off x="5466634" y="4722654"/>
            <a:ext cx="1211601" cy="344347"/>
          </a:xfrm>
          <a:prstGeom prst="roundRect">
            <a:avLst/>
          </a:prstGeom>
          <a:solidFill>
            <a:srgbClr val="00B0F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Sleep problems</a:t>
            </a:r>
          </a:p>
        </p:txBody>
      </p:sp>
      <p:sp>
        <p:nvSpPr>
          <p:cNvPr id="39" name="Rounded Rectangle 38"/>
          <p:cNvSpPr/>
          <p:nvPr/>
        </p:nvSpPr>
        <p:spPr>
          <a:xfrm>
            <a:off x="4421146" y="4712642"/>
            <a:ext cx="973814" cy="350142"/>
          </a:xfrm>
          <a:prstGeom prst="roundRect">
            <a:avLst/>
          </a:prstGeom>
          <a:solidFill>
            <a:srgbClr val="00B0F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Discomfort</a:t>
            </a:r>
          </a:p>
        </p:txBody>
      </p:sp>
      <p:sp>
        <p:nvSpPr>
          <p:cNvPr id="149" name="Rounded Rectangle 148"/>
          <p:cNvSpPr/>
          <p:nvPr/>
        </p:nvSpPr>
        <p:spPr>
          <a:xfrm>
            <a:off x="6349366" y="2407347"/>
            <a:ext cx="716090" cy="335219"/>
          </a:xfrm>
          <a:prstGeom prst="roundRect">
            <a:avLst/>
          </a:prstGeom>
          <a:solidFill>
            <a:srgbClr val="FFC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Mobility</a:t>
            </a:r>
          </a:p>
        </p:txBody>
      </p:sp>
      <p:sp>
        <p:nvSpPr>
          <p:cNvPr id="50" name="Rounded Rectangle 49"/>
          <p:cNvSpPr/>
          <p:nvPr/>
        </p:nvSpPr>
        <p:spPr>
          <a:xfrm>
            <a:off x="3471081" y="5265775"/>
            <a:ext cx="946749" cy="344347"/>
          </a:xfrm>
          <a:prstGeom prst="roundRect">
            <a:avLst/>
          </a:prstGeom>
          <a:solidFill>
            <a:srgbClr val="D1DF2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Memory</a:t>
            </a:r>
          </a:p>
        </p:txBody>
      </p:sp>
      <p:sp>
        <p:nvSpPr>
          <p:cNvPr id="121" name="Rounded Rectangle 120"/>
          <p:cNvSpPr/>
          <p:nvPr/>
        </p:nvSpPr>
        <p:spPr>
          <a:xfrm>
            <a:off x="4476953" y="5279688"/>
            <a:ext cx="1085157" cy="344347"/>
          </a:xfrm>
          <a:prstGeom prst="roundRect">
            <a:avLst/>
          </a:prstGeom>
          <a:solidFill>
            <a:srgbClr val="D1DF2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Concentration</a:t>
            </a:r>
          </a:p>
        </p:txBody>
      </p:sp>
      <p:sp>
        <p:nvSpPr>
          <p:cNvPr id="122" name="Oval 121"/>
          <p:cNvSpPr/>
          <p:nvPr/>
        </p:nvSpPr>
        <p:spPr>
          <a:xfrm>
            <a:off x="1846490" y="5216057"/>
            <a:ext cx="1367711" cy="579509"/>
          </a:xfrm>
          <a:prstGeom prst="ellipse">
            <a:avLst/>
          </a:prstGeom>
          <a:solidFill>
            <a:srgbClr val="D1DF2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Cognition</a:t>
            </a:r>
          </a:p>
        </p:txBody>
      </p:sp>
      <p:sp>
        <p:nvSpPr>
          <p:cNvPr id="123" name="Rounded Rectangle 122"/>
          <p:cNvSpPr/>
          <p:nvPr/>
        </p:nvSpPr>
        <p:spPr>
          <a:xfrm>
            <a:off x="5603822" y="5279686"/>
            <a:ext cx="2366426" cy="417566"/>
          </a:xfrm>
          <a:prstGeom prst="roundRect">
            <a:avLst/>
          </a:prstGeom>
          <a:solidFill>
            <a:srgbClr val="D1DF2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Thinking clearly &amp; Decision making</a:t>
            </a:r>
          </a:p>
        </p:txBody>
      </p:sp>
      <p:sp>
        <p:nvSpPr>
          <p:cNvPr id="40" name="Rounded Rectangle 39"/>
          <p:cNvSpPr/>
          <p:nvPr/>
        </p:nvSpPr>
        <p:spPr>
          <a:xfrm>
            <a:off x="4407539" y="2021865"/>
            <a:ext cx="2601715" cy="337500"/>
          </a:xfrm>
          <a:prstGeom prst="roundRect">
            <a:avLst/>
          </a:prstGeom>
          <a:solidFill>
            <a:srgbClr val="FFC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defRPr/>
            </a:pPr>
            <a:r>
              <a:rPr lang="en-GB" sz="1200" dirty="0">
                <a:solidFill>
                  <a:srgbClr val="FCFBE3">
                    <a:lumMod val="10000"/>
                  </a:srgbClr>
                </a:solidFill>
                <a:latin typeface="Arial" panose="020B0604020202020204" pitchFamily="34" charset="0"/>
                <a:cs typeface="Arial" panose="020B0604020202020204" pitchFamily="34" charset="0"/>
              </a:rPr>
              <a:t>Enjoyable or Meaningful activity/roles</a:t>
            </a:r>
          </a:p>
        </p:txBody>
      </p:sp>
      <p:sp>
        <p:nvSpPr>
          <p:cNvPr id="41" name="Title 1">
            <a:extLst>
              <a:ext uri="{FF2B5EF4-FFF2-40B4-BE49-F238E27FC236}">
                <a16:creationId xmlns:a16="http://schemas.microsoft.com/office/drawing/2014/main" id="{25F6A5B3-126B-47BA-A0C1-6ED3DAF01DC6}"/>
              </a:ext>
            </a:extLst>
          </p:cNvPr>
          <p:cNvSpPr txBox="1">
            <a:spLocks/>
          </p:cNvSpPr>
          <p:nvPr/>
        </p:nvSpPr>
        <p:spPr bwMode="auto">
          <a:xfrm>
            <a:off x="611560" y="215434"/>
            <a:ext cx="8227640" cy="600506"/>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lvl1pPr algn="l" rtl="0" eaLnBrk="1" fontAlgn="base" hangingPunct="1">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a:lstStyle>
          <a:p>
            <a:pPr marL="0" marR="0" lvl="0" indent="0" algn="l" defTabSz="914400" rtl="0" eaLnBrk="1" fontAlgn="base" latinLnBrk="0" hangingPunct="1">
              <a:lnSpc>
                <a:spcPct val="83000"/>
              </a:lnSpc>
              <a:spcBef>
                <a:spcPct val="0"/>
              </a:spcBef>
              <a:spcAft>
                <a:spcPct val="0"/>
              </a:spcAft>
              <a:buClrTx/>
              <a:buSzTx/>
              <a:buFontTx/>
              <a:buNone/>
              <a:tabLst/>
              <a:defRPr/>
            </a:pPr>
            <a:r>
              <a:rPr kumimoji="0" lang="en-GB" sz="4000" b="0" i="0" u="none" strike="noStrike" kern="0" cap="none" spc="0" normalizeH="0" baseline="0" noProof="0" dirty="0">
                <a:ln>
                  <a:noFill/>
                </a:ln>
                <a:solidFill>
                  <a:srgbClr val="2A196F"/>
                </a:solidFill>
                <a:effectLst/>
                <a:uLnTx/>
                <a:uFillTx/>
                <a:latin typeface="Cambria" panose="02040503050406030204"/>
                <a:ea typeface="MS PGothic" pitchFamily="34" charset="-128"/>
              </a:rPr>
              <a:t>Domains and sub-domains</a:t>
            </a:r>
          </a:p>
        </p:txBody>
      </p:sp>
    </p:spTree>
    <p:extLst>
      <p:ext uri="{BB962C8B-B14F-4D97-AF65-F5344CB8AC3E}">
        <p14:creationId xmlns:p14="http://schemas.microsoft.com/office/powerpoint/2010/main" val="3332137040"/>
      </p:ext>
    </p:extLst>
  </p:cSld>
  <p:clrMapOvr>
    <a:masterClrMapping/>
  </p:clrMapOvr>
</p:sld>
</file>

<file path=ppt/theme/theme1.xml><?xml version="1.0" encoding="utf-8"?>
<a:theme xmlns:a="http://schemas.openxmlformats.org/drawingml/2006/main" name="tuos_ppt_template_white">
  <a:themeElements>
    <a:clrScheme name="">
      <a:dk1>
        <a:srgbClr val="00FFFF"/>
      </a:dk1>
      <a:lt1>
        <a:srgbClr val="FFFFFF"/>
      </a:lt1>
      <a:dk2>
        <a:srgbClr val="FFFF33"/>
      </a:dk2>
      <a:lt2>
        <a:srgbClr val="FCFBE3"/>
      </a:lt2>
      <a:accent1>
        <a:srgbClr val="FFFF00"/>
      </a:accent1>
      <a:accent2>
        <a:srgbClr val="B5B5B5"/>
      </a:accent2>
      <a:accent3>
        <a:srgbClr val="FFFFFF"/>
      </a:accent3>
      <a:accent4>
        <a:srgbClr val="00DADA"/>
      </a:accent4>
      <a:accent5>
        <a:srgbClr val="FFFFAA"/>
      </a:accent5>
      <a:accent6>
        <a:srgbClr val="A4A4A4"/>
      </a:accent6>
      <a:hlink>
        <a:srgbClr val="00B4F0"/>
      </a:hlink>
      <a:folHlink>
        <a:srgbClr val="FF00AE"/>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lnDef>
  </a:objectDefaults>
  <a:extraClrSchemeLst>
    <a:extraClrScheme>
      <a:clrScheme name="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tuos_ppt_template_white">
  <a:themeElements>
    <a:clrScheme name="">
      <a:dk1>
        <a:srgbClr val="00FFFF"/>
      </a:dk1>
      <a:lt1>
        <a:srgbClr val="FFFFFF"/>
      </a:lt1>
      <a:dk2>
        <a:srgbClr val="FFFF33"/>
      </a:dk2>
      <a:lt2>
        <a:srgbClr val="FCFBE3"/>
      </a:lt2>
      <a:accent1>
        <a:srgbClr val="FFFF00"/>
      </a:accent1>
      <a:accent2>
        <a:srgbClr val="B5B5B5"/>
      </a:accent2>
      <a:accent3>
        <a:srgbClr val="FFFFFF"/>
      </a:accent3>
      <a:accent4>
        <a:srgbClr val="00DADA"/>
      </a:accent4>
      <a:accent5>
        <a:srgbClr val="FFFFAA"/>
      </a:accent5>
      <a:accent6>
        <a:srgbClr val="A4A4A4"/>
      </a:accent6>
      <a:hlink>
        <a:srgbClr val="00B4F0"/>
      </a:hlink>
      <a:folHlink>
        <a:srgbClr val="FF00AE"/>
      </a:folHlink>
    </a:clrScheme>
    <a:fontScheme name="Default Design">
      <a:majorFont>
        <a:latin typeface="TUOS Stephenson"/>
        <a:ea typeface=""/>
        <a:cs typeface=""/>
      </a:majorFont>
      <a:minorFont>
        <a:latin typeface="TUOS Blak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lnDef>
  </a:objectDefaults>
  <a:extraClrSchemeLst>
    <a:extraClrScheme>
      <a:clrScheme name="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CFBE3"/>
    </a:dk1>
    <a:lt1>
      <a:srgbClr val="FFFFFF"/>
    </a:lt1>
    <a:dk2>
      <a:srgbClr val="336699"/>
    </a:dk2>
    <a:lt2>
      <a:srgbClr val="FFFF33"/>
    </a:lt2>
    <a:accent1>
      <a:srgbClr val="FFFF00"/>
    </a:accent1>
    <a:accent2>
      <a:srgbClr val="B5B5B5"/>
    </a:accent2>
    <a:accent3>
      <a:srgbClr val="ADB8CA"/>
    </a:accent3>
    <a:accent4>
      <a:srgbClr val="DADADA"/>
    </a:accent4>
    <a:accent5>
      <a:srgbClr val="FFFFAA"/>
    </a:accent5>
    <a:accent6>
      <a:srgbClr val="A4A4A4"/>
    </a:accent6>
    <a:hlink>
      <a:srgbClr val="00B4F0"/>
    </a:hlink>
    <a:folHlink>
      <a:srgbClr val="FF00AE"/>
    </a:folHlink>
  </a:clrScheme>
</a:themeOverride>
</file>

<file path=ppt/theme/themeOverride2.xml><?xml version="1.0" encoding="utf-8"?>
<a:themeOverride xmlns:a="http://schemas.openxmlformats.org/drawingml/2006/main">
  <a:clrScheme name="">
    <a:dk1>
      <a:srgbClr val="FCFBE3"/>
    </a:dk1>
    <a:lt1>
      <a:srgbClr val="FFFFFF"/>
    </a:lt1>
    <a:dk2>
      <a:srgbClr val="336699"/>
    </a:dk2>
    <a:lt2>
      <a:srgbClr val="FFFF33"/>
    </a:lt2>
    <a:accent1>
      <a:srgbClr val="FFFF00"/>
    </a:accent1>
    <a:accent2>
      <a:srgbClr val="B5B5B5"/>
    </a:accent2>
    <a:accent3>
      <a:srgbClr val="ADB8CA"/>
    </a:accent3>
    <a:accent4>
      <a:srgbClr val="DADADA"/>
    </a:accent4>
    <a:accent5>
      <a:srgbClr val="FFFFAA"/>
    </a:accent5>
    <a:accent6>
      <a:srgbClr val="A4A4A4"/>
    </a:accent6>
    <a:hlink>
      <a:srgbClr val="00B4F0"/>
    </a:hlink>
    <a:folHlink>
      <a:srgbClr val="FF00A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66EC32-E1AF-41E4-9678-CB0A946752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THE_tuos_ppt_template_white_World_100 (1)</Template>
  <TotalTime>0</TotalTime>
  <Words>2321</Words>
  <Application>Microsoft Office PowerPoint</Application>
  <PresentationFormat>On-screen Show (4:3)</PresentationFormat>
  <Paragraphs>437</Paragraphs>
  <Slides>29</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Open Sans</vt:lpstr>
      <vt:lpstr>Arial</vt:lpstr>
      <vt:lpstr>Calibri</vt:lpstr>
      <vt:lpstr>Calibri Light</vt:lpstr>
      <vt:lpstr>Cambria</vt:lpstr>
      <vt:lpstr>TUOS Blake</vt:lpstr>
      <vt:lpstr>TUOS Stephenson</vt:lpstr>
      <vt:lpstr>Wingdings</vt:lpstr>
      <vt:lpstr>tuos_ppt_template_white</vt:lpstr>
      <vt:lpstr>4_tuos_ppt_template_white</vt:lpstr>
      <vt:lpstr>Office Theme</vt:lpstr>
      <vt:lpstr>Developing a broader QALY instrument to capture health and wellbeing: the 'Extending the QALY' project</vt:lpstr>
      <vt:lpstr>Motivation for developing a new instrument</vt:lpstr>
      <vt:lpstr>Focus of proposed new instrument  </vt:lpstr>
      <vt:lpstr>E-QALY International teams</vt:lpstr>
      <vt:lpstr>PowerPoint Presentation</vt:lpstr>
      <vt:lpstr>PowerPoint Presentation</vt:lpstr>
      <vt:lpstr>Stage 1: Qualitative literature review</vt:lpstr>
      <vt:lpstr>PowerPoint Presentation</vt:lpstr>
      <vt:lpstr>PowerPoint Presentation</vt:lpstr>
      <vt:lpstr>Stage II: Item generation</vt:lpstr>
      <vt:lpstr>Stage III: Face validation </vt:lpstr>
      <vt:lpstr>PowerPoint Presentation</vt:lpstr>
      <vt:lpstr>Face validation findings</vt:lpstr>
      <vt:lpstr>Stage IV: Psychometric survey</vt:lpstr>
      <vt:lpstr>Results: samples</vt:lpstr>
      <vt:lpstr>Analysis</vt:lpstr>
      <vt:lpstr>Domain level</vt:lpstr>
      <vt:lpstr>PowerPoint Presentation</vt:lpstr>
      <vt:lpstr>PowerPoint Presentation</vt:lpstr>
      <vt:lpstr>PowerPoint Presentation</vt:lpstr>
      <vt:lpstr>PowerPoint Presentation</vt:lpstr>
      <vt:lpstr>Consultation 1 – Views of item reduction for long measure</vt:lpstr>
      <vt:lpstr>EQ-HWB Long form (25 items)</vt:lpstr>
      <vt:lpstr>Consultation 2 – Views on selection for classifier</vt:lpstr>
      <vt:lpstr>EQ-HWB Short form 9-item descriptive system </vt:lpstr>
      <vt:lpstr>EQ-HWB short-form</vt:lpstr>
      <vt:lpstr>Stage V: Valuation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2017-03-28T11:21:55Z</dcterms:created>
  <dcterms:modified xsi:type="dcterms:W3CDTF">2020-11-16T11:29:56Z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TC100854819990</vt:lpwstr>
  </property>
</Properties>
</file>