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4.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9" r:id="rId2"/>
    <p:sldMasterId id="2147483690" r:id="rId3"/>
    <p:sldMasterId id="2147483703" r:id="rId4"/>
    <p:sldMasterId id="2147483709" r:id="rId5"/>
  </p:sldMasterIdLst>
  <p:notesMasterIdLst>
    <p:notesMasterId r:id="rId35"/>
  </p:notesMasterIdLst>
  <p:handoutMasterIdLst>
    <p:handoutMasterId r:id="rId36"/>
  </p:handoutMasterIdLst>
  <p:sldIdLst>
    <p:sldId id="510" r:id="rId6"/>
    <p:sldId id="754" r:id="rId7"/>
    <p:sldId id="278" r:id="rId8"/>
    <p:sldId id="732" r:id="rId9"/>
    <p:sldId id="733" r:id="rId10"/>
    <p:sldId id="734" r:id="rId11"/>
    <p:sldId id="625" r:id="rId12"/>
    <p:sldId id="735" r:id="rId13"/>
    <p:sldId id="618" r:id="rId14"/>
    <p:sldId id="747" r:id="rId15"/>
    <p:sldId id="322" r:id="rId16"/>
    <p:sldId id="323" r:id="rId17"/>
    <p:sldId id="619" r:id="rId18"/>
    <p:sldId id="730" r:id="rId19"/>
    <p:sldId id="524" r:id="rId20"/>
    <p:sldId id="737" r:id="rId21"/>
    <p:sldId id="738" r:id="rId22"/>
    <p:sldId id="739" r:id="rId23"/>
    <p:sldId id="740" r:id="rId24"/>
    <p:sldId id="741" r:id="rId25"/>
    <p:sldId id="748" r:id="rId26"/>
    <p:sldId id="743" r:id="rId27"/>
    <p:sldId id="742" r:id="rId28"/>
    <p:sldId id="749" r:id="rId29"/>
    <p:sldId id="745" r:id="rId30"/>
    <p:sldId id="753" r:id="rId31"/>
    <p:sldId id="751" r:id="rId32"/>
    <p:sldId id="528" r:id="rId33"/>
    <p:sldId id="736" r:id="rId34"/>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45">
          <p15:clr>
            <a:srgbClr val="A4A3A4"/>
          </p15:clr>
        </p15:guide>
        <p15:guide id="2" pos="5404">
          <p15:clr>
            <a:srgbClr val="A4A3A4"/>
          </p15:clr>
        </p15:guide>
      </p15:sldGuideLst>
    </p:ext>
    <p:ext uri="{2D200454-40CA-4A62-9FC3-DE9A4176ACB9}">
      <p15:notesGuideLst xmlns:p15="http://schemas.microsoft.com/office/powerpoint/2012/main">
        <p15:guide id="1" orient="horz" pos="2949" userDrawn="1">
          <p15:clr>
            <a:srgbClr val="A4A3A4"/>
          </p15:clr>
        </p15:guide>
        <p15:guide id="2" pos="2229"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ric Wu" initials="EW" lastIdx="8" clrIdx="0"/>
  <p:cmAuthor id="7" name="John" initials="JEB" lastIdx="4" clrIdx="6"/>
  <p:cmAuthor id="1" name="Eleanor Hayes-Larson" initials="EHL" lastIdx="3" clrIdx="1"/>
  <p:cmAuthor id="2" name="Megan Bright" initials="MB" lastIdx="4" clrIdx="2"/>
  <p:cmAuthor id="3" name="Jipan Xie" initials="JX" lastIdx="2" clrIdx="3"/>
  <p:cmAuthor id="5" name="Wu, Eric" initials="WE" lastIdx="13" clrIdx="4">
    <p:extLst>
      <p:ext uri="{19B8F6BF-5375-455C-9EA6-DF929625EA0E}">
        <p15:presenceInfo xmlns:p15="http://schemas.microsoft.com/office/powerpoint/2012/main" userId="S-1-5-21-1600150946-976098915-2076119496-2388" providerId="AD"/>
      </p:ext>
    </p:extLst>
  </p:cmAuthor>
  <p:cmAuthor id="6" name="Yang, Min" initials="YM" lastIdx="10" clrIdx="5">
    <p:extLst>
      <p:ext uri="{19B8F6BF-5375-455C-9EA6-DF929625EA0E}">
        <p15:presenceInfo xmlns:p15="http://schemas.microsoft.com/office/powerpoint/2012/main" userId="Yang, M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4D4D4D"/>
    <a:srgbClr val="666666"/>
    <a:srgbClr val="003E7E"/>
    <a:srgbClr val="898989"/>
    <a:srgbClr val="DAECFC"/>
    <a:srgbClr val="97CBFF"/>
    <a:srgbClr val="FFE579"/>
    <a:srgbClr val="DFECE5"/>
    <a:srgbClr val="DFF6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97" autoAdjust="0"/>
    <p:restoredTop sz="69805" autoAdjust="0"/>
  </p:normalViewPr>
  <p:slideViewPr>
    <p:cSldViewPr snapToGrid="0">
      <p:cViewPr varScale="1">
        <p:scale>
          <a:sx n="114" d="100"/>
          <a:sy n="114" d="100"/>
        </p:scale>
        <p:origin x="1548" y="102"/>
      </p:cViewPr>
      <p:guideLst>
        <p:guide orient="horz" pos="2245"/>
        <p:guide pos="5404"/>
      </p:guideLst>
    </p:cSldViewPr>
  </p:slideViewPr>
  <p:outlineViewPr>
    <p:cViewPr>
      <p:scale>
        <a:sx n="33" d="100"/>
        <a:sy n="33" d="100"/>
      </p:scale>
      <p:origin x="0" y="41706"/>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5" d="100"/>
          <a:sy n="85" d="100"/>
        </p:scale>
        <p:origin x="2976" y="78"/>
      </p:cViewPr>
      <p:guideLst>
        <p:guide orient="horz" pos="2949"/>
        <p:guide pos="2229"/>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viewProps" Target="viewProps.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 Id="rId8" Type="http://schemas.openxmlformats.org/officeDocument/2006/relationships/slide" Target="slides/slide3.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944055944055944E-2"/>
          <c:y val="5.6872037914691941E-2"/>
          <c:w val="0.78088578088578087"/>
          <c:h val="0.83886255924170616"/>
        </c:manualLayout>
      </c:layout>
      <c:barChart>
        <c:barDir val="col"/>
        <c:grouping val="clustered"/>
        <c:varyColors val="0"/>
        <c:ser>
          <c:idx val="0"/>
          <c:order val="0"/>
          <c:tx>
            <c:strRef>
              <c:f>Sheet1!$A$2</c:f>
              <c:strCache>
                <c:ptCount val="1"/>
                <c:pt idx="0">
                  <c:v>General</c:v>
                </c:pt>
              </c:strCache>
            </c:strRef>
          </c:tx>
          <c:spPr>
            <a:solidFill>
              <a:schemeClr val="accent1"/>
            </a:solidFill>
            <a:ln w="11524">
              <a:solidFill>
                <a:schemeClr val="tx1"/>
              </a:solidFill>
              <a:prstDash val="solid"/>
            </a:ln>
          </c:spPr>
          <c:invertIfNegative val="0"/>
          <c:cat>
            <c:strRef>
              <c:f>Sheet1!$B$1:$I$1</c:f>
              <c:strCache>
                <c:ptCount val="8"/>
                <c:pt idx="0">
                  <c:v>Phys</c:v>
                </c:pt>
                <c:pt idx="1">
                  <c:v>R (p)</c:v>
                </c:pt>
                <c:pt idx="2">
                  <c:v>Social</c:v>
                </c:pt>
                <c:pt idx="3">
                  <c:v>Pain</c:v>
                </c:pt>
                <c:pt idx="4">
                  <c:v>Mental</c:v>
                </c:pt>
                <c:pt idx="5">
                  <c:v>R (e)</c:v>
                </c:pt>
                <c:pt idx="6">
                  <c:v>Vitality</c:v>
                </c:pt>
                <c:pt idx="7">
                  <c:v>Gen.</c:v>
                </c:pt>
              </c:strCache>
            </c:strRef>
          </c:cat>
          <c:val>
            <c:numRef>
              <c:f>Sheet1!$B$2:$I$2</c:f>
              <c:numCache>
                <c:formatCode>General</c:formatCode>
                <c:ptCount val="8"/>
                <c:pt idx="0">
                  <c:v>86.2</c:v>
                </c:pt>
                <c:pt idx="1">
                  <c:v>82.4</c:v>
                </c:pt>
                <c:pt idx="2">
                  <c:v>86.9</c:v>
                </c:pt>
                <c:pt idx="3">
                  <c:v>79</c:v>
                </c:pt>
                <c:pt idx="4">
                  <c:v>72.5</c:v>
                </c:pt>
                <c:pt idx="5">
                  <c:v>81.599999999999994</c:v>
                </c:pt>
                <c:pt idx="6">
                  <c:v>57.4</c:v>
                </c:pt>
                <c:pt idx="7">
                  <c:v>71.2</c:v>
                </c:pt>
              </c:numCache>
            </c:numRef>
          </c:val>
          <c:extLst>
            <c:ext xmlns:c16="http://schemas.microsoft.com/office/drawing/2014/chart" uri="{C3380CC4-5D6E-409C-BE32-E72D297353CC}">
              <c16:uniqueId val="{00000000-08B6-48EC-B00E-B66151D384FE}"/>
            </c:ext>
          </c:extLst>
        </c:ser>
        <c:ser>
          <c:idx val="1"/>
          <c:order val="1"/>
          <c:tx>
            <c:strRef>
              <c:f>Sheet1!$A$3</c:f>
              <c:strCache>
                <c:ptCount val="1"/>
                <c:pt idx="0">
                  <c:v>RA</c:v>
                </c:pt>
              </c:strCache>
            </c:strRef>
          </c:tx>
          <c:spPr>
            <a:solidFill>
              <a:srgbClr val="800000"/>
            </a:solidFill>
            <a:ln w="11524">
              <a:solidFill>
                <a:schemeClr val="tx1"/>
              </a:solidFill>
              <a:prstDash val="solid"/>
            </a:ln>
          </c:spPr>
          <c:invertIfNegative val="0"/>
          <c:cat>
            <c:strRef>
              <c:f>Sheet1!$B$1:$I$1</c:f>
              <c:strCache>
                <c:ptCount val="8"/>
                <c:pt idx="0">
                  <c:v>Phys</c:v>
                </c:pt>
                <c:pt idx="1">
                  <c:v>R (p)</c:v>
                </c:pt>
                <c:pt idx="2">
                  <c:v>Social</c:v>
                </c:pt>
                <c:pt idx="3">
                  <c:v>Pain</c:v>
                </c:pt>
                <c:pt idx="4">
                  <c:v>Mental</c:v>
                </c:pt>
                <c:pt idx="5">
                  <c:v>R (e)</c:v>
                </c:pt>
                <c:pt idx="6">
                  <c:v>Vitality</c:v>
                </c:pt>
                <c:pt idx="7">
                  <c:v>Gen.</c:v>
                </c:pt>
              </c:strCache>
            </c:strRef>
          </c:cat>
          <c:val>
            <c:numRef>
              <c:f>Sheet1!$B$3:$I$3</c:f>
              <c:numCache>
                <c:formatCode>General</c:formatCode>
                <c:ptCount val="8"/>
                <c:pt idx="0">
                  <c:v>50</c:v>
                </c:pt>
                <c:pt idx="1">
                  <c:v>44</c:v>
                </c:pt>
                <c:pt idx="2">
                  <c:v>74</c:v>
                </c:pt>
                <c:pt idx="3">
                  <c:v>47</c:v>
                </c:pt>
                <c:pt idx="4">
                  <c:v>74</c:v>
                </c:pt>
                <c:pt idx="5">
                  <c:v>66</c:v>
                </c:pt>
                <c:pt idx="6">
                  <c:v>45</c:v>
                </c:pt>
                <c:pt idx="7">
                  <c:v>58</c:v>
                </c:pt>
              </c:numCache>
            </c:numRef>
          </c:val>
          <c:extLst>
            <c:ext xmlns:c16="http://schemas.microsoft.com/office/drawing/2014/chart" uri="{C3380CC4-5D6E-409C-BE32-E72D297353CC}">
              <c16:uniqueId val="{00000001-08B6-48EC-B00E-B66151D384FE}"/>
            </c:ext>
          </c:extLst>
        </c:ser>
        <c:dLbls>
          <c:showLegendKey val="0"/>
          <c:showVal val="0"/>
          <c:showCatName val="0"/>
          <c:showSerName val="0"/>
          <c:showPercent val="0"/>
          <c:showBubbleSize val="0"/>
        </c:dLbls>
        <c:gapWidth val="150"/>
        <c:axId val="59768192"/>
        <c:axId val="59769984"/>
      </c:barChart>
      <c:catAx>
        <c:axId val="59768192"/>
        <c:scaling>
          <c:orientation val="minMax"/>
        </c:scaling>
        <c:delete val="0"/>
        <c:axPos val="b"/>
        <c:numFmt formatCode="General" sourceLinked="1"/>
        <c:majorTickMark val="out"/>
        <c:minorTickMark val="none"/>
        <c:tickLblPos val="low"/>
        <c:spPr>
          <a:ln w="2881">
            <a:solidFill>
              <a:schemeClr val="tx1"/>
            </a:solidFill>
            <a:prstDash val="solid"/>
          </a:ln>
        </c:spPr>
        <c:txPr>
          <a:bodyPr rot="0" vert="horz"/>
          <a:lstStyle/>
          <a:p>
            <a:pPr>
              <a:defRPr sz="1089" b="1" i="0" u="none" strike="noStrike" baseline="0">
                <a:solidFill>
                  <a:schemeClr val="tx1"/>
                </a:solidFill>
                <a:latin typeface="Arial"/>
                <a:ea typeface="Arial"/>
                <a:cs typeface="Arial"/>
              </a:defRPr>
            </a:pPr>
            <a:endParaRPr lang="en-US"/>
          </a:p>
        </c:txPr>
        <c:crossAx val="59769984"/>
        <c:crosses val="autoZero"/>
        <c:auto val="1"/>
        <c:lblAlgn val="ctr"/>
        <c:lblOffset val="100"/>
        <c:noMultiLvlLbl val="0"/>
      </c:catAx>
      <c:valAx>
        <c:axId val="59769984"/>
        <c:scaling>
          <c:orientation val="minMax"/>
        </c:scaling>
        <c:delete val="0"/>
        <c:axPos val="l"/>
        <c:majorGridlines>
          <c:spPr>
            <a:ln w="2881">
              <a:solidFill>
                <a:schemeClr val="tx1"/>
              </a:solidFill>
              <a:prstDash val="solid"/>
            </a:ln>
          </c:spPr>
        </c:majorGridlines>
        <c:numFmt formatCode="General" sourceLinked="1"/>
        <c:majorTickMark val="out"/>
        <c:minorTickMark val="none"/>
        <c:tickLblPos val="nextTo"/>
        <c:spPr>
          <a:ln w="2881">
            <a:solidFill>
              <a:schemeClr val="tx1"/>
            </a:solidFill>
            <a:prstDash val="solid"/>
          </a:ln>
        </c:spPr>
        <c:txPr>
          <a:bodyPr rot="0" vert="horz"/>
          <a:lstStyle/>
          <a:p>
            <a:pPr>
              <a:defRPr sz="1633" b="1" i="0" u="none" strike="noStrike" baseline="0">
                <a:solidFill>
                  <a:schemeClr val="tx1"/>
                </a:solidFill>
                <a:latin typeface="Arial"/>
                <a:ea typeface="Arial"/>
                <a:cs typeface="Arial"/>
              </a:defRPr>
            </a:pPr>
            <a:endParaRPr lang="en-US"/>
          </a:p>
        </c:txPr>
        <c:crossAx val="59768192"/>
        <c:crosses val="autoZero"/>
        <c:crossBetween val="between"/>
      </c:valAx>
      <c:spPr>
        <a:noFill/>
        <a:ln w="12700">
          <a:solidFill>
            <a:schemeClr val="tx1"/>
          </a:solidFill>
          <a:prstDash val="solid"/>
        </a:ln>
      </c:spPr>
    </c:plotArea>
    <c:legend>
      <c:legendPos val="r"/>
      <c:layout>
        <c:manualLayout>
          <c:xMode val="edge"/>
          <c:yMode val="edge"/>
          <c:x val="0.84965034965034969"/>
          <c:y val="0.41706161137440756"/>
          <c:w val="0.12038644192913386"/>
          <c:h val="0.15812730576510103"/>
        </c:manualLayout>
      </c:layout>
      <c:overlay val="0"/>
      <c:spPr>
        <a:noFill/>
        <a:ln w="2881">
          <a:solidFill>
            <a:schemeClr val="tx1"/>
          </a:solidFill>
          <a:prstDash val="solid"/>
        </a:ln>
      </c:spPr>
      <c:txPr>
        <a:bodyPr/>
        <a:lstStyle/>
        <a:p>
          <a:pPr>
            <a:defRPr sz="1502" b="1" i="0" u="none" strike="noStrike" baseline="0">
              <a:solidFill>
                <a:schemeClr val="tx1"/>
              </a:solidFill>
              <a:latin typeface="Arial"/>
              <a:ea typeface="Arial"/>
              <a:cs typeface="Arial"/>
            </a:defRPr>
          </a:pPr>
          <a:endParaRPr lang="en-US"/>
        </a:p>
      </c:txPr>
    </c:legend>
    <c:plotVisOnly val="1"/>
    <c:dispBlanksAs val="gap"/>
    <c:showDLblsOverMax val="0"/>
  </c:chart>
  <c:spPr>
    <a:noFill/>
    <a:ln>
      <a:noFill/>
    </a:ln>
  </c:spPr>
  <c:txPr>
    <a:bodyPr/>
    <a:lstStyle/>
    <a:p>
      <a:pPr>
        <a:defRPr sz="1633" b="1" i="0" u="none" strike="noStrike" baseline="0">
          <a:solidFill>
            <a:schemeClr val="tx1"/>
          </a:solidFill>
          <a:latin typeface="Arial"/>
          <a:ea typeface="Arial"/>
          <a:cs typeface="Arial"/>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66733" cy="468154"/>
          </a:xfrm>
          <a:prstGeom prst="rect">
            <a:avLst/>
          </a:prstGeom>
        </p:spPr>
        <p:txBody>
          <a:bodyPr vert="horz" lIns="93927" tIns="46963" rIns="93927" bIns="46963" rtlCol="0"/>
          <a:lstStyle>
            <a:lvl1pPr algn="l">
              <a:defRPr sz="1200"/>
            </a:lvl1pPr>
          </a:lstStyle>
          <a:p>
            <a:endParaRPr lang="en-US" dirty="0"/>
          </a:p>
        </p:txBody>
      </p:sp>
      <p:sp>
        <p:nvSpPr>
          <p:cNvPr id="3" name="Date Placeholder 2"/>
          <p:cNvSpPr>
            <a:spLocks noGrp="1"/>
          </p:cNvSpPr>
          <p:nvPr>
            <p:ph type="dt" sz="quarter" idx="1"/>
          </p:nvPr>
        </p:nvSpPr>
        <p:spPr>
          <a:xfrm>
            <a:off x="4008705" y="1"/>
            <a:ext cx="3066733" cy="468154"/>
          </a:xfrm>
          <a:prstGeom prst="rect">
            <a:avLst/>
          </a:prstGeom>
        </p:spPr>
        <p:txBody>
          <a:bodyPr vert="horz" lIns="93927" tIns="46963" rIns="93927" bIns="46963" rtlCol="0"/>
          <a:lstStyle>
            <a:lvl1pPr algn="r">
              <a:defRPr sz="1200"/>
            </a:lvl1pPr>
          </a:lstStyle>
          <a:p>
            <a:fld id="{540DE98B-C2B0-4514-8657-E05B9431B9B4}" type="datetimeFigureOut">
              <a:rPr lang="en-US" smtClean="0"/>
              <a:t>11/13/2020</a:t>
            </a:fld>
            <a:endParaRPr lang="en-US" dirty="0"/>
          </a:p>
        </p:txBody>
      </p:sp>
      <p:sp>
        <p:nvSpPr>
          <p:cNvPr id="4" name="Footer Placeholder 3"/>
          <p:cNvSpPr>
            <a:spLocks noGrp="1"/>
          </p:cNvSpPr>
          <p:nvPr>
            <p:ph type="ftr" sz="quarter" idx="2"/>
          </p:nvPr>
        </p:nvSpPr>
        <p:spPr>
          <a:xfrm>
            <a:off x="1" y="8893297"/>
            <a:ext cx="3066733" cy="468154"/>
          </a:xfrm>
          <a:prstGeom prst="rect">
            <a:avLst/>
          </a:prstGeom>
        </p:spPr>
        <p:txBody>
          <a:bodyPr vert="horz" lIns="93927" tIns="46963" rIns="93927" bIns="46963"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08705" y="8893297"/>
            <a:ext cx="3066733" cy="468154"/>
          </a:xfrm>
          <a:prstGeom prst="rect">
            <a:avLst/>
          </a:prstGeom>
        </p:spPr>
        <p:txBody>
          <a:bodyPr vert="horz" lIns="93927" tIns="46963" rIns="93927" bIns="46963" rtlCol="0" anchor="b"/>
          <a:lstStyle>
            <a:lvl1pPr algn="r">
              <a:defRPr sz="1200"/>
            </a:lvl1pPr>
          </a:lstStyle>
          <a:p>
            <a:fld id="{55F4C544-E393-4F10-B226-73805A21F179}" type="slidenum">
              <a:rPr lang="en-US" smtClean="0"/>
              <a:t>‹#›</a:t>
            </a:fld>
            <a:endParaRPr lang="en-US" dirty="0"/>
          </a:p>
        </p:txBody>
      </p:sp>
    </p:spTree>
    <p:extLst>
      <p:ext uri="{BB962C8B-B14F-4D97-AF65-F5344CB8AC3E}">
        <p14:creationId xmlns:p14="http://schemas.microsoft.com/office/powerpoint/2010/main" val="27474242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66733" cy="468154"/>
          </a:xfrm>
          <a:prstGeom prst="rect">
            <a:avLst/>
          </a:prstGeom>
        </p:spPr>
        <p:txBody>
          <a:bodyPr vert="horz" lIns="93927" tIns="46963" rIns="93927" bIns="46963" rtlCol="0"/>
          <a:lstStyle>
            <a:lvl1pPr algn="l">
              <a:defRPr sz="1200"/>
            </a:lvl1pPr>
          </a:lstStyle>
          <a:p>
            <a:endParaRPr lang="en-US" dirty="0"/>
          </a:p>
        </p:txBody>
      </p:sp>
      <p:sp>
        <p:nvSpPr>
          <p:cNvPr id="3" name="Date Placeholder 2"/>
          <p:cNvSpPr>
            <a:spLocks noGrp="1"/>
          </p:cNvSpPr>
          <p:nvPr>
            <p:ph type="dt" idx="1"/>
          </p:nvPr>
        </p:nvSpPr>
        <p:spPr>
          <a:xfrm>
            <a:off x="4008705" y="1"/>
            <a:ext cx="3066733" cy="468154"/>
          </a:xfrm>
          <a:prstGeom prst="rect">
            <a:avLst/>
          </a:prstGeom>
        </p:spPr>
        <p:txBody>
          <a:bodyPr vert="horz" lIns="93927" tIns="46963" rIns="93927" bIns="46963" rtlCol="0"/>
          <a:lstStyle>
            <a:lvl1pPr algn="r">
              <a:defRPr sz="1200"/>
            </a:lvl1pPr>
          </a:lstStyle>
          <a:p>
            <a:fld id="{9224B53A-DBEA-4EF0-A223-95B42AE60219}" type="datetimeFigureOut">
              <a:rPr lang="en-US" smtClean="0"/>
              <a:t>11/13/2020</a:t>
            </a:fld>
            <a:endParaRPr lang="en-US" dirty="0"/>
          </a:p>
        </p:txBody>
      </p:sp>
      <p:sp>
        <p:nvSpPr>
          <p:cNvPr id="4" name="Slide Image Placeholder 3"/>
          <p:cNvSpPr>
            <a:spLocks noGrp="1" noRot="1" noChangeAspect="1"/>
          </p:cNvSpPr>
          <p:nvPr>
            <p:ph type="sldImg" idx="2"/>
          </p:nvPr>
        </p:nvSpPr>
        <p:spPr>
          <a:xfrm>
            <a:off x="1196975" y="703263"/>
            <a:ext cx="4683125" cy="3511550"/>
          </a:xfrm>
          <a:prstGeom prst="rect">
            <a:avLst/>
          </a:prstGeom>
          <a:noFill/>
          <a:ln w="12700">
            <a:solidFill>
              <a:prstClr val="black"/>
            </a:solidFill>
          </a:ln>
        </p:spPr>
        <p:txBody>
          <a:bodyPr vert="horz" lIns="93927" tIns="46963" rIns="93927" bIns="46963" rtlCol="0" anchor="ctr"/>
          <a:lstStyle/>
          <a:p>
            <a:endParaRPr lang="en-US" dirty="0"/>
          </a:p>
        </p:txBody>
      </p:sp>
      <p:sp>
        <p:nvSpPr>
          <p:cNvPr id="5" name="Notes Placeholder 4"/>
          <p:cNvSpPr>
            <a:spLocks noGrp="1"/>
          </p:cNvSpPr>
          <p:nvPr>
            <p:ph type="body" sz="quarter" idx="3"/>
          </p:nvPr>
        </p:nvSpPr>
        <p:spPr>
          <a:xfrm>
            <a:off x="707708" y="4447463"/>
            <a:ext cx="5661660" cy="4213384"/>
          </a:xfrm>
          <a:prstGeom prst="rect">
            <a:avLst/>
          </a:prstGeom>
        </p:spPr>
        <p:txBody>
          <a:bodyPr vert="horz" lIns="93927" tIns="46963" rIns="93927" bIns="4696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93297"/>
            <a:ext cx="3066733" cy="468154"/>
          </a:xfrm>
          <a:prstGeom prst="rect">
            <a:avLst/>
          </a:prstGeom>
        </p:spPr>
        <p:txBody>
          <a:bodyPr vert="horz" lIns="93927" tIns="46963" rIns="93927" bIns="46963"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705" y="8893297"/>
            <a:ext cx="3066733" cy="468154"/>
          </a:xfrm>
          <a:prstGeom prst="rect">
            <a:avLst/>
          </a:prstGeom>
        </p:spPr>
        <p:txBody>
          <a:bodyPr vert="horz" lIns="93927" tIns="46963" rIns="93927" bIns="46963" rtlCol="0" anchor="b"/>
          <a:lstStyle>
            <a:lvl1pPr algn="r">
              <a:defRPr sz="1200"/>
            </a:lvl1pPr>
          </a:lstStyle>
          <a:p>
            <a:fld id="{E874CB30-6540-4A0E-B0A3-7A744C2FC9FA}" type="slidenum">
              <a:rPr lang="en-US" smtClean="0"/>
              <a:t>‹#›</a:t>
            </a:fld>
            <a:endParaRPr lang="en-US" dirty="0"/>
          </a:p>
        </p:txBody>
      </p:sp>
    </p:spTree>
    <p:extLst>
      <p:ext uri="{BB962C8B-B14F-4D97-AF65-F5344CB8AC3E}">
        <p14:creationId xmlns:p14="http://schemas.microsoft.com/office/powerpoint/2010/main" val="37664106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9B8E87-D4CA-4403-9E89-0B698DD77BB6}" type="slidenum">
              <a:rPr lang="en-GB"/>
              <a:pPr/>
              <a:t>3</a:t>
            </a:fld>
            <a:endParaRPr lang="en-GB"/>
          </a:p>
        </p:txBody>
      </p:sp>
      <p:sp>
        <p:nvSpPr>
          <p:cNvPr id="155650" name="Rectangle 2"/>
          <p:cNvSpPr>
            <a:spLocks noGrp="1" noRot="1" noChangeAspect="1" noChangeArrowheads="1" noTextEdit="1"/>
          </p:cNvSpPr>
          <p:nvPr>
            <p:ph type="sldImg"/>
          </p:nvPr>
        </p:nvSpPr>
        <p:spPr>
          <a:xfrm>
            <a:off x="1087438" y="869950"/>
            <a:ext cx="4622800" cy="3467100"/>
          </a:xfrm>
          <a:ln/>
        </p:spPr>
      </p:sp>
      <p:sp>
        <p:nvSpPr>
          <p:cNvPr id="155651" name="Rectangle 3"/>
          <p:cNvSpPr>
            <a:spLocks noGrp="1" noChangeArrowheads="1"/>
          </p:cNvSpPr>
          <p:nvPr>
            <p:ph type="body" idx="1"/>
          </p:nvPr>
        </p:nvSpPr>
        <p:spPr>
          <a:xfrm>
            <a:off x="906357" y="4717451"/>
            <a:ext cx="4984962" cy="4179757"/>
          </a:xfrm>
        </p:spPr>
        <p:txBody>
          <a:bodyPr/>
          <a:lstStyle/>
          <a:p>
            <a:r>
              <a:rPr lang="en-GB" dirty="0"/>
              <a:t>Standard (psychometric) measures of </a:t>
            </a:r>
            <a:r>
              <a:rPr lang="en-GB" dirty="0" err="1"/>
              <a:t>HRQoL</a:t>
            </a:r>
            <a:r>
              <a:rPr lang="en-GB" dirty="0"/>
              <a:t> such as the SF-36</a:t>
            </a:r>
          </a:p>
          <a:p>
            <a:pPr>
              <a:buFontTx/>
              <a:buChar char="-"/>
            </a:pPr>
            <a:r>
              <a:rPr lang="en-GB" u="sng" dirty="0"/>
              <a:t>describe</a:t>
            </a:r>
            <a:r>
              <a:rPr lang="en-GB" dirty="0"/>
              <a:t> health in various dimensions </a:t>
            </a:r>
          </a:p>
          <a:p>
            <a:pPr>
              <a:buFontTx/>
              <a:buChar char="-"/>
            </a:pPr>
            <a:r>
              <a:rPr lang="en-GB" dirty="0"/>
              <a:t> but do not explicitly incorporate preference information  but use scoring algorithm based on simple summative scoring or more recently RASCHE analysis</a:t>
            </a:r>
          </a:p>
          <a:p>
            <a:r>
              <a:rPr lang="en-GB" dirty="0"/>
              <a:t>There are a class of measures of health related quality of life known as Multi-attribute utility measure  (such as the HUI or the EQ-5D) which have been designed for use in economic evaluation.  These:</a:t>
            </a:r>
          </a:p>
          <a:p>
            <a:r>
              <a:rPr lang="en-GB" dirty="0"/>
              <a:t> - also describe health, though usually on a cruder scale</a:t>
            </a:r>
          </a:p>
          <a:p>
            <a:pPr>
              <a:buFontTx/>
              <a:buChar char="-"/>
            </a:pPr>
            <a:r>
              <a:rPr lang="en-GB" dirty="0"/>
              <a:t>these incorporate preference weights derived from sample of the general population reflecting the value people give to different aspects of health</a:t>
            </a:r>
          </a:p>
          <a:p>
            <a:pPr>
              <a:buFontTx/>
              <a:buChar char="-"/>
            </a:pPr>
            <a:r>
              <a:rPr lang="en-GB" dirty="0"/>
              <a:t>  these can be used to </a:t>
            </a:r>
            <a:r>
              <a:rPr lang="en-GB" u="sng" dirty="0"/>
              <a:t>value</a:t>
            </a:r>
            <a:r>
              <a:rPr lang="en-GB" dirty="0"/>
              <a:t> health states and calculate QALYs</a:t>
            </a:r>
          </a:p>
          <a:p>
            <a:r>
              <a:rPr lang="en-GB" dirty="0"/>
              <a:t>The rationale for this study were:</a:t>
            </a:r>
          </a:p>
          <a:p>
            <a:pPr>
              <a:buFontTx/>
              <a:buChar char="-"/>
            </a:pPr>
            <a:r>
              <a:rPr lang="en-GB" dirty="0"/>
              <a:t>that the SF-36 is the most widely used generic measure of health  whereas MAUS have only been used in a limited way </a:t>
            </a:r>
          </a:p>
          <a:p>
            <a:pPr>
              <a:buFontTx/>
              <a:buChar char="-"/>
            </a:pPr>
            <a:r>
              <a:rPr lang="en-GB" dirty="0"/>
              <a:t>- there has been some concern about the relevance and sensitivity of existing MAUS for many conditions and treatment outcomes.</a:t>
            </a:r>
          </a:p>
          <a:p>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a:spLocks noGrp="1" noChangeArrowheads="1"/>
          </p:cNvSpPr>
          <p:nvPr>
            <p:ph type="sldNum" sz="quarter" idx="5"/>
          </p:nvPr>
        </p:nvSpPr>
        <p:spPr>
          <a:noFill/>
        </p:spPr>
        <p:txBody>
          <a:bodyPr/>
          <a:lstStyle/>
          <a:p>
            <a:pPr defTabSz="925513"/>
            <a:fld id="{1346CCAD-441D-4F46-9E28-361BC20FC0B7}" type="slidenum">
              <a:rPr lang="en-GB" smtClean="0">
                <a:cs typeface="Arial" charset="0"/>
              </a:rPr>
              <a:pPr defTabSz="925513"/>
              <a:t>7</a:t>
            </a:fld>
            <a:endParaRPr lang="en-GB" dirty="0">
              <a:cs typeface="Arial" charset="0"/>
            </a:endParaRPr>
          </a:p>
        </p:txBody>
      </p:sp>
      <p:sp>
        <p:nvSpPr>
          <p:cNvPr id="51202" name="Rectangle 2"/>
          <p:cNvSpPr>
            <a:spLocks noGrp="1" noRot="1" noChangeAspect="1" noChangeArrowheads="1" noTextEdit="1"/>
          </p:cNvSpPr>
          <p:nvPr>
            <p:ph type="sldImg"/>
          </p:nvPr>
        </p:nvSpPr>
        <p:spPr>
          <a:xfrm>
            <a:off x="1087438" y="869950"/>
            <a:ext cx="4622800" cy="3468688"/>
          </a:xfrm>
          <a:ln/>
        </p:spPr>
      </p:sp>
      <p:sp>
        <p:nvSpPr>
          <p:cNvPr id="51203" name="Rectangle 3"/>
          <p:cNvSpPr>
            <a:spLocks noGrp="1" noChangeArrowheads="1"/>
          </p:cNvSpPr>
          <p:nvPr>
            <p:ph type="body" idx="1"/>
          </p:nvPr>
        </p:nvSpPr>
        <p:spPr>
          <a:xfrm>
            <a:off x="906463" y="4717547"/>
            <a:ext cx="4984750" cy="4178125"/>
          </a:xfrm>
          <a:noFill/>
          <a:ln/>
        </p:spPr>
        <p:txBody>
          <a:bodyPr lIns="91135" tIns="45567" rIns="91135" bIns="45567"/>
          <a:lstStyle/>
          <a:p>
            <a:pPr eaLnBrk="1" hangingPunct="1">
              <a:lnSpc>
                <a:spcPct val="80000"/>
              </a:lnSpc>
            </a:pPr>
            <a:r>
              <a:rPr lang="en-GB" sz="1400" dirty="0"/>
              <a:t>The Short-Form 6-D health state classification was formed by selecting items from the SF-36:</a:t>
            </a:r>
          </a:p>
          <a:p>
            <a:pPr eaLnBrk="1" hangingPunct="1">
              <a:lnSpc>
                <a:spcPct val="80000"/>
              </a:lnSpc>
              <a:buFontTx/>
              <a:buChar char="•"/>
            </a:pPr>
            <a:r>
              <a:rPr lang="en-GB" sz="1400" dirty="0"/>
              <a:t>The number of dimensions was reduced from 8 to 6.  This was done by dropping the general health dimension of the SF-36 since the purpose of the exercise is to derive an overall value for health. And by combining the two role limitation dimensions.</a:t>
            </a:r>
          </a:p>
          <a:p>
            <a:pPr eaLnBrk="1" hangingPunct="1">
              <a:lnSpc>
                <a:spcPct val="80000"/>
              </a:lnSpc>
              <a:buFontTx/>
              <a:buChar char="•"/>
            </a:pPr>
            <a:r>
              <a:rPr lang="en-GB" sz="1400" dirty="0"/>
              <a:t>Within the 6 dimension items were selected in order to minimise the overall information loss.  Dr. John Ware and his colleagues contributed to this process and provided evidence for the psychometric performance of each item in explaining each health concepts across the severity range (including the results of factor and rasche analysis).  </a:t>
            </a:r>
          </a:p>
          <a:p>
            <a:pPr eaLnBrk="1" hangingPunct="1">
              <a:lnSpc>
                <a:spcPct val="80000"/>
              </a:lnSpc>
              <a:buFontTx/>
              <a:buChar char="•"/>
            </a:pPr>
            <a:r>
              <a:rPr lang="en-GB" sz="1400" dirty="0"/>
              <a:t>The result is the SF-6D with dimensions for physical functioning,  role limitation, social functioning, pain, mental health and vitality  </a:t>
            </a:r>
          </a:p>
          <a:p>
            <a:pPr eaLnBrk="1" hangingPunct="1">
              <a:lnSpc>
                <a:spcPct val="80000"/>
              </a:lnSpc>
              <a:buFontTx/>
              <a:buChar char="•"/>
            </a:pPr>
            <a:r>
              <a:rPr lang="en-GB" sz="1400" dirty="0"/>
              <a:t>Each dimension has between 4 and 6 </a:t>
            </a:r>
            <a:r>
              <a:rPr lang="en-GB" sz="1400" u="sng" dirty="0"/>
              <a:t>levels</a:t>
            </a:r>
            <a:r>
              <a:rPr lang="en-GB" sz="1400" dirty="0"/>
              <a:t> of severity </a:t>
            </a:r>
          </a:p>
          <a:p>
            <a:pPr eaLnBrk="1" hangingPunct="1">
              <a:lnSpc>
                <a:spcPct val="90000"/>
              </a:lnSpc>
              <a:buFontTx/>
              <a:buChar char="•"/>
            </a:pPr>
            <a:r>
              <a:rPr lang="en-GB" sz="1400" dirty="0"/>
              <a:t>A SF-6D </a:t>
            </a:r>
            <a:r>
              <a:rPr lang="en-GB" sz="1400" u="sng" dirty="0"/>
              <a:t>Health state</a:t>
            </a:r>
            <a:r>
              <a:rPr lang="en-GB" sz="1400" dirty="0"/>
              <a:t> is defined by selecting one level from each dimension</a:t>
            </a:r>
          </a:p>
          <a:p>
            <a:pPr eaLnBrk="1" hangingPunct="1">
              <a:lnSpc>
                <a:spcPct val="90000"/>
              </a:lnSpc>
              <a:buFontTx/>
              <a:buChar char="•"/>
            </a:pPr>
            <a:r>
              <a:rPr lang="en-GB" sz="1400" dirty="0"/>
              <a:t>In this way the SF-6D defines 18,000 health states</a:t>
            </a:r>
          </a:p>
          <a:p>
            <a:pPr eaLnBrk="1" hangingPunct="1">
              <a:lnSpc>
                <a:spcPct val="90000"/>
              </a:lnSpc>
              <a:buFontTx/>
              <a:buChar char="•"/>
            </a:pPr>
            <a:r>
              <a:rPr lang="en-GB" sz="1400" dirty="0"/>
              <a:t>SF-36 data can be assigned to the new classification</a:t>
            </a:r>
          </a:p>
          <a:p>
            <a:pPr eaLnBrk="1" hangingPunct="1">
              <a:lnSpc>
                <a:spcPct val="90000"/>
              </a:lnSpc>
            </a:pPr>
            <a:endParaRPr lang="en-US" sz="14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a:extLst>
              <a:ext uri="{FF2B5EF4-FFF2-40B4-BE49-F238E27FC236}">
                <a16:creationId xmlns:a16="http://schemas.microsoft.com/office/drawing/2014/main" id="{3936156E-FA2B-4EAE-BF0F-E2DA88872CE6}"/>
              </a:ext>
            </a:extLst>
          </p:cNvPr>
          <p:cNvSpPr>
            <a:spLocks noGrp="1" noChangeArrowheads="1"/>
          </p:cNvSpPr>
          <p:nvPr>
            <p:ph type="sldNum" sz="quarter" idx="5"/>
          </p:nvPr>
        </p:nvSpPr>
        <p:spPr>
          <a:ln/>
        </p:spPr>
        <p:txBody>
          <a:bodyPr/>
          <a:lstStyle/>
          <a:p>
            <a:fld id="{BC374045-B5DD-433E-9925-A830B279E02D}" type="slidenum">
              <a:rPr lang="en-GB" altLang="en-US"/>
              <a:pPr/>
              <a:t>11</a:t>
            </a:fld>
            <a:endParaRPr lang="en-GB" altLang="en-US"/>
          </a:p>
        </p:txBody>
      </p:sp>
      <p:sp>
        <p:nvSpPr>
          <p:cNvPr id="99330" name="Rectangle 2">
            <a:extLst>
              <a:ext uri="{FF2B5EF4-FFF2-40B4-BE49-F238E27FC236}">
                <a16:creationId xmlns:a16="http://schemas.microsoft.com/office/drawing/2014/main" id="{265DBA2A-4806-48C6-832F-999BFBC76174}"/>
              </a:ext>
            </a:extLst>
          </p:cNvPr>
          <p:cNvSpPr>
            <a:spLocks noGrp="1" noRot="1" noChangeAspect="1" noChangeArrowheads="1" noTextEdit="1"/>
          </p:cNvSpPr>
          <p:nvPr>
            <p:ph type="sldImg"/>
          </p:nvPr>
        </p:nvSpPr>
        <p:spPr>
          <a:xfrm>
            <a:off x="1085850" y="869950"/>
            <a:ext cx="4625975" cy="3468688"/>
          </a:xfrm>
          <a:ln/>
        </p:spPr>
      </p:sp>
      <p:sp>
        <p:nvSpPr>
          <p:cNvPr id="99331" name="Rectangle 3">
            <a:extLst>
              <a:ext uri="{FF2B5EF4-FFF2-40B4-BE49-F238E27FC236}">
                <a16:creationId xmlns:a16="http://schemas.microsoft.com/office/drawing/2014/main" id="{D4E7436A-283A-4488-87AC-F036CA2BA70D}"/>
              </a:ext>
            </a:extLst>
          </p:cNvPr>
          <p:cNvSpPr>
            <a:spLocks noGrp="1" noChangeArrowheads="1"/>
          </p:cNvSpPr>
          <p:nvPr>
            <p:ph type="body" idx="1"/>
          </p:nvPr>
        </p:nvSpPr>
        <p:spPr/>
        <p:txBody>
          <a:bodyPr/>
          <a:lstStyle/>
          <a:p>
            <a:r>
              <a:rPr lang="en-GB" altLang="en-US" sz="1600"/>
              <a:t>The aim was to model the value of all health states defined by the sf-6D from the sample of health state values. The starting point was a simple additive model with each dimension level entered as a dummy variable on estimated by OLS.</a:t>
            </a:r>
          </a:p>
          <a:p>
            <a:pPr>
              <a:buFontTx/>
              <a:buChar char="•"/>
            </a:pPr>
            <a:r>
              <a:rPr lang="en-GB" altLang="en-US" sz="1600"/>
              <a:t>There was a choice as to whether to estimate a model at the level of individual observation or mean health state value – we have estimated both and found it makes little difference</a:t>
            </a:r>
          </a:p>
          <a:p>
            <a:pPr>
              <a:lnSpc>
                <a:spcPct val="130000"/>
              </a:lnSpc>
              <a:buFontTx/>
              <a:buChar char="•"/>
            </a:pPr>
            <a:r>
              <a:rPr lang="en-GB" altLang="en-US" sz="1600"/>
              <a:t>to allow for the hierarchical structure of the data from the fact that each respondent was providing a number of observations a RE model was used</a:t>
            </a:r>
          </a:p>
          <a:p>
            <a:pPr>
              <a:lnSpc>
                <a:spcPct val="130000"/>
              </a:lnSpc>
              <a:buFontTx/>
              <a:buChar char="•"/>
            </a:pPr>
            <a:r>
              <a:rPr lang="en-GB" altLang="en-US" sz="1600"/>
              <a:t>a variety of functional forms were examined to deal with the skewness in the data</a:t>
            </a:r>
          </a:p>
          <a:p>
            <a:pPr>
              <a:lnSpc>
                <a:spcPct val="130000"/>
              </a:lnSpc>
              <a:buFontTx/>
              <a:buChar char="•"/>
            </a:pPr>
            <a:r>
              <a:rPr lang="en-GB" altLang="en-US" sz="1600"/>
              <a:t>interactions were considered in a variety of ways</a:t>
            </a:r>
          </a:p>
          <a:p>
            <a:pPr>
              <a:lnSpc>
                <a:spcPct val="130000"/>
              </a:lnSpc>
            </a:pPr>
            <a:endParaRPr lang="en-GB" altLang="en-US"/>
          </a:p>
          <a:p>
            <a:pPr>
              <a:lnSpc>
                <a:spcPct val="130000"/>
              </a:lnSpc>
            </a:pPr>
            <a:endParaRPr lang="en-GB" altLang="en-US"/>
          </a:p>
          <a:p>
            <a:endParaRPr lang="en-US" altLang="en-US"/>
          </a:p>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a:extLst>
              <a:ext uri="{FF2B5EF4-FFF2-40B4-BE49-F238E27FC236}">
                <a16:creationId xmlns:a16="http://schemas.microsoft.com/office/drawing/2014/main" id="{4D8DAC16-4512-4E6B-96A1-A964659E4E8C}"/>
              </a:ext>
            </a:extLst>
          </p:cNvPr>
          <p:cNvSpPr>
            <a:spLocks noGrp="1" noChangeArrowheads="1"/>
          </p:cNvSpPr>
          <p:nvPr>
            <p:ph type="sldNum" sz="quarter" idx="5"/>
          </p:nvPr>
        </p:nvSpPr>
        <p:spPr>
          <a:ln/>
        </p:spPr>
        <p:txBody>
          <a:bodyPr/>
          <a:lstStyle/>
          <a:p>
            <a:fld id="{89E2DEF7-4C9C-42D7-9B73-3C6C0F977DF5}" type="slidenum">
              <a:rPr lang="en-GB" altLang="en-US"/>
              <a:pPr/>
              <a:t>12</a:t>
            </a:fld>
            <a:endParaRPr lang="en-GB" altLang="en-US"/>
          </a:p>
        </p:txBody>
      </p:sp>
      <p:sp>
        <p:nvSpPr>
          <p:cNvPr id="101378" name="Rectangle 2">
            <a:extLst>
              <a:ext uri="{FF2B5EF4-FFF2-40B4-BE49-F238E27FC236}">
                <a16:creationId xmlns:a16="http://schemas.microsoft.com/office/drawing/2014/main" id="{DEBF5EF1-4F39-4344-872D-2F0DCE2AF56D}"/>
              </a:ext>
            </a:extLst>
          </p:cNvPr>
          <p:cNvSpPr>
            <a:spLocks noGrp="1" noRot="1" noChangeAspect="1" noChangeArrowheads="1" noTextEdit="1"/>
          </p:cNvSpPr>
          <p:nvPr>
            <p:ph type="sldImg"/>
          </p:nvPr>
        </p:nvSpPr>
        <p:spPr>
          <a:xfrm>
            <a:off x="1085850" y="869950"/>
            <a:ext cx="4625975" cy="3468688"/>
          </a:xfrm>
          <a:ln cap="flat">
            <a:solidFill>
              <a:schemeClr val="tx1"/>
            </a:solidFill>
          </a:ln>
        </p:spPr>
      </p:sp>
      <p:sp>
        <p:nvSpPr>
          <p:cNvPr id="101379" name="Rectangle 3">
            <a:extLst>
              <a:ext uri="{FF2B5EF4-FFF2-40B4-BE49-F238E27FC236}">
                <a16:creationId xmlns:a16="http://schemas.microsoft.com/office/drawing/2014/main" id="{7CD0931A-8692-4A00-B2E7-0092FDABD2CD}"/>
              </a:ext>
            </a:extLst>
          </p:cNvPr>
          <p:cNvSpPr>
            <a:spLocks noGrp="1" noChangeArrowheads="1"/>
          </p:cNvSpPr>
          <p:nvPr>
            <p:ph type="body" idx="1"/>
          </p:nvPr>
        </p:nvSpPr>
        <p:spPr>
          <a:noFill/>
          <a:ln/>
        </p:spPr>
        <p:txBody>
          <a:bodyPr/>
          <a:lstStyle/>
          <a:p>
            <a:pPr>
              <a:buFontTx/>
              <a:buChar char="•"/>
            </a:pPr>
            <a:r>
              <a:rPr lang="en-GB" altLang="en-US" sz="1600"/>
              <a:t>The estimate of the ‘main effects’, that is the decrements associated with each dimension level, were found to be robust to the precise model specification</a:t>
            </a:r>
          </a:p>
          <a:p>
            <a:pPr>
              <a:buFontTx/>
              <a:buChar char="•"/>
            </a:pPr>
            <a:r>
              <a:rPr lang="en-GB" altLang="en-US" sz="1600"/>
              <a:t>In terms of results, pain, mental health and physical functioning have largest effects</a:t>
            </a:r>
          </a:p>
          <a:p>
            <a:pPr>
              <a:buFontTx/>
              <a:buChar char="•"/>
            </a:pPr>
            <a:r>
              <a:rPr lang="en-GB" altLang="en-US" sz="1600"/>
              <a:t>Most, though not all the decrements were significant and consistent with the ordinality of the scales</a:t>
            </a:r>
          </a:p>
          <a:p>
            <a:pPr>
              <a:buFontTx/>
              <a:buChar char="•"/>
            </a:pPr>
            <a:r>
              <a:rPr lang="en-GB" altLang="en-US" sz="1600"/>
              <a:t>predictions: 79% correct to within +/- .1 and - 53% correct to within +/- 0.05</a:t>
            </a:r>
          </a:p>
          <a:p>
            <a:pPr>
              <a:buFontTx/>
              <a:buChar char="•"/>
            </a:pPr>
            <a:r>
              <a:rPr lang="en-GB" altLang="en-US" sz="1600"/>
              <a:t>explanatory power in those models with an adjusted R-squared was upto 0.51 for mean models </a:t>
            </a:r>
          </a:p>
          <a:p>
            <a:pPr>
              <a:buFontTx/>
              <a:buChar char="•"/>
            </a:pPr>
            <a:r>
              <a:rPr lang="en-GB" altLang="en-US" sz="1600"/>
              <a:t>Despite the interaction term, the tendency remains to over predict actual health state values at the lower end</a:t>
            </a:r>
          </a:p>
          <a:p>
            <a:endParaRPr lang="en-US" altLang="en-US" sz="160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505575"/>
          </a:xfrm>
          <a:prstGeom prst="rect">
            <a:avLst/>
          </a:prstGeom>
          <a:solidFill>
            <a:schemeClr val="tx2"/>
          </a:solidFill>
          <a:ln w="9525">
            <a:noFill/>
            <a:miter lim="800000"/>
            <a:headEnd/>
            <a:tailEnd/>
          </a:ln>
          <a:effectLst/>
        </p:spPr>
        <p:txBody>
          <a:bodyPr wrap="none" anchor="ctr"/>
          <a:lstStyle/>
          <a:p>
            <a:pPr>
              <a:defRPr/>
            </a:pPr>
            <a:endParaRPr lang="en-US" dirty="0">
              <a:cs typeface="+mn-cs"/>
            </a:endParaRPr>
          </a:p>
        </p:txBody>
      </p:sp>
      <p:pic>
        <p:nvPicPr>
          <p:cNvPr id="5" name="Picture 13" descr="AG_white3.png"/>
          <p:cNvPicPr>
            <a:picLocks noChangeAspect="1"/>
          </p:cNvPicPr>
          <p:nvPr/>
        </p:nvPicPr>
        <p:blipFill>
          <a:blip r:embed="rId2" cstate="print"/>
          <a:srcRect/>
          <a:stretch>
            <a:fillRect/>
          </a:stretch>
        </p:blipFill>
        <p:spPr bwMode="auto">
          <a:xfrm>
            <a:off x="5645150" y="523875"/>
            <a:ext cx="3073400" cy="441325"/>
          </a:xfrm>
          <a:prstGeom prst="rect">
            <a:avLst/>
          </a:prstGeom>
          <a:noFill/>
          <a:ln w="9525">
            <a:noFill/>
            <a:miter lim="800000"/>
            <a:headEnd/>
            <a:tailEnd/>
          </a:ln>
        </p:spPr>
      </p:pic>
      <p:sp>
        <p:nvSpPr>
          <p:cNvPr id="6" name="Line 7"/>
          <p:cNvSpPr>
            <a:spLocks noChangeShapeType="1"/>
          </p:cNvSpPr>
          <p:nvPr/>
        </p:nvSpPr>
        <p:spPr bwMode="auto">
          <a:xfrm>
            <a:off x="730250" y="0"/>
            <a:ext cx="0" cy="1971675"/>
          </a:xfrm>
          <a:prstGeom prst="line">
            <a:avLst/>
          </a:prstGeom>
          <a:noFill/>
          <a:ln w="12700">
            <a:solidFill>
              <a:schemeClr val="bg1"/>
            </a:solidFill>
            <a:prstDash val="sysDot"/>
            <a:round/>
            <a:headEnd/>
            <a:tailEnd/>
          </a:ln>
          <a:effectLst/>
        </p:spPr>
        <p:txBody>
          <a:bodyPr/>
          <a:lstStyle/>
          <a:p>
            <a:pPr>
              <a:defRPr/>
            </a:pPr>
            <a:endParaRPr lang="en-US" dirty="0">
              <a:cs typeface="+mn-cs"/>
            </a:endParaRPr>
          </a:p>
        </p:txBody>
      </p:sp>
      <p:sp>
        <p:nvSpPr>
          <p:cNvPr id="7" name="Line 8"/>
          <p:cNvSpPr>
            <a:spLocks noChangeShapeType="1"/>
          </p:cNvSpPr>
          <p:nvPr/>
        </p:nvSpPr>
        <p:spPr bwMode="auto">
          <a:xfrm>
            <a:off x="731838" y="4598988"/>
            <a:ext cx="0" cy="1912937"/>
          </a:xfrm>
          <a:prstGeom prst="line">
            <a:avLst/>
          </a:prstGeom>
          <a:noFill/>
          <a:ln w="12700">
            <a:solidFill>
              <a:schemeClr val="bg1"/>
            </a:solidFill>
            <a:prstDash val="sysDot"/>
            <a:round/>
            <a:headEnd/>
            <a:tailEnd/>
          </a:ln>
          <a:effectLst/>
        </p:spPr>
        <p:txBody>
          <a:bodyPr/>
          <a:lstStyle/>
          <a:p>
            <a:pPr>
              <a:defRPr/>
            </a:pPr>
            <a:endParaRPr lang="en-US" dirty="0">
              <a:cs typeface="+mn-cs"/>
            </a:endParaRPr>
          </a:p>
        </p:txBody>
      </p:sp>
      <p:sp>
        <p:nvSpPr>
          <p:cNvPr id="368643" name="Rectangle 3"/>
          <p:cNvSpPr>
            <a:spLocks noGrp="1" noChangeArrowheads="1"/>
          </p:cNvSpPr>
          <p:nvPr>
            <p:ph type="ctrTitle"/>
          </p:nvPr>
        </p:nvSpPr>
        <p:spPr>
          <a:xfrm>
            <a:off x="730250" y="2092325"/>
            <a:ext cx="7772400" cy="942975"/>
          </a:xfrm>
        </p:spPr>
        <p:txBody>
          <a:bodyPr anchor="ctr"/>
          <a:lstStyle>
            <a:lvl1pPr>
              <a:defRPr sz="3600">
                <a:solidFill>
                  <a:schemeClr val="bg1"/>
                </a:solidFill>
              </a:defRPr>
            </a:lvl1pPr>
          </a:lstStyle>
          <a:p>
            <a:r>
              <a:rPr lang="en-US"/>
              <a:t>Click to edit Master title style</a:t>
            </a:r>
            <a:endParaRPr lang="en-US" dirty="0"/>
          </a:p>
        </p:txBody>
      </p:sp>
      <p:sp>
        <p:nvSpPr>
          <p:cNvPr id="368644" name="Rectangle 4"/>
          <p:cNvSpPr>
            <a:spLocks noGrp="1" noChangeArrowheads="1"/>
          </p:cNvSpPr>
          <p:nvPr>
            <p:ph type="subTitle" idx="1"/>
          </p:nvPr>
        </p:nvSpPr>
        <p:spPr>
          <a:xfrm>
            <a:off x="730250" y="3171825"/>
            <a:ext cx="6400800" cy="620713"/>
          </a:xfrm>
        </p:spPr>
        <p:txBody>
          <a:bodyPr/>
          <a:lstStyle>
            <a:lvl1pPr>
              <a:defRPr sz="2000">
                <a:solidFill>
                  <a:schemeClr val="bg1"/>
                </a:solidFill>
              </a:defRPr>
            </a:lvl1pPr>
          </a:lstStyle>
          <a:p>
            <a:r>
              <a:rPr lang="en-US"/>
              <a:t>Click to edit Master subtitle style</a:t>
            </a:r>
            <a:endParaRPr lang="en-US" dirty="0"/>
          </a:p>
        </p:txBody>
      </p:sp>
      <p:sp>
        <p:nvSpPr>
          <p:cNvPr id="11" name="Rectangle 5"/>
          <p:cNvSpPr txBox="1">
            <a:spLocks noChangeArrowheads="1"/>
          </p:cNvSpPr>
          <p:nvPr userDrawn="1"/>
        </p:nvSpPr>
        <p:spPr bwMode="auto">
          <a:xfrm>
            <a:off x="330200" y="6562725"/>
            <a:ext cx="8489950" cy="271463"/>
          </a:xfrm>
          <a:prstGeom prst="rect">
            <a:avLst/>
          </a:prstGeom>
          <a:ln>
            <a:miter lim="800000"/>
            <a:headEnd/>
            <a:tailEnd/>
          </a:ln>
        </p:spPr>
        <p:txBody>
          <a:bodyPr vert="horz" wrap="square" lIns="91440" tIns="45720" rIns="91440" bIns="45720" numCol="1" rtlCol="0" anchor="t" anchorCtr="0" compatLnSpc="1">
            <a:prstTxWarp prst="textNoShape">
              <a:avLst/>
            </a:prstTxWarp>
          </a:bodyPr>
          <a:lstStyle>
            <a:lvl1pPr algn="dist">
              <a:defRPr sz="800" b="1">
                <a:solidFill>
                  <a:schemeClr val="tx2"/>
                </a:solidFill>
                <a:cs typeface="+mn-cs"/>
              </a:defRPr>
            </a:lvl1pPr>
          </a:lstStyle>
          <a:p>
            <a:pPr marL="0" marR="0" lvl="0" indent="0" algn="dist" defTabSz="914400" rtl="0" eaLnBrk="1" fontAlgn="base" latinLnBrk="0" hangingPunct="1">
              <a:lnSpc>
                <a:spcPct val="100000"/>
              </a:lnSpc>
              <a:spcBef>
                <a:spcPct val="0"/>
              </a:spcBef>
              <a:spcAft>
                <a:spcPct val="0"/>
              </a:spcAft>
              <a:buClrTx/>
              <a:buSzTx/>
              <a:buFontTx/>
              <a:buNone/>
              <a:tabLst/>
              <a:defRPr/>
            </a:pPr>
            <a:r>
              <a:rPr kumimoji="0" lang="en-US" sz="800" b="1" i="0" u="none" strike="noStrike" kern="1200" cap="none" spc="0" normalizeH="0" baseline="0" noProof="0" dirty="0">
                <a:ln>
                  <a:noFill/>
                </a:ln>
                <a:solidFill>
                  <a:schemeClr val="tx2"/>
                </a:solidFill>
                <a:effectLst/>
                <a:uLnTx/>
                <a:uFillTx/>
                <a:latin typeface="Arial" charset="0"/>
                <a:ea typeface="+mn-ea"/>
                <a:cs typeface="+mn-cs"/>
              </a:rPr>
              <a:t>BOSTON    CHICAGO    DALLAS    DENVER    LOS ANGELES    MENLO PARK    MONTREAL    NEW YORK    SAN FRANCISCO    WASHINGTON</a:t>
            </a:r>
          </a:p>
        </p:txBody>
      </p:sp>
    </p:spTree>
    <p:extLst>
      <p:ext uri="{BB962C8B-B14F-4D97-AF65-F5344CB8AC3E}">
        <p14:creationId xmlns:p14="http://schemas.microsoft.com/office/powerpoint/2010/main" val="629169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9E843738-047A-4C2F-BC4E-18A3FC7A7430}" type="datetime4">
              <a:rPr lang="en-US" smtClean="0"/>
              <a:t>November 13, 2020</a:t>
            </a:fld>
            <a:endParaRPr lang="en-US" dirty="0"/>
          </a:p>
        </p:txBody>
      </p:sp>
    </p:spTree>
    <p:extLst>
      <p:ext uri="{BB962C8B-B14F-4D97-AF65-F5344CB8AC3E}">
        <p14:creationId xmlns:p14="http://schemas.microsoft.com/office/powerpoint/2010/main" val="774737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BB3A3DEC-DA39-493A-A1FC-12B7B12B7F6E}" type="datetime4">
              <a:rPr lang="en-US" smtClean="0"/>
              <a:t>November 13, 2020</a:t>
            </a:fld>
            <a:endParaRPr lang="en-US" dirty="0"/>
          </a:p>
        </p:txBody>
      </p:sp>
    </p:spTree>
    <p:extLst>
      <p:ext uri="{BB962C8B-B14F-4D97-AF65-F5344CB8AC3E}">
        <p14:creationId xmlns:p14="http://schemas.microsoft.com/office/powerpoint/2010/main" val="3411142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8C0E9E1F-B428-4BC3-8E48-9512BAB8D7AC}" type="datetime4">
              <a:rPr lang="en-US" smtClean="0"/>
              <a:t>November 13, 2020</a:t>
            </a:fld>
            <a:endParaRPr lang="en-US" dirty="0"/>
          </a:p>
        </p:txBody>
      </p:sp>
    </p:spTree>
    <p:extLst>
      <p:ext uri="{BB962C8B-B14F-4D97-AF65-F5344CB8AC3E}">
        <p14:creationId xmlns:p14="http://schemas.microsoft.com/office/powerpoint/2010/main" val="148491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37B23747-8983-4006-AFEB-E4C8A21950FF}" type="datetime4">
              <a:rPr lang="en-US" smtClean="0"/>
              <a:t>November 13, 2020</a:t>
            </a:fld>
            <a:endParaRPr lang="en-US" dirty="0"/>
          </a:p>
        </p:txBody>
      </p:sp>
    </p:spTree>
    <p:extLst>
      <p:ext uri="{BB962C8B-B14F-4D97-AF65-F5344CB8AC3E}">
        <p14:creationId xmlns:p14="http://schemas.microsoft.com/office/powerpoint/2010/main" val="33233837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768350"/>
            <a:ext cx="2057400" cy="54768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5613" y="768350"/>
            <a:ext cx="6021387" cy="5476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A8660DC3-7387-47A7-952E-EAC38719F32B}" type="datetime4">
              <a:rPr lang="en-US" smtClean="0"/>
              <a:t>November 13, 2020</a:t>
            </a:fld>
            <a:endParaRPr lang="en-US" dirty="0"/>
          </a:p>
        </p:txBody>
      </p:sp>
    </p:spTree>
    <p:extLst>
      <p:ext uri="{BB962C8B-B14F-4D97-AF65-F5344CB8AC3E}">
        <p14:creationId xmlns:p14="http://schemas.microsoft.com/office/powerpoint/2010/main" val="25347164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5613" y="768350"/>
            <a:ext cx="8229600" cy="546100"/>
          </a:xfrm>
        </p:spPr>
        <p:txBody>
          <a:bodyPr/>
          <a:lstStyle/>
          <a:p>
            <a:r>
              <a:rPr lang="en-US"/>
              <a:t>Click to edit Master title style</a:t>
            </a:r>
          </a:p>
        </p:txBody>
      </p:sp>
      <p:sp>
        <p:nvSpPr>
          <p:cNvPr id="3" name="Table Placeholder 2"/>
          <p:cNvSpPr>
            <a:spLocks noGrp="1"/>
          </p:cNvSpPr>
          <p:nvPr>
            <p:ph type="tbl" idx="1"/>
          </p:nvPr>
        </p:nvSpPr>
        <p:spPr>
          <a:xfrm>
            <a:off x="457200" y="1719263"/>
            <a:ext cx="8229600" cy="4525962"/>
          </a:xfrm>
        </p:spPr>
        <p:txBody>
          <a:bodyPr/>
          <a:lstStyle/>
          <a:p>
            <a:pPr lvl="0"/>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fld id="{F30B7A80-9768-4E6A-B4F7-BED5095D4BBD}" type="datetime4">
              <a:rPr lang="en-US" smtClean="0"/>
              <a:t>November 13, 2020</a:t>
            </a:fld>
            <a:endParaRPr lang="en-US" dirty="0"/>
          </a:p>
        </p:txBody>
      </p:sp>
    </p:spTree>
    <p:extLst>
      <p:ext uri="{BB962C8B-B14F-4D97-AF65-F5344CB8AC3E}">
        <p14:creationId xmlns:p14="http://schemas.microsoft.com/office/powerpoint/2010/main" val="36383863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5613" y="768350"/>
            <a:ext cx="8229600" cy="546100"/>
          </a:xfrm>
        </p:spPr>
        <p:txBody>
          <a:bodyPr/>
          <a:lstStyle/>
          <a:p>
            <a:r>
              <a:rPr lang="en-US"/>
              <a:t>Click to edit Master title style</a:t>
            </a:r>
          </a:p>
        </p:txBody>
      </p:sp>
      <p:sp>
        <p:nvSpPr>
          <p:cNvPr id="3" name="Text Placeholder 2"/>
          <p:cNvSpPr>
            <a:spLocks noGrp="1"/>
          </p:cNvSpPr>
          <p:nvPr>
            <p:ph type="body" sz="half" idx="1"/>
          </p:nvPr>
        </p:nvSpPr>
        <p:spPr>
          <a:xfrm>
            <a:off x="457200" y="1719263"/>
            <a:ext cx="4038600" cy="4525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525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fld id="{6371E8E5-8690-40EE-8C4A-7A1D9FFD28CE}" type="datetime4">
              <a:rPr lang="en-US" smtClean="0"/>
              <a:t>November 13, 2020</a:t>
            </a:fld>
            <a:endParaRPr lang="en-US" dirty="0"/>
          </a:p>
        </p:txBody>
      </p:sp>
    </p:spTree>
    <p:extLst>
      <p:ext uri="{BB962C8B-B14F-4D97-AF65-F5344CB8AC3E}">
        <p14:creationId xmlns:p14="http://schemas.microsoft.com/office/powerpoint/2010/main" val="27698424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5613" y="768350"/>
            <a:ext cx="8231187" cy="5476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fld id="{307DF0CF-D34A-4F0C-87DA-42EA699F107B}" type="datetime4">
              <a:rPr lang="en-US" smtClean="0"/>
              <a:t>November 13, 2020</a:t>
            </a:fld>
            <a:endParaRPr lang="en-US" dirty="0"/>
          </a:p>
        </p:txBody>
      </p:sp>
    </p:spTree>
    <p:extLst>
      <p:ext uri="{BB962C8B-B14F-4D97-AF65-F5344CB8AC3E}">
        <p14:creationId xmlns:p14="http://schemas.microsoft.com/office/powerpoint/2010/main" val="32839474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5613" y="768350"/>
            <a:ext cx="8229600" cy="546100"/>
          </a:xfrm>
        </p:spPr>
        <p:txBody>
          <a:bodyPr/>
          <a:lstStyle/>
          <a:p>
            <a:r>
              <a:rPr lang="en-US"/>
              <a:t>Click to edit Master title style</a:t>
            </a:r>
          </a:p>
        </p:txBody>
      </p:sp>
      <p:sp>
        <p:nvSpPr>
          <p:cNvPr id="3" name="Chart Placeholder 2"/>
          <p:cNvSpPr>
            <a:spLocks noGrp="1"/>
          </p:cNvSpPr>
          <p:nvPr>
            <p:ph type="chart" idx="1"/>
          </p:nvPr>
        </p:nvSpPr>
        <p:spPr>
          <a:xfrm>
            <a:off x="457200" y="1719263"/>
            <a:ext cx="8229600" cy="4525962"/>
          </a:xfrm>
        </p:spPr>
        <p:txBody>
          <a:bodyPr/>
          <a:lstStyle/>
          <a:p>
            <a:pPr lvl="0"/>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fld id="{F4EF4C5A-2C10-4E02-ABA8-E3C22E3718CF}" type="datetime4">
              <a:rPr lang="en-US" smtClean="0"/>
              <a:t>November 13, 2020</a:t>
            </a:fld>
            <a:endParaRPr lang="en-US" dirty="0"/>
          </a:p>
        </p:txBody>
      </p:sp>
    </p:spTree>
    <p:extLst>
      <p:ext uri="{BB962C8B-B14F-4D97-AF65-F5344CB8AC3E}">
        <p14:creationId xmlns:p14="http://schemas.microsoft.com/office/powerpoint/2010/main" val="15155868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ection">
    <p:spTree>
      <p:nvGrpSpPr>
        <p:cNvPr id="1" name=""/>
        <p:cNvGrpSpPr/>
        <p:nvPr/>
      </p:nvGrpSpPr>
      <p:grpSpPr>
        <a:xfrm>
          <a:off x="0" y="0"/>
          <a:ext cx="0" cy="0"/>
          <a:chOff x="0" y="0"/>
          <a:chExt cx="0" cy="0"/>
        </a:xfrm>
      </p:grpSpPr>
      <p:sp>
        <p:nvSpPr>
          <p:cNvPr id="2" name="Title 1"/>
          <p:cNvSpPr>
            <a:spLocks noGrp="1"/>
          </p:cNvSpPr>
          <p:nvPr>
            <p:ph type="title"/>
          </p:nvPr>
        </p:nvSpPr>
        <p:spPr>
          <a:xfrm>
            <a:off x="455613" y="3033179"/>
            <a:ext cx="8229600" cy="773113"/>
          </a:xfrm>
        </p:spPr>
        <p:txBody>
          <a:bodyPr anchor="ctr"/>
          <a:lstStyle/>
          <a:p>
            <a:r>
              <a:rPr lang="en-US"/>
              <a:t>Click to edit Master title style</a:t>
            </a:r>
          </a:p>
        </p:txBody>
      </p:sp>
      <p:sp>
        <p:nvSpPr>
          <p:cNvPr id="3" name="Footer Placeholder 12"/>
          <p:cNvSpPr>
            <a:spLocks noGrp="1"/>
          </p:cNvSpPr>
          <p:nvPr>
            <p:ph type="ftr" sz="quarter" idx="10"/>
          </p:nvPr>
        </p:nvSpPr>
        <p:spPr>
          <a:xfrm>
            <a:off x="752475" y="6345238"/>
            <a:ext cx="2895600" cy="365125"/>
          </a:xfrm>
          <a:prstGeom prst="rect">
            <a:avLst/>
          </a:prstGeom>
        </p:spPr>
        <p:txBody>
          <a:bodyPr/>
          <a:lstStyle>
            <a:lvl1pPr>
              <a:defRPr/>
            </a:lvl1pPr>
          </a:lstStyle>
          <a:p>
            <a:pPr>
              <a:defRPr/>
            </a:pPr>
            <a:endParaRPr lang="en-US" dirty="0"/>
          </a:p>
        </p:txBody>
      </p:sp>
    </p:spTree>
    <p:extLst>
      <p:ext uri="{BB962C8B-B14F-4D97-AF65-F5344CB8AC3E}">
        <p14:creationId xmlns:p14="http://schemas.microsoft.com/office/powerpoint/2010/main" val="25336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1208764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2"/>
          <p:cNvSpPr>
            <a:spLocks noGrp="1"/>
          </p:cNvSpPr>
          <p:nvPr>
            <p:ph type="dt" sz="half" idx="2"/>
          </p:nvPr>
        </p:nvSpPr>
        <p:spPr>
          <a:xfrm>
            <a:off x="685800" y="6356350"/>
            <a:ext cx="2133600" cy="365125"/>
          </a:xfrm>
          <a:prstGeom prst="rect">
            <a:avLst/>
          </a:prstGeom>
        </p:spPr>
        <p:txBody>
          <a:bodyPr vert="horz" lIns="91440" tIns="45720" rIns="91440" bIns="45720" rtlCol="0" anchor="ctr"/>
          <a:lstStyle>
            <a:lvl1pPr algn="l">
              <a:defRPr sz="1000" b="1">
                <a:solidFill>
                  <a:schemeClr val="tx1">
                    <a:tint val="75000"/>
                  </a:schemeClr>
                </a:solidFill>
              </a:defRPr>
            </a:lvl1pPr>
          </a:lstStyle>
          <a:p>
            <a:fld id="{12977A1F-A18C-44E0-A265-0368DE18A526}" type="datetime4">
              <a:rPr lang="en-US" smtClean="0"/>
              <a:t>November 13, 2020</a:t>
            </a:fld>
            <a:endParaRPr lang="en-US" dirty="0"/>
          </a:p>
        </p:txBody>
      </p:sp>
    </p:spTree>
    <p:extLst>
      <p:ext uri="{BB962C8B-B14F-4D97-AF65-F5344CB8AC3E}">
        <p14:creationId xmlns:p14="http://schemas.microsoft.com/office/powerpoint/2010/main" val="31208764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2400"/>
            <a:ext cx="2425700"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8" name="Rectangle 2"/>
          <p:cNvSpPr>
            <a:spLocks noGrp="1" noChangeArrowheads="1"/>
          </p:cNvSpPr>
          <p:nvPr>
            <p:ph type="ctrTitle"/>
          </p:nvPr>
        </p:nvSpPr>
        <p:spPr>
          <a:xfrm>
            <a:off x="609600" y="2209800"/>
            <a:ext cx="8229600" cy="1828800"/>
          </a:xfrm>
        </p:spPr>
        <p:txBody>
          <a:bodyPr anchor="ctr"/>
          <a:lstStyle>
            <a:lvl1pPr>
              <a:defRPr sz="5400"/>
            </a:lvl1pPr>
          </a:lstStyle>
          <a:p>
            <a:r>
              <a:rPr lang="en-US"/>
              <a:t>Click to edit Master title style</a:t>
            </a:r>
            <a:endParaRPr lang="en-GB" dirty="0"/>
          </a:p>
        </p:txBody>
      </p:sp>
      <p:sp>
        <p:nvSpPr>
          <p:cNvPr id="4099" name="Rectangle 3"/>
          <p:cNvSpPr>
            <a:spLocks noGrp="1" noChangeArrowheads="1"/>
          </p:cNvSpPr>
          <p:nvPr>
            <p:ph type="subTitle" idx="1"/>
          </p:nvPr>
        </p:nvSpPr>
        <p:spPr>
          <a:xfrm>
            <a:off x="609600" y="4876800"/>
            <a:ext cx="8229600" cy="1066800"/>
          </a:xfrm>
        </p:spPr>
        <p:txBody>
          <a:bodyPr/>
          <a:lstStyle>
            <a:lvl1pPr marL="0" indent="0">
              <a:spcBef>
                <a:spcPct val="0"/>
              </a:spcBef>
              <a:buFontTx/>
              <a:buNone/>
              <a:defRPr/>
            </a:lvl1pPr>
          </a:lstStyle>
          <a:p>
            <a:r>
              <a:rPr lang="en-US"/>
              <a:t>Click to edit Master subtitle style</a:t>
            </a:r>
            <a:endParaRPr lang="en-GB"/>
          </a:p>
        </p:txBody>
      </p:sp>
      <p:sp>
        <p:nvSpPr>
          <p:cNvPr id="6" name="Rectangle 6"/>
          <p:cNvSpPr>
            <a:spLocks noGrp="1" noChangeArrowheads="1"/>
          </p:cNvSpPr>
          <p:nvPr>
            <p:ph type="sldNum" sz="quarter" idx="10"/>
          </p:nvPr>
        </p:nvSpPr>
        <p:spPr/>
        <p:txBody>
          <a:bodyPr/>
          <a:lstStyle>
            <a:lvl1pPr>
              <a:defRPr b="1"/>
            </a:lvl1pPr>
          </a:lstStyle>
          <a:p>
            <a:fld id="{79780CB2-20D3-45CD-9916-3ED7D43A74D6}" type="slidenum">
              <a:rPr lang="en-US" smtClean="0"/>
              <a:pPr/>
              <a:t>‹#›</a:t>
            </a:fld>
            <a:endParaRPr lang="en-US" dirty="0"/>
          </a:p>
        </p:txBody>
      </p:sp>
      <p:sp>
        <p:nvSpPr>
          <p:cNvPr id="7" name="Rectangle 18"/>
          <p:cNvSpPr>
            <a:spLocks noGrp="1" noChangeArrowheads="1"/>
          </p:cNvSpPr>
          <p:nvPr>
            <p:ph type="dt" sz="half" idx="11"/>
          </p:nvPr>
        </p:nvSpPr>
        <p:spPr/>
        <p:txBody>
          <a:bodyPr/>
          <a:lstStyle>
            <a:lvl1pPr>
              <a:defRPr smtClean="0"/>
            </a:lvl1pPr>
          </a:lstStyle>
          <a:p>
            <a:fld id="{83929F4E-BCEC-4434-B5BC-7773E7B5FAFA}" type="datetimeFigureOut">
              <a:rPr lang="en-US" smtClean="0"/>
              <a:pPr/>
              <a:t>11/13/2020</a:t>
            </a:fld>
            <a:endParaRPr lang="en-US" dirty="0"/>
          </a:p>
        </p:txBody>
      </p:sp>
      <p:sp>
        <p:nvSpPr>
          <p:cNvPr id="8" name="Rectangle 19"/>
          <p:cNvSpPr>
            <a:spLocks noGrp="1" noChangeArrowheads="1"/>
          </p:cNvSpPr>
          <p:nvPr>
            <p:ph type="ftr" sz="quarter" idx="12"/>
          </p:nvPr>
        </p:nvSpPr>
        <p:spPr/>
        <p:txBody>
          <a:bodyPr/>
          <a:lstStyle>
            <a:lvl1pPr>
              <a:defRPr smtClean="0"/>
            </a:lvl1pPr>
          </a:lstStyle>
          <a:p>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16416" y="6293021"/>
            <a:ext cx="707897" cy="432392"/>
          </a:xfrm>
          <a:prstGeom prst="rect">
            <a:avLst/>
          </a:prstGeom>
        </p:spPr>
      </p:pic>
    </p:spTree>
    <p:extLst>
      <p:ext uri="{BB962C8B-B14F-4D97-AF65-F5344CB8AC3E}">
        <p14:creationId xmlns:p14="http://schemas.microsoft.com/office/powerpoint/2010/main" val="1021242576"/>
      </p:ext>
    </p:extLst>
  </p:cSld>
  <p:clrMapOvr>
    <a:overrideClrMapping bg1="dk2" tx1="lt1" bg2="dk1" tx2="lt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10"/>
          <p:cNvSpPr>
            <a:spLocks noGrp="1" noChangeArrowheads="1"/>
          </p:cNvSpPr>
          <p:nvPr>
            <p:ph type="dt" sz="half" idx="10"/>
          </p:nvPr>
        </p:nvSpPr>
        <p:spPr>
          <a:ln/>
        </p:spPr>
        <p:txBody>
          <a:bodyPr/>
          <a:lstStyle>
            <a:lvl1pPr>
              <a:defRPr/>
            </a:lvl1pPr>
          </a:lstStyle>
          <a:p>
            <a:fld id="{83929F4E-BCEC-4434-B5BC-7773E7B5FAFA}" type="datetimeFigureOut">
              <a:rPr lang="en-US" smtClean="0"/>
              <a:pPr/>
              <a:t>11/13/2020</a:t>
            </a:fld>
            <a:endParaRPr lang="en-US" dirty="0"/>
          </a:p>
        </p:txBody>
      </p:sp>
      <p:sp>
        <p:nvSpPr>
          <p:cNvPr id="5" name="Rectangle 11"/>
          <p:cNvSpPr>
            <a:spLocks noGrp="1" noChangeArrowheads="1"/>
          </p:cNvSpPr>
          <p:nvPr>
            <p:ph type="ftr" sz="quarter" idx="11"/>
          </p:nvPr>
        </p:nvSpPr>
        <p:spPr>
          <a:ln/>
        </p:spPr>
        <p:txBody>
          <a:bodyPr/>
          <a:lstStyle>
            <a:lvl1pPr>
              <a:defRPr/>
            </a:lvl1pPr>
          </a:lstStyle>
          <a:p>
            <a:endParaRPr lang="en-US" dirty="0"/>
          </a:p>
        </p:txBody>
      </p:sp>
      <p:sp>
        <p:nvSpPr>
          <p:cNvPr id="6" name="Rectangle 12"/>
          <p:cNvSpPr>
            <a:spLocks noGrp="1" noChangeArrowheads="1"/>
          </p:cNvSpPr>
          <p:nvPr>
            <p:ph type="sldNum" sz="quarter" idx="12"/>
          </p:nvPr>
        </p:nvSpPr>
        <p:spPr>
          <a:ln/>
        </p:spPr>
        <p:txBody>
          <a:bodyPr/>
          <a:lstStyle>
            <a:lvl1pPr>
              <a:defRPr/>
            </a:lvl1pPr>
          </a:lstStyle>
          <a:p>
            <a:fld id="{79780CB2-20D3-45CD-9916-3ED7D43A74D6}" type="slidenum">
              <a:rPr lang="en-US" smtClean="0"/>
              <a:pPr/>
              <a:t>‹#›</a:t>
            </a:fld>
            <a:endParaRPr lang="en-US" dirty="0"/>
          </a:p>
        </p:txBody>
      </p:sp>
    </p:spTree>
    <p:extLst>
      <p:ext uri="{BB962C8B-B14F-4D97-AF65-F5344CB8AC3E}">
        <p14:creationId xmlns:p14="http://schemas.microsoft.com/office/powerpoint/2010/main" val="5803295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0"/>
          <p:cNvSpPr>
            <a:spLocks noGrp="1" noChangeArrowheads="1"/>
          </p:cNvSpPr>
          <p:nvPr>
            <p:ph type="dt" sz="half" idx="10"/>
          </p:nvPr>
        </p:nvSpPr>
        <p:spPr>
          <a:ln/>
        </p:spPr>
        <p:txBody>
          <a:bodyPr/>
          <a:lstStyle>
            <a:lvl1pPr>
              <a:defRPr/>
            </a:lvl1pPr>
          </a:lstStyle>
          <a:p>
            <a:fld id="{83929F4E-BCEC-4434-B5BC-7773E7B5FAFA}" type="datetimeFigureOut">
              <a:rPr lang="en-US" smtClean="0"/>
              <a:pPr/>
              <a:t>11/13/2020</a:t>
            </a:fld>
            <a:endParaRPr lang="en-US" dirty="0"/>
          </a:p>
        </p:txBody>
      </p:sp>
      <p:sp>
        <p:nvSpPr>
          <p:cNvPr id="5" name="Rectangle 11"/>
          <p:cNvSpPr>
            <a:spLocks noGrp="1" noChangeArrowheads="1"/>
          </p:cNvSpPr>
          <p:nvPr>
            <p:ph type="ftr" sz="quarter" idx="11"/>
          </p:nvPr>
        </p:nvSpPr>
        <p:spPr>
          <a:ln/>
        </p:spPr>
        <p:txBody>
          <a:bodyPr/>
          <a:lstStyle>
            <a:lvl1pPr>
              <a:defRPr/>
            </a:lvl1pPr>
          </a:lstStyle>
          <a:p>
            <a:endParaRPr lang="en-US" dirty="0"/>
          </a:p>
        </p:txBody>
      </p:sp>
      <p:sp>
        <p:nvSpPr>
          <p:cNvPr id="6" name="Rectangle 12"/>
          <p:cNvSpPr>
            <a:spLocks noGrp="1" noChangeArrowheads="1"/>
          </p:cNvSpPr>
          <p:nvPr>
            <p:ph type="sldNum" sz="quarter" idx="12"/>
          </p:nvPr>
        </p:nvSpPr>
        <p:spPr>
          <a:ln/>
        </p:spPr>
        <p:txBody>
          <a:bodyPr/>
          <a:lstStyle>
            <a:lvl1pPr>
              <a:defRPr/>
            </a:lvl1pPr>
          </a:lstStyle>
          <a:p>
            <a:fld id="{79780CB2-20D3-45CD-9916-3ED7D43A74D6}" type="slidenum">
              <a:rPr lang="en-US" smtClean="0"/>
              <a:pPr/>
              <a:t>‹#›</a:t>
            </a:fld>
            <a:endParaRPr lang="en-US" dirty="0"/>
          </a:p>
        </p:txBody>
      </p:sp>
    </p:spTree>
    <p:extLst>
      <p:ext uri="{BB962C8B-B14F-4D97-AF65-F5344CB8AC3E}">
        <p14:creationId xmlns:p14="http://schemas.microsoft.com/office/powerpoint/2010/main" val="32398380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2362200"/>
            <a:ext cx="40386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800600" y="2362200"/>
            <a:ext cx="40386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10"/>
          <p:cNvSpPr>
            <a:spLocks noGrp="1" noChangeArrowheads="1"/>
          </p:cNvSpPr>
          <p:nvPr>
            <p:ph type="dt" sz="half" idx="10"/>
          </p:nvPr>
        </p:nvSpPr>
        <p:spPr>
          <a:ln/>
        </p:spPr>
        <p:txBody>
          <a:bodyPr/>
          <a:lstStyle>
            <a:lvl1pPr>
              <a:defRPr/>
            </a:lvl1pPr>
          </a:lstStyle>
          <a:p>
            <a:fld id="{83929F4E-BCEC-4434-B5BC-7773E7B5FAFA}" type="datetimeFigureOut">
              <a:rPr lang="en-US" smtClean="0"/>
              <a:pPr/>
              <a:t>11/13/2020</a:t>
            </a:fld>
            <a:endParaRPr lang="en-US" dirty="0"/>
          </a:p>
        </p:txBody>
      </p:sp>
      <p:sp>
        <p:nvSpPr>
          <p:cNvPr id="6" name="Rectangle 11"/>
          <p:cNvSpPr>
            <a:spLocks noGrp="1" noChangeArrowheads="1"/>
          </p:cNvSpPr>
          <p:nvPr>
            <p:ph type="ftr" sz="quarter" idx="11"/>
          </p:nvPr>
        </p:nvSpPr>
        <p:spPr>
          <a:ln/>
        </p:spPr>
        <p:txBody>
          <a:bodyPr/>
          <a:lstStyle>
            <a:lvl1pPr>
              <a:defRPr/>
            </a:lvl1pPr>
          </a:lstStyle>
          <a:p>
            <a:endParaRPr lang="en-US" dirty="0"/>
          </a:p>
        </p:txBody>
      </p:sp>
      <p:sp>
        <p:nvSpPr>
          <p:cNvPr id="7" name="Rectangle 12"/>
          <p:cNvSpPr>
            <a:spLocks noGrp="1" noChangeArrowheads="1"/>
          </p:cNvSpPr>
          <p:nvPr>
            <p:ph type="sldNum" sz="quarter" idx="12"/>
          </p:nvPr>
        </p:nvSpPr>
        <p:spPr>
          <a:ln/>
        </p:spPr>
        <p:txBody>
          <a:bodyPr/>
          <a:lstStyle>
            <a:lvl1pPr>
              <a:defRPr/>
            </a:lvl1pPr>
          </a:lstStyle>
          <a:p>
            <a:fld id="{79780CB2-20D3-45CD-9916-3ED7D43A74D6}" type="slidenum">
              <a:rPr lang="en-US" smtClean="0"/>
              <a:pPr/>
              <a:t>‹#›</a:t>
            </a:fld>
            <a:endParaRPr lang="en-US" dirty="0"/>
          </a:p>
        </p:txBody>
      </p:sp>
    </p:spTree>
    <p:extLst>
      <p:ext uri="{BB962C8B-B14F-4D97-AF65-F5344CB8AC3E}">
        <p14:creationId xmlns:p14="http://schemas.microsoft.com/office/powerpoint/2010/main" val="168276680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10"/>
          <p:cNvSpPr>
            <a:spLocks noGrp="1" noChangeArrowheads="1"/>
          </p:cNvSpPr>
          <p:nvPr>
            <p:ph type="dt" sz="half" idx="10"/>
          </p:nvPr>
        </p:nvSpPr>
        <p:spPr>
          <a:ln/>
        </p:spPr>
        <p:txBody>
          <a:bodyPr/>
          <a:lstStyle>
            <a:lvl1pPr>
              <a:defRPr/>
            </a:lvl1pPr>
          </a:lstStyle>
          <a:p>
            <a:fld id="{83929F4E-BCEC-4434-B5BC-7773E7B5FAFA}" type="datetimeFigureOut">
              <a:rPr lang="en-US" smtClean="0"/>
              <a:pPr/>
              <a:t>11/13/2020</a:t>
            </a:fld>
            <a:endParaRPr lang="en-US" dirty="0"/>
          </a:p>
        </p:txBody>
      </p:sp>
      <p:sp>
        <p:nvSpPr>
          <p:cNvPr id="8" name="Rectangle 11"/>
          <p:cNvSpPr>
            <a:spLocks noGrp="1" noChangeArrowheads="1"/>
          </p:cNvSpPr>
          <p:nvPr>
            <p:ph type="ftr" sz="quarter" idx="11"/>
          </p:nvPr>
        </p:nvSpPr>
        <p:spPr>
          <a:ln/>
        </p:spPr>
        <p:txBody>
          <a:bodyPr/>
          <a:lstStyle>
            <a:lvl1pPr>
              <a:defRPr/>
            </a:lvl1pPr>
          </a:lstStyle>
          <a:p>
            <a:endParaRPr lang="en-US" dirty="0"/>
          </a:p>
        </p:txBody>
      </p:sp>
      <p:sp>
        <p:nvSpPr>
          <p:cNvPr id="9" name="Rectangle 12"/>
          <p:cNvSpPr>
            <a:spLocks noGrp="1" noChangeArrowheads="1"/>
          </p:cNvSpPr>
          <p:nvPr>
            <p:ph type="sldNum" sz="quarter" idx="12"/>
          </p:nvPr>
        </p:nvSpPr>
        <p:spPr>
          <a:ln/>
        </p:spPr>
        <p:txBody>
          <a:bodyPr/>
          <a:lstStyle>
            <a:lvl1pPr>
              <a:defRPr/>
            </a:lvl1pPr>
          </a:lstStyle>
          <a:p>
            <a:fld id="{79780CB2-20D3-45CD-9916-3ED7D43A74D6}" type="slidenum">
              <a:rPr lang="en-US" smtClean="0"/>
              <a:pPr/>
              <a:t>‹#›</a:t>
            </a:fld>
            <a:endParaRPr lang="en-US" dirty="0"/>
          </a:p>
        </p:txBody>
      </p:sp>
    </p:spTree>
    <p:extLst>
      <p:ext uri="{BB962C8B-B14F-4D97-AF65-F5344CB8AC3E}">
        <p14:creationId xmlns:p14="http://schemas.microsoft.com/office/powerpoint/2010/main" val="330096998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10"/>
          <p:cNvSpPr>
            <a:spLocks noGrp="1" noChangeArrowheads="1"/>
          </p:cNvSpPr>
          <p:nvPr>
            <p:ph type="dt" sz="half" idx="10"/>
          </p:nvPr>
        </p:nvSpPr>
        <p:spPr>
          <a:ln/>
        </p:spPr>
        <p:txBody>
          <a:bodyPr/>
          <a:lstStyle>
            <a:lvl1pPr>
              <a:defRPr/>
            </a:lvl1pPr>
          </a:lstStyle>
          <a:p>
            <a:fld id="{83929F4E-BCEC-4434-B5BC-7773E7B5FAFA}" type="datetimeFigureOut">
              <a:rPr lang="en-US" smtClean="0"/>
              <a:pPr/>
              <a:t>11/13/2020</a:t>
            </a:fld>
            <a:endParaRPr lang="en-US" dirty="0"/>
          </a:p>
        </p:txBody>
      </p:sp>
      <p:sp>
        <p:nvSpPr>
          <p:cNvPr id="4" name="Rectangle 11"/>
          <p:cNvSpPr>
            <a:spLocks noGrp="1" noChangeArrowheads="1"/>
          </p:cNvSpPr>
          <p:nvPr>
            <p:ph type="ftr" sz="quarter" idx="11"/>
          </p:nvPr>
        </p:nvSpPr>
        <p:spPr>
          <a:ln/>
        </p:spPr>
        <p:txBody>
          <a:bodyPr/>
          <a:lstStyle>
            <a:lvl1pPr>
              <a:defRPr/>
            </a:lvl1pPr>
          </a:lstStyle>
          <a:p>
            <a:endParaRPr lang="en-US" dirty="0"/>
          </a:p>
        </p:txBody>
      </p:sp>
      <p:sp>
        <p:nvSpPr>
          <p:cNvPr id="5" name="Rectangle 12"/>
          <p:cNvSpPr>
            <a:spLocks noGrp="1" noChangeArrowheads="1"/>
          </p:cNvSpPr>
          <p:nvPr>
            <p:ph type="sldNum" sz="quarter" idx="12"/>
          </p:nvPr>
        </p:nvSpPr>
        <p:spPr>
          <a:ln/>
        </p:spPr>
        <p:txBody>
          <a:bodyPr/>
          <a:lstStyle>
            <a:lvl1pPr>
              <a:defRPr/>
            </a:lvl1pPr>
          </a:lstStyle>
          <a:p>
            <a:fld id="{79780CB2-20D3-45CD-9916-3ED7D43A74D6}" type="slidenum">
              <a:rPr lang="en-US" smtClean="0"/>
              <a:pPr/>
              <a:t>‹#›</a:t>
            </a:fld>
            <a:endParaRPr lang="en-US" dirty="0"/>
          </a:p>
        </p:txBody>
      </p:sp>
    </p:spTree>
    <p:extLst>
      <p:ext uri="{BB962C8B-B14F-4D97-AF65-F5344CB8AC3E}">
        <p14:creationId xmlns:p14="http://schemas.microsoft.com/office/powerpoint/2010/main" val="71602736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fld id="{83929F4E-BCEC-4434-B5BC-7773E7B5FAFA}" type="datetimeFigureOut">
              <a:rPr lang="en-US" smtClean="0"/>
              <a:pPr/>
              <a:t>11/13/2020</a:t>
            </a:fld>
            <a:endParaRPr lang="en-US" dirty="0"/>
          </a:p>
        </p:txBody>
      </p:sp>
      <p:sp>
        <p:nvSpPr>
          <p:cNvPr id="3" name="Rectangle 11"/>
          <p:cNvSpPr>
            <a:spLocks noGrp="1" noChangeArrowheads="1"/>
          </p:cNvSpPr>
          <p:nvPr>
            <p:ph type="ftr" sz="quarter" idx="11"/>
          </p:nvPr>
        </p:nvSpPr>
        <p:spPr>
          <a:ln/>
        </p:spPr>
        <p:txBody>
          <a:bodyPr/>
          <a:lstStyle>
            <a:lvl1pPr>
              <a:defRPr/>
            </a:lvl1pPr>
          </a:lstStyle>
          <a:p>
            <a:endParaRPr lang="en-US" dirty="0"/>
          </a:p>
        </p:txBody>
      </p:sp>
      <p:sp>
        <p:nvSpPr>
          <p:cNvPr id="4" name="Rectangle 12"/>
          <p:cNvSpPr>
            <a:spLocks noGrp="1" noChangeArrowheads="1"/>
          </p:cNvSpPr>
          <p:nvPr>
            <p:ph type="sldNum" sz="quarter" idx="12"/>
          </p:nvPr>
        </p:nvSpPr>
        <p:spPr>
          <a:ln/>
        </p:spPr>
        <p:txBody>
          <a:bodyPr/>
          <a:lstStyle>
            <a:lvl1pPr>
              <a:defRPr/>
            </a:lvl1pPr>
          </a:lstStyle>
          <a:p>
            <a:fld id="{79780CB2-20D3-45CD-9916-3ED7D43A74D6}" type="slidenum">
              <a:rPr lang="en-US" smtClean="0"/>
              <a:pPr/>
              <a:t>‹#›</a:t>
            </a:fld>
            <a:endParaRPr lang="en-US" dirty="0"/>
          </a:p>
        </p:txBody>
      </p:sp>
    </p:spTree>
    <p:extLst>
      <p:ext uri="{BB962C8B-B14F-4D97-AF65-F5344CB8AC3E}">
        <p14:creationId xmlns:p14="http://schemas.microsoft.com/office/powerpoint/2010/main" val="296058020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
          <p:cNvSpPr>
            <a:spLocks noGrp="1" noChangeArrowheads="1"/>
          </p:cNvSpPr>
          <p:nvPr>
            <p:ph type="dt" sz="half" idx="10"/>
          </p:nvPr>
        </p:nvSpPr>
        <p:spPr>
          <a:ln/>
        </p:spPr>
        <p:txBody>
          <a:bodyPr/>
          <a:lstStyle>
            <a:lvl1pPr>
              <a:defRPr/>
            </a:lvl1pPr>
          </a:lstStyle>
          <a:p>
            <a:fld id="{83929F4E-BCEC-4434-B5BC-7773E7B5FAFA}" type="datetimeFigureOut">
              <a:rPr lang="en-US" smtClean="0"/>
              <a:pPr/>
              <a:t>11/13/2020</a:t>
            </a:fld>
            <a:endParaRPr lang="en-US" dirty="0"/>
          </a:p>
        </p:txBody>
      </p:sp>
      <p:sp>
        <p:nvSpPr>
          <p:cNvPr id="6" name="Rectangle 11"/>
          <p:cNvSpPr>
            <a:spLocks noGrp="1" noChangeArrowheads="1"/>
          </p:cNvSpPr>
          <p:nvPr>
            <p:ph type="ftr" sz="quarter" idx="11"/>
          </p:nvPr>
        </p:nvSpPr>
        <p:spPr>
          <a:ln/>
        </p:spPr>
        <p:txBody>
          <a:bodyPr/>
          <a:lstStyle>
            <a:lvl1pPr>
              <a:defRPr/>
            </a:lvl1pPr>
          </a:lstStyle>
          <a:p>
            <a:endParaRPr lang="en-US" dirty="0"/>
          </a:p>
        </p:txBody>
      </p:sp>
      <p:sp>
        <p:nvSpPr>
          <p:cNvPr id="7" name="Rectangle 12"/>
          <p:cNvSpPr>
            <a:spLocks noGrp="1" noChangeArrowheads="1"/>
          </p:cNvSpPr>
          <p:nvPr>
            <p:ph type="sldNum" sz="quarter" idx="12"/>
          </p:nvPr>
        </p:nvSpPr>
        <p:spPr>
          <a:ln/>
        </p:spPr>
        <p:txBody>
          <a:bodyPr/>
          <a:lstStyle>
            <a:lvl1pPr>
              <a:defRPr/>
            </a:lvl1pPr>
          </a:lstStyle>
          <a:p>
            <a:fld id="{79780CB2-20D3-45CD-9916-3ED7D43A74D6}" type="slidenum">
              <a:rPr lang="en-US" smtClean="0"/>
              <a:pPr/>
              <a:t>‹#›</a:t>
            </a:fld>
            <a:endParaRPr lang="en-US" dirty="0"/>
          </a:p>
        </p:txBody>
      </p:sp>
    </p:spTree>
    <p:extLst>
      <p:ext uri="{BB962C8B-B14F-4D97-AF65-F5344CB8AC3E}">
        <p14:creationId xmlns:p14="http://schemas.microsoft.com/office/powerpoint/2010/main" val="295185278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
          <p:cNvSpPr>
            <a:spLocks noGrp="1" noChangeArrowheads="1"/>
          </p:cNvSpPr>
          <p:nvPr>
            <p:ph type="dt" sz="half" idx="10"/>
          </p:nvPr>
        </p:nvSpPr>
        <p:spPr>
          <a:ln/>
        </p:spPr>
        <p:txBody>
          <a:bodyPr/>
          <a:lstStyle>
            <a:lvl1pPr>
              <a:defRPr/>
            </a:lvl1pPr>
          </a:lstStyle>
          <a:p>
            <a:fld id="{83929F4E-BCEC-4434-B5BC-7773E7B5FAFA}" type="datetimeFigureOut">
              <a:rPr lang="en-US" smtClean="0"/>
              <a:pPr/>
              <a:t>11/13/2020</a:t>
            </a:fld>
            <a:endParaRPr lang="en-US" dirty="0"/>
          </a:p>
        </p:txBody>
      </p:sp>
      <p:sp>
        <p:nvSpPr>
          <p:cNvPr id="6" name="Rectangle 11"/>
          <p:cNvSpPr>
            <a:spLocks noGrp="1" noChangeArrowheads="1"/>
          </p:cNvSpPr>
          <p:nvPr>
            <p:ph type="ftr" sz="quarter" idx="11"/>
          </p:nvPr>
        </p:nvSpPr>
        <p:spPr>
          <a:ln/>
        </p:spPr>
        <p:txBody>
          <a:bodyPr/>
          <a:lstStyle>
            <a:lvl1pPr>
              <a:defRPr/>
            </a:lvl1pPr>
          </a:lstStyle>
          <a:p>
            <a:endParaRPr lang="en-US" dirty="0"/>
          </a:p>
        </p:txBody>
      </p:sp>
      <p:sp>
        <p:nvSpPr>
          <p:cNvPr id="7" name="Rectangle 12"/>
          <p:cNvSpPr>
            <a:spLocks noGrp="1" noChangeArrowheads="1"/>
          </p:cNvSpPr>
          <p:nvPr>
            <p:ph type="sldNum" sz="quarter" idx="12"/>
          </p:nvPr>
        </p:nvSpPr>
        <p:spPr>
          <a:ln/>
        </p:spPr>
        <p:txBody>
          <a:bodyPr/>
          <a:lstStyle>
            <a:lvl1pPr>
              <a:defRPr/>
            </a:lvl1pPr>
          </a:lstStyle>
          <a:p>
            <a:fld id="{79780CB2-20D3-45CD-9916-3ED7D43A74D6}" type="slidenum">
              <a:rPr lang="en-US" smtClean="0"/>
              <a:pPr/>
              <a:t>‹#›</a:t>
            </a:fld>
            <a:endParaRPr lang="en-US" dirty="0"/>
          </a:p>
        </p:txBody>
      </p:sp>
    </p:spTree>
    <p:extLst>
      <p:ext uri="{BB962C8B-B14F-4D97-AF65-F5344CB8AC3E}">
        <p14:creationId xmlns:p14="http://schemas.microsoft.com/office/powerpoint/2010/main" val="174213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AG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0" indent="0">
              <a:defRPr/>
            </a:lvl1pPr>
            <a:lvl5pPr>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811232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10"/>
          <p:cNvSpPr>
            <a:spLocks noGrp="1" noChangeArrowheads="1"/>
          </p:cNvSpPr>
          <p:nvPr>
            <p:ph type="dt" sz="half" idx="10"/>
          </p:nvPr>
        </p:nvSpPr>
        <p:spPr>
          <a:ln/>
        </p:spPr>
        <p:txBody>
          <a:bodyPr/>
          <a:lstStyle>
            <a:lvl1pPr>
              <a:defRPr/>
            </a:lvl1pPr>
          </a:lstStyle>
          <a:p>
            <a:fld id="{83929F4E-BCEC-4434-B5BC-7773E7B5FAFA}" type="datetimeFigureOut">
              <a:rPr lang="en-US" smtClean="0"/>
              <a:pPr/>
              <a:t>11/13/2020</a:t>
            </a:fld>
            <a:endParaRPr lang="en-US" dirty="0"/>
          </a:p>
        </p:txBody>
      </p:sp>
      <p:sp>
        <p:nvSpPr>
          <p:cNvPr id="5" name="Rectangle 11"/>
          <p:cNvSpPr>
            <a:spLocks noGrp="1" noChangeArrowheads="1"/>
          </p:cNvSpPr>
          <p:nvPr>
            <p:ph type="ftr" sz="quarter" idx="11"/>
          </p:nvPr>
        </p:nvSpPr>
        <p:spPr>
          <a:ln/>
        </p:spPr>
        <p:txBody>
          <a:bodyPr/>
          <a:lstStyle>
            <a:lvl1pPr>
              <a:defRPr/>
            </a:lvl1pPr>
          </a:lstStyle>
          <a:p>
            <a:endParaRPr lang="en-US" dirty="0"/>
          </a:p>
        </p:txBody>
      </p:sp>
      <p:sp>
        <p:nvSpPr>
          <p:cNvPr id="6" name="Rectangle 12"/>
          <p:cNvSpPr>
            <a:spLocks noGrp="1" noChangeArrowheads="1"/>
          </p:cNvSpPr>
          <p:nvPr>
            <p:ph type="sldNum" sz="quarter" idx="12"/>
          </p:nvPr>
        </p:nvSpPr>
        <p:spPr>
          <a:ln/>
        </p:spPr>
        <p:txBody>
          <a:bodyPr/>
          <a:lstStyle>
            <a:lvl1pPr>
              <a:defRPr/>
            </a:lvl1pPr>
          </a:lstStyle>
          <a:p>
            <a:fld id="{79780CB2-20D3-45CD-9916-3ED7D43A74D6}" type="slidenum">
              <a:rPr lang="en-US" smtClean="0"/>
              <a:pPr/>
              <a:t>‹#›</a:t>
            </a:fld>
            <a:endParaRPr lang="en-US" dirty="0"/>
          </a:p>
        </p:txBody>
      </p:sp>
    </p:spTree>
    <p:extLst>
      <p:ext uri="{BB962C8B-B14F-4D97-AF65-F5344CB8AC3E}">
        <p14:creationId xmlns:p14="http://schemas.microsoft.com/office/powerpoint/2010/main" val="360839850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371600"/>
            <a:ext cx="2057400" cy="4724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1371600"/>
            <a:ext cx="6019800" cy="4724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10"/>
          <p:cNvSpPr>
            <a:spLocks noGrp="1" noChangeArrowheads="1"/>
          </p:cNvSpPr>
          <p:nvPr>
            <p:ph type="dt" sz="half" idx="10"/>
          </p:nvPr>
        </p:nvSpPr>
        <p:spPr>
          <a:ln/>
        </p:spPr>
        <p:txBody>
          <a:bodyPr/>
          <a:lstStyle>
            <a:lvl1pPr>
              <a:defRPr/>
            </a:lvl1pPr>
          </a:lstStyle>
          <a:p>
            <a:fld id="{83929F4E-BCEC-4434-B5BC-7773E7B5FAFA}" type="datetimeFigureOut">
              <a:rPr lang="en-US" smtClean="0"/>
              <a:pPr/>
              <a:t>11/13/2020</a:t>
            </a:fld>
            <a:endParaRPr lang="en-US" dirty="0"/>
          </a:p>
        </p:txBody>
      </p:sp>
      <p:sp>
        <p:nvSpPr>
          <p:cNvPr id="5" name="Rectangle 11"/>
          <p:cNvSpPr>
            <a:spLocks noGrp="1" noChangeArrowheads="1"/>
          </p:cNvSpPr>
          <p:nvPr>
            <p:ph type="ftr" sz="quarter" idx="11"/>
          </p:nvPr>
        </p:nvSpPr>
        <p:spPr>
          <a:ln/>
        </p:spPr>
        <p:txBody>
          <a:bodyPr/>
          <a:lstStyle>
            <a:lvl1pPr>
              <a:defRPr/>
            </a:lvl1pPr>
          </a:lstStyle>
          <a:p>
            <a:endParaRPr lang="en-US" dirty="0"/>
          </a:p>
        </p:txBody>
      </p:sp>
      <p:sp>
        <p:nvSpPr>
          <p:cNvPr id="6" name="Rectangle 12"/>
          <p:cNvSpPr>
            <a:spLocks noGrp="1" noChangeArrowheads="1"/>
          </p:cNvSpPr>
          <p:nvPr>
            <p:ph type="sldNum" sz="quarter" idx="12"/>
          </p:nvPr>
        </p:nvSpPr>
        <p:spPr>
          <a:ln/>
        </p:spPr>
        <p:txBody>
          <a:bodyPr/>
          <a:lstStyle>
            <a:lvl1pPr>
              <a:defRPr/>
            </a:lvl1pPr>
          </a:lstStyle>
          <a:p>
            <a:fld id="{79780CB2-20D3-45CD-9916-3ED7D43A74D6}" type="slidenum">
              <a:rPr lang="en-US" smtClean="0"/>
              <a:pPr/>
              <a:t>‹#›</a:t>
            </a:fld>
            <a:endParaRPr lang="en-US" dirty="0"/>
          </a:p>
        </p:txBody>
      </p:sp>
    </p:spTree>
    <p:extLst>
      <p:ext uri="{BB962C8B-B14F-4D97-AF65-F5344CB8AC3E}">
        <p14:creationId xmlns:p14="http://schemas.microsoft.com/office/powerpoint/2010/main" val="363510747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371600"/>
            <a:ext cx="8229600" cy="762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609600" y="2362200"/>
            <a:ext cx="4038600" cy="3733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800600" y="2362200"/>
            <a:ext cx="4038600" cy="3733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10"/>
          <p:cNvSpPr>
            <a:spLocks noGrp="1" noChangeArrowheads="1"/>
          </p:cNvSpPr>
          <p:nvPr>
            <p:ph type="dt" sz="half" idx="10"/>
          </p:nvPr>
        </p:nvSpPr>
        <p:spPr>
          <a:ln/>
        </p:spPr>
        <p:txBody>
          <a:bodyPr/>
          <a:lstStyle>
            <a:lvl1pPr>
              <a:defRPr/>
            </a:lvl1pPr>
          </a:lstStyle>
          <a:p>
            <a:fld id="{83929F4E-BCEC-4434-B5BC-7773E7B5FAFA}" type="datetimeFigureOut">
              <a:rPr lang="en-US" smtClean="0"/>
              <a:pPr/>
              <a:t>11/13/2020</a:t>
            </a:fld>
            <a:endParaRPr lang="en-US" dirty="0"/>
          </a:p>
        </p:txBody>
      </p:sp>
      <p:sp>
        <p:nvSpPr>
          <p:cNvPr id="6" name="Rectangle 11"/>
          <p:cNvSpPr>
            <a:spLocks noGrp="1" noChangeArrowheads="1"/>
          </p:cNvSpPr>
          <p:nvPr>
            <p:ph type="ftr" sz="quarter" idx="11"/>
          </p:nvPr>
        </p:nvSpPr>
        <p:spPr>
          <a:ln/>
        </p:spPr>
        <p:txBody>
          <a:bodyPr/>
          <a:lstStyle>
            <a:lvl1pPr>
              <a:defRPr/>
            </a:lvl1pPr>
          </a:lstStyle>
          <a:p>
            <a:endParaRPr lang="en-US" dirty="0"/>
          </a:p>
        </p:txBody>
      </p:sp>
      <p:sp>
        <p:nvSpPr>
          <p:cNvPr id="7" name="Rectangle 12"/>
          <p:cNvSpPr>
            <a:spLocks noGrp="1" noChangeArrowheads="1"/>
          </p:cNvSpPr>
          <p:nvPr>
            <p:ph type="sldNum" sz="quarter" idx="12"/>
          </p:nvPr>
        </p:nvSpPr>
        <p:spPr>
          <a:ln/>
        </p:spPr>
        <p:txBody>
          <a:bodyPr/>
          <a:lstStyle>
            <a:lvl1pPr>
              <a:defRPr/>
            </a:lvl1pPr>
          </a:lstStyle>
          <a:p>
            <a:fld id="{79780CB2-20D3-45CD-9916-3ED7D43A74D6}" type="slidenum">
              <a:rPr lang="en-US" smtClean="0"/>
              <a:pPr/>
              <a:t>‹#›</a:t>
            </a:fld>
            <a:endParaRPr lang="en-US" dirty="0"/>
          </a:p>
        </p:txBody>
      </p:sp>
    </p:spTree>
    <p:extLst>
      <p:ext uri="{BB962C8B-B14F-4D97-AF65-F5344CB8AC3E}">
        <p14:creationId xmlns:p14="http://schemas.microsoft.com/office/powerpoint/2010/main" val="73955739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1371600"/>
            <a:ext cx="8229600" cy="762000"/>
          </a:xfrm>
        </p:spPr>
        <p:txBody>
          <a:bodyPr/>
          <a:lstStyle/>
          <a:p>
            <a:r>
              <a:rPr lang="en-US"/>
              <a:t>Click to edit Master title style</a:t>
            </a:r>
            <a:endParaRPr lang="en-GB"/>
          </a:p>
        </p:txBody>
      </p:sp>
      <p:sp>
        <p:nvSpPr>
          <p:cNvPr id="3" name="Table Placeholder 2"/>
          <p:cNvSpPr>
            <a:spLocks noGrp="1"/>
          </p:cNvSpPr>
          <p:nvPr>
            <p:ph type="tbl" idx="1"/>
          </p:nvPr>
        </p:nvSpPr>
        <p:spPr>
          <a:xfrm>
            <a:off x="609600" y="2362200"/>
            <a:ext cx="8229600" cy="3733800"/>
          </a:xfrm>
        </p:spPr>
        <p:txBody>
          <a:bodyPr/>
          <a:lstStyle/>
          <a:p>
            <a:endParaRPr lang="en-GB"/>
          </a:p>
        </p:txBody>
      </p:sp>
      <p:sp>
        <p:nvSpPr>
          <p:cNvPr id="4" name="Date Placeholder 3"/>
          <p:cNvSpPr>
            <a:spLocks noGrp="1"/>
          </p:cNvSpPr>
          <p:nvPr>
            <p:ph type="dt" sz="half" idx="10"/>
          </p:nvPr>
        </p:nvSpPr>
        <p:spPr>
          <a:xfrm>
            <a:off x="685800" y="6553200"/>
            <a:ext cx="914400" cy="304800"/>
          </a:xfrm>
        </p:spPr>
        <p:txBody>
          <a:bodyPr/>
          <a:lstStyle>
            <a:lvl1pPr>
              <a:defRPr/>
            </a:lvl1pPr>
          </a:lstStyle>
          <a:p>
            <a:endParaRPr lang="en-GB"/>
          </a:p>
        </p:txBody>
      </p:sp>
      <p:sp>
        <p:nvSpPr>
          <p:cNvPr id="5" name="Footer Placeholder 4"/>
          <p:cNvSpPr>
            <a:spLocks noGrp="1"/>
          </p:cNvSpPr>
          <p:nvPr>
            <p:ph type="ftr" sz="quarter" idx="11"/>
          </p:nvPr>
        </p:nvSpPr>
        <p:spPr>
          <a:xfrm>
            <a:off x="1371600" y="6553200"/>
            <a:ext cx="5181600" cy="304800"/>
          </a:xfrm>
        </p:spPr>
        <p:txBody>
          <a:bodyPr/>
          <a:lstStyle>
            <a:lvl1pPr>
              <a:defRPr/>
            </a:lvl1pPr>
          </a:lstStyle>
          <a:p>
            <a:endParaRPr lang="en-GB"/>
          </a:p>
        </p:txBody>
      </p:sp>
    </p:spTree>
    <p:extLst>
      <p:ext uri="{BB962C8B-B14F-4D97-AF65-F5344CB8AC3E}">
        <p14:creationId xmlns:p14="http://schemas.microsoft.com/office/powerpoint/2010/main" val="98900697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505575"/>
          </a:xfrm>
          <a:prstGeom prst="rect">
            <a:avLst/>
          </a:prstGeom>
          <a:solidFill>
            <a:schemeClr val="tx2"/>
          </a:solidFill>
          <a:ln w="9525">
            <a:noFill/>
            <a:miter lim="800000"/>
            <a:headEnd/>
            <a:tailEnd/>
          </a:ln>
          <a:effectLst/>
        </p:spPr>
        <p:txBody>
          <a:bodyPr wrap="none" anchor="ctr"/>
          <a:lstStyle/>
          <a:p>
            <a:pPr>
              <a:defRPr/>
            </a:pPr>
            <a:endParaRPr lang="en-US" dirty="0">
              <a:cs typeface="+mn-cs"/>
            </a:endParaRPr>
          </a:p>
        </p:txBody>
      </p:sp>
      <p:pic>
        <p:nvPicPr>
          <p:cNvPr id="5" name="Picture 13" descr="AG_white3.png"/>
          <p:cNvPicPr>
            <a:picLocks noChangeAspect="1"/>
          </p:cNvPicPr>
          <p:nvPr/>
        </p:nvPicPr>
        <p:blipFill>
          <a:blip r:embed="rId2" cstate="print"/>
          <a:srcRect/>
          <a:stretch>
            <a:fillRect/>
          </a:stretch>
        </p:blipFill>
        <p:spPr bwMode="auto">
          <a:xfrm>
            <a:off x="5645150" y="523875"/>
            <a:ext cx="3073400" cy="441325"/>
          </a:xfrm>
          <a:prstGeom prst="rect">
            <a:avLst/>
          </a:prstGeom>
          <a:noFill/>
          <a:ln w="9525">
            <a:noFill/>
            <a:miter lim="800000"/>
            <a:headEnd/>
            <a:tailEnd/>
          </a:ln>
        </p:spPr>
      </p:pic>
      <p:sp>
        <p:nvSpPr>
          <p:cNvPr id="6" name="Line 7"/>
          <p:cNvSpPr>
            <a:spLocks noChangeShapeType="1"/>
          </p:cNvSpPr>
          <p:nvPr/>
        </p:nvSpPr>
        <p:spPr bwMode="auto">
          <a:xfrm>
            <a:off x="730250" y="0"/>
            <a:ext cx="0" cy="1971675"/>
          </a:xfrm>
          <a:prstGeom prst="line">
            <a:avLst/>
          </a:prstGeom>
          <a:noFill/>
          <a:ln w="12700">
            <a:solidFill>
              <a:schemeClr val="bg1"/>
            </a:solidFill>
            <a:prstDash val="sysDot"/>
            <a:round/>
            <a:headEnd/>
            <a:tailEnd/>
          </a:ln>
          <a:effectLst/>
        </p:spPr>
        <p:txBody>
          <a:bodyPr/>
          <a:lstStyle/>
          <a:p>
            <a:pPr>
              <a:defRPr/>
            </a:pPr>
            <a:endParaRPr lang="en-US" dirty="0">
              <a:cs typeface="+mn-cs"/>
            </a:endParaRPr>
          </a:p>
        </p:txBody>
      </p:sp>
      <p:sp>
        <p:nvSpPr>
          <p:cNvPr id="7" name="Line 8"/>
          <p:cNvSpPr>
            <a:spLocks noChangeShapeType="1"/>
          </p:cNvSpPr>
          <p:nvPr/>
        </p:nvSpPr>
        <p:spPr bwMode="auto">
          <a:xfrm>
            <a:off x="731838" y="4598988"/>
            <a:ext cx="0" cy="1912937"/>
          </a:xfrm>
          <a:prstGeom prst="line">
            <a:avLst/>
          </a:prstGeom>
          <a:noFill/>
          <a:ln w="12700">
            <a:solidFill>
              <a:schemeClr val="bg1"/>
            </a:solidFill>
            <a:prstDash val="sysDot"/>
            <a:round/>
            <a:headEnd/>
            <a:tailEnd/>
          </a:ln>
          <a:effectLst/>
        </p:spPr>
        <p:txBody>
          <a:bodyPr/>
          <a:lstStyle/>
          <a:p>
            <a:pPr>
              <a:defRPr/>
            </a:pPr>
            <a:endParaRPr lang="en-US" dirty="0">
              <a:cs typeface="+mn-cs"/>
            </a:endParaRPr>
          </a:p>
        </p:txBody>
      </p:sp>
      <p:sp>
        <p:nvSpPr>
          <p:cNvPr id="368643" name="Rectangle 3"/>
          <p:cNvSpPr>
            <a:spLocks noGrp="1" noChangeArrowheads="1"/>
          </p:cNvSpPr>
          <p:nvPr>
            <p:ph type="ctrTitle"/>
          </p:nvPr>
        </p:nvSpPr>
        <p:spPr>
          <a:xfrm>
            <a:off x="730250" y="2092325"/>
            <a:ext cx="7772400" cy="942975"/>
          </a:xfrm>
        </p:spPr>
        <p:txBody>
          <a:bodyPr anchor="ctr"/>
          <a:lstStyle>
            <a:lvl1pPr>
              <a:defRPr sz="3600">
                <a:solidFill>
                  <a:schemeClr val="bg1"/>
                </a:solidFill>
              </a:defRPr>
            </a:lvl1pPr>
          </a:lstStyle>
          <a:p>
            <a:r>
              <a:rPr lang="en-US"/>
              <a:t>Click to edit Master title style</a:t>
            </a:r>
            <a:endParaRPr lang="en-US" dirty="0"/>
          </a:p>
        </p:txBody>
      </p:sp>
      <p:sp>
        <p:nvSpPr>
          <p:cNvPr id="368644" name="Rectangle 4"/>
          <p:cNvSpPr>
            <a:spLocks noGrp="1" noChangeArrowheads="1"/>
          </p:cNvSpPr>
          <p:nvPr>
            <p:ph type="subTitle" idx="1"/>
          </p:nvPr>
        </p:nvSpPr>
        <p:spPr>
          <a:xfrm>
            <a:off x="730250" y="3171825"/>
            <a:ext cx="6400800" cy="620713"/>
          </a:xfrm>
        </p:spPr>
        <p:txBody>
          <a:bodyPr/>
          <a:lstStyle>
            <a:lvl1pPr>
              <a:defRPr sz="2000">
                <a:solidFill>
                  <a:schemeClr val="bg1"/>
                </a:solidFill>
              </a:defRPr>
            </a:lvl1pPr>
          </a:lstStyle>
          <a:p>
            <a:r>
              <a:rPr lang="en-US"/>
              <a:t>Click to edit Master subtitle style</a:t>
            </a:r>
            <a:endParaRPr lang="en-US" dirty="0"/>
          </a:p>
        </p:txBody>
      </p:sp>
    </p:spTree>
    <p:extLst>
      <p:ext uri="{BB962C8B-B14F-4D97-AF65-F5344CB8AC3E}">
        <p14:creationId xmlns:p14="http://schemas.microsoft.com/office/powerpoint/2010/main" val="204300300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00358887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AG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0" indent="0">
              <a:defRPr/>
            </a:lvl1pPr>
            <a:lvl5pPr>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5475588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36DC75B-421A-4CC9-A9FE-93AF9218A4DD}" type="datetimeFigureOut">
              <a:rPr lang="en-GB" smtClean="0"/>
              <a:pPr/>
              <a:t>13/11/2020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54761-F0AC-4C25-B45A-B623380E2F45}" type="slidenum">
              <a:rPr lang="en-GB" smtClean="0"/>
              <a:pPr/>
              <a:t>‹#›</a:t>
            </a:fld>
            <a:endParaRPr lang="en-GB"/>
          </a:p>
        </p:txBody>
      </p:sp>
    </p:spTree>
    <p:extLst>
      <p:ext uri="{BB962C8B-B14F-4D97-AF65-F5344CB8AC3E}">
        <p14:creationId xmlns:p14="http://schemas.microsoft.com/office/powerpoint/2010/main" val="254286436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36DC75B-421A-4CC9-A9FE-93AF9218A4DD}" type="datetimeFigureOut">
              <a:rPr lang="en-GB" smtClean="0"/>
              <a:pPr/>
              <a:t>13/11/2020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54761-F0AC-4C25-B45A-B623380E2F45}" type="slidenum">
              <a:rPr lang="en-GB" smtClean="0"/>
              <a:pPr/>
              <a:t>‹#›</a:t>
            </a:fld>
            <a:endParaRPr lang="en-GB"/>
          </a:p>
        </p:txBody>
      </p:sp>
    </p:spTree>
    <p:extLst>
      <p:ext uri="{BB962C8B-B14F-4D97-AF65-F5344CB8AC3E}">
        <p14:creationId xmlns:p14="http://schemas.microsoft.com/office/powerpoint/2010/main" val="261592524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36DC75B-421A-4CC9-A9FE-93AF9218A4DD}" type="datetimeFigureOut">
              <a:rPr lang="en-GB" smtClean="0"/>
              <a:pPr/>
              <a:t>13/11/2020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54761-F0AC-4C25-B45A-B623380E2F45}" type="slidenum">
              <a:rPr lang="en-GB" smtClean="0"/>
              <a:pPr/>
              <a:t>‹#›</a:t>
            </a:fld>
            <a:endParaRPr lang="en-GB"/>
          </a:p>
        </p:txBody>
      </p:sp>
    </p:spTree>
    <p:extLst>
      <p:ext uri="{BB962C8B-B14F-4D97-AF65-F5344CB8AC3E}">
        <p14:creationId xmlns:p14="http://schemas.microsoft.com/office/powerpoint/2010/main" val="1989377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505575"/>
          </a:xfrm>
          <a:prstGeom prst="rect">
            <a:avLst/>
          </a:prstGeom>
          <a:solidFill>
            <a:srgbClr val="1B5970"/>
          </a:solidFill>
          <a:ln w="9525">
            <a:noFill/>
            <a:miter lim="800000"/>
            <a:headEnd/>
            <a:tailEnd/>
          </a:ln>
          <a:effectLst/>
        </p:spPr>
        <p:txBody>
          <a:bodyPr wrap="none" anchor="ctr"/>
          <a:lstStyle/>
          <a:p>
            <a:pPr>
              <a:defRPr/>
            </a:pPr>
            <a:endParaRPr lang="en-US" dirty="0"/>
          </a:p>
        </p:txBody>
      </p:sp>
      <p:sp>
        <p:nvSpPr>
          <p:cNvPr id="5" name="Line 7"/>
          <p:cNvSpPr>
            <a:spLocks noChangeShapeType="1"/>
          </p:cNvSpPr>
          <p:nvPr/>
        </p:nvSpPr>
        <p:spPr bwMode="auto">
          <a:xfrm>
            <a:off x="730250" y="0"/>
            <a:ext cx="0" cy="1971675"/>
          </a:xfrm>
          <a:prstGeom prst="line">
            <a:avLst/>
          </a:prstGeom>
          <a:noFill/>
          <a:ln w="12700">
            <a:solidFill>
              <a:schemeClr val="bg1"/>
            </a:solidFill>
            <a:prstDash val="sysDot"/>
            <a:round/>
            <a:headEnd/>
            <a:tailEnd/>
          </a:ln>
          <a:effectLst/>
        </p:spPr>
        <p:txBody>
          <a:bodyPr/>
          <a:lstStyle/>
          <a:p>
            <a:pPr>
              <a:defRPr/>
            </a:pPr>
            <a:endParaRPr lang="en-US" dirty="0">
              <a:latin typeface="Arial" pitchFamily="34" charset="0"/>
            </a:endParaRPr>
          </a:p>
        </p:txBody>
      </p:sp>
      <p:sp>
        <p:nvSpPr>
          <p:cNvPr id="6" name="Line 8"/>
          <p:cNvSpPr>
            <a:spLocks noChangeShapeType="1"/>
          </p:cNvSpPr>
          <p:nvPr/>
        </p:nvSpPr>
        <p:spPr bwMode="auto">
          <a:xfrm>
            <a:off x="731838" y="4598988"/>
            <a:ext cx="0" cy="1912937"/>
          </a:xfrm>
          <a:prstGeom prst="line">
            <a:avLst/>
          </a:prstGeom>
          <a:noFill/>
          <a:ln w="12700">
            <a:solidFill>
              <a:schemeClr val="bg1"/>
            </a:solidFill>
            <a:prstDash val="sysDot"/>
            <a:round/>
            <a:headEnd/>
            <a:tailEnd/>
          </a:ln>
          <a:effectLst/>
        </p:spPr>
        <p:txBody>
          <a:bodyPr/>
          <a:lstStyle/>
          <a:p>
            <a:pPr>
              <a:defRPr/>
            </a:pPr>
            <a:endParaRPr lang="en-US" dirty="0">
              <a:latin typeface="Arial" pitchFamily="34" charset="0"/>
            </a:endParaRPr>
          </a:p>
        </p:txBody>
      </p:sp>
      <p:pic>
        <p:nvPicPr>
          <p:cNvPr id="7" name="Picture 9" descr="logo_ppt_hc_bg"/>
          <p:cNvPicPr>
            <a:picLocks noChangeAspect="1" noChangeArrowheads="1"/>
          </p:cNvPicPr>
          <p:nvPr/>
        </p:nvPicPr>
        <p:blipFill>
          <a:blip r:embed="rId2" cstate="print"/>
          <a:srcRect/>
          <a:stretch>
            <a:fillRect/>
          </a:stretch>
        </p:blipFill>
        <p:spPr bwMode="auto">
          <a:xfrm>
            <a:off x="5645150" y="508000"/>
            <a:ext cx="3071813" cy="466725"/>
          </a:xfrm>
          <a:prstGeom prst="rect">
            <a:avLst/>
          </a:prstGeom>
          <a:noFill/>
          <a:ln w="9525">
            <a:noFill/>
            <a:miter lim="800000"/>
            <a:headEnd/>
            <a:tailEnd/>
          </a:ln>
        </p:spPr>
      </p:pic>
      <p:sp>
        <p:nvSpPr>
          <p:cNvPr id="851971" name="Rectangle 3"/>
          <p:cNvSpPr>
            <a:spLocks noGrp="1" noChangeArrowheads="1"/>
          </p:cNvSpPr>
          <p:nvPr>
            <p:ph type="ctrTitle"/>
          </p:nvPr>
        </p:nvSpPr>
        <p:spPr>
          <a:xfrm>
            <a:off x="730250" y="2092325"/>
            <a:ext cx="7772400" cy="942975"/>
          </a:xfrm>
        </p:spPr>
        <p:txBody>
          <a:bodyPr anchor="ctr"/>
          <a:lstStyle>
            <a:lvl1pPr>
              <a:defRPr sz="3500">
                <a:solidFill>
                  <a:srgbClr val="CCCE60"/>
                </a:solidFill>
              </a:defRPr>
            </a:lvl1pPr>
          </a:lstStyle>
          <a:p>
            <a:r>
              <a:rPr lang="en-US"/>
              <a:t>Click to edit Master title style</a:t>
            </a:r>
          </a:p>
        </p:txBody>
      </p:sp>
      <p:sp>
        <p:nvSpPr>
          <p:cNvPr id="851972" name="Rectangle 4"/>
          <p:cNvSpPr>
            <a:spLocks noGrp="1" noChangeArrowheads="1"/>
          </p:cNvSpPr>
          <p:nvPr>
            <p:ph type="subTitle" idx="1"/>
          </p:nvPr>
        </p:nvSpPr>
        <p:spPr>
          <a:xfrm>
            <a:off x="730250" y="3048000"/>
            <a:ext cx="6400800" cy="620713"/>
          </a:xfrm>
        </p:spPr>
        <p:txBody>
          <a:bodyPr/>
          <a:lstStyle>
            <a:lvl1pPr marL="0" indent="0">
              <a:buFont typeface="Wingdings" pitchFamily="2" charset="2"/>
              <a:buNone/>
              <a:defRPr sz="2300">
                <a:solidFill>
                  <a:schemeClr val="bg1"/>
                </a:solidFill>
              </a:defRPr>
            </a:lvl1pPr>
          </a:lstStyle>
          <a:p>
            <a:r>
              <a:rPr lang="en-US"/>
              <a:t>Click to edit Master subtitle style</a:t>
            </a:r>
          </a:p>
        </p:txBody>
      </p:sp>
      <p:sp>
        <p:nvSpPr>
          <p:cNvPr id="8" name="Rectangle 5"/>
          <p:cNvSpPr>
            <a:spLocks noGrp="1" noChangeArrowheads="1"/>
          </p:cNvSpPr>
          <p:nvPr>
            <p:ph type="ftr" sz="quarter" idx="10"/>
          </p:nvPr>
        </p:nvSpPr>
        <p:spPr bwMode="auto">
          <a:xfrm>
            <a:off x="330200" y="6562725"/>
            <a:ext cx="8489950" cy="271463"/>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dist">
              <a:defRPr sz="800" dirty="0">
                <a:solidFill>
                  <a:srgbClr val="1B5970"/>
                </a:solidFill>
                <a:latin typeface="Arial" pitchFamily="34" charset="0"/>
              </a:defRPr>
            </a:lvl1pPr>
          </a:lstStyle>
          <a:p>
            <a:pPr>
              <a:defRPr/>
            </a:pPr>
            <a:endParaRPr lang="en-US" dirty="0"/>
          </a:p>
        </p:txBody>
      </p:sp>
      <p:sp>
        <p:nvSpPr>
          <p:cNvPr id="9" name="Rectangle 6"/>
          <p:cNvSpPr>
            <a:spLocks noGrp="1" noChangeArrowheads="1"/>
          </p:cNvSpPr>
          <p:nvPr>
            <p:ph type="dt" sz="half" idx="11"/>
          </p:nvPr>
        </p:nvSpPr>
        <p:spPr>
          <a:xfrm>
            <a:off x="730250" y="3903663"/>
            <a:ext cx="2133600" cy="476250"/>
          </a:xfrm>
        </p:spPr>
        <p:txBody>
          <a:bodyPr/>
          <a:lstStyle>
            <a:lvl1pPr>
              <a:defRPr sz="1600" b="0" dirty="0">
                <a:solidFill>
                  <a:schemeClr val="bg1"/>
                </a:solidFill>
              </a:defRPr>
            </a:lvl1pPr>
          </a:lstStyle>
          <a:p>
            <a:pPr>
              <a:defRPr/>
            </a:pPr>
            <a:fld id="{F6547518-A63A-4B3F-8F4D-7DEF58C8B862}" type="datetime4">
              <a:rPr lang="en-US" smtClean="0"/>
              <a:t>November 13, 2020</a:t>
            </a:fld>
            <a:endParaRPr lang="en-US" dirty="0"/>
          </a:p>
        </p:txBody>
      </p:sp>
    </p:spTree>
    <p:extLst>
      <p:ext uri="{BB962C8B-B14F-4D97-AF65-F5344CB8AC3E}">
        <p14:creationId xmlns:p14="http://schemas.microsoft.com/office/powerpoint/2010/main" val="104626291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36DC75B-421A-4CC9-A9FE-93AF9218A4DD}" type="datetimeFigureOut">
              <a:rPr lang="en-GB" smtClean="0"/>
              <a:pPr/>
              <a:t>13/11/2020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54761-F0AC-4C25-B45A-B623380E2F45}" type="slidenum">
              <a:rPr lang="en-GB" smtClean="0"/>
              <a:pPr/>
              <a:t>‹#›</a:t>
            </a:fld>
            <a:endParaRPr lang="en-GB"/>
          </a:p>
        </p:txBody>
      </p:sp>
    </p:spTree>
    <p:extLst>
      <p:ext uri="{BB962C8B-B14F-4D97-AF65-F5344CB8AC3E}">
        <p14:creationId xmlns:p14="http://schemas.microsoft.com/office/powerpoint/2010/main" val="90216994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36DC75B-421A-4CC9-A9FE-93AF9218A4DD}" type="datetimeFigureOut">
              <a:rPr lang="en-GB" smtClean="0"/>
              <a:pPr/>
              <a:t>13/11/2020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AF54761-F0AC-4C25-B45A-B623380E2F45}" type="slidenum">
              <a:rPr lang="en-GB" smtClean="0"/>
              <a:pPr/>
              <a:t>‹#›</a:t>
            </a:fld>
            <a:endParaRPr lang="en-GB"/>
          </a:p>
        </p:txBody>
      </p:sp>
    </p:spTree>
    <p:extLst>
      <p:ext uri="{BB962C8B-B14F-4D97-AF65-F5344CB8AC3E}">
        <p14:creationId xmlns:p14="http://schemas.microsoft.com/office/powerpoint/2010/main" val="251000421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36DC75B-421A-4CC9-A9FE-93AF9218A4DD}" type="datetimeFigureOut">
              <a:rPr lang="en-GB" smtClean="0"/>
              <a:pPr/>
              <a:t>13/11/2020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AF54761-F0AC-4C25-B45A-B623380E2F45}" type="slidenum">
              <a:rPr lang="en-GB" smtClean="0"/>
              <a:pPr/>
              <a:t>‹#›</a:t>
            </a:fld>
            <a:endParaRPr lang="en-GB"/>
          </a:p>
        </p:txBody>
      </p:sp>
    </p:spTree>
    <p:extLst>
      <p:ext uri="{BB962C8B-B14F-4D97-AF65-F5344CB8AC3E}">
        <p14:creationId xmlns:p14="http://schemas.microsoft.com/office/powerpoint/2010/main" val="395959837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DC75B-421A-4CC9-A9FE-93AF9218A4DD}" type="datetimeFigureOut">
              <a:rPr lang="en-GB" smtClean="0"/>
              <a:pPr/>
              <a:t>13/11/2020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AF54761-F0AC-4C25-B45A-B623380E2F45}" type="slidenum">
              <a:rPr lang="en-GB" smtClean="0"/>
              <a:pPr/>
              <a:t>‹#›</a:t>
            </a:fld>
            <a:endParaRPr lang="en-GB"/>
          </a:p>
        </p:txBody>
      </p:sp>
    </p:spTree>
    <p:extLst>
      <p:ext uri="{BB962C8B-B14F-4D97-AF65-F5344CB8AC3E}">
        <p14:creationId xmlns:p14="http://schemas.microsoft.com/office/powerpoint/2010/main" val="414292012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36DC75B-421A-4CC9-A9FE-93AF9218A4DD}" type="datetimeFigureOut">
              <a:rPr lang="en-GB" smtClean="0"/>
              <a:pPr/>
              <a:t>13/11/2020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54761-F0AC-4C25-B45A-B623380E2F45}" type="slidenum">
              <a:rPr lang="en-GB" smtClean="0"/>
              <a:pPr/>
              <a:t>‹#›</a:t>
            </a:fld>
            <a:endParaRPr lang="en-GB"/>
          </a:p>
        </p:txBody>
      </p:sp>
    </p:spTree>
    <p:extLst>
      <p:ext uri="{BB962C8B-B14F-4D97-AF65-F5344CB8AC3E}">
        <p14:creationId xmlns:p14="http://schemas.microsoft.com/office/powerpoint/2010/main" val="195101920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36DC75B-421A-4CC9-A9FE-93AF9218A4DD}" type="datetimeFigureOut">
              <a:rPr lang="en-GB" smtClean="0"/>
              <a:pPr/>
              <a:t>13/11/2020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F54761-F0AC-4C25-B45A-B623380E2F45}" type="slidenum">
              <a:rPr lang="en-GB" smtClean="0"/>
              <a:pPr/>
              <a:t>‹#›</a:t>
            </a:fld>
            <a:endParaRPr lang="en-GB"/>
          </a:p>
        </p:txBody>
      </p:sp>
    </p:spTree>
    <p:extLst>
      <p:ext uri="{BB962C8B-B14F-4D97-AF65-F5344CB8AC3E}">
        <p14:creationId xmlns:p14="http://schemas.microsoft.com/office/powerpoint/2010/main" val="162078587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36DC75B-421A-4CC9-A9FE-93AF9218A4DD}" type="datetimeFigureOut">
              <a:rPr lang="en-GB" smtClean="0"/>
              <a:pPr/>
              <a:t>13/11/2020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54761-F0AC-4C25-B45A-B623380E2F45}" type="slidenum">
              <a:rPr lang="en-GB" smtClean="0"/>
              <a:pPr/>
              <a:t>‹#›</a:t>
            </a:fld>
            <a:endParaRPr lang="en-GB"/>
          </a:p>
        </p:txBody>
      </p:sp>
    </p:spTree>
    <p:extLst>
      <p:ext uri="{BB962C8B-B14F-4D97-AF65-F5344CB8AC3E}">
        <p14:creationId xmlns:p14="http://schemas.microsoft.com/office/powerpoint/2010/main" val="304434510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36DC75B-421A-4CC9-A9FE-93AF9218A4DD}" type="datetimeFigureOut">
              <a:rPr lang="en-GB" smtClean="0"/>
              <a:pPr/>
              <a:t>13/11/2020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F54761-F0AC-4C25-B45A-B623380E2F45}" type="slidenum">
              <a:rPr lang="en-GB" smtClean="0"/>
              <a:pPr/>
              <a:t>‹#›</a:t>
            </a:fld>
            <a:endParaRPr lang="en-GB"/>
          </a:p>
        </p:txBody>
      </p:sp>
    </p:spTree>
    <p:extLst>
      <p:ext uri="{BB962C8B-B14F-4D97-AF65-F5344CB8AC3E}">
        <p14:creationId xmlns:p14="http://schemas.microsoft.com/office/powerpoint/2010/main" val="413362167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1371600"/>
            <a:ext cx="8229600" cy="762000"/>
          </a:xfrm>
        </p:spPr>
        <p:txBody>
          <a:bodyPr/>
          <a:lstStyle/>
          <a:p>
            <a:r>
              <a:rPr lang="en-US"/>
              <a:t>Click to edit Master title style</a:t>
            </a:r>
            <a:endParaRPr lang="en-GB"/>
          </a:p>
        </p:txBody>
      </p:sp>
      <p:sp>
        <p:nvSpPr>
          <p:cNvPr id="3" name="Table Placeholder 2"/>
          <p:cNvSpPr>
            <a:spLocks noGrp="1"/>
          </p:cNvSpPr>
          <p:nvPr>
            <p:ph type="tbl" idx="1"/>
          </p:nvPr>
        </p:nvSpPr>
        <p:spPr>
          <a:xfrm>
            <a:off x="609600" y="2362200"/>
            <a:ext cx="8229600" cy="3733800"/>
          </a:xfrm>
        </p:spPr>
        <p:txBody>
          <a:bodyPr/>
          <a:lstStyle/>
          <a:p>
            <a:endParaRPr lang="en-GB"/>
          </a:p>
        </p:txBody>
      </p:sp>
      <p:sp>
        <p:nvSpPr>
          <p:cNvPr id="4" name="Date Placeholder 3"/>
          <p:cNvSpPr>
            <a:spLocks noGrp="1"/>
          </p:cNvSpPr>
          <p:nvPr>
            <p:ph type="dt" sz="half" idx="10"/>
          </p:nvPr>
        </p:nvSpPr>
        <p:spPr>
          <a:xfrm>
            <a:off x="685800" y="6553200"/>
            <a:ext cx="914400" cy="304800"/>
          </a:xfrm>
        </p:spPr>
        <p:txBody>
          <a:bodyPr/>
          <a:lstStyle>
            <a:lvl1pPr>
              <a:defRPr/>
            </a:lvl1pPr>
          </a:lstStyle>
          <a:p>
            <a:endParaRPr lang="en-GB"/>
          </a:p>
        </p:txBody>
      </p:sp>
      <p:sp>
        <p:nvSpPr>
          <p:cNvPr id="5" name="Footer Placeholder 4"/>
          <p:cNvSpPr>
            <a:spLocks noGrp="1"/>
          </p:cNvSpPr>
          <p:nvPr>
            <p:ph type="ftr" sz="quarter" idx="11"/>
          </p:nvPr>
        </p:nvSpPr>
        <p:spPr>
          <a:xfrm>
            <a:off x="1371600" y="6553200"/>
            <a:ext cx="5181600" cy="304800"/>
          </a:xfrm>
        </p:spPr>
        <p:txBody>
          <a:bodyPr/>
          <a:lstStyle>
            <a:lvl1pPr>
              <a:defRPr/>
            </a:lvl1pPr>
          </a:lstStyle>
          <a:p>
            <a:endParaRPr lang="en-GB"/>
          </a:p>
        </p:txBody>
      </p:sp>
    </p:spTree>
    <p:extLst>
      <p:ext uri="{BB962C8B-B14F-4D97-AF65-F5344CB8AC3E}">
        <p14:creationId xmlns:p14="http://schemas.microsoft.com/office/powerpoint/2010/main" val="214152459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1371600"/>
            <a:ext cx="8229600" cy="762000"/>
          </a:xfrm>
        </p:spPr>
        <p:txBody>
          <a:bodyPr/>
          <a:lstStyle/>
          <a:p>
            <a:r>
              <a:rPr lang="en-US"/>
              <a:t>Click to edit Master title style</a:t>
            </a:r>
            <a:endParaRPr lang="en-GB"/>
          </a:p>
        </p:txBody>
      </p:sp>
      <p:sp>
        <p:nvSpPr>
          <p:cNvPr id="3" name="Chart Placeholder 2"/>
          <p:cNvSpPr>
            <a:spLocks noGrp="1"/>
          </p:cNvSpPr>
          <p:nvPr>
            <p:ph type="chart" idx="1"/>
          </p:nvPr>
        </p:nvSpPr>
        <p:spPr>
          <a:xfrm>
            <a:off x="609600" y="2362200"/>
            <a:ext cx="8229600" cy="3733800"/>
          </a:xfrm>
        </p:spPr>
        <p:txBody>
          <a:bodyPr/>
          <a:lstStyle/>
          <a:p>
            <a:endParaRPr lang="en-GB"/>
          </a:p>
        </p:txBody>
      </p:sp>
      <p:sp>
        <p:nvSpPr>
          <p:cNvPr id="4" name="Date Placeholder 3"/>
          <p:cNvSpPr>
            <a:spLocks noGrp="1"/>
          </p:cNvSpPr>
          <p:nvPr>
            <p:ph type="dt" sz="half" idx="10"/>
          </p:nvPr>
        </p:nvSpPr>
        <p:spPr>
          <a:xfrm>
            <a:off x="685800" y="6553200"/>
            <a:ext cx="914400" cy="304800"/>
          </a:xfrm>
        </p:spPr>
        <p:txBody>
          <a:bodyPr/>
          <a:lstStyle>
            <a:lvl1pPr>
              <a:defRPr/>
            </a:lvl1pPr>
          </a:lstStyle>
          <a:p>
            <a:endParaRPr lang="en-GB"/>
          </a:p>
        </p:txBody>
      </p:sp>
      <p:sp>
        <p:nvSpPr>
          <p:cNvPr id="5" name="Footer Placeholder 4"/>
          <p:cNvSpPr>
            <a:spLocks noGrp="1"/>
          </p:cNvSpPr>
          <p:nvPr>
            <p:ph type="ftr" sz="quarter" idx="11"/>
          </p:nvPr>
        </p:nvSpPr>
        <p:spPr>
          <a:xfrm>
            <a:off x="1371600" y="6553200"/>
            <a:ext cx="5181600" cy="304800"/>
          </a:xfrm>
        </p:spPr>
        <p:txBody>
          <a:bodyPr/>
          <a:lstStyle>
            <a:lvl1pPr>
              <a:defRPr/>
            </a:lvl1pPr>
          </a:lstStyle>
          <a:p>
            <a:endParaRPr lang="en-GB"/>
          </a:p>
        </p:txBody>
      </p:sp>
    </p:spTree>
    <p:extLst>
      <p:ext uri="{BB962C8B-B14F-4D97-AF65-F5344CB8AC3E}">
        <p14:creationId xmlns:p14="http://schemas.microsoft.com/office/powerpoint/2010/main" val="3229333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E3BC07CE-72AC-4589-A919-BE66AEC057BB}" type="datetime4">
              <a:rPr lang="en-US" smtClean="0"/>
              <a:t>November 13, 2020</a:t>
            </a:fld>
            <a:endParaRPr lang="en-US" dirty="0"/>
          </a:p>
        </p:txBody>
      </p:sp>
    </p:spTree>
    <p:extLst>
      <p:ext uri="{BB962C8B-B14F-4D97-AF65-F5344CB8AC3E}">
        <p14:creationId xmlns:p14="http://schemas.microsoft.com/office/powerpoint/2010/main" val="247953273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782763"/>
            <a:ext cx="8147248" cy="431053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nl-NL" dirty="0"/>
          </a:p>
        </p:txBody>
      </p:sp>
      <p:sp>
        <p:nvSpPr>
          <p:cNvPr id="5" name="Title Placeholder 1"/>
          <p:cNvSpPr>
            <a:spLocks noGrp="1"/>
          </p:cNvSpPr>
          <p:nvPr>
            <p:ph type="title"/>
          </p:nvPr>
        </p:nvSpPr>
        <p:spPr bwMode="auto">
          <a:xfrm>
            <a:off x="2143125" y="285750"/>
            <a:ext cx="4357688" cy="1143000"/>
          </a:xfrm>
          <a:prstGeom prst="rect">
            <a:avLst/>
          </a:prstGeom>
          <a:noFill/>
          <a:ln w="9525">
            <a:noFill/>
            <a:miter lim="800000"/>
            <a:headEnd/>
            <a:tailEnd/>
          </a:ln>
        </p:spPr>
        <p:txBody>
          <a:bodyPr/>
          <a:lstStyle/>
          <a:p>
            <a:pPr lvl="0"/>
            <a:r>
              <a:rPr lang="en-US" dirty="0"/>
              <a:t>Click to edit Master title style</a:t>
            </a:r>
            <a:endParaRPr lang="nl-NL" dirty="0"/>
          </a:p>
        </p:txBody>
      </p:sp>
      <p:sp>
        <p:nvSpPr>
          <p:cNvPr id="6" name="Slide Number Placeholder 2"/>
          <p:cNvSpPr>
            <a:spLocks noGrp="1"/>
          </p:cNvSpPr>
          <p:nvPr>
            <p:ph type="sldNum" sz="quarter" idx="10"/>
          </p:nvPr>
        </p:nvSpPr>
        <p:spPr>
          <a:xfrm>
            <a:off x="6516688" y="6237288"/>
            <a:ext cx="2133600" cy="365125"/>
          </a:xfrm>
          <a:prstGeom prst="bracketPair">
            <a:avLst>
              <a:gd name="adj" fmla="val 17949"/>
            </a:avLst>
          </a:prstGeom>
        </p:spPr>
        <p:txBody>
          <a:bodyPr/>
          <a:lstStyle>
            <a:lvl1pPr algn="l" eaLnBrk="0" hangingPunct="0">
              <a:defRPr>
                <a:ea typeface="ヒラギノ角ゴ Pro W3" charset="-128"/>
                <a:cs typeface="+mn-cs"/>
              </a:defRPr>
            </a:lvl1pPr>
          </a:lstStyle>
          <a:p>
            <a:pPr>
              <a:defRPr/>
            </a:pPr>
            <a:r>
              <a:rPr lang="nl-NL"/>
              <a:t>-</a:t>
            </a:r>
            <a:fld id="{80E18A11-EC8F-4349-8E67-E5CADFACC3F3}" type="slidenum">
              <a:rPr lang="nl-NL"/>
              <a:pPr>
                <a:defRPr/>
              </a:pPr>
              <a:t>‹#›</a:t>
            </a:fld>
            <a:r>
              <a:rPr lang="nl-NL"/>
              <a:t>-</a:t>
            </a:r>
          </a:p>
        </p:txBody>
      </p:sp>
    </p:spTree>
    <p:extLst>
      <p:ext uri="{BB962C8B-B14F-4D97-AF65-F5344CB8AC3E}">
        <p14:creationId xmlns:p14="http://schemas.microsoft.com/office/powerpoint/2010/main" val="318306364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409FA51C-471F-4119-A2F3-77690BB609A4}" type="datetime4">
              <a:rPr lang="en-US" smtClean="0"/>
              <a:t>November 13, 2020</a:t>
            </a:fld>
            <a:endParaRPr lang="en-US" dirty="0"/>
          </a:p>
        </p:txBody>
      </p:sp>
    </p:spTree>
    <p:extLst>
      <p:ext uri="{BB962C8B-B14F-4D97-AF65-F5344CB8AC3E}">
        <p14:creationId xmlns:p14="http://schemas.microsoft.com/office/powerpoint/2010/main" val="4010910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fld id="{CA69AE9B-A8E5-46FB-89FA-DA0FBAF320CB}" type="datetime4">
              <a:rPr lang="en-US" smtClean="0"/>
              <a:t>November 13, 2020</a:t>
            </a:fld>
            <a:endParaRPr lang="en-US" dirty="0"/>
          </a:p>
        </p:txBody>
      </p:sp>
    </p:spTree>
    <p:extLst>
      <p:ext uri="{BB962C8B-B14F-4D97-AF65-F5344CB8AC3E}">
        <p14:creationId xmlns:p14="http://schemas.microsoft.com/office/powerpoint/2010/main" val="3658412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fld id="{B402E3DB-E6A1-4403-9CCB-311E0537E612}" type="datetime4">
              <a:rPr lang="en-US" smtClean="0"/>
              <a:t>November 13, 2020</a:t>
            </a:fld>
            <a:endParaRPr lang="en-US" dirty="0"/>
          </a:p>
        </p:txBody>
      </p:sp>
    </p:spTree>
    <p:extLst>
      <p:ext uri="{BB962C8B-B14F-4D97-AF65-F5344CB8AC3E}">
        <p14:creationId xmlns:p14="http://schemas.microsoft.com/office/powerpoint/2010/main" val="1633164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fld id="{8F8F2AD0-8BCF-491A-8C9C-12DF1EC74798}" type="datetime4">
              <a:rPr lang="en-US" smtClean="0"/>
              <a:t>November 13, 2020</a:t>
            </a:fld>
            <a:endParaRPr lang="en-US" dirty="0"/>
          </a:p>
        </p:txBody>
      </p:sp>
    </p:spTree>
    <p:extLst>
      <p:ext uri="{BB962C8B-B14F-4D97-AF65-F5344CB8AC3E}">
        <p14:creationId xmlns:p14="http://schemas.microsoft.com/office/powerpoint/2010/main" val="211827904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slideLayout" Target="../slideLayouts/slideLayout16.xml"/><Relationship Id="rId18" Type="http://schemas.openxmlformats.org/officeDocument/2006/relationships/theme" Target="../theme/theme2.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slideLayout" Target="../slideLayouts/slideLayout15.xml"/><Relationship Id="rId17" Type="http://schemas.openxmlformats.org/officeDocument/2006/relationships/slideLayout" Target="../slideLayouts/slideLayout20.xml"/><Relationship Id="rId2" Type="http://schemas.openxmlformats.org/officeDocument/2006/relationships/slideLayout" Target="../slideLayouts/slideLayout5.xml"/><Relationship Id="rId16" Type="http://schemas.openxmlformats.org/officeDocument/2006/relationships/slideLayout" Target="../slideLayouts/slideLayout19.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5" Type="http://schemas.openxmlformats.org/officeDocument/2006/relationships/slideLayout" Target="../slideLayouts/slideLayout18.xml"/><Relationship Id="rId10" Type="http://schemas.openxmlformats.org/officeDocument/2006/relationships/slideLayout" Target="../slideLayouts/slideLayout13.xml"/><Relationship Id="rId19" Type="http://schemas.openxmlformats.org/officeDocument/2006/relationships/image" Target="../media/image2.png"/><Relationship Id="rId4" Type="http://schemas.openxmlformats.org/officeDocument/2006/relationships/slideLayout" Target="../slideLayouts/slideLayout7.xml"/><Relationship Id="rId9" Type="http://schemas.openxmlformats.org/officeDocument/2006/relationships/slideLayout" Target="../slideLayouts/slideLayout12.xml"/><Relationship Id="rId14" Type="http://schemas.openxmlformats.org/officeDocument/2006/relationships/slideLayout" Target="../slideLayouts/slideLayout1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slideLayout" Target="../slideLayouts/slideLayout33.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slideLayout" Target="../slideLayouts/slideLayout32.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5" Type="http://schemas.openxmlformats.org/officeDocument/2006/relationships/image" Target="../media/image4.png"/><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36.xml"/><Relationship Id="rId2" Type="http://schemas.openxmlformats.org/officeDocument/2006/relationships/slideLayout" Target="../slideLayouts/slideLayout35.xml"/><Relationship Id="rId1" Type="http://schemas.openxmlformats.org/officeDocument/2006/relationships/slideLayout" Target="../slideLayouts/slideLayout34.xml"/><Relationship Id="rId5" Type="http://schemas.openxmlformats.org/officeDocument/2006/relationships/image" Target="../media/image1.png"/><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slideLayout" Target="../slideLayouts/slideLayout49.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5" Type="http://schemas.openxmlformats.org/officeDocument/2006/relationships/theme" Target="../theme/theme5.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slideLayout" Target="../slideLayouts/slideLayout5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67621" name="Rectangle 5"/>
          <p:cNvSpPr>
            <a:spLocks noChangeArrowheads="1"/>
          </p:cNvSpPr>
          <p:nvPr/>
        </p:nvSpPr>
        <p:spPr bwMode="auto">
          <a:xfrm>
            <a:off x="444500" y="0"/>
            <a:ext cx="8272463" cy="593725"/>
          </a:xfrm>
          <a:prstGeom prst="rect">
            <a:avLst/>
          </a:prstGeom>
          <a:solidFill>
            <a:schemeClr val="tx2"/>
          </a:solidFill>
          <a:ln w="9525">
            <a:noFill/>
            <a:miter lim="800000"/>
            <a:headEnd/>
            <a:tailEnd/>
          </a:ln>
          <a:effectLst/>
        </p:spPr>
        <p:txBody>
          <a:bodyPr wrap="none" anchor="ctr"/>
          <a:lstStyle/>
          <a:p>
            <a:pPr>
              <a:defRPr/>
            </a:pPr>
            <a:endParaRPr lang="en-US" dirty="0">
              <a:cs typeface="+mn-cs"/>
            </a:endParaRPr>
          </a:p>
        </p:txBody>
      </p:sp>
      <p:pic>
        <p:nvPicPr>
          <p:cNvPr id="1027" name="Picture 12" descr="AG_white3.png"/>
          <p:cNvPicPr>
            <a:picLocks noChangeAspect="1"/>
          </p:cNvPicPr>
          <p:nvPr/>
        </p:nvPicPr>
        <p:blipFill>
          <a:blip r:embed="rId5" cstate="print"/>
          <a:srcRect/>
          <a:stretch>
            <a:fillRect/>
          </a:stretch>
        </p:blipFill>
        <p:spPr bwMode="auto">
          <a:xfrm>
            <a:off x="6527800" y="152400"/>
            <a:ext cx="2035175" cy="292100"/>
          </a:xfrm>
          <a:prstGeom prst="rect">
            <a:avLst/>
          </a:prstGeom>
          <a:noFill/>
          <a:ln w="9525">
            <a:noFill/>
            <a:miter lim="800000"/>
            <a:headEnd/>
            <a:tailEnd/>
          </a:ln>
        </p:spPr>
      </p:pic>
      <p:sp>
        <p:nvSpPr>
          <p:cNvPr id="1028" name="Rectangle 2"/>
          <p:cNvSpPr>
            <a:spLocks noGrp="1" noChangeArrowheads="1"/>
          </p:cNvSpPr>
          <p:nvPr>
            <p:ph type="title"/>
          </p:nvPr>
        </p:nvSpPr>
        <p:spPr bwMode="auto">
          <a:xfrm>
            <a:off x="455613" y="768350"/>
            <a:ext cx="8229600" cy="7731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endParaRPr lang="en-US" dirty="0"/>
          </a:p>
        </p:txBody>
      </p:sp>
      <p:sp>
        <p:nvSpPr>
          <p:cNvPr id="1029" name="Rectangle 3"/>
          <p:cNvSpPr>
            <a:spLocks noGrp="1" noChangeArrowheads="1"/>
          </p:cNvSpPr>
          <p:nvPr>
            <p:ph type="body" idx="1"/>
          </p:nvPr>
        </p:nvSpPr>
        <p:spPr bwMode="auto">
          <a:xfrm>
            <a:off x="457200" y="1719263"/>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367624" name="Rectangle 8"/>
          <p:cNvSpPr>
            <a:spLocks noChangeArrowheads="1"/>
          </p:cNvSpPr>
          <p:nvPr/>
        </p:nvSpPr>
        <p:spPr bwMode="auto">
          <a:xfrm>
            <a:off x="436563" y="6399213"/>
            <a:ext cx="8264525" cy="261937"/>
          </a:xfrm>
          <a:prstGeom prst="rect">
            <a:avLst/>
          </a:prstGeom>
          <a:noFill/>
          <a:ln w="12700">
            <a:solidFill>
              <a:schemeClr val="tx2"/>
            </a:solidFill>
            <a:miter lim="800000"/>
            <a:headEnd/>
            <a:tailEnd/>
          </a:ln>
          <a:effectLst/>
        </p:spPr>
        <p:txBody>
          <a:bodyPr wrap="none" anchor="ctr"/>
          <a:lstStyle/>
          <a:p>
            <a:pPr>
              <a:defRPr/>
            </a:pPr>
            <a:endParaRPr lang="en-US" dirty="0">
              <a:cs typeface="+mn-cs"/>
            </a:endParaRPr>
          </a:p>
        </p:txBody>
      </p:sp>
      <p:sp>
        <p:nvSpPr>
          <p:cNvPr id="367625" name="Rectangle 9"/>
          <p:cNvSpPr>
            <a:spLocks noChangeArrowheads="1"/>
          </p:cNvSpPr>
          <p:nvPr/>
        </p:nvSpPr>
        <p:spPr bwMode="auto">
          <a:xfrm>
            <a:off x="436563" y="6399213"/>
            <a:ext cx="268287" cy="268287"/>
          </a:xfrm>
          <a:prstGeom prst="rect">
            <a:avLst/>
          </a:prstGeom>
          <a:solidFill>
            <a:schemeClr val="tx2"/>
          </a:solidFill>
          <a:ln w="9525">
            <a:noFill/>
            <a:miter lim="800000"/>
            <a:headEnd/>
            <a:tailEnd/>
          </a:ln>
          <a:effectLst/>
        </p:spPr>
        <p:txBody>
          <a:bodyPr wrap="none" anchor="ctr"/>
          <a:lstStyle/>
          <a:p>
            <a:pPr>
              <a:defRPr/>
            </a:pPr>
            <a:endParaRPr lang="en-US" dirty="0">
              <a:cs typeface="+mn-cs"/>
            </a:endParaRPr>
          </a:p>
        </p:txBody>
      </p:sp>
      <p:sp>
        <p:nvSpPr>
          <p:cNvPr id="367626" name="Rectangle 10"/>
          <p:cNvSpPr>
            <a:spLocks noChangeArrowheads="1"/>
          </p:cNvSpPr>
          <p:nvPr/>
        </p:nvSpPr>
        <p:spPr bwMode="auto">
          <a:xfrm>
            <a:off x="6543675" y="6399213"/>
            <a:ext cx="2173288" cy="268287"/>
          </a:xfrm>
          <a:prstGeom prst="rect">
            <a:avLst/>
          </a:prstGeom>
          <a:solidFill>
            <a:schemeClr val="tx2"/>
          </a:solidFill>
          <a:ln w="9525">
            <a:noFill/>
            <a:miter lim="800000"/>
            <a:headEnd/>
            <a:tailEnd/>
          </a:ln>
          <a:effectLst/>
        </p:spPr>
        <p:txBody>
          <a:bodyPr wrap="none" anchor="ctr"/>
          <a:lstStyle/>
          <a:p>
            <a:pPr>
              <a:defRPr/>
            </a:pPr>
            <a:endParaRPr lang="en-US" dirty="0">
              <a:cs typeface="+mn-cs"/>
            </a:endParaRPr>
          </a:p>
        </p:txBody>
      </p:sp>
      <p:sp>
        <p:nvSpPr>
          <p:cNvPr id="367627" name="Text Box 11"/>
          <p:cNvSpPr txBox="1">
            <a:spLocks noChangeArrowheads="1"/>
          </p:cNvSpPr>
          <p:nvPr/>
        </p:nvSpPr>
        <p:spPr bwMode="auto">
          <a:xfrm>
            <a:off x="7992504" y="6405169"/>
            <a:ext cx="681597" cy="246221"/>
          </a:xfrm>
          <a:prstGeom prst="rect">
            <a:avLst/>
          </a:prstGeom>
          <a:noFill/>
          <a:ln w="9525">
            <a:noFill/>
            <a:miter lim="800000"/>
            <a:headEnd/>
            <a:tailEnd/>
          </a:ln>
          <a:effectLst/>
        </p:spPr>
        <p:txBody>
          <a:bodyPr wrap="none">
            <a:spAutoFit/>
          </a:bodyPr>
          <a:lstStyle/>
          <a:p>
            <a:pPr algn="r">
              <a:defRPr/>
            </a:pPr>
            <a:r>
              <a:rPr lang="en-US" sz="1000" b="1" dirty="0">
                <a:solidFill>
                  <a:schemeClr val="bg1"/>
                </a:solidFill>
                <a:cs typeface="+mn-cs"/>
              </a:rPr>
              <a:t>Page </a:t>
            </a:r>
            <a:fld id="{BD0D89C4-DEA2-45B8-80B7-E351DF9FEB8E}" type="slidenum">
              <a:rPr lang="en-US" sz="1000" b="1">
                <a:solidFill>
                  <a:schemeClr val="bg1"/>
                </a:solidFill>
                <a:cs typeface="+mn-cs"/>
              </a:rPr>
              <a:pPr algn="r">
                <a:defRPr/>
              </a:pPr>
              <a:t>‹#›</a:t>
            </a:fld>
            <a:endParaRPr lang="en-US" sz="1000" b="1" dirty="0">
              <a:solidFill>
                <a:schemeClr val="bg1"/>
              </a:solidFill>
              <a:cs typeface="+mn-cs"/>
            </a:endParaRPr>
          </a:p>
        </p:txBody>
      </p:sp>
      <p:sp>
        <p:nvSpPr>
          <p:cNvPr id="12" name="Date Placeholder 2"/>
          <p:cNvSpPr>
            <a:spLocks noGrp="1"/>
          </p:cNvSpPr>
          <p:nvPr>
            <p:ph type="dt" sz="half" idx="2"/>
          </p:nvPr>
        </p:nvSpPr>
        <p:spPr>
          <a:xfrm>
            <a:off x="704850" y="6350793"/>
            <a:ext cx="2133600" cy="365125"/>
          </a:xfrm>
          <a:prstGeom prst="rect">
            <a:avLst/>
          </a:prstGeom>
        </p:spPr>
        <p:txBody>
          <a:bodyPr vert="horz" lIns="91440" tIns="45720" rIns="91440" bIns="45720" rtlCol="0" anchor="ctr"/>
          <a:lstStyle>
            <a:lvl1pPr algn="l">
              <a:defRPr sz="1000" b="1">
                <a:solidFill>
                  <a:schemeClr val="tx1">
                    <a:tint val="75000"/>
                  </a:schemeClr>
                </a:solidFill>
              </a:defRPr>
            </a:lvl1pPr>
          </a:lstStyle>
          <a:p>
            <a:r>
              <a:rPr lang="en-US" dirty="0"/>
              <a:t>November 1, 2012</a:t>
            </a:r>
          </a:p>
        </p:txBody>
      </p:sp>
    </p:spTree>
    <p:extLst>
      <p:ext uri="{BB962C8B-B14F-4D97-AF65-F5344CB8AC3E}">
        <p14:creationId xmlns:p14="http://schemas.microsoft.com/office/powerpoint/2010/main" val="4291517772"/>
      </p:ext>
    </p:extLst>
  </p:cSld>
  <p:clrMap bg1="lt1" tx1="dk1" bg2="lt2" tx2="dk2" accent1="accent1" accent2="accent2" accent3="accent3" accent4="accent4" accent5="accent5" accent6="accent6" hlink="hlink" folHlink="folHlink"/>
  <p:sldLayoutIdLst>
    <p:sldLayoutId id="2147483661" r:id="rId1"/>
    <p:sldLayoutId id="2147483666" r:id="rId2"/>
    <p:sldLayoutId id="2147483667" r:id="rId3"/>
  </p:sldLayoutIdLst>
  <p:hf sldNum="0" hdr="0" ftr="0"/>
  <p:txStyles>
    <p:titleStyle>
      <a:lvl1pPr algn="l" rtl="0" eaLnBrk="1" fontAlgn="base" hangingPunct="1">
        <a:spcBef>
          <a:spcPct val="0"/>
        </a:spcBef>
        <a:spcAft>
          <a:spcPct val="0"/>
        </a:spcAft>
        <a:defRPr sz="2400" b="1">
          <a:solidFill>
            <a:schemeClr val="tx2"/>
          </a:solidFill>
          <a:latin typeface="+mj-lt"/>
          <a:ea typeface="+mj-ea"/>
          <a:cs typeface="+mj-cs"/>
        </a:defRPr>
      </a:lvl1pPr>
      <a:lvl2pPr algn="l" rtl="0" eaLnBrk="1" fontAlgn="base" hangingPunct="1">
        <a:spcBef>
          <a:spcPct val="0"/>
        </a:spcBef>
        <a:spcAft>
          <a:spcPct val="0"/>
        </a:spcAft>
        <a:defRPr sz="2400" b="1">
          <a:solidFill>
            <a:schemeClr val="tx2"/>
          </a:solidFill>
          <a:latin typeface="Arial" charset="0"/>
        </a:defRPr>
      </a:lvl2pPr>
      <a:lvl3pPr algn="l" rtl="0" eaLnBrk="1" fontAlgn="base" hangingPunct="1">
        <a:spcBef>
          <a:spcPct val="0"/>
        </a:spcBef>
        <a:spcAft>
          <a:spcPct val="0"/>
        </a:spcAft>
        <a:defRPr sz="2400" b="1">
          <a:solidFill>
            <a:schemeClr val="tx2"/>
          </a:solidFill>
          <a:latin typeface="Arial" charset="0"/>
        </a:defRPr>
      </a:lvl3pPr>
      <a:lvl4pPr algn="l" rtl="0" eaLnBrk="1" fontAlgn="base" hangingPunct="1">
        <a:spcBef>
          <a:spcPct val="0"/>
        </a:spcBef>
        <a:spcAft>
          <a:spcPct val="0"/>
        </a:spcAft>
        <a:defRPr sz="2400" b="1">
          <a:solidFill>
            <a:schemeClr val="tx2"/>
          </a:solidFill>
          <a:latin typeface="Arial" charset="0"/>
        </a:defRPr>
      </a:lvl4pPr>
      <a:lvl5pPr algn="l" rtl="0" eaLnBrk="1" fontAlgn="base" hangingPunct="1">
        <a:spcBef>
          <a:spcPct val="0"/>
        </a:spcBef>
        <a:spcAft>
          <a:spcPct val="0"/>
        </a:spcAft>
        <a:defRPr sz="2400" b="1">
          <a:solidFill>
            <a:schemeClr val="tx2"/>
          </a:solidFill>
          <a:latin typeface="Arial" charset="0"/>
        </a:defRPr>
      </a:lvl5pPr>
      <a:lvl6pPr marL="457200" algn="l" rtl="0" eaLnBrk="1" fontAlgn="base" hangingPunct="1">
        <a:spcBef>
          <a:spcPct val="0"/>
        </a:spcBef>
        <a:spcAft>
          <a:spcPct val="0"/>
        </a:spcAft>
        <a:defRPr sz="2400" b="1">
          <a:solidFill>
            <a:srgbClr val="F8861D"/>
          </a:solidFill>
          <a:latin typeface="Arial" charset="0"/>
        </a:defRPr>
      </a:lvl6pPr>
      <a:lvl7pPr marL="914400" algn="l" rtl="0" eaLnBrk="1" fontAlgn="base" hangingPunct="1">
        <a:spcBef>
          <a:spcPct val="0"/>
        </a:spcBef>
        <a:spcAft>
          <a:spcPct val="0"/>
        </a:spcAft>
        <a:defRPr sz="2400" b="1">
          <a:solidFill>
            <a:srgbClr val="F8861D"/>
          </a:solidFill>
          <a:latin typeface="Arial" charset="0"/>
        </a:defRPr>
      </a:lvl7pPr>
      <a:lvl8pPr marL="1371600" algn="l" rtl="0" eaLnBrk="1" fontAlgn="base" hangingPunct="1">
        <a:spcBef>
          <a:spcPct val="0"/>
        </a:spcBef>
        <a:spcAft>
          <a:spcPct val="0"/>
        </a:spcAft>
        <a:defRPr sz="2400" b="1">
          <a:solidFill>
            <a:srgbClr val="F8861D"/>
          </a:solidFill>
          <a:latin typeface="Arial" charset="0"/>
        </a:defRPr>
      </a:lvl8pPr>
      <a:lvl9pPr marL="1828800" algn="l" rtl="0" eaLnBrk="1" fontAlgn="base" hangingPunct="1">
        <a:spcBef>
          <a:spcPct val="0"/>
        </a:spcBef>
        <a:spcAft>
          <a:spcPct val="0"/>
        </a:spcAft>
        <a:defRPr sz="2400" b="1">
          <a:solidFill>
            <a:srgbClr val="F8861D"/>
          </a:solidFill>
          <a:latin typeface="Arial" charset="0"/>
        </a:defRPr>
      </a:lvl9pPr>
    </p:titleStyle>
    <p:bodyStyle>
      <a:lvl1pPr marL="342900" indent="-342900" algn="l" rtl="0" eaLnBrk="1" fontAlgn="base" hangingPunct="1">
        <a:spcBef>
          <a:spcPct val="50000"/>
        </a:spcBef>
        <a:spcAft>
          <a:spcPct val="0"/>
        </a:spcAft>
        <a:buClr>
          <a:srgbClr val="0099CC"/>
        </a:buClr>
        <a:buFont typeface="Wingdings" pitchFamily="2" charset="2"/>
        <a:defRPr b="1">
          <a:solidFill>
            <a:srgbClr val="666666"/>
          </a:solidFill>
          <a:latin typeface="+mn-lt"/>
          <a:ea typeface="+mn-ea"/>
          <a:cs typeface="+mn-cs"/>
        </a:defRPr>
      </a:lvl1pPr>
      <a:lvl2pPr marL="461963" indent="-231775" algn="l" rtl="0" eaLnBrk="1" fontAlgn="base" hangingPunct="1">
        <a:spcBef>
          <a:spcPct val="50000"/>
        </a:spcBef>
        <a:spcAft>
          <a:spcPct val="0"/>
        </a:spcAft>
        <a:buClr>
          <a:srgbClr val="333333"/>
        </a:buClr>
        <a:buFont typeface="Wingdings" pitchFamily="2" charset="2"/>
        <a:buChar char="§"/>
        <a:defRPr sz="1600" b="1">
          <a:solidFill>
            <a:schemeClr val="tx1"/>
          </a:solidFill>
          <a:latin typeface="+mn-lt"/>
        </a:defRPr>
      </a:lvl2pPr>
      <a:lvl3pPr marL="688975" indent="-230188" algn="l" rtl="0" eaLnBrk="1" fontAlgn="base" hangingPunct="1">
        <a:spcBef>
          <a:spcPct val="50000"/>
        </a:spcBef>
        <a:spcAft>
          <a:spcPct val="0"/>
        </a:spcAft>
        <a:buClr>
          <a:srgbClr val="333333"/>
        </a:buClr>
        <a:buFont typeface="Wingdings" pitchFamily="2" charset="2"/>
        <a:buChar char="§"/>
        <a:defRPr sz="1600">
          <a:solidFill>
            <a:schemeClr val="bg2"/>
          </a:solidFill>
          <a:latin typeface="+mn-lt"/>
        </a:defRPr>
      </a:lvl3pPr>
      <a:lvl4pPr marL="974725" indent="-231775" algn="l" rtl="0" eaLnBrk="1" fontAlgn="base" hangingPunct="1">
        <a:spcBef>
          <a:spcPct val="50000"/>
        </a:spcBef>
        <a:spcAft>
          <a:spcPct val="0"/>
        </a:spcAft>
        <a:buClr>
          <a:srgbClr val="333333"/>
        </a:buClr>
        <a:buFont typeface="Arial" charset="0"/>
        <a:buChar char="–"/>
        <a:defRPr sz="1600">
          <a:solidFill>
            <a:schemeClr val="bg2"/>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5613" y="768350"/>
            <a:ext cx="8229600" cy="5461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57200" y="1719263"/>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50948" name="Rectangle 4"/>
          <p:cNvSpPr>
            <a:spLocks noGrp="1" noChangeArrowheads="1"/>
          </p:cNvSpPr>
          <p:nvPr>
            <p:ph type="dt" sz="half" idx="2"/>
          </p:nvPr>
        </p:nvSpPr>
        <p:spPr bwMode="auto">
          <a:xfrm>
            <a:off x="744538" y="640715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dirty="0">
                <a:solidFill>
                  <a:srgbClr val="1B5970"/>
                </a:solidFill>
              </a:defRPr>
            </a:lvl1pPr>
          </a:lstStyle>
          <a:p>
            <a:pPr>
              <a:defRPr/>
            </a:pPr>
            <a:fld id="{D8278F22-2D60-4002-A53C-B9C546A6BF2F}" type="datetime4">
              <a:rPr lang="en-US" smtClean="0"/>
              <a:t>November 13, 2020</a:t>
            </a:fld>
            <a:endParaRPr lang="en-US" dirty="0"/>
          </a:p>
        </p:txBody>
      </p:sp>
      <p:sp>
        <p:nvSpPr>
          <p:cNvPr id="850949" name="Rectangle 5"/>
          <p:cNvSpPr>
            <a:spLocks noChangeArrowheads="1"/>
          </p:cNvSpPr>
          <p:nvPr/>
        </p:nvSpPr>
        <p:spPr bwMode="auto">
          <a:xfrm>
            <a:off x="444500" y="0"/>
            <a:ext cx="8272463" cy="593725"/>
          </a:xfrm>
          <a:prstGeom prst="rect">
            <a:avLst/>
          </a:prstGeom>
          <a:solidFill>
            <a:srgbClr val="1B5970"/>
          </a:solidFill>
          <a:ln w="9525">
            <a:noFill/>
            <a:miter lim="800000"/>
            <a:headEnd/>
            <a:tailEnd/>
          </a:ln>
          <a:effectLst/>
        </p:spPr>
        <p:txBody>
          <a:bodyPr wrap="none" anchor="ctr"/>
          <a:lstStyle/>
          <a:p>
            <a:pPr>
              <a:defRPr/>
            </a:pPr>
            <a:endParaRPr lang="en-US" dirty="0"/>
          </a:p>
        </p:txBody>
      </p:sp>
      <p:pic>
        <p:nvPicPr>
          <p:cNvPr id="1030" name="Picture 6" descr="logo_ppt_hc_bg_sm"/>
          <p:cNvPicPr>
            <a:picLocks noChangeAspect="1" noChangeArrowheads="1"/>
          </p:cNvPicPr>
          <p:nvPr/>
        </p:nvPicPr>
        <p:blipFill>
          <a:blip r:embed="rId19" cstate="print"/>
          <a:srcRect/>
          <a:stretch>
            <a:fillRect/>
          </a:stretch>
        </p:blipFill>
        <p:spPr bwMode="auto">
          <a:xfrm>
            <a:off x="6521450" y="141288"/>
            <a:ext cx="2057400" cy="314325"/>
          </a:xfrm>
          <a:prstGeom prst="rect">
            <a:avLst/>
          </a:prstGeom>
          <a:noFill/>
          <a:ln w="9525">
            <a:noFill/>
            <a:miter lim="800000"/>
            <a:headEnd/>
            <a:tailEnd/>
          </a:ln>
        </p:spPr>
      </p:pic>
      <p:sp>
        <p:nvSpPr>
          <p:cNvPr id="850951" name="Rectangle 7"/>
          <p:cNvSpPr>
            <a:spLocks noChangeArrowheads="1"/>
          </p:cNvSpPr>
          <p:nvPr/>
        </p:nvSpPr>
        <p:spPr bwMode="auto">
          <a:xfrm>
            <a:off x="452438" y="6399213"/>
            <a:ext cx="8264525" cy="261937"/>
          </a:xfrm>
          <a:prstGeom prst="rect">
            <a:avLst/>
          </a:prstGeom>
          <a:noFill/>
          <a:ln w="12700">
            <a:solidFill>
              <a:srgbClr val="1B5970"/>
            </a:solidFill>
            <a:miter lim="800000"/>
            <a:headEnd/>
            <a:tailEnd/>
          </a:ln>
          <a:effectLst/>
        </p:spPr>
        <p:txBody>
          <a:bodyPr wrap="none" anchor="ctr"/>
          <a:lstStyle/>
          <a:p>
            <a:pPr>
              <a:defRPr/>
            </a:pPr>
            <a:endParaRPr lang="en-US" dirty="0"/>
          </a:p>
        </p:txBody>
      </p:sp>
      <p:sp>
        <p:nvSpPr>
          <p:cNvPr id="850952" name="Rectangle 8"/>
          <p:cNvSpPr>
            <a:spLocks noChangeArrowheads="1"/>
          </p:cNvSpPr>
          <p:nvPr/>
        </p:nvSpPr>
        <p:spPr bwMode="auto">
          <a:xfrm>
            <a:off x="436563" y="6399213"/>
            <a:ext cx="268287" cy="268287"/>
          </a:xfrm>
          <a:prstGeom prst="rect">
            <a:avLst/>
          </a:prstGeom>
          <a:solidFill>
            <a:srgbClr val="1B5970"/>
          </a:solidFill>
          <a:ln w="9525">
            <a:noFill/>
            <a:miter lim="800000"/>
            <a:headEnd/>
            <a:tailEnd/>
          </a:ln>
          <a:effectLst/>
        </p:spPr>
        <p:txBody>
          <a:bodyPr wrap="none" anchor="ctr"/>
          <a:lstStyle/>
          <a:p>
            <a:pPr>
              <a:defRPr/>
            </a:pPr>
            <a:endParaRPr lang="en-US" dirty="0"/>
          </a:p>
        </p:txBody>
      </p:sp>
      <p:sp>
        <p:nvSpPr>
          <p:cNvPr id="850953" name="Rectangle 9"/>
          <p:cNvSpPr>
            <a:spLocks noChangeArrowheads="1"/>
          </p:cNvSpPr>
          <p:nvPr/>
        </p:nvSpPr>
        <p:spPr bwMode="auto">
          <a:xfrm>
            <a:off x="6543675" y="6399213"/>
            <a:ext cx="2173288" cy="268287"/>
          </a:xfrm>
          <a:prstGeom prst="rect">
            <a:avLst/>
          </a:prstGeom>
          <a:solidFill>
            <a:srgbClr val="1B5970"/>
          </a:solidFill>
          <a:ln w="9525">
            <a:noFill/>
            <a:miter lim="800000"/>
            <a:headEnd/>
            <a:tailEnd/>
          </a:ln>
          <a:effectLst/>
        </p:spPr>
        <p:txBody>
          <a:bodyPr wrap="none" anchor="ctr"/>
          <a:lstStyle/>
          <a:p>
            <a:pPr>
              <a:defRPr/>
            </a:pPr>
            <a:endParaRPr lang="en-US" dirty="0"/>
          </a:p>
        </p:txBody>
      </p:sp>
      <p:sp>
        <p:nvSpPr>
          <p:cNvPr id="850954" name="Text Box 10"/>
          <p:cNvSpPr txBox="1">
            <a:spLocks noChangeArrowheads="1"/>
          </p:cNvSpPr>
          <p:nvPr/>
        </p:nvSpPr>
        <p:spPr bwMode="auto">
          <a:xfrm>
            <a:off x="7997825" y="6248400"/>
            <a:ext cx="676275" cy="396875"/>
          </a:xfrm>
          <a:prstGeom prst="rect">
            <a:avLst/>
          </a:prstGeom>
          <a:noFill/>
          <a:ln w="9525">
            <a:noFill/>
            <a:miter lim="800000"/>
            <a:headEnd/>
            <a:tailEnd/>
          </a:ln>
          <a:effectLst/>
        </p:spPr>
        <p:txBody>
          <a:bodyPr wrap="none">
            <a:spAutoFit/>
          </a:bodyPr>
          <a:lstStyle/>
          <a:p>
            <a:pPr algn="r">
              <a:defRPr/>
            </a:pPr>
            <a:endParaRPr lang="en-US" sz="1000" dirty="0">
              <a:solidFill>
                <a:schemeClr val="bg1"/>
              </a:solidFill>
            </a:endParaRPr>
          </a:p>
          <a:p>
            <a:pPr algn="r">
              <a:defRPr/>
            </a:pPr>
            <a:r>
              <a:rPr lang="en-US" sz="1000" dirty="0">
                <a:solidFill>
                  <a:schemeClr val="bg1"/>
                </a:solidFill>
              </a:rPr>
              <a:t>Page </a:t>
            </a:r>
            <a:fld id="{0D86BA7A-62CC-463F-96E9-3732931842B0}" type="slidenum">
              <a:rPr lang="en-US" sz="1000">
                <a:solidFill>
                  <a:schemeClr val="bg1"/>
                </a:solidFill>
              </a:rPr>
              <a:pPr algn="r">
                <a:defRPr/>
              </a:pPr>
              <a:t>‹#›</a:t>
            </a:fld>
            <a:endParaRPr lang="en-US" sz="1000" dirty="0">
              <a:solidFill>
                <a:schemeClr val="bg1"/>
              </a:solidFill>
            </a:endParaRPr>
          </a:p>
        </p:txBody>
      </p:sp>
    </p:spTree>
    <p:extLst>
      <p:ext uri="{BB962C8B-B14F-4D97-AF65-F5344CB8AC3E}">
        <p14:creationId xmlns:p14="http://schemas.microsoft.com/office/powerpoint/2010/main" val="3723526940"/>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hf sldNum="0" hdr="0" ftr="0"/>
  <p:txStyles>
    <p:titleStyle>
      <a:lvl1pPr algn="l" rtl="0" eaLnBrk="0" fontAlgn="base" hangingPunct="0">
        <a:spcBef>
          <a:spcPct val="0"/>
        </a:spcBef>
        <a:spcAft>
          <a:spcPct val="0"/>
        </a:spcAft>
        <a:defRPr sz="2200" b="1">
          <a:solidFill>
            <a:srgbClr val="F8861D"/>
          </a:solidFill>
          <a:latin typeface="+mj-lt"/>
          <a:ea typeface="+mj-ea"/>
          <a:cs typeface="+mj-cs"/>
        </a:defRPr>
      </a:lvl1pPr>
      <a:lvl2pPr algn="l" rtl="0" eaLnBrk="0" fontAlgn="base" hangingPunct="0">
        <a:spcBef>
          <a:spcPct val="0"/>
        </a:spcBef>
        <a:spcAft>
          <a:spcPct val="0"/>
        </a:spcAft>
        <a:defRPr sz="2200" b="1">
          <a:solidFill>
            <a:srgbClr val="F8861D"/>
          </a:solidFill>
          <a:latin typeface="Arial" pitchFamily="34" charset="0"/>
        </a:defRPr>
      </a:lvl2pPr>
      <a:lvl3pPr algn="l" rtl="0" eaLnBrk="0" fontAlgn="base" hangingPunct="0">
        <a:spcBef>
          <a:spcPct val="0"/>
        </a:spcBef>
        <a:spcAft>
          <a:spcPct val="0"/>
        </a:spcAft>
        <a:defRPr sz="2200" b="1">
          <a:solidFill>
            <a:srgbClr val="F8861D"/>
          </a:solidFill>
          <a:latin typeface="Arial" pitchFamily="34" charset="0"/>
        </a:defRPr>
      </a:lvl3pPr>
      <a:lvl4pPr algn="l" rtl="0" eaLnBrk="0" fontAlgn="base" hangingPunct="0">
        <a:spcBef>
          <a:spcPct val="0"/>
        </a:spcBef>
        <a:spcAft>
          <a:spcPct val="0"/>
        </a:spcAft>
        <a:defRPr sz="2200" b="1">
          <a:solidFill>
            <a:srgbClr val="F8861D"/>
          </a:solidFill>
          <a:latin typeface="Arial" pitchFamily="34" charset="0"/>
        </a:defRPr>
      </a:lvl4pPr>
      <a:lvl5pPr algn="l" rtl="0" eaLnBrk="0" fontAlgn="base" hangingPunct="0">
        <a:spcBef>
          <a:spcPct val="0"/>
        </a:spcBef>
        <a:spcAft>
          <a:spcPct val="0"/>
        </a:spcAft>
        <a:defRPr sz="2200" b="1">
          <a:solidFill>
            <a:srgbClr val="F8861D"/>
          </a:solidFill>
          <a:latin typeface="Arial" pitchFamily="34" charset="0"/>
        </a:defRPr>
      </a:lvl5pPr>
      <a:lvl6pPr marL="457200" algn="l" rtl="0" fontAlgn="base">
        <a:spcBef>
          <a:spcPct val="0"/>
        </a:spcBef>
        <a:spcAft>
          <a:spcPct val="0"/>
        </a:spcAft>
        <a:defRPr sz="2200" b="1">
          <a:solidFill>
            <a:srgbClr val="F8861D"/>
          </a:solidFill>
          <a:latin typeface="Arial" pitchFamily="34" charset="0"/>
        </a:defRPr>
      </a:lvl6pPr>
      <a:lvl7pPr marL="914400" algn="l" rtl="0" fontAlgn="base">
        <a:spcBef>
          <a:spcPct val="0"/>
        </a:spcBef>
        <a:spcAft>
          <a:spcPct val="0"/>
        </a:spcAft>
        <a:defRPr sz="2200" b="1">
          <a:solidFill>
            <a:srgbClr val="F8861D"/>
          </a:solidFill>
          <a:latin typeface="Arial" pitchFamily="34" charset="0"/>
        </a:defRPr>
      </a:lvl7pPr>
      <a:lvl8pPr marL="1371600" algn="l" rtl="0" fontAlgn="base">
        <a:spcBef>
          <a:spcPct val="0"/>
        </a:spcBef>
        <a:spcAft>
          <a:spcPct val="0"/>
        </a:spcAft>
        <a:defRPr sz="2200" b="1">
          <a:solidFill>
            <a:srgbClr val="F8861D"/>
          </a:solidFill>
          <a:latin typeface="Arial" pitchFamily="34" charset="0"/>
        </a:defRPr>
      </a:lvl8pPr>
      <a:lvl9pPr marL="1828800" algn="l" rtl="0" fontAlgn="base">
        <a:spcBef>
          <a:spcPct val="0"/>
        </a:spcBef>
        <a:spcAft>
          <a:spcPct val="0"/>
        </a:spcAft>
        <a:defRPr sz="2200" b="1">
          <a:solidFill>
            <a:srgbClr val="F8861D"/>
          </a:solidFill>
          <a:latin typeface="Arial" pitchFamily="34" charset="0"/>
        </a:defRPr>
      </a:lvl9pPr>
    </p:titleStyle>
    <p:bodyStyle>
      <a:lvl1pPr marL="342900" indent="-342900" algn="l" rtl="0" eaLnBrk="0" fontAlgn="base" hangingPunct="0">
        <a:spcBef>
          <a:spcPct val="20000"/>
        </a:spcBef>
        <a:spcAft>
          <a:spcPct val="0"/>
        </a:spcAft>
        <a:buClr>
          <a:srgbClr val="0099CC"/>
        </a:buClr>
        <a:buFont typeface="Wingdings" pitchFamily="2" charset="2"/>
        <a:buChar char="§"/>
        <a:defRPr sz="20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75000"/>
        <a:buFont typeface="Wingdings" pitchFamily="2" charset="2"/>
        <a:buChar char="§"/>
        <a:defRPr sz="1600" b="1">
          <a:solidFill>
            <a:schemeClr val="tx1"/>
          </a:solidFill>
          <a:latin typeface="+mn-lt"/>
        </a:defRPr>
      </a:lvl2pPr>
      <a:lvl3pPr marL="1143000" indent="-228600" algn="l" rtl="0" eaLnBrk="0" fontAlgn="base" hangingPunct="0">
        <a:spcBef>
          <a:spcPct val="20000"/>
        </a:spcBef>
        <a:spcAft>
          <a:spcPct val="0"/>
        </a:spcAft>
        <a:buClr>
          <a:schemeClr val="bg2"/>
        </a:buClr>
        <a:buFont typeface="Arial" charset="0"/>
        <a:buChar char="–"/>
        <a:defRPr sz="1600">
          <a:solidFill>
            <a:schemeClr val="tx1"/>
          </a:solidFill>
          <a:latin typeface="+mn-lt"/>
        </a:defRPr>
      </a:lvl3pPr>
      <a:lvl4pPr marL="1600200" indent="-228600" algn="l" rtl="0" eaLnBrk="0" fontAlgn="base" hangingPunct="0">
        <a:spcBef>
          <a:spcPct val="20000"/>
        </a:spcBef>
        <a:spcAft>
          <a:spcPct val="0"/>
        </a:spcAft>
        <a:buClr>
          <a:schemeClr val="bg2"/>
        </a:buClr>
        <a:buFont typeface="Wingdings" pitchFamily="2" charset="2"/>
        <a:buChar char="§"/>
        <a:defRPr sz="16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1371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endParaRPr lang="en-GB" altLang="en-US"/>
          </a:p>
        </p:txBody>
      </p:sp>
      <p:sp>
        <p:nvSpPr>
          <p:cNvPr id="1027" name="Rectangle 3"/>
          <p:cNvSpPr>
            <a:spLocks noGrp="1" noChangeArrowheads="1"/>
          </p:cNvSpPr>
          <p:nvPr>
            <p:ph type="body" idx="1"/>
          </p:nvPr>
        </p:nvSpPr>
        <p:spPr bwMode="auto">
          <a:xfrm>
            <a:off x="663575" y="2362200"/>
            <a:ext cx="82296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endParaRPr lang="en-GB" altLang="en-US"/>
          </a:p>
        </p:txBody>
      </p:sp>
      <p:sp>
        <p:nvSpPr>
          <p:cNvPr id="1034" name="Rectangle 10"/>
          <p:cNvSpPr>
            <a:spLocks noGrp="1" noChangeArrowheads="1"/>
          </p:cNvSpPr>
          <p:nvPr>
            <p:ph type="dt" sz="half" idx="2"/>
          </p:nvPr>
        </p:nvSpPr>
        <p:spPr bwMode="auto">
          <a:xfrm>
            <a:off x="685800" y="6553200"/>
            <a:ext cx="9144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000" smtClean="0">
                <a:solidFill>
                  <a:srgbClr val="2A196F"/>
                </a:solidFill>
                <a:latin typeface="TUOS Blake" pitchFamily="34" charset="0"/>
              </a:defRPr>
            </a:lvl1pPr>
          </a:lstStyle>
          <a:p>
            <a:fld id="{83929F4E-BCEC-4434-B5BC-7773E7B5FAFA}" type="datetimeFigureOut">
              <a:rPr lang="en-US" smtClean="0"/>
              <a:pPr/>
              <a:t>11/13/2020</a:t>
            </a:fld>
            <a:endParaRPr lang="en-US" dirty="0"/>
          </a:p>
        </p:txBody>
      </p:sp>
      <p:sp>
        <p:nvSpPr>
          <p:cNvPr id="1035" name="Rectangle 11"/>
          <p:cNvSpPr>
            <a:spLocks noGrp="1" noChangeArrowheads="1"/>
          </p:cNvSpPr>
          <p:nvPr>
            <p:ph type="ftr" sz="quarter" idx="3"/>
          </p:nvPr>
        </p:nvSpPr>
        <p:spPr bwMode="auto">
          <a:xfrm>
            <a:off x="1371600" y="6553200"/>
            <a:ext cx="5181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000" smtClean="0">
                <a:solidFill>
                  <a:srgbClr val="2A196F"/>
                </a:solidFill>
                <a:latin typeface="TUOS Blake" pitchFamily="34" charset="0"/>
              </a:defRPr>
            </a:lvl1pPr>
          </a:lstStyle>
          <a:p>
            <a:endParaRPr lang="en-US" dirty="0"/>
          </a:p>
        </p:txBody>
      </p:sp>
      <p:sp>
        <p:nvSpPr>
          <p:cNvPr id="1036" name="Rectangle 12"/>
          <p:cNvSpPr>
            <a:spLocks noGrp="1" noChangeArrowheads="1"/>
          </p:cNvSpPr>
          <p:nvPr>
            <p:ph type="sldNum" sz="quarter" idx="4"/>
          </p:nvPr>
        </p:nvSpPr>
        <p:spPr bwMode="auto">
          <a:xfrm>
            <a:off x="7010400" y="152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800">
                <a:solidFill>
                  <a:srgbClr val="2A196F"/>
                </a:solidFill>
              </a:defRPr>
            </a:lvl1pPr>
          </a:lstStyle>
          <a:p>
            <a:fld id="{79780CB2-20D3-45CD-9916-3ED7D43A74D6}" type="slidenum">
              <a:rPr lang="en-US" smtClean="0"/>
              <a:pPr/>
              <a:t>‹#›</a:t>
            </a:fld>
            <a:endParaRPr lang="en-US" dirty="0"/>
          </a:p>
        </p:txBody>
      </p:sp>
      <p:pic>
        <p:nvPicPr>
          <p:cNvPr id="1031" name="Picture 3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152400"/>
            <a:ext cx="2425700"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4115819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7" r:id="rId13"/>
  </p:sldLayoutIdLst>
  <p:txStyles>
    <p:titleStyle>
      <a:lvl1pPr algn="l" rtl="0" eaLnBrk="1" fontAlgn="base" hangingPunct="1">
        <a:lnSpc>
          <a:spcPct val="83000"/>
        </a:lnSpc>
        <a:spcBef>
          <a:spcPct val="0"/>
        </a:spcBef>
        <a:spcAft>
          <a:spcPct val="0"/>
        </a:spcAft>
        <a:defRPr sz="4400">
          <a:solidFill>
            <a:srgbClr val="2A196F"/>
          </a:solidFill>
          <a:latin typeface="+mj-lt"/>
          <a:ea typeface="MS PGothic" pitchFamily="34" charset="-128"/>
          <a:cs typeface="ＭＳ Ｐゴシック" charset="0"/>
        </a:defRPr>
      </a:lvl1pPr>
      <a:lvl2pPr algn="l" rtl="0" eaLnBrk="1" fontAlgn="base" hangingPunct="1">
        <a:lnSpc>
          <a:spcPct val="83000"/>
        </a:lnSpc>
        <a:spcBef>
          <a:spcPct val="0"/>
        </a:spcBef>
        <a:spcAft>
          <a:spcPct val="0"/>
        </a:spcAft>
        <a:defRPr sz="4400">
          <a:solidFill>
            <a:srgbClr val="2A196F"/>
          </a:solidFill>
          <a:latin typeface="TUOS Stephenson" pitchFamily="-128" charset="0"/>
          <a:ea typeface="MS PGothic" pitchFamily="34" charset="-128"/>
          <a:cs typeface="ＭＳ Ｐゴシック" charset="0"/>
        </a:defRPr>
      </a:lvl2pPr>
      <a:lvl3pPr algn="l" rtl="0" eaLnBrk="1" fontAlgn="base" hangingPunct="1">
        <a:lnSpc>
          <a:spcPct val="83000"/>
        </a:lnSpc>
        <a:spcBef>
          <a:spcPct val="0"/>
        </a:spcBef>
        <a:spcAft>
          <a:spcPct val="0"/>
        </a:spcAft>
        <a:defRPr sz="4400">
          <a:solidFill>
            <a:srgbClr val="2A196F"/>
          </a:solidFill>
          <a:latin typeface="TUOS Stephenson" pitchFamily="-128" charset="0"/>
          <a:ea typeface="MS PGothic" pitchFamily="34" charset="-128"/>
          <a:cs typeface="ＭＳ Ｐゴシック" charset="0"/>
        </a:defRPr>
      </a:lvl3pPr>
      <a:lvl4pPr algn="l" rtl="0" eaLnBrk="1" fontAlgn="base" hangingPunct="1">
        <a:lnSpc>
          <a:spcPct val="83000"/>
        </a:lnSpc>
        <a:spcBef>
          <a:spcPct val="0"/>
        </a:spcBef>
        <a:spcAft>
          <a:spcPct val="0"/>
        </a:spcAft>
        <a:defRPr sz="4400">
          <a:solidFill>
            <a:srgbClr val="2A196F"/>
          </a:solidFill>
          <a:latin typeface="TUOS Stephenson" pitchFamily="-128" charset="0"/>
          <a:ea typeface="MS PGothic" pitchFamily="34" charset="-128"/>
          <a:cs typeface="ＭＳ Ｐゴシック" charset="0"/>
        </a:defRPr>
      </a:lvl4pPr>
      <a:lvl5pPr algn="l" rtl="0" eaLnBrk="1" fontAlgn="base" hangingPunct="1">
        <a:lnSpc>
          <a:spcPct val="83000"/>
        </a:lnSpc>
        <a:spcBef>
          <a:spcPct val="0"/>
        </a:spcBef>
        <a:spcAft>
          <a:spcPct val="0"/>
        </a:spcAft>
        <a:defRPr sz="4400">
          <a:solidFill>
            <a:srgbClr val="2A196F"/>
          </a:solidFill>
          <a:latin typeface="TUOS Stephenson" pitchFamily="-128" charset="0"/>
          <a:ea typeface="MS PGothic" pitchFamily="34" charset="-128"/>
          <a:cs typeface="ＭＳ Ｐゴシック" charset="0"/>
        </a:defRPr>
      </a:lvl5pPr>
      <a:lvl6pPr marL="457200" algn="l" rtl="0" eaLnBrk="1" fontAlgn="base" hangingPunct="1">
        <a:lnSpc>
          <a:spcPct val="83000"/>
        </a:lnSpc>
        <a:spcBef>
          <a:spcPct val="0"/>
        </a:spcBef>
        <a:spcAft>
          <a:spcPct val="0"/>
        </a:spcAft>
        <a:defRPr sz="4400">
          <a:solidFill>
            <a:srgbClr val="2A196F"/>
          </a:solidFill>
          <a:latin typeface="TUOS Stephenson" pitchFamily="-128" charset="0"/>
        </a:defRPr>
      </a:lvl6pPr>
      <a:lvl7pPr marL="914400" algn="l" rtl="0" eaLnBrk="1" fontAlgn="base" hangingPunct="1">
        <a:lnSpc>
          <a:spcPct val="83000"/>
        </a:lnSpc>
        <a:spcBef>
          <a:spcPct val="0"/>
        </a:spcBef>
        <a:spcAft>
          <a:spcPct val="0"/>
        </a:spcAft>
        <a:defRPr sz="4400">
          <a:solidFill>
            <a:srgbClr val="2A196F"/>
          </a:solidFill>
          <a:latin typeface="TUOS Stephenson" pitchFamily="-128" charset="0"/>
        </a:defRPr>
      </a:lvl7pPr>
      <a:lvl8pPr marL="1371600" algn="l" rtl="0" eaLnBrk="1" fontAlgn="base" hangingPunct="1">
        <a:lnSpc>
          <a:spcPct val="83000"/>
        </a:lnSpc>
        <a:spcBef>
          <a:spcPct val="0"/>
        </a:spcBef>
        <a:spcAft>
          <a:spcPct val="0"/>
        </a:spcAft>
        <a:defRPr sz="4400">
          <a:solidFill>
            <a:srgbClr val="2A196F"/>
          </a:solidFill>
          <a:latin typeface="TUOS Stephenson" pitchFamily="-128" charset="0"/>
        </a:defRPr>
      </a:lvl8pPr>
      <a:lvl9pPr marL="1828800" algn="l" rtl="0" eaLnBrk="1" fontAlgn="base" hangingPunct="1">
        <a:lnSpc>
          <a:spcPct val="83000"/>
        </a:lnSpc>
        <a:spcBef>
          <a:spcPct val="0"/>
        </a:spcBef>
        <a:spcAft>
          <a:spcPct val="0"/>
        </a:spcAft>
        <a:defRPr sz="4400">
          <a:solidFill>
            <a:srgbClr val="2A196F"/>
          </a:solidFill>
          <a:latin typeface="TUOS Stephenson" pitchFamily="-128" charset="0"/>
        </a:defRPr>
      </a:lvl9pPr>
    </p:titleStyle>
    <p:bodyStyle>
      <a:lvl1pPr marL="342900" indent="-342900" algn="l" rtl="0" eaLnBrk="1" fontAlgn="base" hangingPunct="1">
        <a:spcBef>
          <a:spcPct val="30000"/>
        </a:spcBef>
        <a:spcAft>
          <a:spcPct val="0"/>
        </a:spcAft>
        <a:buChar char="•"/>
        <a:defRPr sz="3200">
          <a:solidFill>
            <a:srgbClr val="2A196F"/>
          </a:solidFill>
          <a:latin typeface="+mn-lt"/>
          <a:ea typeface="MS PGothic" pitchFamily="34" charset="-128"/>
          <a:cs typeface="ＭＳ Ｐゴシック" charset="0"/>
        </a:defRPr>
      </a:lvl1pPr>
      <a:lvl2pPr marL="742950" indent="-285750" algn="l" rtl="0" eaLnBrk="1" fontAlgn="base" hangingPunct="1">
        <a:spcBef>
          <a:spcPct val="30000"/>
        </a:spcBef>
        <a:spcAft>
          <a:spcPct val="0"/>
        </a:spcAft>
        <a:buFont typeface="TUOS Stephenson" panose="02070503080000020004" pitchFamily="18" charset="0"/>
        <a:buChar char="•"/>
        <a:defRPr sz="2800">
          <a:solidFill>
            <a:srgbClr val="2A196F"/>
          </a:solidFill>
          <a:latin typeface="+mn-lt"/>
          <a:ea typeface="MS PGothic" pitchFamily="34" charset="-128"/>
        </a:defRPr>
      </a:lvl2pPr>
      <a:lvl3pPr marL="1143000" indent="-228600" algn="l" rtl="0" eaLnBrk="1" fontAlgn="base" hangingPunct="1">
        <a:spcBef>
          <a:spcPct val="20000"/>
        </a:spcBef>
        <a:spcAft>
          <a:spcPct val="0"/>
        </a:spcAft>
        <a:defRPr sz="2400">
          <a:solidFill>
            <a:srgbClr val="2A196F"/>
          </a:solidFill>
          <a:latin typeface="+mn-lt"/>
          <a:ea typeface="MS PGothic" pitchFamily="34" charset="-128"/>
        </a:defRPr>
      </a:lvl3pPr>
      <a:lvl4pPr marL="1600200" indent="-228600" algn="l" rtl="0" eaLnBrk="1" fontAlgn="base" hangingPunct="1">
        <a:lnSpc>
          <a:spcPct val="120000"/>
        </a:lnSpc>
        <a:spcBef>
          <a:spcPct val="20000"/>
        </a:spcBef>
        <a:spcAft>
          <a:spcPct val="0"/>
        </a:spcAft>
        <a:buFont typeface="TUOS Stephenson" panose="02070503080000020004" pitchFamily="18" charset="0"/>
        <a:defRPr sz="1400">
          <a:solidFill>
            <a:srgbClr val="2A196F"/>
          </a:solidFill>
          <a:latin typeface="+mn-lt"/>
          <a:ea typeface="MS PGothic" pitchFamily="34" charset="-128"/>
        </a:defRPr>
      </a:lvl4pPr>
      <a:lvl5pPr marL="2057400" indent="-228600" algn="l" rtl="0" eaLnBrk="1" fontAlgn="base" hangingPunct="1">
        <a:lnSpc>
          <a:spcPct val="140000"/>
        </a:lnSpc>
        <a:spcBef>
          <a:spcPct val="20000"/>
        </a:spcBef>
        <a:spcAft>
          <a:spcPct val="0"/>
        </a:spcAft>
        <a:buFont typeface="TUOS Stephenson" panose="02070503080000020004" pitchFamily="18" charset="0"/>
        <a:buChar char="•"/>
        <a:defRPr sz="900">
          <a:solidFill>
            <a:srgbClr val="2A196F"/>
          </a:solidFill>
          <a:latin typeface="+mn-lt"/>
          <a:ea typeface="MS PGothic" pitchFamily="34" charset="-128"/>
        </a:defRPr>
      </a:lvl5pPr>
      <a:lvl6pPr marL="2514600" indent="-228600" algn="l" rtl="0" eaLnBrk="1" fontAlgn="base" hangingPunct="1">
        <a:lnSpc>
          <a:spcPct val="140000"/>
        </a:lnSpc>
        <a:spcBef>
          <a:spcPct val="20000"/>
        </a:spcBef>
        <a:spcAft>
          <a:spcPct val="0"/>
        </a:spcAft>
        <a:buFont typeface="TUOS Stephenson" pitchFamily="-128" charset="0"/>
        <a:buChar char="•"/>
        <a:defRPr sz="900">
          <a:solidFill>
            <a:srgbClr val="2A196F"/>
          </a:solidFill>
          <a:latin typeface="+mn-lt"/>
        </a:defRPr>
      </a:lvl6pPr>
      <a:lvl7pPr marL="2971800" indent="-228600" algn="l" rtl="0" eaLnBrk="1" fontAlgn="base" hangingPunct="1">
        <a:lnSpc>
          <a:spcPct val="140000"/>
        </a:lnSpc>
        <a:spcBef>
          <a:spcPct val="20000"/>
        </a:spcBef>
        <a:spcAft>
          <a:spcPct val="0"/>
        </a:spcAft>
        <a:buFont typeface="TUOS Stephenson" pitchFamily="-128" charset="0"/>
        <a:buChar char="•"/>
        <a:defRPr sz="900">
          <a:solidFill>
            <a:srgbClr val="2A196F"/>
          </a:solidFill>
          <a:latin typeface="+mn-lt"/>
        </a:defRPr>
      </a:lvl7pPr>
      <a:lvl8pPr marL="3429000" indent="-228600" algn="l" rtl="0" eaLnBrk="1" fontAlgn="base" hangingPunct="1">
        <a:lnSpc>
          <a:spcPct val="140000"/>
        </a:lnSpc>
        <a:spcBef>
          <a:spcPct val="20000"/>
        </a:spcBef>
        <a:spcAft>
          <a:spcPct val="0"/>
        </a:spcAft>
        <a:buFont typeface="TUOS Stephenson" pitchFamily="-128" charset="0"/>
        <a:buChar char="•"/>
        <a:defRPr sz="900">
          <a:solidFill>
            <a:srgbClr val="2A196F"/>
          </a:solidFill>
          <a:latin typeface="+mn-lt"/>
        </a:defRPr>
      </a:lvl8pPr>
      <a:lvl9pPr marL="3886200" indent="-228600" algn="l" rtl="0" eaLnBrk="1" fontAlgn="base" hangingPunct="1">
        <a:lnSpc>
          <a:spcPct val="140000"/>
        </a:lnSpc>
        <a:spcBef>
          <a:spcPct val="20000"/>
        </a:spcBef>
        <a:spcAft>
          <a:spcPct val="0"/>
        </a:spcAft>
        <a:buFont typeface="TUOS Stephenson" pitchFamily="-128" charset="0"/>
        <a:buChar char="•"/>
        <a:defRPr sz="900">
          <a:solidFill>
            <a:srgbClr val="2A196F"/>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67621" name="Rectangle 5"/>
          <p:cNvSpPr>
            <a:spLocks noChangeArrowheads="1"/>
          </p:cNvSpPr>
          <p:nvPr/>
        </p:nvSpPr>
        <p:spPr bwMode="auto">
          <a:xfrm>
            <a:off x="444500" y="0"/>
            <a:ext cx="8272463" cy="593725"/>
          </a:xfrm>
          <a:prstGeom prst="rect">
            <a:avLst/>
          </a:prstGeom>
          <a:solidFill>
            <a:schemeClr val="tx2"/>
          </a:solidFill>
          <a:ln w="9525">
            <a:noFill/>
            <a:miter lim="800000"/>
            <a:headEnd/>
            <a:tailEnd/>
          </a:ln>
          <a:effectLst/>
        </p:spPr>
        <p:txBody>
          <a:bodyPr wrap="none" anchor="ctr"/>
          <a:lstStyle/>
          <a:p>
            <a:pPr>
              <a:defRPr/>
            </a:pPr>
            <a:endParaRPr lang="en-US" dirty="0">
              <a:cs typeface="+mn-cs"/>
            </a:endParaRPr>
          </a:p>
        </p:txBody>
      </p:sp>
      <p:pic>
        <p:nvPicPr>
          <p:cNvPr id="1027" name="Picture 12" descr="AG_white3.png"/>
          <p:cNvPicPr>
            <a:picLocks noChangeAspect="1"/>
          </p:cNvPicPr>
          <p:nvPr/>
        </p:nvPicPr>
        <p:blipFill>
          <a:blip r:embed="rId5" cstate="print"/>
          <a:srcRect/>
          <a:stretch>
            <a:fillRect/>
          </a:stretch>
        </p:blipFill>
        <p:spPr bwMode="auto">
          <a:xfrm>
            <a:off x="6527800" y="152400"/>
            <a:ext cx="2035175" cy="292100"/>
          </a:xfrm>
          <a:prstGeom prst="rect">
            <a:avLst/>
          </a:prstGeom>
          <a:noFill/>
          <a:ln w="9525">
            <a:noFill/>
            <a:miter lim="800000"/>
            <a:headEnd/>
            <a:tailEnd/>
          </a:ln>
        </p:spPr>
      </p:pic>
      <p:sp>
        <p:nvSpPr>
          <p:cNvPr id="1028" name="Rectangle 2"/>
          <p:cNvSpPr>
            <a:spLocks noGrp="1" noChangeArrowheads="1"/>
          </p:cNvSpPr>
          <p:nvPr>
            <p:ph type="title"/>
          </p:nvPr>
        </p:nvSpPr>
        <p:spPr bwMode="auto">
          <a:xfrm>
            <a:off x="455613" y="768350"/>
            <a:ext cx="8229600" cy="7731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endParaRPr lang="en-US" dirty="0"/>
          </a:p>
        </p:txBody>
      </p:sp>
      <p:sp>
        <p:nvSpPr>
          <p:cNvPr id="1029" name="Rectangle 3"/>
          <p:cNvSpPr>
            <a:spLocks noGrp="1" noChangeArrowheads="1"/>
          </p:cNvSpPr>
          <p:nvPr>
            <p:ph type="body" idx="1"/>
          </p:nvPr>
        </p:nvSpPr>
        <p:spPr bwMode="auto">
          <a:xfrm>
            <a:off x="457200" y="1719263"/>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367624" name="Rectangle 8"/>
          <p:cNvSpPr>
            <a:spLocks noChangeArrowheads="1"/>
          </p:cNvSpPr>
          <p:nvPr/>
        </p:nvSpPr>
        <p:spPr bwMode="auto">
          <a:xfrm>
            <a:off x="436563" y="6399213"/>
            <a:ext cx="8264525" cy="261937"/>
          </a:xfrm>
          <a:prstGeom prst="rect">
            <a:avLst/>
          </a:prstGeom>
          <a:noFill/>
          <a:ln w="12700">
            <a:solidFill>
              <a:schemeClr val="tx2"/>
            </a:solidFill>
            <a:miter lim="800000"/>
            <a:headEnd/>
            <a:tailEnd/>
          </a:ln>
          <a:effectLst/>
        </p:spPr>
        <p:txBody>
          <a:bodyPr wrap="none" anchor="ctr"/>
          <a:lstStyle/>
          <a:p>
            <a:pPr>
              <a:defRPr/>
            </a:pPr>
            <a:endParaRPr lang="en-US" dirty="0">
              <a:cs typeface="+mn-cs"/>
            </a:endParaRPr>
          </a:p>
        </p:txBody>
      </p:sp>
      <p:sp>
        <p:nvSpPr>
          <p:cNvPr id="367625" name="Rectangle 9"/>
          <p:cNvSpPr>
            <a:spLocks noChangeArrowheads="1"/>
          </p:cNvSpPr>
          <p:nvPr/>
        </p:nvSpPr>
        <p:spPr bwMode="auto">
          <a:xfrm>
            <a:off x="436563" y="6399213"/>
            <a:ext cx="268287" cy="268287"/>
          </a:xfrm>
          <a:prstGeom prst="rect">
            <a:avLst/>
          </a:prstGeom>
          <a:solidFill>
            <a:schemeClr val="tx2"/>
          </a:solidFill>
          <a:ln w="9525">
            <a:noFill/>
            <a:miter lim="800000"/>
            <a:headEnd/>
            <a:tailEnd/>
          </a:ln>
          <a:effectLst/>
        </p:spPr>
        <p:txBody>
          <a:bodyPr wrap="none" anchor="ctr"/>
          <a:lstStyle/>
          <a:p>
            <a:pPr>
              <a:defRPr/>
            </a:pPr>
            <a:endParaRPr lang="en-US" dirty="0">
              <a:cs typeface="+mn-cs"/>
            </a:endParaRPr>
          </a:p>
        </p:txBody>
      </p:sp>
      <p:sp>
        <p:nvSpPr>
          <p:cNvPr id="367626" name="Rectangle 10"/>
          <p:cNvSpPr>
            <a:spLocks noChangeArrowheads="1"/>
          </p:cNvSpPr>
          <p:nvPr/>
        </p:nvSpPr>
        <p:spPr bwMode="auto">
          <a:xfrm>
            <a:off x="6543675" y="6399213"/>
            <a:ext cx="2173288" cy="268287"/>
          </a:xfrm>
          <a:prstGeom prst="rect">
            <a:avLst/>
          </a:prstGeom>
          <a:solidFill>
            <a:schemeClr val="tx2"/>
          </a:solidFill>
          <a:ln w="9525">
            <a:noFill/>
            <a:miter lim="800000"/>
            <a:headEnd/>
            <a:tailEnd/>
          </a:ln>
          <a:effectLst/>
        </p:spPr>
        <p:txBody>
          <a:bodyPr wrap="none" anchor="ctr"/>
          <a:lstStyle/>
          <a:p>
            <a:pPr>
              <a:defRPr/>
            </a:pPr>
            <a:endParaRPr lang="en-US" dirty="0">
              <a:cs typeface="+mn-cs"/>
            </a:endParaRPr>
          </a:p>
        </p:txBody>
      </p:sp>
      <p:sp>
        <p:nvSpPr>
          <p:cNvPr id="367627" name="Text Box 11"/>
          <p:cNvSpPr txBox="1">
            <a:spLocks noChangeArrowheads="1"/>
          </p:cNvSpPr>
          <p:nvPr/>
        </p:nvSpPr>
        <p:spPr bwMode="auto">
          <a:xfrm>
            <a:off x="7992504" y="6405169"/>
            <a:ext cx="681597" cy="246221"/>
          </a:xfrm>
          <a:prstGeom prst="rect">
            <a:avLst/>
          </a:prstGeom>
          <a:noFill/>
          <a:ln w="9525">
            <a:noFill/>
            <a:miter lim="800000"/>
            <a:headEnd/>
            <a:tailEnd/>
          </a:ln>
          <a:effectLst/>
        </p:spPr>
        <p:txBody>
          <a:bodyPr wrap="none">
            <a:spAutoFit/>
          </a:bodyPr>
          <a:lstStyle/>
          <a:p>
            <a:pPr algn="r">
              <a:defRPr/>
            </a:pPr>
            <a:r>
              <a:rPr lang="en-US" sz="1000" b="1" dirty="0">
                <a:solidFill>
                  <a:schemeClr val="bg1"/>
                </a:solidFill>
                <a:cs typeface="+mn-cs"/>
              </a:rPr>
              <a:t>Page </a:t>
            </a:r>
            <a:fld id="{BD0D89C4-DEA2-45B8-80B7-E351DF9FEB8E}" type="slidenum">
              <a:rPr lang="en-US" sz="1000" b="1">
                <a:solidFill>
                  <a:schemeClr val="bg1"/>
                </a:solidFill>
                <a:cs typeface="+mn-cs"/>
              </a:rPr>
              <a:pPr algn="r">
                <a:defRPr/>
              </a:pPr>
              <a:t>‹#›</a:t>
            </a:fld>
            <a:endParaRPr lang="en-US" sz="1000" b="1" dirty="0">
              <a:solidFill>
                <a:schemeClr val="bg1"/>
              </a:solidFill>
              <a:cs typeface="+mn-cs"/>
            </a:endParaRPr>
          </a:p>
        </p:txBody>
      </p:sp>
      <p:sp>
        <p:nvSpPr>
          <p:cNvPr id="12" name="Date Placeholder 2"/>
          <p:cNvSpPr>
            <a:spLocks noGrp="1"/>
          </p:cNvSpPr>
          <p:nvPr>
            <p:ph type="dt" sz="half" idx="2"/>
          </p:nvPr>
        </p:nvSpPr>
        <p:spPr>
          <a:xfrm>
            <a:off x="704850" y="6350793"/>
            <a:ext cx="2133600" cy="365125"/>
          </a:xfrm>
          <a:prstGeom prst="rect">
            <a:avLst/>
          </a:prstGeom>
        </p:spPr>
        <p:txBody>
          <a:bodyPr vert="horz" lIns="91440" tIns="45720" rIns="91440" bIns="45720" rtlCol="0" anchor="ctr"/>
          <a:lstStyle>
            <a:lvl1pPr algn="l">
              <a:defRPr sz="1000" b="1">
                <a:solidFill>
                  <a:schemeClr val="tx1">
                    <a:tint val="75000"/>
                  </a:schemeClr>
                </a:solidFill>
              </a:defRPr>
            </a:lvl1pPr>
          </a:lstStyle>
          <a:p>
            <a:r>
              <a:rPr lang="en-US" dirty="0"/>
              <a:t>November 1, 2012</a:t>
            </a:r>
          </a:p>
        </p:txBody>
      </p:sp>
    </p:spTree>
    <p:extLst>
      <p:ext uri="{BB962C8B-B14F-4D97-AF65-F5344CB8AC3E}">
        <p14:creationId xmlns:p14="http://schemas.microsoft.com/office/powerpoint/2010/main" val="854353310"/>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Lst>
  <p:hf sldNum="0" hdr="0" ftr="0"/>
  <p:txStyles>
    <p:titleStyle>
      <a:lvl1pPr algn="l" rtl="0" eaLnBrk="1" fontAlgn="base" hangingPunct="1">
        <a:spcBef>
          <a:spcPct val="0"/>
        </a:spcBef>
        <a:spcAft>
          <a:spcPct val="0"/>
        </a:spcAft>
        <a:defRPr sz="2400" b="1">
          <a:solidFill>
            <a:schemeClr val="tx2"/>
          </a:solidFill>
          <a:latin typeface="+mj-lt"/>
          <a:ea typeface="+mj-ea"/>
          <a:cs typeface="+mj-cs"/>
        </a:defRPr>
      </a:lvl1pPr>
      <a:lvl2pPr algn="l" rtl="0" eaLnBrk="1" fontAlgn="base" hangingPunct="1">
        <a:spcBef>
          <a:spcPct val="0"/>
        </a:spcBef>
        <a:spcAft>
          <a:spcPct val="0"/>
        </a:spcAft>
        <a:defRPr sz="2400" b="1">
          <a:solidFill>
            <a:schemeClr val="tx2"/>
          </a:solidFill>
          <a:latin typeface="Arial" charset="0"/>
        </a:defRPr>
      </a:lvl2pPr>
      <a:lvl3pPr algn="l" rtl="0" eaLnBrk="1" fontAlgn="base" hangingPunct="1">
        <a:spcBef>
          <a:spcPct val="0"/>
        </a:spcBef>
        <a:spcAft>
          <a:spcPct val="0"/>
        </a:spcAft>
        <a:defRPr sz="2400" b="1">
          <a:solidFill>
            <a:schemeClr val="tx2"/>
          </a:solidFill>
          <a:latin typeface="Arial" charset="0"/>
        </a:defRPr>
      </a:lvl3pPr>
      <a:lvl4pPr algn="l" rtl="0" eaLnBrk="1" fontAlgn="base" hangingPunct="1">
        <a:spcBef>
          <a:spcPct val="0"/>
        </a:spcBef>
        <a:spcAft>
          <a:spcPct val="0"/>
        </a:spcAft>
        <a:defRPr sz="2400" b="1">
          <a:solidFill>
            <a:schemeClr val="tx2"/>
          </a:solidFill>
          <a:latin typeface="Arial" charset="0"/>
        </a:defRPr>
      </a:lvl4pPr>
      <a:lvl5pPr algn="l" rtl="0" eaLnBrk="1" fontAlgn="base" hangingPunct="1">
        <a:spcBef>
          <a:spcPct val="0"/>
        </a:spcBef>
        <a:spcAft>
          <a:spcPct val="0"/>
        </a:spcAft>
        <a:defRPr sz="2400" b="1">
          <a:solidFill>
            <a:schemeClr val="tx2"/>
          </a:solidFill>
          <a:latin typeface="Arial" charset="0"/>
        </a:defRPr>
      </a:lvl5pPr>
      <a:lvl6pPr marL="457200" algn="l" rtl="0" eaLnBrk="1" fontAlgn="base" hangingPunct="1">
        <a:spcBef>
          <a:spcPct val="0"/>
        </a:spcBef>
        <a:spcAft>
          <a:spcPct val="0"/>
        </a:spcAft>
        <a:defRPr sz="2400" b="1">
          <a:solidFill>
            <a:srgbClr val="F8861D"/>
          </a:solidFill>
          <a:latin typeface="Arial" charset="0"/>
        </a:defRPr>
      </a:lvl6pPr>
      <a:lvl7pPr marL="914400" algn="l" rtl="0" eaLnBrk="1" fontAlgn="base" hangingPunct="1">
        <a:spcBef>
          <a:spcPct val="0"/>
        </a:spcBef>
        <a:spcAft>
          <a:spcPct val="0"/>
        </a:spcAft>
        <a:defRPr sz="2400" b="1">
          <a:solidFill>
            <a:srgbClr val="F8861D"/>
          </a:solidFill>
          <a:latin typeface="Arial" charset="0"/>
        </a:defRPr>
      </a:lvl7pPr>
      <a:lvl8pPr marL="1371600" algn="l" rtl="0" eaLnBrk="1" fontAlgn="base" hangingPunct="1">
        <a:spcBef>
          <a:spcPct val="0"/>
        </a:spcBef>
        <a:spcAft>
          <a:spcPct val="0"/>
        </a:spcAft>
        <a:defRPr sz="2400" b="1">
          <a:solidFill>
            <a:srgbClr val="F8861D"/>
          </a:solidFill>
          <a:latin typeface="Arial" charset="0"/>
        </a:defRPr>
      </a:lvl8pPr>
      <a:lvl9pPr marL="1828800" algn="l" rtl="0" eaLnBrk="1" fontAlgn="base" hangingPunct="1">
        <a:spcBef>
          <a:spcPct val="0"/>
        </a:spcBef>
        <a:spcAft>
          <a:spcPct val="0"/>
        </a:spcAft>
        <a:defRPr sz="2400" b="1">
          <a:solidFill>
            <a:srgbClr val="F8861D"/>
          </a:solidFill>
          <a:latin typeface="Arial" charset="0"/>
        </a:defRPr>
      </a:lvl9pPr>
    </p:titleStyle>
    <p:bodyStyle>
      <a:lvl1pPr marL="342900" indent="-342900" algn="l" rtl="0" eaLnBrk="1" fontAlgn="base" hangingPunct="1">
        <a:spcBef>
          <a:spcPct val="50000"/>
        </a:spcBef>
        <a:spcAft>
          <a:spcPct val="0"/>
        </a:spcAft>
        <a:buClr>
          <a:srgbClr val="0099CC"/>
        </a:buClr>
        <a:buFont typeface="Wingdings" pitchFamily="2" charset="2"/>
        <a:defRPr b="1">
          <a:solidFill>
            <a:srgbClr val="666666"/>
          </a:solidFill>
          <a:latin typeface="+mn-lt"/>
          <a:ea typeface="+mn-ea"/>
          <a:cs typeface="+mn-cs"/>
        </a:defRPr>
      </a:lvl1pPr>
      <a:lvl2pPr marL="461963" indent="-231775" algn="l" rtl="0" eaLnBrk="1" fontAlgn="base" hangingPunct="1">
        <a:spcBef>
          <a:spcPct val="50000"/>
        </a:spcBef>
        <a:spcAft>
          <a:spcPct val="0"/>
        </a:spcAft>
        <a:buClr>
          <a:srgbClr val="333333"/>
        </a:buClr>
        <a:buFont typeface="Wingdings" pitchFamily="2" charset="2"/>
        <a:buChar char="§"/>
        <a:defRPr sz="1600" b="1">
          <a:solidFill>
            <a:schemeClr val="tx1"/>
          </a:solidFill>
          <a:latin typeface="+mn-lt"/>
        </a:defRPr>
      </a:lvl2pPr>
      <a:lvl3pPr marL="688975" indent="-230188" algn="l" rtl="0" eaLnBrk="1" fontAlgn="base" hangingPunct="1">
        <a:spcBef>
          <a:spcPct val="50000"/>
        </a:spcBef>
        <a:spcAft>
          <a:spcPct val="0"/>
        </a:spcAft>
        <a:buClr>
          <a:srgbClr val="333333"/>
        </a:buClr>
        <a:buFont typeface="Wingdings" pitchFamily="2" charset="2"/>
        <a:buChar char="§"/>
        <a:defRPr sz="1600">
          <a:solidFill>
            <a:schemeClr val="bg2"/>
          </a:solidFill>
          <a:latin typeface="+mn-lt"/>
        </a:defRPr>
      </a:lvl3pPr>
      <a:lvl4pPr marL="974725" indent="-231775" algn="l" rtl="0" eaLnBrk="1" fontAlgn="base" hangingPunct="1">
        <a:spcBef>
          <a:spcPct val="50000"/>
        </a:spcBef>
        <a:spcAft>
          <a:spcPct val="0"/>
        </a:spcAft>
        <a:buClr>
          <a:srgbClr val="333333"/>
        </a:buClr>
        <a:buFont typeface="Arial" charset="0"/>
        <a:buChar char="–"/>
        <a:defRPr sz="1600">
          <a:solidFill>
            <a:schemeClr val="bg2"/>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6DC75B-421A-4CC9-A9FE-93AF9218A4DD}" type="datetimeFigureOut">
              <a:rPr lang="en-GB" smtClean="0"/>
              <a:pPr/>
              <a:t>13/11/2020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F54761-F0AC-4C25-B45A-B623380E2F45}" type="slidenum">
              <a:rPr lang="en-GB" smtClean="0"/>
              <a:pPr/>
              <a:t>‹#›</a:t>
            </a:fld>
            <a:endParaRPr lang="en-GB"/>
          </a:p>
        </p:txBody>
      </p:sp>
    </p:spTree>
    <p:extLst>
      <p:ext uri="{BB962C8B-B14F-4D97-AF65-F5344CB8AC3E}">
        <p14:creationId xmlns:p14="http://schemas.microsoft.com/office/powerpoint/2010/main" val="1054919146"/>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 id="2147483722" r:id="rId13"/>
    <p:sldLayoutId id="2147483723"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8.xml.rels><?xml version="1.0" encoding="UTF-8" standalone="yes"?>
<Relationships xmlns="http://schemas.openxmlformats.org/package/2006/relationships"><Relationship Id="rId2" Type="http://schemas.openxmlformats.org/officeDocument/2006/relationships/hyperlink" Target="https://www.sheffield.ac.uk/scharr/sections/heds/mvh/sf-6d" TargetMode="External"/><Relationship Id="rId1" Type="http://schemas.openxmlformats.org/officeDocument/2006/relationships/slideLayout" Target="../slideLayouts/slideLayout2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9.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5138" y="1412776"/>
            <a:ext cx="8229600" cy="1728192"/>
          </a:xfrm>
        </p:spPr>
        <p:txBody>
          <a:bodyPr/>
          <a:lstStyle/>
          <a:p>
            <a:pPr algn="ctr"/>
            <a:r>
              <a:rPr lang="en-GB" sz="3600" b="1" dirty="0"/>
              <a:t>Development, use and future of the SF-6D preference-based measure of health</a:t>
            </a:r>
          </a:p>
        </p:txBody>
      </p:sp>
      <p:sp>
        <p:nvSpPr>
          <p:cNvPr id="3" name="Subtitle 2"/>
          <p:cNvSpPr>
            <a:spLocks noGrp="1"/>
          </p:cNvSpPr>
          <p:nvPr>
            <p:ph type="subTitle" idx="1"/>
          </p:nvPr>
        </p:nvSpPr>
        <p:spPr>
          <a:xfrm>
            <a:off x="609600" y="3573016"/>
            <a:ext cx="8229600" cy="2370584"/>
          </a:xfrm>
        </p:spPr>
        <p:txBody>
          <a:bodyPr/>
          <a:lstStyle/>
          <a:p>
            <a:pPr algn="ctr"/>
            <a:r>
              <a:rPr lang="en-GB" sz="2800" b="1" i="1" dirty="0"/>
              <a:t>John Brazier, PhD, FMedSci</a:t>
            </a:r>
          </a:p>
          <a:p>
            <a:pPr algn="ctr"/>
            <a:endParaRPr lang="en-GB" sz="2800" dirty="0"/>
          </a:p>
          <a:p>
            <a:pPr algn="ctr"/>
            <a:r>
              <a:rPr lang="en-GB" sz="2400" dirty="0"/>
              <a:t>Professor of Health Economics and Dean,</a:t>
            </a:r>
          </a:p>
          <a:p>
            <a:pPr algn="ctr"/>
            <a:r>
              <a:rPr lang="en-GB" sz="2400" dirty="0"/>
              <a:t>School of Health and Related Research, University of Sheffield, UK</a:t>
            </a:r>
          </a:p>
          <a:p>
            <a:pPr algn="ctr"/>
            <a:endParaRPr lang="en-GB" sz="2400" dirty="0"/>
          </a:p>
          <a:p>
            <a:pPr algn="ctr"/>
            <a:r>
              <a:rPr lang="en-GB" sz="2400" dirty="0"/>
              <a:t>j.e.brazier@Sheffield.ac.uk</a:t>
            </a:r>
          </a:p>
        </p:txBody>
      </p:sp>
      <p:pic>
        <p:nvPicPr>
          <p:cNvPr id="4" name="Picture 3">
            <a:extLst>
              <a:ext uri="{FF2B5EF4-FFF2-40B4-BE49-F238E27FC236}">
                <a16:creationId xmlns:a16="http://schemas.microsoft.com/office/drawing/2014/main" id="{F2F2CE48-73A2-4423-A322-59547589D9B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4" y="116632"/>
            <a:ext cx="2088232" cy="1160129"/>
          </a:xfrm>
          <a:prstGeom prst="rect">
            <a:avLst/>
          </a:prstGeom>
        </p:spPr>
      </p:pic>
    </p:spTree>
    <p:extLst>
      <p:ext uri="{BB962C8B-B14F-4D97-AF65-F5344CB8AC3E}">
        <p14:creationId xmlns:p14="http://schemas.microsoft.com/office/powerpoint/2010/main" val="4353483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8BC49-9B96-4B67-A25E-603F82E1CA0D}"/>
              </a:ext>
            </a:extLst>
          </p:cNvPr>
          <p:cNvSpPr>
            <a:spLocks noGrp="1"/>
          </p:cNvSpPr>
          <p:nvPr>
            <p:ph type="title"/>
          </p:nvPr>
        </p:nvSpPr>
        <p:spPr>
          <a:xfrm>
            <a:off x="1971412" y="1371600"/>
            <a:ext cx="6867787" cy="762000"/>
          </a:xfrm>
        </p:spPr>
        <p:txBody>
          <a:bodyPr/>
          <a:lstStyle/>
          <a:p>
            <a:r>
              <a:rPr lang="en-GB" b="1" dirty="0"/>
              <a:t>Valuation of SF-6D</a:t>
            </a:r>
          </a:p>
        </p:txBody>
      </p:sp>
      <p:sp>
        <p:nvSpPr>
          <p:cNvPr id="3" name="Content Placeholder 2">
            <a:extLst>
              <a:ext uri="{FF2B5EF4-FFF2-40B4-BE49-F238E27FC236}">
                <a16:creationId xmlns:a16="http://schemas.microsoft.com/office/drawing/2014/main" id="{20FBD01B-C5D7-4EB1-B9F9-9D2F22CC1F9A}"/>
              </a:ext>
            </a:extLst>
          </p:cNvPr>
          <p:cNvSpPr>
            <a:spLocks noGrp="1"/>
          </p:cNvSpPr>
          <p:nvPr>
            <p:ph idx="1"/>
          </p:nvPr>
        </p:nvSpPr>
        <p:spPr>
          <a:xfrm>
            <a:off x="663575" y="2278380"/>
            <a:ext cx="8229600" cy="3817620"/>
          </a:xfrm>
        </p:spPr>
        <p:txBody>
          <a:bodyPr/>
          <a:lstStyle/>
          <a:p>
            <a:pPr marL="482606" indent="-482606">
              <a:lnSpc>
                <a:spcPct val="90000"/>
              </a:lnSpc>
              <a:spcBef>
                <a:spcPct val="0"/>
              </a:spcBef>
              <a:buClr>
                <a:srgbClr val="CCCCFF"/>
              </a:buClr>
              <a:buSzPct val="120000"/>
              <a:buFont typeface="Wingdings" panose="05000000000000000000" pitchFamily="2" charset="2"/>
              <a:buChar char="§"/>
            </a:pPr>
            <a:r>
              <a:rPr lang="en-GB" altLang="en-US" sz="2800" b="1" dirty="0"/>
              <a:t>States to be valued: </a:t>
            </a:r>
            <a:r>
              <a:rPr lang="en-GB" altLang="en-US" sz="2800" dirty="0"/>
              <a:t>249 SF-6D health states (out of a possible 18,000) selected on basis of orthogonal design supplemented by additional random selection</a:t>
            </a:r>
          </a:p>
          <a:p>
            <a:pPr marL="482606" indent="-482606">
              <a:lnSpc>
                <a:spcPct val="90000"/>
              </a:lnSpc>
              <a:spcBef>
                <a:spcPct val="0"/>
              </a:spcBef>
              <a:buClr>
                <a:srgbClr val="CCCCFF"/>
              </a:buClr>
              <a:buSzPct val="120000"/>
              <a:buFont typeface="Wingdings" panose="05000000000000000000" pitchFamily="2" charset="2"/>
              <a:buChar char="§"/>
            </a:pPr>
            <a:r>
              <a:rPr lang="en-GB" altLang="en-US" sz="2800" b="1" dirty="0"/>
              <a:t>Sample: </a:t>
            </a:r>
            <a:r>
              <a:rPr lang="en-GB" altLang="en-US" sz="2800" dirty="0"/>
              <a:t>representative sample of 836 members of UK general population interviewed (65% response rate) </a:t>
            </a:r>
          </a:p>
          <a:p>
            <a:pPr marL="482606" indent="-482606">
              <a:lnSpc>
                <a:spcPct val="90000"/>
              </a:lnSpc>
              <a:spcBef>
                <a:spcPct val="0"/>
              </a:spcBef>
              <a:buClr>
                <a:srgbClr val="CCCCFF"/>
              </a:buClr>
              <a:buSzPct val="120000"/>
              <a:buFont typeface="Wingdings" panose="05000000000000000000" pitchFamily="2" charset="2"/>
              <a:buChar char="§"/>
            </a:pPr>
            <a:r>
              <a:rPr lang="en-GB" altLang="en-US" sz="2800" b="1" dirty="0"/>
              <a:t>Valuation technique</a:t>
            </a:r>
            <a:r>
              <a:rPr lang="en-GB" altLang="en-US" sz="2800" dirty="0"/>
              <a:t>: respondents asked to rank and value six SF-6D health states using the ‘ping pong’ variant of standard gamble</a:t>
            </a:r>
          </a:p>
          <a:p>
            <a:pPr marL="0" indent="0">
              <a:buNone/>
            </a:pPr>
            <a:endParaRPr lang="en-GB" dirty="0"/>
          </a:p>
        </p:txBody>
      </p:sp>
    </p:spTree>
    <p:extLst>
      <p:ext uri="{BB962C8B-B14F-4D97-AF65-F5344CB8AC3E}">
        <p14:creationId xmlns:p14="http://schemas.microsoft.com/office/powerpoint/2010/main" val="11082474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a:extLst>
              <a:ext uri="{FF2B5EF4-FFF2-40B4-BE49-F238E27FC236}">
                <a16:creationId xmlns:a16="http://schemas.microsoft.com/office/drawing/2014/main" id="{8F662BFF-208A-4FDF-A59B-D1EA0DE3E30F}"/>
              </a:ext>
            </a:extLst>
          </p:cNvPr>
          <p:cNvSpPr>
            <a:spLocks noGrp="1" noChangeArrowheads="1"/>
          </p:cNvSpPr>
          <p:nvPr>
            <p:ph type="title"/>
          </p:nvPr>
        </p:nvSpPr>
        <p:spPr>
          <a:xfrm>
            <a:off x="2887980" y="373380"/>
            <a:ext cx="5341620" cy="624275"/>
          </a:xfrm>
        </p:spPr>
        <p:txBody>
          <a:bodyPr/>
          <a:lstStyle/>
          <a:p>
            <a:pPr algn="l"/>
            <a:r>
              <a:rPr lang="en-GB" altLang="en-US" sz="2844" b="1" dirty="0">
                <a:solidFill>
                  <a:schemeClr val="tx1"/>
                </a:solidFill>
              </a:rPr>
              <a:t>Modelling issues</a:t>
            </a:r>
          </a:p>
        </p:txBody>
      </p:sp>
      <p:sp>
        <p:nvSpPr>
          <p:cNvPr id="98307" name="Rectangle 3">
            <a:extLst>
              <a:ext uri="{FF2B5EF4-FFF2-40B4-BE49-F238E27FC236}">
                <a16:creationId xmlns:a16="http://schemas.microsoft.com/office/drawing/2014/main" id="{6BA6E881-D5E2-45A9-B94E-53EEFF19F03D}"/>
              </a:ext>
            </a:extLst>
          </p:cNvPr>
          <p:cNvSpPr>
            <a:spLocks noGrp="1" noChangeArrowheads="1"/>
          </p:cNvSpPr>
          <p:nvPr>
            <p:ph type="body" idx="1"/>
          </p:nvPr>
        </p:nvSpPr>
        <p:spPr>
          <a:xfrm>
            <a:off x="603956" y="2407640"/>
            <a:ext cx="7772400" cy="3775046"/>
          </a:xfrm>
        </p:spPr>
        <p:txBody>
          <a:bodyPr/>
          <a:lstStyle/>
          <a:p>
            <a:pPr marL="481195" indent="-481195">
              <a:lnSpc>
                <a:spcPct val="90000"/>
              </a:lnSpc>
              <a:buNone/>
            </a:pPr>
            <a:endParaRPr lang="en-GB" altLang="en-US" sz="1244" dirty="0">
              <a:latin typeface="Univers" panose="020B0503020202020204" pitchFamily="34" charset="0"/>
            </a:endParaRPr>
          </a:p>
          <a:p>
            <a:pPr marL="481195" indent="-481195">
              <a:spcBef>
                <a:spcPct val="0"/>
              </a:spcBef>
              <a:spcAft>
                <a:spcPct val="20000"/>
              </a:spcAft>
              <a:buClr>
                <a:srgbClr val="CCCCFF"/>
              </a:buClr>
              <a:buSzPct val="120000"/>
              <a:buNone/>
            </a:pPr>
            <a:r>
              <a:rPr lang="en-GB" altLang="en-US" sz="2400" dirty="0"/>
              <a:t>Issues:	</a:t>
            </a:r>
          </a:p>
          <a:p>
            <a:pPr marL="481195" indent="-481195">
              <a:lnSpc>
                <a:spcPct val="90000"/>
              </a:lnSpc>
              <a:spcBef>
                <a:spcPct val="0"/>
              </a:spcBef>
              <a:buClr>
                <a:srgbClr val="CCCCFF"/>
              </a:buClr>
              <a:buSzPct val="120000"/>
              <a:buFont typeface="Wingdings" panose="05000000000000000000" pitchFamily="2" charset="2"/>
              <a:buChar char="§"/>
            </a:pPr>
            <a:r>
              <a:rPr lang="en-GB" altLang="en-US" sz="2400" dirty="0"/>
              <a:t>Individual (observations =3518) vs. mean (observations =249) level modelling</a:t>
            </a:r>
          </a:p>
          <a:p>
            <a:pPr marL="481195" indent="-481195">
              <a:lnSpc>
                <a:spcPct val="90000"/>
              </a:lnSpc>
              <a:spcBef>
                <a:spcPct val="0"/>
              </a:spcBef>
              <a:buClr>
                <a:srgbClr val="CCCCFF"/>
              </a:buClr>
              <a:buSzPct val="120000"/>
              <a:buFont typeface="Wingdings" panose="05000000000000000000" pitchFamily="2" charset="2"/>
              <a:buChar char="§"/>
            </a:pPr>
            <a:r>
              <a:rPr lang="en-GB" altLang="en-US" sz="2400" dirty="0"/>
              <a:t>Hierarchical data at individual level - used random effects model</a:t>
            </a:r>
          </a:p>
          <a:p>
            <a:pPr marL="481195" indent="-481195">
              <a:lnSpc>
                <a:spcPct val="90000"/>
              </a:lnSpc>
              <a:spcBef>
                <a:spcPct val="0"/>
              </a:spcBef>
              <a:buClr>
                <a:srgbClr val="CCCCFF"/>
              </a:buClr>
              <a:buSzPct val="120000"/>
              <a:buFont typeface="Wingdings" panose="05000000000000000000" pitchFamily="2" charset="2"/>
              <a:buChar char="§"/>
            </a:pPr>
            <a:r>
              <a:rPr lang="en-GB" altLang="en-US" sz="2400" dirty="0"/>
              <a:t>Skewness – so examined alternative functional forms</a:t>
            </a:r>
          </a:p>
          <a:p>
            <a:pPr marL="481195" indent="-481195">
              <a:lnSpc>
                <a:spcPct val="90000"/>
              </a:lnSpc>
              <a:spcBef>
                <a:spcPct val="0"/>
              </a:spcBef>
              <a:buClr>
                <a:srgbClr val="CCCCFF"/>
              </a:buClr>
              <a:buSzPct val="120000"/>
              <a:buFont typeface="Wingdings" panose="05000000000000000000" pitchFamily="2" charset="2"/>
              <a:buChar char="§"/>
            </a:pPr>
            <a:r>
              <a:rPr lang="en-GB" altLang="en-US" sz="2400" dirty="0"/>
              <a:t>Interactions - used various summary ‘extreme’ and ‘count’ measures (called most or worst)</a:t>
            </a:r>
          </a:p>
          <a:p>
            <a:pPr marL="481195" indent="-481195">
              <a:lnSpc>
                <a:spcPct val="90000"/>
              </a:lnSpc>
              <a:spcBef>
                <a:spcPct val="0"/>
              </a:spcBef>
              <a:buClr>
                <a:srgbClr val="CCCCFF"/>
              </a:buClr>
              <a:buSzPct val="120000"/>
              <a:buFont typeface="Wingdings" panose="05000000000000000000" pitchFamily="2" charset="2"/>
              <a:buChar char="§"/>
            </a:pPr>
            <a:r>
              <a:rPr lang="en-GB" altLang="en-US" sz="2400" dirty="0"/>
              <a:t>Bayesian modelling (</a:t>
            </a:r>
            <a:r>
              <a:rPr lang="en-GB" altLang="en-US" sz="2400" dirty="0" err="1"/>
              <a:t>Kharroubi</a:t>
            </a:r>
            <a:r>
              <a:rPr lang="en-GB" altLang="en-US" sz="2400" dirty="0"/>
              <a:t> et al, 2007)</a:t>
            </a:r>
          </a:p>
        </p:txBody>
      </p:sp>
      <p:sp>
        <p:nvSpPr>
          <p:cNvPr id="98308" name="Text Box 4">
            <a:extLst>
              <a:ext uri="{FF2B5EF4-FFF2-40B4-BE49-F238E27FC236}">
                <a16:creationId xmlns:a16="http://schemas.microsoft.com/office/drawing/2014/main" id="{EE1513AA-3E1C-4900-98B0-D68BDB7E2A02}"/>
              </a:ext>
            </a:extLst>
          </p:cNvPr>
          <p:cNvSpPr txBox="1">
            <a:spLocks noChangeArrowheads="1"/>
          </p:cNvSpPr>
          <p:nvPr/>
        </p:nvSpPr>
        <p:spPr bwMode="auto">
          <a:xfrm>
            <a:off x="690316" y="1394460"/>
            <a:ext cx="8141264"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GB" altLang="en-US" sz="2400" dirty="0">
                <a:latin typeface="Arial" panose="020B0604020202020204" pitchFamily="34" charset="0"/>
              </a:rPr>
              <a:t>Started with a simple additive OLS model with dimension levels entered as a dummy variables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B65C67D0-8F7A-4552-A68D-846B6AB72B41}"/>
              </a:ext>
            </a:extLst>
          </p:cNvPr>
          <p:cNvSpPr>
            <a:spLocks noGrp="1" noChangeArrowheads="1"/>
          </p:cNvSpPr>
          <p:nvPr>
            <p:ph type="title"/>
          </p:nvPr>
        </p:nvSpPr>
        <p:spPr>
          <a:xfrm>
            <a:off x="2994870" y="910167"/>
            <a:ext cx="5234730" cy="654756"/>
          </a:xfrm>
          <a:noFill/>
          <a:ln/>
        </p:spPr>
        <p:txBody>
          <a:bodyPr/>
          <a:lstStyle/>
          <a:p>
            <a:pPr algn="l"/>
            <a:r>
              <a:rPr lang="en-GB" altLang="en-US" sz="2844" b="1" dirty="0">
                <a:solidFill>
                  <a:schemeClr val="tx1"/>
                </a:solidFill>
              </a:rPr>
              <a:t>Modelling results</a:t>
            </a:r>
          </a:p>
        </p:txBody>
      </p:sp>
      <p:sp>
        <p:nvSpPr>
          <p:cNvPr id="100355" name="Rectangle 3">
            <a:extLst>
              <a:ext uri="{FF2B5EF4-FFF2-40B4-BE49-F238E27FC236}">
                <a16:creationId xmlns:a16="http://schemas.microsoft.com/office/drawing/2014/main" id="{17E83AA8-1016-4312-8CE2-F42AE6452FE7}"/>
              </a:ext>
            </a:extLst>
          </p:cNvPr>
          <p:cNvSpPr>
            <a:spLocks noGrp="1" noChangeArrowheads="1"/>
          </p:cNvSpPr>
          <p:nvPr>
            <p:ph type="body" idx="1"/>
          </p:nvPr>
        </p:nvSpPr>
        <p:spPr>
          <a:xfrm>
            <a:off x="667456" y="1564923"/>
            <a:ext cx="7772400" cy="4575818"/>
          </a:xfrm>
          <a:noFill/>
          <a:ln/>
          <a:extLst>
            <a:ext uri="{91240B29-F687-4F45-9708-019B960494DF}">
              <a14:hiddenLine xmlns:a14="http://schemas.microsoft.com/office/drawing/2010/main" w="12700">
                <a:solidFill>
                  <a:schemeClr val="tx1"/>
                </a:solidFill>
                <a:miter lim="800000"/>
                <a:headEnd/>
                <a:tailEnd/>
              </a14:hiddenLine>
            </a:ext>
          </a:extLst>
        </p:spPr>
        <p:txBody>
          <a:bodyPr vert="horz" wrap="square" lIns="81844" tIns="40923" rIns="81844" bIns="40923" numCol="1" anchor="t" anchorCtr="0" compatLnSpc="1">
            <a:prstTxWarp prst="textNoShape">
              <a:avLst/>
            </a:prstTxWarp>
          </a:bodyPr>
          <a:lstStyle/>
          <a:p>
            <a:pPr marL="390883" indent="-390883">
              <a:spcBef>
                <a:spcPct val="0"/>
              </a:spcBef>
              <a:spcAft>
                <a:spcPct val="20000"/>
              </a:spcAft>
              <a:buClr>
                <a:schemeClr val="tx1"/>
              </a:buClr>
              <a:buNone/>
              <a:tabLst>
                <a:tab pos="481195" algn="l"/>
              </a:tabLst>
            </a:pPr>
            <a:r>
              <a:rPr lang="en-GB" altLang="en-US" sz="2400" dirty="0"/>
              <a:t>Estimates:</a:t>
            </a:r>
          </a:p>
          <a:p>
            <a:pPr marL="390883" indent="-390883">
              <a:lnSpc>
                <a:spcPct val="90000"/>
              </a:lnSpc>
              <a:buClr>
                <a:srgbClr val="CCCCFF"/>
              </a:buClr>
              <a:buSzPct val="120000"/>
              <a:buFont typeface="Wingdings" panose="05000000000000000000" pitchFamily="2" charset="2"/>
              <a:buChar char="§"/>
              <a:tabLst>
                <a:tab pos="481195" algn="l"/>
              </a:tabLst>
            </a:pPr>
            <a:r>
              <a:rPr lang="en-GB" altLang="en-US" sz="2400" dirty="0"/>
              <a:t>estimates of ‘main effects’ robust across specifications </a:t>
            </a:r>
          </a:p>
          <a:p>
            <a:pPr marL="390883" indent="-390883">
              <a:lnSpc>
                <a:spcPct val="90000"/>
              </a:lnSpc>
              <a:buClr>
                <a:srgbClr val="CCCCFF"/>
              </a:buClr>
              <a:buSzPct val="120000"/>
              <a:buFont typeface="Wingdings" panose="05000000000000000000" pitchFamily="2" charset="2"/>
              <a:buChar char="§"/>
              <a:tabLst>
                <a:tab pos="481195" algn="l"/>
              </a:tabLst>
            </a:pPr>
            <a:r>
              <a:rPr lang="en-GB" altLang="en-US" sz="2400" dirty="0"/>
              <a:t>broadly consistent with 6D (though some inconsistencies)</a:t>
            </a:r>
          </a:p>
          <a:p>
            <a:pPr marL="390883" indent="-390883">
              <a:lnSpc>
                <a:spcPct val="90000"/>
              </a:lnSpc>
              <a:buClr>
                <a:srgbClr val="CCCCFF"/>
              </a:buClr>
              <a:buSzPct val="120000"/>
              <a:buFont typeface="Wingdings" panose="05000000000000000000" pitchFamily="2" charset="2"/>
              <a:buChar char="§"/>
              <a:tabLst>
                <a:tab pos="481195" algn="l"/>
              </a:tabLst>
            </a:pPr>
            <a:r>
              <a:rPr lang="en-GB" altLang="en-US" sz="2400" dirty="0"/>
              <a:t>pain, mental health and physical functioning had largest effects</a:t>
            </a:r>
          </a:p>
          <a:p>
            <a:pPr marL="390883" indent="-390883">
              <a:spcBef>
                <a:spcPct val="0"/>
              </a:spcBef>
              <a:spcAft>
                <a:spcPct val="20000"/>
              </a:spcAft>
              <a:buClr>
                <a:schemeClr val="tx1"/>
              </a:buClr>
              <a:buNone/>
              <a:tabLst>
                <a:tab pos="481195" algn="l"/>
              </a:tabLst>
            </a:pPr>
            <a:r>
              <a:rPr lang="en-GB" altLang="en-US" sz="2400" dirty="0"/>
              <a:t>Fit:</a:t>
            </a:r>
          </a:p>
          <a:p>
            <a:pPr marL="390883" indent="-390883">
              <a:lnSpc>
                <a:spcPct val="90000"/>
              </a:lnSpc>
              <a:buClr>
                <a:srgbClr val="CCCCFF"/>
              </a:buClr>
              <a:buSzPct val="120000"/>
              <a:buFont typeface="Wingdings" panose="05000000000000000000" pitchFamily="2" charset="2"/>
              <a:buChar char="§"/>
              <a:tabLst>
                <a:tab pos="481195" algn="l"/>
              </a:tabLst>
            </a:pPr>
            <a:r>
              <a:rPr lang="en-GB" altLang="en-US" sz="2400" dirty="0"/>
              <a:t>predictions: 79% within +/- .1 and 53% within +/- 0.05</a:t>
            </a:r>
          </a:p>
          <a:p>
            <a:pPr marL="390883" indent="-390883">
              <a:lnSpc>
                <a:spcPct val="90000"/>
              </a:lnSpc>
              <a:buClr>
                <a:srgbClr val="CCCCFF"/>
              </a:buClr>
              <a:buSzPct val="120000"/>
              <a:buFont typeface="Wingdings" panose="05000000000000000000" pitchFamily="2" charset="2"/>
              <a:buChar char="§"/>
              <a:tabLst>
                <a:tab pos="481195" algn="l"/>
              </a:tabLst>
            </a:pPr>
            <a:r>
              <a:rPr lang="en-GB" altLang="en-US" sz="2400" dirty="0"/>
              <a:t>tendency to over predict at the lower end (predictions 0.301 to 1.0 compared to observed values of 0.21 to 1.0)</a:t>
            </a:r>
          </a:p>
          <a:p>
            <a:pPr marL="390883" indent="-390883">
              <a:lnSpc>
                <a:spcPct val="90000"/>
              </a:lnSpc>
              <a:buNone/>
              <a:tabLst>
                <a:tab pos="481195" algn="l"/>
              </a:tabLst>
            </a:pPr>
            <a:endParaRPr lang="en-GB" altLang="en-US" sz="2400" dirty="0"/>
          </a:p>
          <a:p>
            <a:pPr marL="390883" indent="-390883">
              <a:lnSpc>
                <a:spcPct val="90000"/>
              </a:lnSpc>
              <a:buNone/>
              <a:tabLst>
                <a:tab pos="481195" algn="l"/>
              </a:tabLst>
            </a:pPr>
            <a:endParaRPr lang="en-GB" altLang="en-US" sz="2133" dirty="0"/>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title"/>
          </p:nvPr>
        </p:nvSpPr>
        <p:spPr>
          <a:xfrm>
            <a:off x="2535677" y="457201"/>
            <a:ext cx="6517639" cy="667544"/>
          </a:xfrm>
        </p:spPr>
        <p:txBody>
          <a:bodyPr>
            <a:noAutofit/>
          </a:bodyPr>
          <a:lstStyle/>
          <a:p>
            <a:r>
              <a:rPr lang="en-GB" sz="4000" b="1" dirty="0"/>
              <a:t>SF-6D scoring algorithm</a:t>
            </a:r>
          </a:p>
        </p:txBody>
      </p:sp>
      <p:graphicFrame>
        <p:nvGraphicFramePr>
          <p:cNvPr id="236593" name="Group 49"/>
          <p:cNvGraphicFramePr>
            <a:graphicFrameLocks noGrp="1"/>
          </p:cNvGraphicFramePr>
          <p:nvPr>
            <p:ph type="tbl" idx="1"/>
          </p:nvPr>
        </p:nvGraphicFramePr>
        <p:xfrm>
          <a:off x="611188" y="1700213"/>
          <a:ext cx="7772400" cy="4960303"/>
        </p:xfrm>
        <a:graphic>
          <a:graphicData uri="http://schemas.openxmlformats.org/drawingml/2006/table">
            <a:tbl>
              <a:tblPr/>
              <a:tblGrid>
                <a:gridCol w="2633662">
                  <a:extLst>
                    <a:ext uri="{9D8B030D-6E8A-4147-A177-3AD203B41FA5}">
                      <a16:colId xmlns:a16="http://schemas.microsoft.com/office/drawing/2014/main" val="20000"/>
                    </a:ext>
                  </a:extLst>
                </a:gridCol>
                <a:gridCol w="2547938">
                  <a:extLst>
                    <a:ext uri="{9D8B030D-6E8A-4147-A177-3AD203B41FA5}">
                      <a16:colId xmlns:a16="http://schemas.microsoft.com/office/drawing/2014/main" val="20001"/>
                    </a:ext>
                  </a:extLst>
                </a:gridCol>
                <a:gridCol w="2590800">
                  <a:extLst>
                    <a:ext uri="{9D8B030D-6E8A-4147-A177-3AD203B41FA5}">
                      <a16:colId xmlns:a16="http://schemas.microsoft.com/office/drawing/2014/main" val="20002"/>
                    </a:ext>
                  </a:extLst>
                </a:gridCol>
              </a:tblGrid>
              <a:tr h="2101850">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1" i="0" u="none" strike="noStrike" cap="none" normalizeH="0" baseline="0" dirty="0">
                          <a:ln>
                            <a:noFill/>
                          </a:ln>
                          <a:solidFill>
                            <a:schemeClr val="tx1"/>
                          </a:solidFill>
                          <a:effectLst/>
                          <a:latin typeface="TUOS Blake" pitchFamily="34" charset="0"/>
                        </a:rPr>
                        <a:t>Physical functioning</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rPr>
                        <a:t>PF23         </a:t>
                      </a:r>
                      <a:r>
                        <a:rPr kumimoji="0" lang="en-GB" sz="2000" b="0" i="0" u="none" strike="noStrike" cap="none" normalizeH="0" baseline="0" dirty="0">
                          <a:ln>
                            <a:noFill/>
                          </a:ln>
                          <a:solidFill>
                            <a:schemeClr val="tx1"/>
                          </a:solidFill>
                          <a:effectLst/>
                          <a:latin typeface="TUOS Blake" pitchFamily="34" charset="0"/>
                          <a:cs typeface="Times New Roman" pitchFamily="18" charset="0"/>
                        </a:rPr>
                        <a:t>-0.035</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cs typeface="Times New Roman" pitchFamily="18" charset="0"/>
                        </a:rPr>
                        <a:t>PF4           -0.044</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cs typeface="Times New Roman" pitchFamily="18" charset="0"/>
                        </a:rPr>
                        <a:t>PF5           -0.056</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cs typeface="Times New Roman" pitchFamily="18" charset="0"/>
                        </a:rPr>
                        <a:t>PF6           -0.117</a:t>
                      </a:r>
                      <a:endParaRPr kumimoji="0" lang="en-GB" sz="2000" b="0" i="0" u="none" strike="noStrike" cap="none" normalizeH="0" baseline="0" dirty="0">
                        <a:ln>
                          <a:noFill/>
                        </a:ln>
                        <a:solidFill>
                          <a:schemeClr val="tx1"/>
                        </a:solidFill>
                        <a:effectLst/>
                        <a:latin typeface="TUOS Blake"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1" i="0" u="none" strike="noStrike" cap="none" normalizeH="0" baseline="0" dirty="0">
                          <a:ln>
                            <a:noFill/>
                          </a:ln>
                          <a:solidFill>
                            <a:schemeClr val="tx1"/>
                          </a:solidFill>
                          <a:effectLst/>
                          <a:latin typeface="TUOS Blake" pitchFamily="34" charset="0"/>
                        </a:rPr>
                        <a:t>Social functioning</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rPr>
                        <a:t>SF2    </a:t>
                      </a:r>
                      <a:r>
                        <a:rPr kumimoji="0" lang="en-GB" sz="2000" b="0" i="0" u="none" strike="noStrike" cap="none" normalizeH="0" baseline="0" dirty="0">
                          <a:ln>
                            <a:noFill/>
                          </a:ln>
                          <a:solidFill>
                            <a:schemeClr val="tx1"/>
                          </a:solidFill>
                          <a:effectLst/>
                          <a:latin typeface="TUOS Blake" pitchFamily="34" charset="0"/>
                          <a:cs typeface="Times New Roman" pitchFamily="18" charset="0"/>
                        </a:rPr>
                        <a:t>-0.057</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cs typeface="Times New Roman" pitchFamily="18" charset="0"/>
                        </a:rPr>
                        <a:t>SF3    -0.059</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cs typeface="Times New Roman" pitchFamily="18" charset="0"/>
                        </a:rPr>
                        <a:t>SF4    -0.072</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cs typeface="Times New Roman" pitchFamily="18" charset="0"/>
                        </a:rPr>
                        <a:t>SF5    -0.087</a:t>
                      </a:r>
                      <a:endParaRPr kumimoji="0" lang="en-GB" sz="2000" b="0" i="0" u="none" strike="noStrike" cap="none" normalizeH="0" baseline="0" dirty="0">
                        <a:ln>
                          <a:noFill/>
                        </a:ln>
                        <a:solidFill>
                          <a:schemeClr val="tx1"/>
                        </a:solidFill>
                        <a:effectLst/>
                        <a:latin typeface="TUOS Blake"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1" i="0" u="none" strike="noStrike" cap="none" normalizeH="0" baseline="0" dirty="0">
                          <a:ln>
                            <a:noFill/>
                          </a:ln>
                          <a:solidFill>
                            <a:schemeClr val="tx1"/>
                          </a:solidFill>
                          <a:effectLst/>
                          <a:latin typeface="TUOS Blake" pitchFamily="34" charset="0"/>
                        </a:rPr>
                        <a:t>Pain</a:t>
                      </a:r>
                      <a:r>
                        <a:rPr kumimoji="0" lang="en-GB" sz="2000" b="0" i="0" u="none" strike="noStrike" cap="none" normalizeH="0" baseline="0" dirty="0">
                          <a:ln>
                            <a:noFill/>
                          </a:ln>
                          <a:solidFill>
                            <a:schemeClr val="tx1"/>
                          </a:solidFill>
                          <a:effectLst/>
                          <a:latin typeface="TUOS Blake" pitchFamily="34" charset="0"/>
                        </a:rPr>
                        <a:t> </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rPr>
                        <a:t>PN23   </a:t>
                      </a:r>
                      <a:r>
                        <a:rPr kumimoji="0" lang="en-GB" sz="2000" b="0" i="0" u="none" strike="noStrike" cap="none" normalizeH="0" baseline="0" dirty="0">
                          <a:ln>
                            <a:noFill/>
                          </a:ln>
                          <a:solidFill>
                            <a:schemeClr val="tx1"/>
                          </a:solidFill>
                          <a:effectLst/>
                          <a:latin typeface="TUOS Blake" pitchFamily="34" charset="0"/>
                          <a:cs typeface="Times New Roman" pitchFamily="18" charset="0"/>
                        </a:rPr>
                        <a:t>-0.042</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cs typeface="Times New Roman" pitchFamily="18" charset="0"/>
                        </a:rPr>
                        <a:t>PN4     -0.065</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cs typeface="Times New Roman" pitchFamily="18" charset="0"/>
                        </a:rPr>
                        <a:t>PN5     -0.102</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cs typeface="Times New Roman" pitchFamily="18" charset="0"/>
                        </a:rPr>
                        <a:t>PN6     -0.171</a:t>
                      </a:r>
                    </a:p>
                    <a:p>
                      <a:pPr marL="0" marR="0" lvl="0" indent="0" algn="l" defTabSz="914400" rtl="0" eaLnBrk="1" fontAlgn="base" latinLnBrk="0" hangingPunct="1">
                        <a:lnSpc>
                          <a:spcPct val="100000"/>
                        </a:lnSpc>
                        <a:spcBef>
                          <a:spcPct val="30000"/>
                        </a:spcBef>
                        <a:spcAft>
                          <a:spcPct val="0"/>
                        </a:spcAft>
                        <a:buClrTx/>
                        <a:buSzTx/>
                        <a:buFontTx/>
                        <a:buNone/>
                        <a:tabLst/>
                      </a:pPr>
                      <a:endParaRPr kumimoji="0" lang="en-GB" sz="2000" b="0" i="0" u="none" strike="noStrike" cap="none" normalizeH="0" baseline="0" dirty="0">
                        <a:ln>
                          <a:noFill/>
                        </a:ln>
                        <a:solidFill>
                          <a:schemeClr val="tx1"/>
                        </a:solidFill>
                        <a:effectLst/>
                        <a:latin typeface="TUOS Blake"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797050">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1" i="0" u="none" strike="noStrike" cap="none" normalizeH="0" baseline="0" dirty="0">
                          <a:ln>
                            <a:noFill/>
                          </a:ln>
                          <a:solidFill>
                            <a:schemeClr val="tx1"/>
                          </a:solidFill>
                          <a:effectLst/>
                          <a:latin typeface="TUOS Blake" pitchFamily="34" charset="0"/>
                        </a:rPr>
                        <a:t>Role limitation</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rPr>
                        <a:t>RL 234   </a:t>
                      </a:r>
                      <a:r>
                        <a:rPr kumimoji="0" lang="en-GB" sz="2000" b="0" i="0" u="none" strike="noStrike" cap="none" normalizeH="0" baseline="0" dirty="0">
                          <a:ln>
                            <a:noFill/>
                          </a:ln>
                          <a:solidFill>
                            <a:schemeClr val="tx1"/>
                          </a:solidFill>
                          <a:effectLst/>
                          <a:latin typeface="TUOS Blake" pitchFamily="34" charset="0"/>
                          <a:cs typeface="Times New Roman" pitchFamily="18" charset="0"/>
                        </a:rPr>
                        <a:t>-0.053</a:t>
                      </a:r>
                      <a:r>
                        <a:rPr kumimoji="0" lang="en-GB" sz="2000" b="0" i="0" u="none" strike="noStrike" cap="none" normalizeH="0" baseline="0" dirty="0">
                          <a:ln>
                            <a:noFill/>
                          </a:ln>
                          <a:solidFill>
                            <a:schemeClr val="tx1"/>
                          </a:solidFill>
                          <a:effectLst/>
                          <a:latin typeface="TUOS Blake" pitchFamily="34" charset="0"/>
                        </a:rPr>
                        <a:t> </a:t>
                      </a:r>
                    </a:p>
                    <a:p>
                      <a:pPr marL="0" marR="0" lvl="0" indent="0" algn="l" defTabSz="914400" rtl="0" eaLnBrk="1" fontAlgn="base" latinLnBrk="0" hangingPunct="1">
                        <a:lnSpc>
                          <a:spcPct val="100000"/>
                        </a:lnSpc>
                        <a:spcBef>
                          <a:spcPct val="30000"/>
                        </a:spcBef>
                        <a:spcAft>
                          <a:spcPct val="0"/>
                        </a:spcAft>
                        <a:buClrTx/>
                        <a:buSzTx/>
                        <a:buFontTx/>
                        <a:buNone/>
                        <a:tabLst/>
                      </a:pPr>
                      <a:endParaRPr kumimoji="0" lang="en-GB" sz="2000" b="0" i="0" u="none" strike="noStrike" cap="none" normalizeH="0" baseline="0" dirty="0">
                        <a:ln>
                          <a:noFill/>
                        </a:ln>
                        <a:solidFill>
                          <a:schemeClr val="tx1"/>
                        </a:solidFill>
                        <a:effectLst/>
                        <a:latin typeface="TUOS Blake"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1" i="0" u="none" strike="noStrike" cap="none" normalizeH="0" baseline="0" dirty="0">
                          <a:ln>
                            <a:noFill/>
                          </a:ln>
                          <a:solidFill>
                            <a:schemeClr val="tx1"/>
                          </a:solidFill>
                          <a:effectLst/>
                          <a:latin typeface="TUOS Blake" pitchFamily="34" charset="0"/>
                        </a:rPr>
                        <a:t>Mental health</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rPr>
                        <a:t>MH 23 </a:t>
                      </a:r>
                      <a:r>
                        <a:rPr kumimoji="0" lang="en-GB" sz="2000" b="0" i="0" u="none" strike="noStrike" cap="none" normalizeH="0" baseline="0" dirty="0">
                          <a:ln>
                            <a:noFill/>
                          </a:ln>
                          <a:solidFill>
                            <a:schemeClr val="tx1"/>
                          </a:solidFill>
                          <a:effectLst/>
                          <a:latin typeface="TUOS Blake" pitchFamily="34" charset="0"/>
                          <a:cs typeface="Times New Roman" pitchFamily="18" charset="0"/>
                        </a:rPr>
                        <a:t>-0.042</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cs typeface="Times New Roman" pitchFamily="18" charset="0"/>
                        </a:rPr>
                        <a:t>MH4   -0.100</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cs typeface="Times New Roman" pitchFamily="18" charset="0"/>
                        </a:rPr>
                        <a:t>MH5   -0.118</a:t>
                      </a:r>
                      <a:endParaRPr kumimoji="0" lang="en-GB" sz="2000" b="0" i="0" u="none" strike="noStrike" cap="none" normalizeH="0" baseline="0" dirty="0">
                        <a:ln>
                          <a:noFill/>
                        </a:ln>
                        <a:solidFill>
                          <a:schemeClr val="tx1"/>
                        </a:solidFill>
                        <a:effectLst/>
                        <a:latin typeface="TUOS Blake"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1" i="0" u="none" strike="noStrike" cap="none" normalizeH="0" baseline="0" dirty="0">
                          <a:ln>
                            <a:noFill/>
                          </a:ln>
                          <a:solidFill>
                            <a:schemeClr val="tx1"/>
                          </a:solidFill>
                          <a:effectLst/>
                          <a:latin typeface="TUOS Blake" pitchFamily="34" charset="0"/>
                        </a:rPr>
                        <a:t>Vitality</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rPr>
                        <a:t>V234   </a:t>
                      </a:r>
                      <a:r>
                        <a:rPr kumimoji="0" lang="en-GB" sz="2000" b="0" i="0" u="none" strike="noStrike" cap="none" normalizeH="0" baseline="0" dirty="0">
                          <a:ln>
                            <a:noFill/>
                          </a:ln>
                          <a:solidFill>
                            <a:schemeClr val="tx1"/>
                          </a:solidFill>
                          <a:effectLst/>
                          <a:latin typeface="TUOS Blake" pitchFamily="34" charset="0"/>
                          <a:cs typeface="Times New Roman" pitchFamily="18" charset="0"/>
                        </a:rPr>
                        <a:t>-0.071</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cs typeface="Times New Roman" pitchFamily="18" charset="0"/>
                        </a:rPr>
                        <a:t>V5       -0.092</a:t>
                      </a:r>
                    </a:p>
                    <a:p>
                      <a:pPr marL="0" marR="0" lvl="0" indent="0" algn="l" defTabSz="914400" rtl="0" eaLnBrk="1" fontAlgn="base" latinLnBrk="0" hangingPunct="1">
                        <a:lnSpc>
                          <a:spcPct val="100000"/>
                        </a:lnSpc>
                        <a:spcBef>
                          <a:spcPct val="30000"/>
                        </a:spcBef>
                        <a:spcAft>
                          <a:spcPct val="0"/>
                        </a:spcAft>
                        <a:buClrTx/>
                        <a:buSzTx/>
                        <a:buFontTx/>
                        <a:buNone/>
                        <a:tabLst/>
                      </a:pPr>
                      <a:endParaRPr kumimoji="0" lang="en-GB" sz="2000" b="0" i="0" u="none" strike="noStrike" cap="none" normalizeH="0" baseline="0" dirty="0">
                        <a:ln>
                          <a:noFill/>
                        </a:ln>
                        <a:solidFill>
                          <a:schemeClr val="tx1"/>
                        </a:solidFill>
                        <a:effectLst/>
                        <a:latin typeface="TUOS Blake"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85813">
                <a:tc gridSpan="3">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rPr>
                        <a:t>Interaction term MOST </a:t>
                      </a:r>
                      <a:r>
                        <a:rPr kumimoji="0" lang="en-GB" sz="2000" b="0" i="0" u="none" strike="noStrike" cap="none" normalizeH="0" baseline="0" dirty="0">
                          <a:ln>
                            <a:noFill/>
                          </a:ln>
                          <a:solidFill>
                            <a:schemeClr val="tx1"/>
                          </a:solidFill>
                          <a:effectLst/>
                          <a:latin typeface="TUOS Blake" pitchFamily="34" charset="0"/>
                          <a:cs typeface="Times New Roman" pitchFamily="18" charset="0"/>
                        </a:rPr>
                        <a:t>-0.061 (if at 3 most serious levels for PF or at 2 most serious levels for any other dimension)</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sm" len="sm"/>
                      <a:tailEnd type="none" w="sm" len="sm"/>
                    </a:lnB>
                    <a:lnTlToBr>
                      <a:noFill/>
                    </a:lnTlToBr>
                    <a:lnBlToTr>
                      <a:noFill/>
                    </a:lnBlToTr>
                    <a:no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5350977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a:xfrm>
            <a:off x="2627784" y="332656"/>
            <a:ext cx="6120680" cy="508000"/>
          </a:xfrm>
        </p:spPr>
        <p:txBody>
          <a:bodyPr>
            <a:normAutofit fontScale="90000"/>
          </a:bodyPr>
          <a:lstStyle/>
          <a:p>
            <a:pPr eaLnBrk="1" hangingPunct="1"/>
            <a:r>
              <a:rPr lang="en-GB" sz="3600" dirty="0"/>
              <a:t>Scoring - SF-6D state 424333</a:t>
            </a:r>
          </a:p>
        </p:txBody>
      </p:sp>
      <p:graphicFrame>
        <p:nvGraphicFramePr>
          <p:cNvPr id="236595" name="Group 51"/>
          <p:cNvGraphicFramePr>
            <a:graphicFrameLocks noGrp="1"/>
          </p:cNvGraphicFramePr>
          <p:nvPr>
            <p:ph type="tbl" idx="1"/>
          </p:nvPr>
        </p:nvGraphicFramePr>
        <p:xfrm>
          <a:off x="611560" y="1221182"/>
          <a:ext cx="8065268" cy="5153066"/>
        </p:xfrm>
        <a:graphic>
          <a:graphicData uri="http://schemas.openxmlformats.org/drawingml/2006/table">
            <a:tbl>
              <a:tblPr/>
              <a:tblGrid>
                <a:gridCol w="2733320">
                  <a:extLst>
                    <a:ext uri="{9D8B030D-6E8A-4147-A177-3AD203B41FA5}">
                      <a16:colId xmlns:a16="http://schemas.microsoft.com/office/drawing/2014/main" val="20000"/>
                    </a:ext>
                  </a:extLst>
                </a:gridCol>
                <a:gridCol w="2643526">
                  <a:extLst>
                    <a:ext uri="{9D8B030D-6E8A-4147-A177-3AD203B41FA5}">
                      <a16:colId xmlns:a16="http://schemas.microsoft.com/office/drawing/2014/main" val="20001"/>
                    </a:ext>
                  </a:extLst>
                </a:gridCol>
                <a:gridCol w="2688422">
                  <a:extLst>
                    <a:ext uri="{9D8B030D-6E8A-4147-A177-3AD203B41FA5}">
                      <a16:colId xmlns:a16="http://schemas.microsoft.com/office/drawing/2014/main" val="20002"/>
                    </a:ext>
                  </a:extLst>
                </a:gridCol>
              </a:tblGrid>
              <a:tr h="2436493">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1" i="0" u="none" strike="noStrike" cap="none" normalizeH="0" baseline="0" dirty="0">
                          <a:ln>
                            <a:noFill/>
                          </a:ln>
                          <a:solidFill>
                            <a:srgbClr val="002060"/>
                          </a:solidFill>
                          <a:effectLst/>
                          <a:latin typeface="TUOS Blake" pitchFamily="34" charset="0"/>
                        </a:rPr>
                        <a:t>Physical functioning</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rgbClr val="002060"/>
                          </a:solidFill>
                          <a:effectLst/>
                          <a:latin typeface="TUOS Blake" pitchFamily="34" charset="0"/>
                        </a:rPr>
                        <a:t>PF2         </a:t>
                      </a:r>
                      <a:r>
                        <a:rPr kumimoji="0" lang="en-GB" sz="2000" b="0" i="0" u="none" strike="noStrike" cap="none" normalizeH="0" baseline="0" dirty="0">
                          <a:ln>
                            <a:noFill/>
                          </a:ln>
                          <a:solidFill>
                            <a:srgbClr val="002060"/>
                          </a:solidFill>
                          <a:effectLst/>
                          <a:latin typeface="TUOS Blake" pitchFamily="34" charset="0"/>
                          <a:cs typeface="Times New Roman" pitchFamily="18" charset="0"/>
                        </a:rPr>
                        <a:t>-0.035</a:t>
                      </a:r>
                    </a:p>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en-GB" sz="2000" b="0" i="0" u="none" strike="noStrike" cap="none" normalizeH="0" baseline="0" dirty="0">
                          <a:ln>
                            <a:noFill/>
                          </a:ln>
                          <a:solidFill>
                            <a:srgbClr val="002060"/>
                          </a:solidFill>
                          <a:effectLst/>
                          <a:latin typeface="TUOS Blake" pitchFamily="34" charset="0"/>
                        </a:rPr>
                        <a:t>PF3         </a:t>
                      </a:r>
                      <a:r>
                        <a:rPr kumimoji="0" lang="en-GB" sz="2000" b="0" i="0" u="none" strike="noStrike" cap="none" normalizeH="0" baseline="0" dirty="0">
                          <a:ln>
                            <a:noFill/>
                          </a:ln>
                          <a:solidFill>
                            <a:srgbClr val="002060"/>
                          </a:solidFill>
                          <a:effectLst/>
                          <a:latin typeface="TUOS Blake" pitchFamily="34" charset="0"/>
                          <a:cs typeface="Times New Roman" pitchFamily="18" charset="0"/>
                        </a:rPr>
                        <a:t>-0.035</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1" i="0" u="none" strike="noStrike" cap="none" normalizeH="0" baseline="0" dirty="0">
                          <a:ln>
                            <a:noFill/>
                          </a:ln>
                          <a:solidFill>
                            <a:srgbClr val="FF0000"/>
                          </a:solidFill>
                          <a:effectLst/>
                          <a:latin typeface="TUOS Blake" pitchFamily="34" charset="0"/>
                          <a:cs typeface="Times New Roman" pitchFamily="18" charset="0"/>
                        </a:rPr>
                        <a:t>PF4         -0.044</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rgbClr val="002060"/>
                          </a:solidFill>
                          <a:effectLst/>
                          <a:latin typeface="TUOS Blake" pitchFamily="34" charset="0"/>
                          <a:cs typeface="Times New Roman" pitchFamily="18" charset="0"/>
                        </a:rPr>
                        <a:t>PF5          -0.056</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rgbClr val="002060"/>
                          </a:solidFill>
                          <a:effectLst/>
                          <a:latin typeface="TUOS Blake" pitchFamily="34" charset="0"/>
                          <a:cs typeface="Times New Roman" pitchFamily="18" charset="0"/>
                        </a:rPr>
                        <a:t>PF6          -0.117</a:t>
                      </a:r>
                      <a:endParaRPr kumimoji="0" lang="en-GB" sz="2000" b="0" i="0" u="none" strike="noStrike" cap="none" normalizeH="0" baseline="0" dirty="0">
                        <a:ln>
                          <a:noFill/>
                        </a:ln>
                        <a:solidFill>
                          <a:srgbClr val="002060"/>
                        </a:solidFill>
                        <a:effectLst/>
                        <a:latin typeface="TUOS Blake"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1" i="0" u="none" strike="noStrike" cap="none" normalizeH="0" baseline="0" dirty="0">
                          <a:ln>
                            <a:noFill/>
                          </a:ln>
                          <a:solidFill>
                            <a:srgbClr val="002060"/>
                          </a:solidFill>
                          <a:effectLst/>
                          <a:latin typeface="TUOS Blake" pitchFamily="34" charset="0"/>
                        </a:rPr>
                        <a:t>Social functioning</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1" i="0" u="none" strike="noStrike" cap="none" normalizeH="0" baseline="0" dirty="0">
                          <a:ln>
                            <a:noFill/>
                          </a:ln>
                          <a:solidFill>
                            <a:srgbClr val="FF0000"/>
                          </a:solidFill>
                          <a:effectLst/>
                          <a:latin typeface="TUOS Blake" pitchFamily="34" charset="0"/>
                        </a:rPr>
                        <a:t>SF2    </a:t>
                      </a:r>
                      <a:r>
                        <a:rPr kumimoji="0" lang="en-GB" sz="2000" b="1" i="0" u="none" strike="noStrike" cap="none" normalizeH="0" baseline="0" dirty="0">
                          <a:ln>
                            <a:noFill/>
                          </a:ln>
                          <a:solidFill>
                            <a:srgbClr val="FF0000"/>
                          </a:solidFill>
                          <a:effectLst/>
                          <a:latin typeface="TUOS Blake" pitchFamily="34" charset="0"/>
                          <a:cs typeface="Times New Roman" pitchFamily="18" charset="0"/>
                        </a:rPr>
                        <a:t>-0.057</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rgbClr val="002060"/>
                          </a:solidFill>
                          <a:effectLst/>
                          <a:latin typeface="TUOS Blake" pitchFamily="34" charset="0"/>
                          <a:cs typeface="Times New Roman" pitchFamily="18" charset="0"/>
                        </a:rPr>
                        <a:t>SF3    -0.059</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rgbClr val="002060"/>
                          </a:solidFill>
                          <a:effectLst/>
                          <a:latin typeface="TUOS Blake" pitchFamily="34" charset="0"/>
                          <a:cs typeface="Times New Roman" pitchFamily="18" charset="0"/>
                        </a:rPr>
                        <a:t>SF4    -0.072</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rgbClr val="002060"/>
                          </a:solidFill>
                          <a:effectLst/>
                          <a:latin typeface="TUOS Blake" pitchFamily="34" charset="0"/>
                          <a:cs typeface="Times New Roman" pitchFamily="18" charset="0"/>
                        </a:rPr>
                        <a:t>SF5    -0.087</a:t>
                      </a:r>
                      <a:endParaRPr kumimoji="0" lang="en-GB" sz="2000" b="0" i="0" u="none" strike="noStrike" cap="none" normalizeH="0" baseline="0" dirty="0">
                        <a:ln>
                          <a:noFill/>
                        </a:ln>
                        <a:solidFill>
                          <a:srgbClr val="002060"/>
                        </a:solidFill>
                        <a:effectLst/>
                        <a:latin typeface="TUOS Blake"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1" i="0" u="none" strike="noStrike" cap="none" normalizeH="0" baseline="0" dirty="0">
                          <a:ln>
                            <a:noFill/>
                          </a:ln>
                          <a:solidFill>
                            <a:srgbClr val="002060"/>
                          </a:solidFill>
                          <a:effectLst/>
                          <a:latin typeface="TUOS Blake" pitchFamily="34" charset="0"/>
                        </a:rPr>
                        <a:t>Pain</a:t>
                      </a:r>
                      <a:r>
                        <a:rPr kumimoji="0" lang="en-GB" sz="2000" b="0" i="0" u="none" strike="noStrike" cap="none" normalizeH="0" baseline="0" dirty="0">
                          <a:ln>
                            <a:noFill/>
                          </a:ln>
                          <a:solidFill>
                            <a:srgbClr val="002060"/>
                          </a:solidFill>
                          <a:effectLst/>
                          <a:latin typeface="TUOS Blake" pitchFamily="34" charset="0"/>
                        </a:rPr>
                        <a:t> </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rgbClr val="002060"/>
                          </a:solidFill>
                          <a:effectLst/>
                          <a:latin typeface="TUOS Blake" pitchFamily="34" charset="0"/>
                        </a:rPr>
                        <a:t>PN2   </a:t>
                      </a:r>
                      <a:r>
                        <a:rPr kumimoji="0" lang="en-GB" sz="2000" b="0" i="0" u="none" strike="noStrike" cap="none" normalizeH="0" baseline="0" dirty="0">
                          <a:ln>
                            <a:noFill/>
                          </a:ln>
                          <a:solidFill>
                            <a:srgbClr val="002060"/>
                          </a:solidFill>
                          <a:effectLst/>
                          <a:latin typeface="TUOS Blake" pitchFamily="34" charset="0"/>
                          <a:cs typeface="Times New Roman" pitchFamily="18" charset="0"/>
                        </a:rPr>
                        <a:t>-0.042</a:t>
                      </a:r>
                    </a:p>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en-GB" sz="2000" b="0" i="0" u="none" strike="noStrike" cap="none" normalizeH="0" baseline="0" dirty="0">
                          <a:ln>
                            <a:noFill/>
                          </a:ln>
                          <a:solidFill>
                            <a:srgbClr val="002060"/>
                          </a:solidFill>
                          <a:effectLst/>
                          <a:latin typeface="TUOS Blake" pitchFamily="34" charset="0"/>
                        </a:rPr>
                        <a:t>PN3   </a:t>
                      </a:r>
                      <a:r>
                        <a:rPr kumimoji="0" lang="en-GB" sz="2000" b="0" i="0" u="none" strike="noStrike" cap="none" normalizeH="0" baseline="0" dirty="0">
                          <a:ln>
                            <a:noFill/>
                          </a:ln>
                          <a:solidFill>
                            <a:srgbClr val="002060"/>
                          </a:solidFill>
                          <a:effectLst/>
                          <a:latin typeface="TUOS Blake" pitchFamily="34" charset="0"/>
                          <a:cs typeface="Times New Roman" pitchFamily="18" charset="0"/>
                        </a:rPr>
                        <a:t>-0.042</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1" i="0" u="none" strike="noStrike" cap="none" normalizeH="0" baseline="0" dirty="0">
                          <a:ln>
                            <a:noFill/>
                          </a:ln>
                          <a:solidFill>
                            <a:srgbClr val="FF0000"/>
                          </a:solidFill>
                          <a:effectLst/>
                          <a:latin typeface="TUOS Blake" pitchFamily="34" charset="0"/>
                          <a:cs typeface="Times New Roman" pitchFamily="18" charset="0"/>
                        </a:rPr>
                        <a:t>PN4     -0.065</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rgbClr val="002060"/>
                          </a:solidFill>
                          <a:effectLst/>
                          <a:latin typeface="TUOS Blake" pitchFamily="34" charset="0"/>
                          <a:cs typeface="Times New Roman" pitchFamily="18" charset="0"/>
                        </a:rPr>
                        <a:t>PN5     -0.102</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rgbClr val="002060"/>
                          </a:solidFill>
                          <a:effectLst/>
                          <a:latin typeface="TUOS Blake" pitchFamily="34" charset="0"/>
                          <a:cs typeface="Times New Roman" pitchFamily="18" charset="0"/>
                        </a:rPr>
                        <a:t>PN6     -0.171</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933622">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1" i="0" u="none" strike="noStrike" cap="none" normalizeH="0" baseline="0" dirty="0">
                          <a:ln>
                            <a:noFill/>
                          </a:ln>
                          <a:solidFill>
                            <a:srgbClr val="002060"/>
                          </a:solidFill>
                          <a:effectLst/>
                          <a:latin typeface="TUOS Blake" pitchFamily="34" charset="0"/>
                        </a:rPr>
                        <a:t>Role limitation</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rgbClr val="002060"/>
                          </a:solidFill>
                          <a:effectLst/>
                          <a:latin typeface="TUOS Blake" pitchFamily="34" charset="0"/>
                        </a:rPr>
                        <a:t>RL 2   </a:t>
                      </a:r>
                      <a:r>
                        <a:rPr kumimoji="0" lang="en-GB" sz="2000" b="0" i="0" u="none" strike="noStrike" cap="none" normalizeH="0" baseline="0" dirty="0">
                          <a:ln>
                            <a:noFill/>
                          </a:ln>
                          <a:solidFill>
                            <a:srgbClr val="002060"/>
                          </a:solidFill>
                          <a:effectLst/>
                          <a:latin typeface="TUOS Blake" pitchFamily="34" charset="0"/>
                          <a:cs typeface="Times New Roman" pitchFamily="18" charset="0"/>
                        </a:rPr>
                        <a:t>-0.053</a:t>
                      </a:r>
                      <a:r>
                        <a:rPr kumimoji="0" lang="en-GB" sz="2000" b="0" i="0" u="none" strike="noStrike" cap="none" normalizeH="0" baseline="0" dirty="0">
                          <a:ln>
                            <a:noFill/>
                          </a:ln>
                          <a:solidFill>
                            <a:srgbClr val="002060"/>
                          </a:solidFill>
                          <a:effectLst/>
                          <a:latin typeface="TUOS Blake" pitchFamily="34" charset="0"/>
                        </a:rPr>
                        <a:t> </a:t>
                      </a:r>
                    </a:p>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en-GB" sz="2000" b="1" i="0" u="none" strike="noStrike" cap="none" normalizeH="0" baseline="0" dirty="0">
                          <a:ln>
                            <a:noFill/>
                          </a:ln>
                          <a:solidFill>
                            <a:srgbClr val="FF0000"/>
                          </a:solidFill>
                          <a:effectLst/>
                          <a:latin typeface="TUOS Blake" pitchFamily="34" charset="0"/>
                        </a:rPr>
                        <a:t>RL 3   </a:t>
                      </a:r>
                      <a:r>
                        <a:rPr kumimoji="0" lang="en-GB" sz="2000" b="1" i="0" u="none" strike="noStrike" cap="none" normalizeH="0" baseline="0" dirty="0">
                          <a:ln>
                            <a:noFill/>
                          </a:ln>
                          <a:solidFill>
                            <a:srgbClr val="FF0000"/>
                          </a:solidFill>
                          <a:effectLst/>
                          <a:latin typeface="TUOS Blake" pitchFamily="34" charset="0"/>
                          <a:cs typeface="Times New Roman" pitchFamily="18" charset="0"/>
                        </a:rPr>
                        <a:t>-0.053</a:t>
                      </a:r>
                      <a:r>
                        <a:rPr kumimoji="0" lang="en-GB" sz="2000" b="1" i="0" u="none" strike="noStrike" cap="none" normalizeH="0" baseline="0" dirty="0">
                          <a:ln>
                            <a:noFill/>
                          </a:ln>
                          <a:solidFill>
                            <a:srgbClr val="FF0000"/>
                          </a:solidFill>
                          <a:effectLst/>
                          <a:latin typeface="TUOS Blake" pitchFamily="34" charset="0"/>
                        </a:rPr>
                        <a:t> </a:t>
                      </a:r>
                    </a:p>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en-GB" sz="2000" b="0" i="0" u="none" strike="noStrike" cap="none" normalizeH="0" baseline="0" dirty="0">
                          <a:ln>
                            <a:noFill/>
                          </a:ln>
                          <a:solidFill>
                            <a:srgbClr val="002060"/>
                          </a:solidFill>
                          <a:effectLst/>
                          <a:latin typeface="TUOS Blake" pitchFamily="34" charset="0"/>
                        </a:rPr>
                        <a:t>RL 4   </a:t>
                      </a:r>
                      <a:r>
                        <a:rPr kumimoji="0" lang="en-GB" sz="2000" b="0" i="0" u="none" strike="noStrike" cap="none" normalizeH="0" baseline="0" dirty="0">
                          <a:ln>
                            <a:noFill/>
                          </a:ln>
                          <a:solidFill>
                            <a:srgbClr val="002060"/>
                          </a:solidFill>
                          <a:effectLst/>
                          <a:latin typeface="TUOS Blake" pitchFamily="34" charset="0"/>
                          <a:cs typeface="Times New Roman" pitchFamily="18" charset="0"/>
                        </a:rPr>
                        <a:t>-0.053</a:t>
                      </a:r>
                      <a:r>
                        <a:rPr kumimoji="0" lang="en-GB" sz="2000" b="0" i="0" u="none" strike="noStrike" cap="none" normalizeH="0" baseline="0" dirty="0">
                          <a:ln>
                            <a:noFill/>
                          </a:ln>
                          <a:solidFill>
                            <a:srgbClr val="002060"/>
                          </a:solidFill>
                          <a:effectLst/>
                          <a:latin typeface="TUOS Blake" pitchFamily="34" charset="0"/>
                        </a:rPr>
                        <a:t> </a:t>
                      </a:r>
                    </a:p>
                    <a:p>
                      <a:pPr marL="0" marR="0" lvl="0" indent="0" algn="l" defTabSz="914400" rtl="0" eaLnBrk="1" fontAlgn="base" latinLnBrk="0" hangingPunct="1">
                        <a:lnSpc>
                          <a:spcPct val="100000"/>
                        </a:lnSpc>
                        <a:spcBef>
                          <a:spcPct val="30000"/>
                        </a:spcBef>
                        <a:spcAft>
                          <a:spcPct val="0"/>
                        </a:spcAft>
                        <a:buClrTx/>
                        <a:buSzTx/>
                        <a:buFontTx/>
                        <a:buNone/>
                        <a:tabLst/>
                      </a:pPr>
                      <a:endParaRPr kumimoji="0" lang="en-GB" sz="2000" b="0" i="0" u="none" strike="noStrike" cap="none" normalizeH="0" baseline="0" dirty="0">
                        <a:ln>
                          <a:noFill/>
                        </a:ln>
                        <a:solidFill>
                          <a:srgbClr val="002060"/>
                        </a:solidFill>
                        <a:effectLst/>
                        <a:latin typeface="TUOS Blake"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1" i="0" u="none" strike="noStrike" cap="none" normalizeH="0" baseline="0" dirty="0">
                          <a:ln>
                            <a:noFill/>
                          </a:ln>
                          <a:solidFill>
                            <a:srgbClr val="002060"/>
                          </a:solidFill>
                          <a:effectLst/>
                          <a:latin typeface="TUOS Blake" pitchFamily="34" charset="0"/>
                        </a:rPr>
                        <a:t>Mental health</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rgbClr val="002060"/>
                          </a:solidFill>
                          <a:effectLst/>
                          <a:latin typeface="TUOS Blake" pitchFamily="34" charset="0"/>
                        </a:rPr>
                        <a:t>MH 2 </a:t>
                      </a:r>
                      <a:r>
                        <a:rPr kumimoji="0" lang="en-GB" sz="2000" b="0" i="0" u="none" strike="noStrike" cap="none" normalizeH="0" baseline="0" dirty="0">
                          <a:ln>
                            <a:noFill/>
                          </a:ln>
                          <a:solidFill>
                            <a:srgbClr val="002060"/>
                          </a:solidFill>
                          <a:effectLst/>
                          <a:latin typeface="TUOS Blake" pitchFamily="34" charset="0"/>
                          <a:cs typeface="Times New Roman" pitchFamily="18" charset="0"/>
                        </a:rPr>
                        <a:t>-0.042</a:t>
                      </a:r>
                    </a:p>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en-GB" sz="2000" b="1" i="0" u="none" strike="noStrike" cap="none" normalizeH="0" baseline="0" dirty="0">
                          <a:ln>
                            <a:noFill/>
                          </a:ln>
                          <a:solidFill>
                            <a:srgbClr val="FF0000"/>
                          </a:solidFill>
                          <a:effectLst/>
                          <a:latin typeface="TUOS Blake" pitchFamily="34" charset="0"/>
                        </a:rPr>
                        <a:t>MH 3 </a:t>
                      </a:r>
                      <a:r>
                        <a:rPr kumimoji="0" lang="en-GB" sz="2000" b="1" i="0" u="none" strike="noStrike" cap="none" normalizeH="0" baseline="0" dirty="0">
                          <a:ln>
                            <a:noFill/>
                          </a:ln>
                          <a:solidFill>
                            <a:srgbClr val="FF0000"/>
                          </a:solidFill>
                          <a:effectLst/>
                          <a:latin typeface="TUOS Blake" pitchFamily="34" charset="0"/>
                          <a:cs typeface="Times New Roman" pitchFamily="18" charset="0"/>
                        </a:rPr>
                        <a:t>-0.042</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rgbClr val="002060"/>
                          </a:solidFill>
                          <a:effectLst/>
                          <a:latin typeface="TUOS Blake" pitchFamily="34" charset="0"/>
                          <a:cs typeface="Times New Roman" pitchFamily="18" charset="0"/>
                        </a:rPr>
                        <a:t>MH4   -0.100</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rgbClr val="002060"/>
                          </a:solidFill>
                          <a:effectLst/>
                          <a:latin typeface="TUOS Blake" pitchFamily="34" charset="0"/>
                          <a:cs typeface="Times New Roman" pitchFamily="18" charset="0"/>
                        </a:rPr>
                        <a:t>MH5   -0.118</a:t>
                      </a:r>
                      <a:endParaRPr kumimoji="0" lang="en-GB" sz="2000" b="0" i="0" u="none" strike="noStrike" cap="none" normalizeH="0" baseline="0" dirty="0">
                        <a:ln>
                          <a:noFill/>
                        </a:ln>
                        <a:solidFill>
                          <a:srgbClr val="002060"/>
                        </a:solidFill>
                        <a:effectLst/>
                        <a:latin typeface="TUOS Blake"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1" i="0" u="none" strike="noStrike" cap="none" normalizeH="0" baseline="0" dirty="0">
                          <a:ln>
                            <a:noFill/>
                          </a:ln>
                          <a:solidFill>
                            <a:srgbClr val="002060"/>
                          </a:solidFill>
                          <a:effectLst/>
                          <a:latin typeface="TUOS Blake" pitchFamily="34" charset="0"/>
                        </a:rPr>
                        <a:t>Vitality</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rgbClr val="002060"/>
                          </a:solidFill>
                          <a:effectLst/>
                          <a:latin typeface="TUOS Blake" pitchFamily="34" charset="0"/>
                        </a:rPr>
                        <a:t>V2   </a:t>
                      </a:r>
                      <a:r>
                        <a:rPr kumimoji="0" lang="en-GB" sz="2000" b="0" i="0" u="none" strike="noStrike" cap="none" normalizeH="0" baseline="0" dirty="0">
                          <a:ln>
                            <a:noFill/>
                          </a:ln>
                          <a:solidFill>
                            <a:srgbClr val="002060"/>
                          </a:solidFill>
                          <a:effectLst/>
                          <a:latin typeface="TUOS Blake" pitchFamily="34" charset="0"/>
                          <a:cs typeface="Times New Roman" pitchFamily="18" charset="0"/>
                        </a:rPr>
                        <a:t>-0.071</a:t>
                      </a:r>
                    </a:p>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en-GB" sz="2000" b="1" i="0" u="none" strike="noStrike" cap="none" normalizeH="0" baseline="0" dirty="0">
                          <a:ln>
                            <a:noFill/>
                          </a:ln>
                          <a:solidFill>
                            <a:srgbClr val="FF0000"/>
                          </a:solidFill>
                          <a:effectLst/>
                          <a:latin typeface="TUOS Blake" pitchFamily="34" charset="0"/>
                        </a:rPr>
                        <a:t>V3   </a:t>
                      </a:r>
                      <a:r>
                        <a:rPr kumimoji="0" lang="en-GB" sz="2000" b="1" i="0" u="none" strike="noStrike" cap="none" normalizeH="0" baseline="0" dirty="0">
                          <a:ln>
                            <a:noFill/>
                          </a:ln>
                          <a:solidFill>
                            <a:srgbClr val="FF0000"/>
                          </a:solidFill>
                          <a:effectLst/>
                          <a:latin typeface="TUOS Blake" pitchFamily="34" charset="0"/>
                          <a:cs typeface="Times New Roman" pitchFamily="18" charset="0"/>
                        </a:rPr>
                        <a:t>-0.071</a:t>
                      </a:r>
                    </a:p>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en-GB" sz="2000" b="0" i="0" u="none" strike="noStrike" cap="none" normalizeH="0" baseline="0" dirty="0">
                          <a:ln>
                            <a:noFill/>
                          </a:ln>
                          <a:solidFill>
                            <a:srgbClr val="002060"/>
                          </a:solidFill>
                          <a:effectLst/>
                          <a:latin typeface="TUOS Blake" pitchFamily="34" charset="0"/>
                        </a:rPr>
                        <a:t>V4   </a:t>
                      </a:r>
                      <a:r>
                        <a:rPr kumimoji="0" lang="en-GB" sz="2000" b="0" i="0" u="none" strike="noStrike" cap="none" normalizeH="0" baseline="0" dirty="0">
                          <a:ln>
                            <a:noFill/>
                          </a:ln>
                          <a:solidFill>
                            <a:srgbClr val="002060"/>
                          </a:solidFill>
                          <a:effectLst/>
                          <a:latin typeface="TUOS Blake" pitchFamily="34" charset="0"/>
                          <a:cs typeface="Times New Roman" pitchFamily="18" charset="0"/>
                        </a:rPr>
                        <a:t>-0.071</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rgbClr val="002060"/>
                          </a:solidFill>
                          <a:effectLst/>
                          <a:latin typeface="TUOS Blake" pitchFamily="34" charset="0"/>
                          <a:cs typeface="Times New Roman" pitchFamily="18" charset="0"/>
                        </a:rPr>
                        <a:t>V5    -0.092</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35373">
                <a:tc gridSpan="3">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rgbClr val="002060"/>
                          </a:solidFill>
                          <a:effectLst/>
                          <a:latin typeface="TUOS Blake" pitchFamily="34" charset="0"/>
                        </a:rPr>
                        <a:t>Interaction term MOST </a:t>
                      </a:r>
                      <a:r>
                        <a:rPr kumimoji="0" lang="en-GB" sz="2000" b="1" i="0" u="none" strike="noStrike" cap="none" normalizeH="0" baseline="0" dirty="0">
                          <a:ln>
                            <a:noFill/>
                          </a:ln>
                          <a:solidFill>
                            <a:srgbClr val="FF0000"/>
                          </a:solidFill>
                          <a:effectLst/>
                          <a:latin typeface="TUOS Blake" pitchFamily="34" charset="0"/>
                          <a:cs typeface="Times New Roman" pitchFamily="18" charset="0"/>
                        </a:rPr>
                        <a:t>-0.061 </a:t>
                      </a:r>
                      <a:r>
                        <a:rPr kumimoji="0" lang="en-GB" sz="2000" b="0" i="0" u="none" strike="noStrike" cap="none" normalizeH="0" baseline="0" dirty="0">
                          <a:ln>
                            <a:noFill/>
                          </a:ln>
                          <a:solidFill>
                            <a:srgbClr val="002060"/>
                          </a:solidFill>
                          <a:effectLst/>
                          <a:latin typeface="TUOS Blake" pitchFamily="34" charset="0"/>
                          <a:cs typeface="Times New Roman" pitchFamily="18" charset="0"/>
                        </a:rPr>
                        <a:t>(if at 3 most serious levels for PF or at 2 most serious levels for any other dimension)</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sm" len="sm"/>
                      <a:tailEnd type="none" w="sm" len="sm"/>
                    </a:lnB>
                    <a:lnTlToBr>
                      <a:noFill/>
                    </a:lnTlToBr>
                    <a:lnBlToTr>
                      <a:noFill/>
                    </a:lnBlToTr>
                    <a:no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bl>
          </a:graphicData>
        </a:graphic>
      </p:graphicFrame>
      <p:sp>
        <p:nvSpPr>
          <p:cNvPr id="2" name="TextBox 1"/>
          <p:cNvSpPr txBox="1"/>
          <p:nvPr/>
        </p:nvSpPr>
        <p:spPr>
          <a:xfrm>
            <a:off x="1691680" y="4365104"/>
            <a:ext cx="6408712" cy="461665"/>
          </a:xfrm>
          <a:prstGeom prst="rect">
            <a:avLst/>
          </a:prstGeom>
          <a:noFill/>
        </p:spPr>
        <p:txBody>
          <a:bodyPr wrap="square" rtlCol="0">
            <a:spAutoFit/>
          </a:bodyPr>
          <a:lstStyle/>
          <a:p>
            <a:endParaRPr lang="en-GB" dirty="0"/>
          </a:p>
        </p:txBody>
      </p:sp>
      <p:sp>
        <p:nvSpPr>
          <p:cNvPr id="3" name="TextBox 2"/>
          <p:cNvSpPr txBox="1"/>
          <p:nvPr/>
        </p:nvSpPr>
        <p:spPr>
          <a:xfrm>
            <a:off x="971600" y="3068961"/>
            <a:ext cx="7992888" cy="646331"/>
          </a:xfrm>
          <a:prstGeom prst="rect">
            <a:avLst/>
          </a:prstGeom>
          <a:solidFill>
            <a:srgbClr val="FFFF00"/>
          </a:solidFill>
          <a:ln>
            <a:solidFill>
              <a:srgbClr val="002060"/>
            </a:solidFill>
          </a:ln>
        </p:spPr>
        <p:txBody>
          <a:bodyPr wrap="square" rtlCol="0">
            <a:spAutoFit/>
          </a:bodyPr>
          <a:lstStyle/>
          <a:p>
            <a:pPr marL="0" lvl="1"/>
            <a:r>
              <a:rPr lang="en-GB" dirty="0">
                <a:solidFill>
                  <a:srgbClr val="002060"/>
                </a:solidFill>
              </a:rPr>
              <a:t>Utility score = 1- 0.044 - 0.057 - 0.065 - 0.053 - 0.042 - 0.071 - 0.061 = 0.607</a:t>
            </a:r>
          </a:p>
          <a:p>
            <a:endParaRPr lang="en-GB" dirty="0">
              <a:solidFill>
                <a:srgbClr val="002060"/>
              </a:solidFill>
            </a:endParaRPr>
          </a:p>
        </p:txBody>
      </p:sp>
    </p:spTree>
    <p:extLst>
      <p:ext uri="{BB962C8B-B14F-4D97-AF65-F5344CB8AC3E}">
        <p14:creationId xmlns:p14="http://schemas.microsoft.com/office/powerpoint/2010/main" val="4196797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2742304" y="355181"/>
            <a:ext cx="5915000" cy="874530"/>
          </a:xfrm>
        </p:spPr>
        <p:txBody>
          <a:bodyPr/>
          <a:lstStyle/>
          <a:p>
            <a:r>
              <a:rPr lang="en-GB" sz="2400" b="1" dirty="0">
                <a:solidFill>
                  <a:srgbClr val="003E7E"/>
                </a:solidFill>
                <a:latin typeface="Calibri" pitchFamily="34" charset="0"/>
                <a:cs typeface="Arial" panose="020B0604020202020204" pitchFamily="34" charset="0"/>
              </a:rPr>
              <a:t>Information loss of moving from SF-36 to SF-6D index – standardise response means for longitudinal change (mean change ÷ SD)</a:t>
            </a:r>
          </a:p>
        </p:txBody>
      </p:sp>
      <p:graphicFrame>
        <p:nvGraphicFramePr>
          <p:cNvPr id="58438" name="Group 70"/>
          <p:cNvGraphicFramePr>
            <a:graphicFrameLocks noGrp="1"/>
          </p:cNvGraphicFramePr>
          <p:nvPr>
            <p:ph type="body" idx="1"/>
            <p:extLst>
              <p:ext uri="{D42A27DB-BD31-4B8C-83A1-F6EECF244321}">
                <p14:modId xmlns:p14="http://schemas.microsoft.com/office/powerpoint/2010/main" val="178022021"/>
              </p:ext>
            </p:extLst>
          </p:nvPr>
        </p:nvGraphicFramePr>
        <p:xfrm>
          <a:off x="685800" y="1440181"/>
          <a:ext cx="7772400" cy="5138290"/>
        </p:xfrm>
        <a:graphic>
          <a:graphicData uri="http://schemas.openxmlformats.org/drawingml/2006/table">
            <a:tbl>
              <a:tblPr/>
              <a:tblGrid>
                <a:gridCol w="1752600">
                  <a:extLst>
                    <a:ext uri="{9D8B030D-6E8A-4147-A177-3AD203B41FA5}">
                      <a16:colId xmlns:a16="http://schemas.microsoft.com/office/drawing/2014/main" val="20000"/>
                    </a:ext>
                  </a:extLst>
                </a:gridCol>
                <a:gridCol w="2368492">
                  <a:extLst>
                    <a:ext uri="{9D8B030D-6E8A-4147-A177-3AD203B41FA5}">
                      <a16:colId xmlns:a16="http://schemas.microsoft.com/office/drawing/2014/main" val="20001"/>
                    </a:ext>
                  </a:extLst>
                </a:gridCol>
                <a:gridCol w="1468073">
                  <a:extLst>
                    <a:ext uri="{9D8B030D-6E8A-4147-A177-3AD203B41FA5}">
                      <a16:colId xmlns:a16="http://schemas.microsoft.com/office/drawing/2014/main" val="20002"/>
                    </a:ext>
                  </a:extLst>
                </a:gridCol>
                <a:gridCol w="1124125">
                  <a:extLst>
                    <a:ext uri="{9D8B030D-6E8A-4147-A177-3AD203B41FA5}">
                      <a16:colId xmlns:a16="http://schemas.microsoft.com/office/drawing/2014/main" val="20003"/>
                    </a:ext>
                  </a:extLst>
                </a:gridCol>
                <a:gridCol w="1059110">
                  <a:extLst>
                    <a:ext uri="{9D8B030D-6E8A-4147-A177-3AD203B41FA5}">
                      <a16:colId xmlns:a16="http://schemas.microsoft.com/office/drawing/2014/main" val="20004"/>
                    </a:ext>
                  </a:extLst>
                </a:gridCol>
              </a:tblGrid>
              <a:tr h="774326">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US" sz="2400" b="0" i="0" u="none" strike="noStrike" cap="none" normalizeH="0" baseline="0" dirty="0">
                          <a:ln>
                            <a:noFill/>
                          </a:ln>
                          <a:solidFill>
                            <a:schemeClr val="tx1"/>
                          </a:solidFill>
                          <a:effectLst/>
                          <a:latin typeface="Times New Roman" pitchFamily="18" charset="0"/>
                        </a:rPr>
                        <a:t>Condition</a:t>
                      </a: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1" i="0" u="none" strike="noStrike" cap="none" normalizeH="0" baseline="0" dirty="0">
                          <a:ln>
                            <a:noFill/>
                          </a:ln>
                          <a:solidFill>
                            <a:schemeClr val="tx1"/>
                          </a:solidFill>
                          <a:effectLst/>
                          <a:latin typeface="Times New Roman" pitchFamily="18" charset="0"/>
                        </a:rPr>
                        <a:t>SF-36 Dimension (best)</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1" i="0" u="none" strike="noStrike" cap="none" normalizeH="0" baseline="0" dirty="0">
                          <a:ln>
                            <a:noFill/>
                          </a:ln>
                          <a:solidFill>
                            <a:schemeClr val="tx1"/>
                          </a:solidFill>
                          <a:effectLst/>
                          <a:latin typeface="Times New Roman" pitchFamily="18" charset="0"/>
                        </a:rPr>
                        <a:t>Physical</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1" i="0" u="none" strike="noStrike" cap="none" normalizeH="0" baseline="0" dirty="0">
                          <a:ln>
                            <a:noFill/>
                          </a:ln>
                          <a:solidFill>
                            <a:schemeClr val="tx1"/>
                          </a:solidFill>
                          <a:effectLst/>
                          <a:latin typeface="Times New Roman" pitchFamily="18" charset="0"/>
                        </a:rPr>
                        <a:t>Mental </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1" i="0" u="none" strike="noStrike" cap="none" normalizeH="0" baseline="0" dirty="0">
                          <a:ln>
                            <a:noFill/>
                          </a:ln>
                          <a:solidFill>
                            <a:schemeClr val="tx1"/>
                          </a:solidFill>
                          <a:effectLst/>
                          <a:latin typeface="Times New Roman" pitchFamily="18" charset="0"/>
                        </a:rPr>
                        <a:t>Index</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63517">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1" u="none" strike="noStrike" cap="none" normalizeH="0" baseline="0" dirty="0">
                          <a:ln>
                            <a:noFill/>
                          </a:ln>
                          <a:solidFill>
                            <a:schemeClr val="tx1"/>
                          </a:solidFill>
                          <a:effectLst/>
                          <a:latin typeface="Times New Roman" pitchFamily="18" charset="0"/>
                        </a:rPr>
                        <a:t>COPD</a:t>
                      </a: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0.03-0.66 (GH)</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0.47</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0.15</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0.25</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63517">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1" u="none" strike="noStrike" cap="none" normalizeH="0" baseline="0" dirty="0">
                          <a:ln>
                            <a:noFill/>
                          </a:ln>
                          <a:solidFill>
                            <a:schemeClr val="tx1"/>
                          </a:solidFill>
                          <a:effectLst/>
                          <a:latin typeface="Times New Roman" pitchFamily="18" charset="0"/>
                        </a:rPr>
                        <a:t>OA medical</a:t>
                      </a: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0.09-0.78 (RP)</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0.56</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0.28</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0.53</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62201">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1" u="none" strike="noStrike" cap="none" normalizeH="0" baseline="0" dirty="0">
                          <a:ln>
                            <a:noFill/>
                          </a:ln>
                          <a:solidFill>
                            <a:schemeClr val="tx1"/>
                          </a:solidFill>
                          <a:effectLst/>
                          <a:latin typeface="Times New Roman" pitchFamily="18" charset="0"/>
                        </a:rPr>
                        <a:t>OA surgical</a:t>
                      </a: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0.13-0.69 (PF)</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0.49</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0.02</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0.38</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64834">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1" u="none" strike="noStrike" cap="none" normalizeH="0" baseline="0" dirty="0">
                          <a:ln>
                            <a:noFill/>
                          </a:ln>
                          <a:solidFill>
                            <a:schemeClr val="tx1"/>
                          </a:solidFill>
                          <a:effectLst/>
                          <a:latin typeface="Times New Roman" pitchFamily="18" charset="0"/>
                        </a:rPr>
                        <a:t>Seniors</a:t>
                      </a: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0.01-0.08 (RP)</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0.05</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0.06</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0.07</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62201">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1" u="none" strike="noStrike" cap="none" normalizeH="0" baseline="0" dirty="0">
                          <a:ln>
                            <a:noFill/>
                          </a:ln>
                          <a:solidFill>
                            <a:schemeClr val="tx1"/>
                          </a:solidFill>
                          <a:effectLst/>
                          <a:latin typeface="Times New Roman" pitchFamily="18" charset="0"/>
                        </a:rPr>
                        <a:t>Leg ulcer</a:t>
                      </a: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0.19-0.57 (SF)</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0.52</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0.24</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0.53</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30181">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1" u="none" strike="noStrike" cap="none" normalizeH="0" baseline="0" dirty="0">
                          <a:ln>
                            <a:noFill/>
                          </a:ln>
                          <a:solidFill>
                            <a:schemeClr val="tx1"/>
                          </a:solidFill>
                          <a:effectLst/>
                          <a:latin typeface="Times New Roman" pitchFamily="18" charset="0"/>
                        </a:rPr>
                        <a:t>Depression</a:t>
                      </a: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0.01-0.85 (RE)</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0.18</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1.02</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0.33</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63517">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1" u="none" strike="noStrike" cap="none" normalizeH="0" baseline="0" dirty="0">
                          <a:ln>
                            <a:noFill/>
                          </a:ln>
                          <a:solidFill>
                            <a:schemeClr val="tx1"/>
                          </a:solidFill>
                          <a:effectLst/>
                          <a:latin typeface="Times New Roman" pitchFamily="18" charset="0"/>
                        </a:rPr>
                        <a:t>IBS</a:t>
                      </a: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0.07-0.41 (MH) </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0.03</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0.44</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0.24</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63517">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1" u="none" strike="noStrike" cap="none" normalizeH="0" baseline="0" dirty="0">
                          <a:ln>
                            <a:noFill/>
                          </a:ln>
                          <a:solidFill>
                            <a:schemeClr val="tx1"/>
                          </a:solidFill>
                          <a:effectLst/>
                          <a:latin typeface="Times New Roman" pitchFamily="18" charset="0"/>
                        </a:rPr>
                        <a:t>RA</a:t>
                      </a: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0.20-0.77(RP)</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0.48</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0.36</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0.30</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614826">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1" u="none" strike="noStrike" cap="none" normalizeH="0" baseline="0" dirty="0">
                          <a:ln>
                            <a:noFill/>
                          </a:ln>
                          <a:solidFill>
                            <a:schemeClr val="tx1"/>
                          </a:solidFill>
                          <a:effectLst/>
                          <a:latin typeface="Times New Roman" pitchFamily="18" charset="0"/>
                        </a:rPr>
                        <a:t>Migraine</a:t>
                      </a: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0.22-1.06 (RP)</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0.71</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0.38</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5000"/>
                        <a:buFont typeface="Wingdings" pitchFamily="2" charset="2"/>
                        <a:buNone/>
                        <a:tabLst/>
                      </a:pPr>
                      <a:r>
                        <a:rPr kumimoji="0" lang="en-GB" sz="2400" b="0" i="0" u="none" strike="noStrike" cap="none" normalizeH="0" baseline="0" dirty="0">
                          <a:ln>
                            <a:noFill/>
                          </a:ln>
                          <a:solidFill>
                            <a:schemeClr val="tx1"/>
                          </a:solidFill>
                          <a:effectLst/>
                          <a:latin typeface="Times New Roman" pitchFamily="18" charset="0"/>
                        </a:rPr>
                        <a:t>0.55</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4259072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a:extLst>
              <a:ext uri="{FF2B5EF4-FFF2-40B4-BE49-F238E27FC236}">
                <a16:creationId xmlns:a16="http://schemas.microsoft.com/office/drawing/2014/main" id="{D679C63D-6B46-4341-A5DC-355C7F3107D4}"/>
              </a:ext>
            </a:extLst>
          </p:cNvPr>
          <p:cNvSpPr>
            <a:spLocks noGrp="1" noChangeArrowheads="1"/>
          </p:cNvSpPr>
          <p:nvPr>
            <p:ph type="title"/>
          </p:nvPr>
        </p:nvSpPr>
        <p:spPr>
          <a:xfrm>
            <a:off x="2735642" y="385408"/>
            <a:ext cx="5722557" cy="1059570"/>
          </a:xfrm>
        </p:spPr>
        <p:txBody>
          <a:bodyPr/>
          <a:lstStyle/>
          <a:p>
            <a:r>
              <a:rPr lang="en-GB" altLang="en-US" sz="2800" b="1" dirty="0"/>
              <a:t>Why use the SF-6D?</a:t>
            </a:r>
            <a:endParaRPr lang="en-US" altLang="en-US" sz="2800" b="1" dirty="0"/>
          </a:p>
        </p:txBody>
      </p:sp>
      <p:sp>
        <p:nvSpPr>
          <p:cNvPr id="115715" name="Rectangle 3">
            <a:extLst>
              <a:ext uri="{FF2B5EF4-FFF2-40B4-BE49-F238E27FC236}">
                <a16:creationId xmlns:a16="http://schemas.microsoft.com/office/drawing/2014/main" id="{0AD691A6-788A-494B-8BEE-65D6727F23FF}"/>
              </a:ext>
            </a:extLst>
          </p:cNvPr>
          <p:cNvSpPr>
            <a:spLocks noGrp="1" noChangeArrowheads="1"/>
          </p:cNvSpPr>
          <p:nvPr>
            <p:ph type="body" idx="1"/>
          </p:nvPr>
        </p:nvSpPr>
        <p:spPr>
          <a:xfrm>
            <a:off x="685800" y="1073098"/>
            <a:ext cx="7772400" cy="5556302"/>
          </a:xfrm>
        </p:spPr>
        <p:txBody>
          <a:bodyPr/>
          <a:lstStyle/>
          <a:p>
            <a:pPr marL="0" indent="0">
              <a:lnSpc>
                <a:spcPct val="80000"/>
              </a:lnSpc>
              <a:buNone/>
            </a:pPr>
            <a:r>
              <a:rPr lang="en-GB" altLang="en-US" sz="2400" b="1" dirty="0"/>
              <a:t>Scientific arguments:</a:t>
            </a:r>
          </a:p>
          <a:p>
            <a:pPr>
              <a:lnSpc>
                <a:spcPct val="80000"/>
              </a:lnSpc>
            </a:pPr>
            <a:r>
              <a:rPr lang="en-GB" altLang="en-US" sz="2400" dirty="0"/>
              <a:t>For most conditions retains the sensitivity of SF-36</a:t>
            </a:r>
          </a:p>
          <a:p>
            <a:pPr>
              <a:lnSpc>
                <a:spcPct val="80000"/>
              </a:lnSpc>
            </a:pPr>
            <a:r>
              <a:rPr lang="en-GB" altLang="en-US" sz="2400" dirty="0"/>
              <a:t>Includes vitality, role and social activity not covered by EQ-5D (only ‘usual’ activity in EQ-5D) or HUI3</a:t>
            </a:r>
          </a:p>
          <a:p>
            <a:pPr>
              <a:lnSpc>
                <a:spcPct val="80000"/>
              </a:lnSpc>
            </a:pPr>
            <a:r>
              <a:rPr lang="en-GB" altLang="en-US" sz="2400" dirty="0"/>
              <a:t>Evidence of a ceiling effect in the EQ-5D: a large number in the best state, despite other instruments suggesting health problems</a:t>
            </a:r>
          </a:p>
          <a:p>
            <a:pPr>
              <a:lnSpc>
                <a:spcPct val="80000"/>
              </a:lnSpc>
            </a:pPr>
            <a:r>
              <a:rPr lang="en-GB" altLang="en-US" sz="2400" dirty="0"/>
              <a:t>Evidence of SF-6D being more sensitive than EQ-5D in </a:t>
            </a:r>
            <a:r>
              <a:rPr lang="en-GB" altLang="en-US" sz="2400" u="sng" dirty="0"/>
              <a:t>some </a:t>
            </a:r>
            <a:r>
              <a:rPr lang="en-GB" altLang="en-US" sz="2400" dirty="0"/>
              <a:t>patient groups:  general population sample (</a:t>
            </a:r>
            <a:r>
              <a:rPr lang="en-GB" altLang="en-US" sz="2400" dirty="0" err="1"/>
              <a:t>Petrou</a:t>
            </a:r>
            <a:r>
              <a:rPr lang="en-GB" altLang="en-US" sz="2400" dirty="0"/>
              <a:t> and Hockley, 2005), hearing (Barton et al, 2004, visual acuity in AMD (</a:t>
            </a:r>
            <a:r>
              <a:rPr lang="en-GB" altLang="en-US" sz="2400" dirty="0" err="1"/>
              <a:t>Espallargues</a:t>
            </a:r>
            <a:r>
              <a:rPr lang="en-GB" altLang="en-US" sz="2400" dirty="0"/>
              <a:t> et al, 2005), Neck pain patients (Epstein and Mara, 2003), leg reconstruction (Burton et al, 2006)</a:t>
            </a:r>
          </a:p>
          <a:p>
            <a:pPr marL="0" indent="0">
              <a:lnSpc>
                <a:spcPct val="80000"/>
              </a:lnSpc>
              <a:buNone/>
            </a:pPr>
            <a:endParaRPr lang="en-GB" altLang="en-US" sz="2400" dirty="0"/>
          </a:p>
          <a:p>
            <a:pPr marL="0" indent="0">
              <a:lnSpc>
                <a:spcPct val="80000"/>
              </a:lnSpc>
              <a:buNone/>
            </a:pPr>
            <a:r>
              <a:rPr lang="en-GB" altLang="en-US" sz="2400" dirty="0"/>
              <a:t>Translated and valued in 5 other countries: Japan, Brazil, Spain, China (Hong Kong), Australia</a:t>
            </a:r>
          </a:p>
          <a:p>
            <a:pPr marL="0" indent="0">
              <a:lnSpc>
                <a:spcPct val="80000"/>
              </a:lnSpc>
              <a:buNone/>
            </a:pPr>
            <a:endParaRPr lang="en-GB" altLang="en-US" sz="2000" dirty="0"/>
          </a:p>
          <a:p>
            <a:pPr marL="0" indent="0">
              <a:lnSpc>
                <a:spcPct val="80000"/>
              </a:lnSpc>
              <a:buNone/>
            </a:pPr>
            <a:r>
              <a:rPr lang="en-GB" altLang="en-US" sz="2000" dirty="0"/>
              <a:t> </a:t>
            </a:r>
          </a:p>
          <a:p>
            <a:pPr marL="0" indent="0">
              <a:lnSpc>
                <a:spcPct val="80000"/>
              </a:lnSpc>
              <a:buNone/>
            </a:pPr>
            <a:endParaRPr lang="en-GB" altLang="en-US" sz="1600" dirty="0"/>
          </a:p>
          <a:p>
            <a:pPr>
              <a:lnSpc>
                <a:spcPct val="80000"/>
              </a:lnSpc>
              <a:buFont typeface="Wingdings" panose="05000000000000000000" pitchFamily="2" charset="2"/>
              <a:buNone/>
            </a:pPr>
            <a:endParaRPr lang="en-GB" altLang="en-US" sz="1600" dirty="0"/>
          </a:p>
          <a:p>
            <a:pPr marL="0" indent="0">
              <a:lnSpc>
                <a:spcPct val="80000"/>
              </a:lnSpc>
              <a:buNone/>
            </a:pPr>
            <a:endParaRPr lang="en-GB" altLang="en-US" sz="1600" dirty="0"/>
          </a:p>
          <a:p>
            <a:pPr>
              <a:lnSpc>
                <a:spcPct val="80000"/>
              </a:lnSpc>
              <a:buFont typeface="Wingdings" panose="05000000000000000000" pitchFamily="2" charset="2"/>
              <a:buNone/>
            </a:pPr>
            <a:endParaRPr lang="en-GB" altLang="en-US" sz="1600" dirty="0"/>
          </a:p>
          <a:p>
            <a:pPr>
              <a:lnSpc>
                <a:spcPct val="80000"/>
              </a:lnSpc>
              <a:buFont typeface="Wingdings" panose="05000000000000000000" pitchFamily="2" charset="2"/>
              <a:buNone/>
            </a:pPr>
            <a:r>
              <a:rPr lang="en-GB" altLang="en-US" sz="1600" dirty="0"/>
              <a:t> </a:t>
            </a:r>
          </a:p>
          <a:p>
            <a:pPr>
              <a:lnSpc>
                <a:spcPct val="80000"/>
              </a:lnSpc>
              <a:buFont typeface="Wingdings" panose="05000000000000000000" pitchFamily="2" charset="2"/>
              <a:buNone/>
            </a:pPr>
            <a:endParaRPr lang="en-GB" altLang="en-US" sz="1600" dirty="0"/>
          </a:p>
          <a:p>
            <a:pPr>
              <a:lnSpc>
                <a:spcPct val="80000"/>
              </a:lnSpc>
            </a:pPr>
            <a:endParaRPr lang="en-GB" altLang="en-US" sz="1600" b="1" dirty="0"/>
          </a:p>
          <a:p>
            <a:pPr>
              <a:lnSpc>
                <a:spcPct val="80000"/>
              </a:lnSpc>
              <a:buFont typeface="Wingdings" panose="05000000000000000000" pitchFamily="2" charset="2"/>
              <a:buNone/>
            </a:pPr>
            <a:endParaRPr lang="en-GB" altLang="en-US" sz="1422" b="1" dirty="0"/>
          </a:p>
          <a:p>
            <a:pPr>
              <a:lnSpc>
                <a:spcPct val="80000"/>
              </a:lnSpc>
            </a:pPr>
            <a:endParaRPr lang="en-GB" altLang="en-US" sz="1422" dirty="0"/>
          </a:p>
          <a:p>
            <a:pPr>
              <a:lnSpc>
                <a:spcPct val="80000"/>
              </a:lnSpc>
            </a:pPr>
            <a:endParaRPr lang="en-GB" altLang="en-US" sz="1422" dirty="0"/>
          </a:p>
          <a:p>
            <a:pPr>
              <a:lnSpc>
                <a:spcPct val="80000"/>
              </a:lnSpc>
            </a:pPr>
            <a:endParaRPr lang="en-US" altLang="en-US" sz="1422"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1C0ED-F09F-4BF8-B84A-BF781D0EBEF5}"/>
              </a:ext>
            </a:extLst>
          </p:cNvPr>
          <p:cNvSpPr>
            <a:spLocks noGrp="1"/>
          </p:cNvSpPr>
          <p:nvPr>
            <p:ph type="title"/>
          </p:nvPr>
        </p:nvSpPr>
        <p:spPr>
          <a:xfrm>
            <a:off x="609600" y="1201568"/>
            <a:ext cx="8229600" cy="589448"/>
          </a:xfrm>
        </p:spPr>
        <p:txBody>
          <a:bodyPr/>
          <a:lstStyle/>
          <a:p>
            <a:r>
              <a:rPr lang="en-GB" b="1" dirty="0"/>
              <a:t>Criticisms of original SF-6D</a:t>
            </a:r>
          </a:p>
        </p:txBody>
      </p:sp>
      <p:sp>
        <p:nvSpPr>
          <p:cNvPr id="3" name="Content Placeholder 2">
            <a:extLst>
              <a:ext uri="{FF2B5EF4-FFF2-40B4-BE49-F238E27FC236}">
                <a16:creationId xmlns:a16="http://schemas.microsoft.com/office/drawing/2014/main" id="{D6A213AE-A16A-4E62-A596-FF5D8ACF56AB}"/>
              </a:ext>
            </a:extLst>
          </p:cNvPr>
          <p:cNvSpPr>
            <a:spLocks noGrp="1"/>
          </p:cNvSpPr>
          <p:nvPr>
            <p:ph idx="1"/>
          </p:nvPr>
        </p:nvSpPr>
        <p:spPr>
          <a:xfrm>
            <a:off x="663575" y="2055511"/>
            <a:ext cx="8229600" cy="4387234"/>
          </a:xfrm>
        </p:spPr>
        <p:txBody>
          <a:bodyPr/>
          <a:lstStyle/>
          <a:p>
            <a:pPr>
              <a:lnSpc>
                <a:spcPct val="80000"/>
              </a:lnSpc>
            </a:pPr>
            <a:r>
              <a:rPr lang="en-GB" altLang="en-US" sz="2800" dirty="0"/>
              <a:t>Comparatively narrow score range (0.3 to 1.0; compared to -0.564 to 1.0 for EQ-5D) </a:t>
            </a:r>
          </a:p>
          <a:p>
            <a:pPr>
              <a:lnSpc>
                <a:spcPct val="80000"/>
              </a:lnSpc>
            </a:pPr>
            <a:r>
              <a:rPr lang="en-GB" altLang="en-US" sz="2800" dirty="0"/>
              <a:t>Problems with standard gamble in some countries (e.g. Japan and Brazil)</a:t>
            </a:r>
          </a:p>
          <a:p>
            <a:pPr>
              <a:lnSpc>
                <a:spcPct val="80000"/>
              </a:lnSpc>
            </a:pPr>
            <a:r>
              <a:rPr lang="en-GB" altLang="en-US" sz="2800" dirty="0"/>
              <a:t>Evidence of SF-6D suffering from floor effects  i.e. insensitive in poor health states (particularly role limitation)</a:t>
            </a:r>
          </a:p>
          <a:p>
            <a:pPr>
              <a:lnSpc>
                <a:spcPct val="80000"/>
              </a:lnSpc>
            </a:pPr>
            <a:r>
              <a:rPr lang="en-GB" altLang="en-US" sz="2800" dirty="0"/>
              <a:t>Inconsistencies (e.g. vitality)</a:t>
            </a:r>
          </a:p>
          <a:p>
            <a:pPr marL="0" indent="0">
              <a:buNone/>
            </a:pPr>
            <a:endParaRPr lang="en-GB" dirty="0"/>
          </a:p>
        </p:txBody>
      </p:sp>
    </p:spTree>
    <p:extLst>
      <p:ext uri="{BB962C8B-B14F-4D97-AF65-F5344CB8AC3E}">
        <p14:creationId xmlns:p14="http://schemas.microsoft.com/office/powerpoint/2010/main" val="21159156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958E6-E56E-4A76-93A3-BAA69525C0E8}"/>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E1325432-60D7-43E3-A3F1-250352E9E47D}"/>
              </a:ext>
            </a:extLst>
          </p:cNvPr>
          <p:cNvSpPr>
            <a:spLocks noGrp="1"/>
          </p:cNvSpPr>
          <p:nvPr>
            <p:ph idx="1"/>
          </p:nvPr>
        </p:nvSpPr>
        <p:spPr/>
        <p:txBody>
          <a:bodyPr/>
          <a:lstStyle/>
          <a:p>
            <a:pPr marL="0" indent="0" algn="ctr">
              <a:buNone/>
            </a:pPr>
            <a:r>
              <a:rPr lang="en-GB" sz="5400" dirty="0"/>
              <a:t>Developing a new version of the SF-6D</a:t>
            </a:r>
          </a:p>
        </p:txBody>
      </p:sp>
    </p:spTree>
    <p:extLst>
      <p:ext uri="{BB962C8B-B14F-4D97-AF65-F5344CB8AC3E}">
        <p14:creationId xmlns:p14="http://schemas.microsoft.com/office/powerpoint/2010/main" val="2671909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A6F66-75C3-4CB5-A89A-EB40F7454DF2}"/>
              </a:ext>
            </a:extLst>
          </p:cNvPr>
          <p:cNvSpPr>
            <a:spLocks noGrp="1"/>
          </p:cNvSpPr>
          <p:nvPr>
            <p:ph type="title"/>
          </p:nvPr>
        </p:nvSpPr>
        <p:spPr>
          <a:xfrm>
            <a:off x="3113494" y="445864"/>
            <a:ext cx="5725706" cy="672576"/>
          </a:xfrm>
        </p:spPr>
        <p:txBody>
          <a:bodyPr/>
          <a:lstStyle/>
          <a:p>
            <a:r>
              <a:rPr lang="en-GB" dirty="0"/>
              <a:t>Development</a:t>
            </a:r>
          </a:p>
        </p:txBody>
      </p:sp>
      <p:sp>
        <p:nvSpPr>
          <p:cNvPr id="3" name="Content Placeholder 2">
            <a:extLst>
              <a:ext uri="{FF2B5EF4-FFF2-40B4-BE49-F238E27FC236}">
                <a16:creationId xmlns:a16="http://schemas.microsoft.com/office/drawing/2014/main" id="{5767E2BF-7307-4A08-8CA1-D06BDC6ECE48}"/>
              </a:ext>
            </a:extLst>
          </p:cNvPr>
          <p:cNvSpPr>
            <a:spLocks noGrp="1"/>
          </p:cNvSpPr>
          <p:nvPr>
            <p:ph idx="1"/>
          </p:nvPr>
        </p:nvSpPr>
        <p:spPr>
          <a:xfrm>
            <a:off x="536549" y="1209124"/>
            <a:ext cx="8356626" cy="4886876"/>
          </a:xfrm>
        </p:spPr>
        <p:txBody>
          <a:bodyPr/>
          <a:lstStyle/>
          <a:p>
            <a:pPr marL="0" indent="0">
              <a:buNone/>
            </a:pPr>
            <a:r>
              <a:rPr lang="en-GB" sz="2000" b="1" dirty="0">
                <a:solidFill>
                  <a:srgbClr val="000000"/>
                </a:solidFill>
              </a:rPr>
              <a:t>Methods of item selection:</a:t>
            </a:r>
          </a:p>
          <a:p>
            <a:r>
              <a:rPr lang="en-GB" sz="2000" dirty="0">
                <a:solidFill>
                  <a:srgbClr val="000000"/>
                </a:solidFill>
              </a:rPr>
              <a:t>factor analysis, other psychometric evidence</a:t>
            </a:r>
          </a:p>
          <a:p>
            <a:r>
              <a:rPr lang="en-GB" sz="2000" dirty="0">
                <a:solidFill>
                  <a:srgbClr val="000000"/>
                </a:solidFill>
              </a:rPr>
              <a:t>cross-cultural considerations </a:t>
            </a:r>
          </a:p>
          <a:p>
            <a:r>
              <a:rPr lang="en-GB" sz="2000" dirty="0">
                <a:solidFill>
                  <a:srgbClr val="000000"/>
                </a:solidFill>
              </a:rPr>
              <a:t>amenability to valuation</a:t>
            </a:r>
          </a:p>
          <a:p>
            <a:pPr marL="0" indent="0">
              <a:buNone/>
            </a:pPr>
            <a:r>
              <a:rPr lang="en-GB" sz="2000" dirty="0">
                <a:solidFill>
                  <a:srgbClr val="000000"/>
                </a:solidFill>
              </a:rPr>
              <a:t>Resulted in better informed item selection</a:t>
            </a:r>
          </a:p>
          <a:p>
            <a:pPr marL="0" indent="0">
              <a:buNone/>
            </a:pPr>
            <a:r>
              <a:rPr lang="en-GB" sz="2000" b="1" dirty="0">
                <a:solidFill>
                  <a:srgbClr val="000000"/>
                </a:solidFill>
              </a:rPr>
              <a:t>Resulted in the following modifications to SF-6D</a:t>
            </a:r>
            <a:r>
              <a:rPr lang="en-GB" sz="2000" dirty="0">
                <a:solidFill>
                  <a:srgbClr val="000000"/>
                </a:solidFill>
              </a:rPr>
              <a:t>:</a:t>
            </a:r>
          </a:p>
          <a:p>
            <a:r>
              <a:rPr lang="en-GB" sz="2000" dirty="0">
                <a:solidFill>
                  <a:srgbClr val="000000"/>
                </a:solidFill>
              </a:rPr>
              <a:t>Selected 10 items to cover 6 dimensions</a:t>
            </a:r>
          </a:p>
          <a:p>
            <a:r>
              <a:rPr lang="en-GB" sz="2000" dirty="0">
                <a:solidFill>
                  <a:srgbClr val="000000"/>
                </a:solidFill>
              </a:rPr>
              <a:t>Simpler classification of physical function with clearer separation between levels </a:t>
            </a:r>
          </a:p>
          <a:p>
            <a:r>
              <a:rPr lang="en-GB" sz="2000" dirty="0">
                <a:solidFill>
                  <a:srgbClr val="000000"/>
                </a:solidFill>
              </a:rPr>
              <a:t>Revised 5-level description of role limitations (reduces number on worst from 32% to 10%; Whitehurst et al, 2020) </a:t>
            </a:r>
          </a:p>
          <a:p>
            <a:r>
              <a:rPr lang="en-GB" sz="2000" dirty="0">
                <a:solidFill>
                  <a:srgbClr val="000000"/>
                </a:solidFill>
              </a:rPr>
              <a:t>uses negative wording to describe vitality </a:t>
            </a:r>
          </a:p>
          <a:p>
            <a:r>
              <a:rPr lang="en-GB" sz="2000" dirty="0">
                <a:solidFill>
                  <a:srgbClr val="000000"/>
                </a:solidFill>
              </a:rPr>
              <a:t>uses pain severity rather than pain interference</a:t>
            </a:r>
          </a:p>
        </p:txBody>
      </p:sp>
    </p:spTree>
    <p:extLst>
      <p:ext uri="{BB962C8B-B14F-4D97-AF65-F5344CB8AC3E}">
        <p14:creationId xmlns:p14="http://schemas.microsoft.com/office/powerpoint/2010/main" val="603556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DA4D7-F67A-43E5-ABC7-11F761D567AA}"/>
              </a:ext>
            </a:extLst>
          </p:cNvPr>
          <p:cNvSpPr>
            <a:spLocks noGrp="1"/>
          </p:cNvSpPr>
          <p:nvPr>
            <p:ph type="title"/>
          </p:nvPr>
        </p:nvSpPr>
        <p:spPr>
          <a:xfrm>
            <a:off x="609600" y="1199626"/>
            <a:ext cx="8229600" cy="679508"/>
          </a:xfrm>
        </p:spPr>
        <p:txBody>
          <a:bodyPr/>
          <a:lstStyle/>
          <a:p>
            <a:r>
              <a:rPr lang="en-GB" dirty="0"/>
              <a:t>Overview</a:t>
            </a:r>
          </a:p>
        </p:txBody>
      </p:sp>
      <p:sp>
        <p:nvSpPr>
          <p:cNvPr id="3" name="Content Placeholder 2">
            <a:extLst>
              <a:ext uri="{FF2B5EF4-FFF2-40B4-BE49-F238E27FC236}">
                <a16:creationId xmlns:a16="http://schemas.microsoft.com/office/drawing/2014/main" id="{9E28BC5C-5426-4040-9108-22FB90911FCC}"/>
              </a:ext>
            </a:extLst>
          </p:cNvPr>
          <p:cNvSpPr>
            <a:spLocks noGrp="1"/>
          </p:cNvSpPr>
          <p:nvPr>
            <p:ph idx="1"/>
          </p:nvPr>
        </p:nvSpPr>
        <p:spPr>
          <a:xfrm>
            <a:off x="663575" y="2164360"/>
            <a:ext cx="8229600" cy="3931640"/>
          </a:xfrm>
        </p:spPr>
        <p:txBody>
          <a:bodyPr/>
          <a:lstStyle/>
          <a:p>
            <a:r>
              <a:rPr lang="en-GB" dirty="0">
                <a:solidFill>
                  <a:srgbClr val="000000"/>
                </a:solidFill>
              </a:rPr>
              <a:t>Development of SF-6D from the SF-36 – the descriptive system and it’s valuation</a:t>
            </a:r>
          </a:p>
          <a:p>
            <a:r>
              <a:rPr lang="en-GB" dirty="0">
                <a:solidFill>
                  <a:srgbClr val="000000"/>
                </a:solidFill>
              </a:rPr>
              <a:t>Performance and use of SF-6D</a:t>
            </a:r>
          </a:p>
          <a:p>
            <a:r>
              <a:rPr lang="en-GB" dirty="0">
                <a:solidFill>
                  <a:srgbClr val="000000"/>
                </a:solidFill>
              </a:rPr>
              <a:t>Development of the SF-6Dv2 – rationale, methods and comparison to original SF-6D</a:t>
            </a:r>
          </a:p>
          <a:p>
            <a:r>
              <a:rPr lang="en-GB" dirty="0">
                <a:solidFill>
                  <a:srgbClr val="000000"/>
                </a:solidFill>
              </a:rPr>
              <a:t>Translation and valuation of SF-6Dv2 in China by Wu et al at </a:t>
            </a:r>
            <a:r>
              <a:rPr lang="en-GB" dirty="0">
                <a:solidFill>
                  <a:srgbClr val="000000"/>
                </a:solidFill>
                <a:latin typeface="Times New Roman" panose="02020603050405020304" pitchFamily="18" charset="0"/>
                <a:ea typeface="SimSun" panose="02010600030101010101" pitchFamily="2" charset="-122"/>
                <a:cs typeface="Times New Roman (正文 CS 字体)"/>
              </a:rPr>
              <a:t>Tianjin University</a:t>
            </a:r>
            <a:endParaRPr lang="en-GB" dirty="0">
              <a:solidFill>
                <a:srgbClr val="000000"/>
              </a:solidFill>
            </a:endParaRPr>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37944675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53C5F-007F-41E5-9B59-A3493142DA20}"/>
              </a:ext>
            </a:extLst>
          </p:cNvPr>
          <p:cNvSpPr>
            <a:spLocks noGrp="1"/>
          </p:cNvSpPr>
          <p:nvPr>
            <p:ph type="title"/>
          </p:nvPr>
        </p:nvSpPr>
        <p:spPr>
          <a:xfrm>
            <a:off x="2884516" y="232756"/>
            <a:ext cx="5954684" cy="640080"/>
          </a:xfrm>
        </p:spPr>
        <p:txBody>
          <a:bodyPr/>
          <a:lstStyle/>
          <a:p>
            <a:r>
              <a:rPr lang="en-GB" dirty="0"/>
              <a:t>SF-6Dv2</a:t>
            </a:r>
          </a:p>
        </p:txBody>
      </p:sp>
      <p:sp>
        <p:nvSpPr>
          <p:cNvPr id="3" name="Content Placeholder 2">
            <a:extLst>
              <a:ext uri="{FF2B5EF4-FFF2-40B4-BE49-F238E27FC236}">
                <a16:creationId xmlns:a16="http://schemas.microsoft.com/office/drawing/2014/main" id="{AE87BEB2-BC42-4F79-A743-1FB2EA02528A}"/>
              </a:ext>
            </a:extLst>
          </p:cNvPr>
          <p:cNvSpPr>
            <a:spLocks noGrp="1"/>
          </p:cNvSpPr>
          <p:nvPr>
            <p:ph sz="half" idx="1"/>
          </p:nvPr>
        </p:nvSpPr>
        <p:spPr>
          <a:xfrm>
            <a:off x="304800" y="997527"/>
            <a:ext cx="4495800" cy="5627717"/>
          </a:xfrm>
        </p:spPr>
        <p:txBody>
          <a:bodyPr/>
          <a:lstStyle/>
          <a:p>
            <a:pPr marL="0" indent="0">
              <a:buNone/>
            </a:pPr>
            <a:r>
              <a:rPr lang="en-GB" sz="1400" b="1" dirty="0"/>
              <a:t>Physical functioning</a:t>
            </a:r>
          </a:p>
          <a:p>
            <a:pPr marL="0" indent="0">
              <a:buNone/>
            </a:pPr>
            <a:r>
              <a:rPr lang="en-GB" sz="1400" dirty="0"/>
              <a:t>Limited in vigorous activities </a:t>
            </a:r>
            <a:r>
              <a:rPr lang="en-GB" sz="1400" u="sng" dirty="0"/>
              <a:t>not at all</a:t>
            </a:r>
          </a:p>
          <a:p>
            <a:pPr marL="0" indent="0">
              <a:buNone/>
            </a:pPr>
            <a:r>
              <a:rPr lang="en-GB" sz="1400" dirty="0"/>
              <a:t>Limited in vigorous activities </a:t>
            </a:r>
            <a:r>
              <a:rPr lang="en-GB" sz="1400" u="sng" dirty="0"/>
              <a:t>a little </a:t>
            </a:r>
          </a:p>
          <a:p>
            <a:pPr marL="0" indent="0">
              <a:buNone/>
            </a:pPr>
            <a:r>
              <a:rPr lang="en-GB" sz="1400" dirty="0"/>
              <a:t>Limited in moderate activities </a:t>
            </a:r>
            <a:r>
              <a:rPr lang="en-GB" sz="1400" u="sng" dirty="0"/>
              <a:t>a little</a:t>
            </a:r>
          </a:p>
          <a:p>
            <a:pPr marL="0" indent="0">
              <a:buNone/>
            </a:pPr>
            <a:r>
              <a:rPr lang="en-GB" sz="1400" dirty="0"/>
              <a:t>Limited in moderate activities </a:t>
            </a:r>
            <a:r>
              <a:rPr lang="en-GB" sz="1400" u="sng" dirty="0"/>
              <a:t>a lot</a:t>
            </a:r>
            <a:endParaRPr lang="en-US" sz="1400" u="sng" dirty="0"/>
          </a:p>
          <a:p>
            <a:pPr marL="0" indent="0">
              <a:buNone/>
            </a:pPr>
            <a:r>
              <a:rPr lang="en-US" sz="1400" dirty="0"/>
              <a:t>Limited in bathing and dressing </a:t>
            </a:r>
            <a:r>
              <a:rPr lang="en-US" sz="1400" u="sng" dirty="0"/>
              <a:t>a lot</a:t>
            </a:r>
          </a:p>
          <a:p>
            <a:pPr marL="0" indent="0">
              <a:buNone/>
            </a:pPr>
            <a:endParaRPr lang="en-US" sz="1400" b="1" dirty="0"/>
          </a:p>
          <a:p>
            <a:pPr marL="0" indent="0">
              <a:buNone/>
            </a:pPr>
            <a:r>
              <a:rPr lang="en-US" sz="1400" b="1" dirty="0"/>
              <a:t>Role limitations</a:t>
            </a:r>
          </a:p>
          <a:p>
            <a:pPr marL="0" indent="0">
              <a:buNone/>
            </a:pPr>
            <a:r>
              <a:rPr lang="en-GB" sz="1400" dirty="0"/>
              <a:t>Accomplish less than you would like </a:t>
            </a:r>
            <a:r>
              <a:rPr lang="en-GB" sz="1400" u="sng" dirty="0"/>
              <a:t>none of the time</a:t>
            </a:r>
          </a:p>
          <a:p>
            <a:pPr marL="0" indent="0">
              <a:buNone/>
            </a:pPr>
            <a:r>
              <a:rPr lang="en-GB" sz="1400" dirty="0"/>
              <a:t>Accomplish less than you would like </a:t>
            </a:r>
            <a:r>
              <a:rPr lang="en-GB" sz="1400" u="sng" dirty="0"/>
              <a:t>a little of the time</a:t>
            </a:r>
          </a:p>
          <a:p>
            <a:pPr marL="0" indent="0">
              <a:buNone/>
            </a:pPr>
            <a:r>
              <a:rPr lang="en-GB" sz="1400" dirty="0"/>
              <a:t>Accomplish less than you would like </a:t>
            </a:r>
            <a:r>
              <a:rPr lang="en-GB" sz="1400" u="sng" dirty="0"/>
              <a:t>a some of the time</a:t>
            </a:r>
          </a:p>
          <a:p>
            <a:pPr marL="0" indent="0">
              <a:buNone/>
            </a:pPr>
            <a:r>
              <a:rPr lang="en-GB" sz="1400" dirty="0"/>
              <a:t>Accomplish less than you would </a:t>
            </a:r>
            <a:r>
              <a:rPr lang="en-GB" sz="1400" u="sng" dirty="0"/>
              <a:t>like most of the time</a:t>
            </a:r>
          </a:p>
          <a:p>
            <a:pPr marL="0" indent="0">
              <a:buNone/>
            </a:pPr>
            <a:r>
              <a:rPr lang="en-GB" sz="1400" dirty="0"/>
              <a:t>Accomplish less than you would like </a:t>
            </a:r>
            <a:r>
              <a:rPr lang="en-GB" sz="1400" u="sng" dirty="0"/>
              <a:t>all of the time</a:t>
            </a:r>
          </a:p>
          <a:p>
            <a:pPr marL="0" indent="0">
              <a:buNone/>
            </a:pPr>
            <a:endParaRPr lang="en-GB" sz="1400" dirty="0"/>
          </a:p>
          <a:p>
            <a:pPr marL="0" indent="0">
              <a:buNone/>
            </a:pPr>
            <a:r>
              <a:rPr lang="en-GB" sz="1400" b="1" dirty="0"/>
              <a:t>Social functioning</a:t>
            </a:r>
          </a:p>
          <a:p>
            <a:pPr marL="0" indent="0">
              <a:buNone/>
            </a:pPr>
            <a:r>
              <a:rPr lang="en-GB" sz="1400" dirty="0"/>
              <a:t>Social activities are limited </a:t>
            </a:r>
            <a:r>
              <a:rPr lang="en-GB" sz="1400" u="sng" dirty="0"/>
              <a:t>none of the time</a:t>
            </a:r>
          </a:p>
          <a:p>
            <a:pPr marL="0" indent="0">
              <a:buNone/>
            </a:pPr>
            <a:r>
              <a:rPr lang="en-GB" sz="1400" dirty="0"/>
              <a:t>Social activities are limited </a:t>
            </a:r>
            <a:r>
              <a:rPr lang="en-GB" sz="1400" u="sng" dirty="0"/>
              <a:t>a little of the time</a:t>
            </a:r>
          </a:p>
          <a:p>
            <a:pPr marL="0" indent="0">
              <a:buNone/>
            </a:pPr>
            <a:r>
              <a:rPr lang="en-GB" sz="1400" dirty="0"/>
              <a:t>Social activities are limited </a:t>
            </a:r>
            <a:r>
              <a:rPr lang="en-GB" sz="1400" u="sng" dirty="0"/>
              <a:t>some of the time</a:t>
            </a:r>
          </a:p>
          <a:p>
            <a:pPr marL="0" indent="0">
              <a:buNone/>
            </a:pPr>
            <a:r>
              <a:rPr lang="en-GB" sz="1400" dirty="0"/>
              <a:t>Social activities are limited </a:t>
            </a:r>
            <a:r>
              <a:rPr lang="en-GB" sz="1400" u="sng" dirty="0"/>
              <a:t>most of the time</a:t>
            </a:r>
          </a:p>
          <a:p>
            <a:pPr marL="0" indent="0">
              <a:buNone/>
            </a:pPr>
            <a:r>
              <a:rPr lang="en-GB" sz="1400" dirty="0"/>
              <a:t>Social activities are limited </a:t>
            </a:r>
            <a:r>
              <a:rPr lang="en-GB" sz="1400" u="sng" dirty="0"/>
              <a:t>all of the time</a:t>
            </a:r>
          </a:p>
          <a:p>
            <a:pPr marL="0" indent="0">
              <a:buNone/>
            </a:pPr>
            <a:endParaRPr lang="en-GB" sz="1400" dirty="0"/>
          </a:p>
          <a:p>
            <a:pPr marL="0" indent="0">
              <a:buNone/>
            </a:pPr>
            <a:endParaRPr lang="en-GB" sz="1200" dirty="0"/>
          </a:p>
          <a:p>
            <a:pPr marL="0" indent="0">
              <a:buNone/>
            </a:pPr>
            <a:endParaRPr lang="en-GB" sz="1200" b="1" dirty="0"/>
          </a:p>
          <a:p>
            <a:pPr marL="0" indent="0">
              <a:buNone/>
            </a:pPr>
            <a:endParaRPr lang="en-GB" sz="1200" dirty="0"/>
          </a:p>
        </p:txBody>
      </p:sp>
      <p:sp>
        <p:nvSpPr>
          <p:cNvPr id="4" name="Content Placeholder 3">
            <a:extLst>
              <a:ext uri="{FF2B5EF4-FFF2-40B4-BE49-F238E27FC236}">
                <a16:creationId xmlns:a16="http://schemas.microsoft.com/office/drawing/2014/main" id="{6722FAD6-218D-42E8-8E39-6108FCA1F5AF}"/>
              </a:ext>
            </a:extLst>
          </p:cNvPr>
          <p:cNvSpPr>
            <a:spLocks noGrp="1"/>
          </p:cNvSpPr>
          <p:nvPr>
            <p:ph sz="half" idx="2"/>
          </p:nvPr>
        </p:nvSpPr>
        <p:spPr>
          <a:xfrm>
            <a:off x="4971011" y="997527"/>
            <a:ext cx="3998421" cy="5627717"/>
          </a:xfrm>
        </p:spPr>
        <p:txBody>
          <a:bodyPr/>
          <a:lstStyle/>
          <a:p>
            <a:pPr marL="0" indent="0">
              <a:buNone/>
            </a:pPr>
            <a:r>
              <a:rPr lang="en-GB" sz="1400" b="1" dirty="0"/>
              <a:t>Pain</a:t>
            </a:r>
          </a:p>
          <a:p>
            <a:pPr marL="0" indent="0">
              <a:buNone/>
            </a:pPr>
            <a:r>
              <a:rPr lang="en-GB" sz="1400" dirty="0"/>
              <a:t>No pain</a:t>
            </a:r>
          </a:p>
          <a:p>
            <a:pPr marL="0" indent="0">
              <a:buNone/>
            </a:pPr>
            <a:r>
              <a:rPr lang="en-GB" sz="1400" dirty="0"/>
              <a:t>Very mild pain</a:t>
            </a:r>
          </a:p>
          <a:p>
            <a:pPr marL="0" indent="0">
              <a:buNone/>
            </a:pPr>
            <a:r>
              <a:rPr lang="en-GB" sz="1400" dirty="0"/>
              <a:t>Mild pain</a:t>
            </a:r>
          </a:p>
          <a:p>
            <a:pPr marL="0" indent="0">
              <a:buNone/>
            </a:pPr>
            <a:r>
              <a:rPr lang="en-GB" sz="1400" dirty="0"/>
              <a:t>Moderate pain</a:t>
            </a:r>
          </a:p>
          <a:p>
            <a:pPr marL="0" indent="0">
              <a:buNone/>
            </a:pPr>
            <a:r>
              <a:rPr lang="en-GB" sz="1400" dirty="0"/>
              <a:t>Severe pain</a:t>
            </a:r>
          </a:p>
          <a:p>
            <a:pPr marL="0" indent="0">
              <a:buNone/>
            </a:pPr>
            <a:r>
              <a:rPr lang="en-GB" sz="1400" dirty="0"/>
              <a:t>Very severe pain</a:t>
            </a:r>
          </a:p>
          <a:p>
            <a:pPr marL="0" indent="0">
              <a:buNone/>
            </a:pPr>
            <a:endParaRPr lang="en-GB" sz="1400" dirty="0"/>
          </a:p>
          <a:p>
            <a:pPr marL="0" indent="0">
              <a:buNone/>
            </a:pPr>
            <a:r>
              <a:rPr lang="en-GB" sz="1400" b="1" dirty="0"/>
              <a:t>Mental health</a:t>
            </a:r>
          </a:p>
          <a:p>
            <a:pPr marL="0" indent="0">
              <a:buNone/>
            </a:pPr>
            <a:r>
              <a:rPr lang="en-GB" sz="1400" dirty="0"/>
              <a:t>Depressed or very nervous </a:t>
            </a:r>
            <a:r>
              <a:rPr lang="en-GB" sz="1400" u="sng" dirty="0"/>
              <a:t>none of the time</a:t>
            </a:r>
          </a:p>
          <a:p>
            <a:pPr marL="0" indent="0">
              <a:buNone/>
            </a:pPr>
            <a:r>
              <a:rPr lang="en-GB" sz="1400" dirty="0"/>
              <a:t>Depressed or very nervous </a:t>
            </a:r>
            <a:r>
              <a:rPr lang="en-GB" sz="1400" u="sng" dirty="0"/>
              <a:t>a little of the time</a:t>
            </a:r>
          </a:p>
          <a:p>
            <a:pPr marL="0" indent="0">
              <a:buNone/>
            </a:pPr>
            <a:r>
              <a:rPr lang="en-GB" sz="1400" dirty="0"/>
              <a:t>Depressed or very nervous </a:t>
            </a:r>
            <a:r>
              <a:rPr lang="en-GB" sz="1400" u="sng" dirty="0"/>
              <a:t>some of the time</a:t>
            </a:r>
          </a:p>
          <a:p>
            <a:pPr marL="0" indent="0">
              <a:buNone/>
            </a:pPr>
            <a:r>
              <a:rPr lang="en-GB" sz="1400" dirty="0"/>
              <a:t>Depressed or very nervous </a:t>
            </a:r>
            <a:r>
              <a:rPr lang="en-GB" sz="1400" u="sng" dirty="0"/>
              <a:t>most of the time</a:t>
            </a:r>
          </a:p>
          <a:p>
            <a:pPr marL="0" indent="0">
              <a:buNone/>
            </a:pPr>
            <a:r>
              <a:rPr lang="en-GB" sz="1400" dirty="0"/>
              <a:t>Depressed or very nervous </a:t>
            </a:r>
            <a:r>
              <a:rPr lang="en-GB" sz="1400" u="sng" dirty="0"/>
              <a:t>all of the time</a:t>
            </a:r>
          </a:p>
          <a:p>
            <a:pPr marL="0" indent="0">
              <a:buNone/>
            </a:pPr>
            <a:endParaRPr lang="en-GB" sz="1400" dirty="0"/>
          </a:p>
          <a:p>
            <a:pPr marL="0" indent="0">
              <a:buNone/>
            </a:pPr>
            <a:r>
              <a:rPr lang="en-GB" sz="1400" b="1" dirty="0"/>
              <a:t>Energy</a:t>
            </a:r>
          </a:p>
          <a:p>
            <a:pPr marL="0" indent="0">
              <a:buNone/>
            </a:pPr>
            <a:r>
              <a:rPr lang="en-GB" sz="1400" dirty="0"/>
              <a:t>Worn out </a:t>
            </a:r>
            <a:r>
              <a:rPr lang="en-GB" sz="1400" u="sng" dirty="0"/>
              <a:t>none of the time</a:t>
            </a:r>
          </a:p>
          <a:p>
            <a:pPr marL="0" indent="0">
              <a:buNone/>
            </a:pPr>
            <a:r>
              <a:rPr lang="en-GB" sz="1400" dirty="0"/>
              <a:t>Worn out </a:t>
            </a:r>
            <a:r>
              <a:rPr lang="en-GB" sz="1400" u="sng" dirty="0"/>
              <a:t>a little of the time</a:t>
            </a:r>
          </a:p>
          <a:p>
            <a:pPr marL="0" indent="0">
              <a:buNone/>
            </a:pPr>
            <a:r>
              <a:rPr lang="en-GB" sz="1400" dirty="0"/>
              <a:t>Worn out some of the time</a:t>
            </a:r>
          </a:p>
          <a:p>
            <a:pPr marL="0" indent="0">
              <a:buNone/>
            </a:pPr>
            <a:r>
              <a:rPr lang="en-GB" sz="1400" dirty="0"/>
              <a:t>Worn out most of the time</a:t>
            </a:r>
          </a:p>
          <a:p>
            <a:pPr marL="0" indent="0">
              <a:buNone/>
            </a:pPr>
            <a:r>
              <a:rPr lang="en-GB" sz="1400" dirty="0"/>
              <a:t>Worn out all of the time</a:t>
            </a:r>
          </a:p>
          <a:p>
            <a:pPr marL="0" indent="0">
              <a:buNone/>
            </a:pPr>
            <a:endParaRPr lang="en-GB" sz="1200" dirty="0"/>
          </a:p>
        </p:txBody>
      </p:sp>
    </p:spTree>
    <p:extLst>
      <p:ext uri="{BB962C8B-B14F-4D97-AF65-F5344CB8AC3E}">
        <p14:creationId xmlns:p14="http://schemas.microsoft.com/office/powerpoint/2010/main" val="41135026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5A84A-F1E6-4A00-9BB5-398B5FD60891}"/>
              </a:ext>
            </a:extLst>
          </p:cNvPr>
          <p:cNvSpPr>
            <a:spLocks noGrp="1"/>
          </p:cNvSpPr>
          <p:nvPr>
            <p:ph type="title"/>
          </p:nvPr>
        </p:nvSpPr>
        <p:spPr>
          <a:xfrm>
            <a:off x="2697480" y="556260"/>
            <a:ext cx="6141720" cy="701040"/>
          </a:xfrm>
        </p:spPr>
        <p:txBody>
          <a:bodyPr/>
          <a:lstStyle/>
          <a:p>
            <a:r>
              <a:rPr lang="en-GB" sz="2800" dirty="0"/>
              <a:t>Valuation: Discrete Choice Experiment</a:t>
            </a:r>
          </a:p>
        </p:txBody>
      </p:sp>
      <p:graphicFrame>
        <p:nvGraphicFramePr>
          <p:cNvPr id="18" name="Content Placeholder 17">
            <a:extLst>
              <a:ext uri="{FF2B5EF4-FFF2-40B4-BE49-F238E27FC236}">
                <a16:creationId xmlns:a16="http://schemas.microsoft.com/office/drawing/2014/main" id="{55A02C71-EB00-47D8-9A13-9E05B0BC2FAE}"/>
              </a:ext>
            </a:extLst>
          </p:cNvPr>
          <p:cNvGraphicFramePr>
            <a:graphicFrameLocks noGrp="1"/>
          </p:cNvGraphicFramePr>
          <p:nvPr>
            <p:ph idx="1"/>
            <p:extLst>
              <p:ext uri="{D42A27DB-BD31-4B8C-83A1-F6EECF244321}">
                <p14:modId xmlns:p14="http://schemas.microsoft.com/office/powerpoint/2010/main" val="386235341"/>
              </p:ext>
            </p:extLst>
          </p:nvPr>
        </p:nvGraphicFramePr>
        <p:xfrm>
          <a:off x="1028700" y="1873820"/>
          <a:ext cx="7200901" cy="4163069"/>
        </p:xfrm>
        <a:graphic>
          <a:graphicData uri="http://schemas.openxmlformats.org/drawingml/2006/table">
            <a:tbl>
              <a:tblPr firstRow="1" firstCol="1" bandRow="1"/>
              <a:tblGrid>
                <a:gridCol w="200904">
                  <a:extLst>
                    <a:ext uri="{9D8B030D-6E8A-4147-A177-3AD203B41FA5}">
                      <a16:colId xmlns:a16="http://schemas.microsoft.com/office/drawing/2014/main" val="1555596528"/>
                    </a:ext>
                  </a:extLst>
                </a:gridCol>
                <a:gridCol w="3520884">
                  <a:extLst>
                    <a:ext uri="{9D8B030D-6E8A-4147-A177-3AD203B41FA5}">
                      <a16:colId xmlns:a16="http://schemas.microsoft.com/office/drawing/2014/main" val="1970779630"/>
                    </a:ext>
                  </a:extLst>
                </a:gridCol>
                <a:gridCol w="3479113">
                  <a:extLst>
                    <a:ext uri="{9D8B030D-6E8A-4147-A177-3AD203B41FA5}">
                      <a16:colId xmlns:a16="http://schemas.microsoft.com/office/drawing/2014/main" val="1228612316"/>
                    </a:ext>
                  </a:extLst>
                </a:gridCol>
              </a:tblGrid>
              <a:tr h="257624">
                <a:tc>
                  <a:txBody>
                    <a:bodyPr/>
                    <a:lstStyle/>
                    <a:p>
                      <a:pPr>
                        <a:lnSpc>
                          <a:spcPct val="107000"/>
                        </a:lnSpc>
                        <a:spcAft>
                          <a:spcPts val="0"/>
                        </a:spcAft>
                      </a:pPr>
                      <a:r>
                        <a:rPr lang="en-AU" sz="14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a:noFill/>
                    </a:lnB>
                  </a:tcPr>
                </a:tc>
                <a:tc>
                  <a:txBody>
                    <a:bodyPr/>
                    <a:lstStyle/>
                    <a:p>
                      <a:pPr algn="ctr">
                        <a:lnSpc>
                          <a:spcPct val="107000"/>
                        </a:lnSpc>
                        <a:spcAft>
                          <a:spcPts val="0"/>
                        </a:spcAft>
                      </a:pPr>
                      <a:r>
                        <a:rPr lang="en-AU" sz="1400" b="1"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Health description A</a:t>
                      </a:r>
                      <a:endParaRPr lang="en-GB" sz="1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AU" sz="1400" b="1"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Health description B</a:t>
                      </a:r>
                      <a:endParaRPr lang="en-GB" sz="1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91895235"/>
                  </a:ext>
                </a:extLst>
              </a:tr>
              <a:tr h="528908">
                <a:tc>
                  <a:txBody>
                    <a:bodyPr/>
                    <a:lstStyle/>
                    <a:p>
                      <a:pPr>
                        <a:lnSpc>
                          <a:spcPct val="107000"/>
                        </a:lnSpc>
                        <a:spcAft>
                          <a:spcPts val="0"/>
                        </a:spcAft>
                      </a:pPr>
                      <a:r>
                        <a:rPr lang="en-AU" sz="14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gn="ctr">
                        <a:lnSpc>
                          <a:spcPct val="107000"/>
                        </a:lnSpc>
                        <a:spcAft>
                          <a:spcPts val="0"/>
                        </a:spcAft>
                      </a:pPr>
                      <a:r>
                        <a:rPr lang="en-AU" sz="1400" b="1"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You live for 10 years in the following health state then you die</a:t>
                      </a:r>
                      <a:endParaRPr lang="en-GB" sz="11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a:txBody>
                    <a:bodyPr/>
                    <a:lstStyle/>
                    <a:p>
                      <a:pPr algn="ctr">
                        <a:lnSpc>
                          <a:spcPct val="107000"/>
                        </a:lnSpc>
                        <a:spcAft>
                          <a:spcPts val="0"/>
                        </a:spcAft>
                      </a:pPr>
                      <a:r>
                        <a:rPr lang="en-AU" sz="1400" b="1"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You live for 8 years in the following health state then you die</a:t>
                      </a:r>
                      <a:endParaRPr lang="en-GB" sz="11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extLst>
                  <a:ext uri="{0D108BD9-81ED-4DB2-BD59-A6C34878D82A}">
                    <a16:rowId xmlns:a16="http://schemas.microsoft.com/office/drawing/2014/main" val="1483908127"/>
                  </a:ext>
                </a:extLst>
              </a:tr>
              <a:tr h="453446">
                <a:tc>
                  <a:txBody>
                    <a:bodyPr/>
                    <a:lstStyle/>
                    <a:p>
                      <a:pPr>
                        <a:lnSpc>
                          <a:spcPct val="107000"/>
                        </a:lnSpc>
                        <a:spcAft>
                          <a:spcPts val="0"/>
                        </a:spcAft>
                      </a:pPr>
                      <a:r>
                        <a:rPr lang="en-AU" sz="14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nSpc>
                          <a:spcPct val="107000"/>
                        </a:lnSpc>
                        <a:spcAft>
                          <a:spcPts val="0"/>
                        </a:spcAft>
                      </a:pPr>
                      <a:r>
                        <a:rPr lang="en-AU" sz="12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Limited in moderate activities </a:t>
                      </a:r>
                      <a:r>
                        <a:rPr lang="en-AU" sz="1200" b="1"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 little</a:t>
                      </a:r>
                      <a:r>
                        <a:rPr lang="en-AU" sz="12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a:effectLst/>
                        <a:latin typeface="Calibri" panose="020F0502020204030204" pitchFamily="34" charset="0"/>
                        <a:ea typeface="DengXian" panose="02010600030101010101" pitchFamily="2" charset="-122"/>
                        <a:cs typeface="Arial" panose="020B0604020202020204" pitchFamily="34" charset="0"/>
                      </a:endParaRPr>
                    </a:p>
                    <a:p>
                      <a:pPr>
                        <a:lnSpc>
                          <a:spcPct val="107000"/>
                        </a:lnSpc>
                        <a:spcAft>
                          <a:spcPts val="0"/>
                        </a:spcAft>
                      </a:pPr>
                      <a:r>
                        <a:rPr lang="en-AU" sz="12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a:noFill/>
                    </a:lnB>
                  </a:tcPr>
                </a:tc>
                <a:tc>
                  <a:txBody>
                    <a:bodyPr/>
                    <a:lstStyle/>
                    <a:p>
                      <a:pPr>
                        <a:lnSpc>
                          <a:spcPct val="107000"/>
                        </a:lnSpc>
                        <a:spcAft>
                          <a:spcPts val="0"/>
                        </a:spcAft>
                      </a:pPr>
                      <a:r>
                        <a:rPr lang="en-AU" sz="12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Limited in vigorous activities </a:t>
                      </a:r>
                      <a:r>
                        <a:rPr lang="en-AU" sz="1200" b="1"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 little</a:t>
                      </a:r>
                      <a:r>
                        <a:rPr lang="en-AU" sz="12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a:noFill/>
                    </a:lnB>
                  </a:tcPr>
                </a:tc>
                <a:extLst>
                  <a:ext uri="{0D108BD9-81ED-4DB2-BD59-A6C34878D82A}">
                    <a16:rowId xmlns:a16="http://schemas.microsoft.com/office/drawing/2014/main" val="3524165343"/>
                  </a:ext>
                </a:extLst>
              </a:tr>
              <a:tr h="686018">
                <a:tc>
                  <a:txBody>
                    <a:bodyPr/>
                    <a:lstStyle/>
                    <a:p>
                      <a:pPr>
                        <a:lnSpc>
                          <a:spcPct val="107000"/>
                        </a:lnSpc>
                        <a:spcAft>
                          <a:spcPts val="0"/>
                        </a:spcAft>
                      </a:pPr>
                      <a:r>
                        <a:rPr lang="en-AU" sz="14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nSpc>
                          <a:spcPct val="107000"/>
                        </a:lnSpc>
                        <a:spcAft>
                          <a:spcPts val="0"/>
                        </a:spcAft>
                      </a:pPr>
                      <a:r>
                        <a:rPr lang="en-AU" sz="12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Accomplish less than you would like </a:t>
                      </a:r>
                      <a:r>
                        <a:rPr lang="en-AU" sz="1200" b="1"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some of the time</a:t>
                      </a:r>
                      <a:endParaRPr lang="en-GB" sz="1100" dirty="0">
                        <a:effectLst/>
                        <a:latin typeface="Calibri" panose="020F0502020204030204" pitchFamily="34" charset="0"/>
                        <a:ea typeface="DengXian" panose="02010600030101010101" pitchFamily="2" charset="-122"/>
                        <a:cs typeface="Arial" panose="020B0604020202020204" pitchFamily="34" charset="0"/>
                      </a:endParaRPr>
                    </a:p>
                    <a:p>
                      <a:pPr>
                        <a:lnSpc>
                          <a:spcPct val="107000"/>
                        </a:lnSpc>
                        <a:spcAft>
                          <a:spcPts val="0"/>
                        </a:spcAft>
                      </a:pPr>
                      <a:r>
                        <a:rPr lang="en-AU" sz="1200" b="1"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07000"/>
                        </a:lnSpc>
                        <a:spcAft>
                          <a:spcPts val="0"/>
                        </a:spcAft>
                      </a:pPr>
                      <a:r>
                        <a:rPr lang="en-AU" sz="12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Accomplish less than you would like </a:t>
                      </a:r>
                      <a:r>
                        <a:rPr lang="en-AU" sz="1200" b="1"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 little of the time</a:t>
                      </a:r>
                      <a:endParaRPr lang="en-GB" sz="1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804990407"/>
                  </a:ext>
                </a:extLst>
              </a:tr>
              <a:tr h="392398">
                <a:tc>
                  <a:txBody>
                    <a:bodyPr/>
                    <a:lstStyle/>
                    <a:p>
                      <a:pPr>
                        <a:lnSpc>
                          <a:spcPct val="107000"/>
                        </a:lnSpc>
                        <a:spcAft>
                          <a:spcPts val="0"/>
                        </a:spcAft>
                      </a:pPr>
                      <a:r>
                        <a:rPr lang="en-AU" sz="14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nSpc>
                          <a:spcPts val="1300"/>
                        </a:lnSpc>
                        <a:spcAft>
                          <a:spcPts val="0"/>
                        </a:spcAft>
                      </a:pPr>
                      <a:r>
                        <a:rPr lang="en-AU" sz="12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Social activities are limited </a:t>
                      </a:r>
                      <a:r>
                        <a:rPr lang="en-AU" sz="1200" b="1"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most of the time</a:t>
                      </a:r>
                      <a:endParaRPr lang="en-GB" sz="1100">
                        <a:effectLst/>
                        <a:latin typeface="Calibri" panose="020F0502020204030204" pitchFamily="34" charset="0"/>
                        <a:ea typeface="DengXian" panose="02010600030101010101" pitchFamily="2" charset="-122"/>
                        <a:cs typeface="Arial" panose="020B0604020202020204" pitchFamily="34" charset="0"/>
                      </a:endParaRPr>
                    </a:p>
                    <a:p>
                      <a:pPr>
                        <a:lnSpc>
                          <a:spcPts val="1300"/>
                        </a:lnSpc>
                        <a:spcAft>
                          <a:spcPts val="0"/>
                        </a:spcAft>
                      </a:pPr>
                      <a:r>
                        <a:rPr lang="en-AU" sz="1200" b="1"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ts val="1300"/>
                        </a:lnSpc>
                        <a:spcAft>
                          <a:spcPts val="0"/>
                        </a:spcAft>
                      </a:pPr>
                      <a:r>
                        <a:rPr lang="en-AU" sz="12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Social activities are limited </a:t>
                      </a:r>
                      <a:r>
                        <a:rPr lang="en-AU" sz="1200" b="1"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most of the time</a:t>
                      </a:r>
                      <a:endParaRPr lang="en-GB" sz="1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877870983"/>
                  </a:ext>
                </a:extLst>
              </a:tr>
              <a:tr h="392398">
                <a:tc>
                  <a:txBody>
                    <a:bodyPr/>
                    <a:lstStyle/>
                    <a:p>
                      <a:pPr>
                        <a:lnSpc>
                          <a:spcPct val="107000"/>
                        </a:lnSpc>
                        <a:spcAft>
                          <a:spcPts val="0"/>
                        </a:spcAft>
                      </a:pPr>
                      <a:r>
                        <a:rPr lang="en-AU" sz="14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nSpc>
                          <a:spcPts val="1300"/>
                        </a:lnSpc>
                        <a:spcAft>
                          <a:spcPts val="0"/>
                        </a:spcAft>
                      </a:pPr>
                      <a:r>
                        <a:rPr lang="en-AU" sz="1200" b="1"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Moderate</a:t>
                      </a:r>
                      <a:r>
                        <a:rPr lang="en-AU" sz="12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bodily pain</a:t>
                      </a:r>
                      <a:endParaRPr lang="en-GB" sz="1100" dirty="0">
                        <a:effectLst/>
                        <a:latin typeface="Calibri" panose="020F0502020204030204" pitchFamily="34" charset="0"/>
                        <a:ea typeface="DengXian" panose="02010600030101010101" pitchFamily="2" charset="-122"/>
                        <a:cs typeface="Arial" panose="020B0604020202020204" pitchFamily="34" charset="0"/>
                      </a:endParaRPr>
                    </a:p>
                    <a:p>
                      <a:pPr>
                        <a:lnSpc>
                          <a:spcPts val="1300"/>
                        </a:lnSpc>
                        <a:spcAft>
                          <a:spcPts val="0"/>
                        </a:spcAft>
                      </a:pPr>
                      <a:r>
                        <a:rPr lang="en-AU" sz="12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ts val="1300"/>
                        </a:lnSpc>
                        <a:spcAft>
                          <a:spcPts val="0"/>
                        </a:spcAft>
                      </a:pPr>
                      <a:r>
                        <a:rPr lang="en-AU" sz="1200" b="1"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Mild </a:t>
                      </a:r>
                      <a:r>
                        <a:rPr lang="en-AU" sz="1200" kern="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bodily pain</a:t>
                      </a:r>
                      <a:endParaRPr lang="en-GB" sz="1100" dirty="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792262332"/>
                  </a:ext>
                </a:extLst>
              </a:tr>
              <a:tr h="686018">
                <a:tc>
                  <a:txBody>
                    <a:bodyPr/>
                    <a:lstStyle/>
                    <a:p>
                      <a:pPr>
                        <a:lnSpc>
                          <a:spcPct val="107000"/>
                        </a:lnSpc>
                        <a:spcAft>
                          <a:spcPts val="0"/>
                        </a:spcAft>
                      </a:pPr>
                      <a:r>
                        <a:rPr lang="en-AU" sz="14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tcPr>
                </a:tc>
                <a:tc>
                  <a:txBody>
                    <a:bodyPr/>
                    <a:lstStyle/>
                    <a:p>
                      <a:pPr>
                        <a:lnSpc>
                          <a:spcPct val="107000"/>
                        </a:lnSpc>
                        <a:spcAft>
                          <a:spcPts val="0"/>
                        </a:spcAft>
                      </a:pPr>
                      <a:r>
                        <a:rPr lang="en-AU" sz="12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Very nervous or down and depressed </a:t>
                      </a:r>
                      <a:r>
                        <a:rPr lang="en-AU" sz="1200" b="1"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some of the time</a:t>
                      </a:r>
                      <a:endParaRPr lang="en-GB" sz="1100">
                        <a:effectLst/>
                        <a:latin typeface="Calibri" panose="020F0502020204030204" pitchFamily="34" charset="0"/>
                        <a:ea typeface="DengXian" panose="02010600030101010101" pitchFamily="2" charset="-122"/>
                        <a:cs typeface="Arial" panose="020B0604020202020204" pitchFamily="34" charset="0"/>
                      </a:endParaRPr>
                    </a:p>
                    <a:p>
                      <a:pPr>
                        <a:lnSpc>
                          <a:spcPct val="107000"/>
                        </a:lnSpc>
                        <a:spcAft>
                          <a:spcPts val="0"/>
                        </a:spcAft>
                      </a:pPr>
                      <a:r>
                        <a:rPr lang="en-AU" sz="1200" b="1"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nSpc>
                          <a:spcPct val="107000"/>
                        </a:lnSpc>
                        <a:spcAft>
                          <a:spcPts val="0"/>
                        </a:spcAft>
                      </a:pPr>
                      <a:r>
                        <a:rPr lang="en-AU" sz="12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Very nervous or down and depressed </a:t>
                      </a:r>
                      <a:r>
                        <a:rPr lang="en-AU" sz="1200" b="1"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none of the time</a:t>
                      </a:r>
                      <a:endParaRPr lang="en-GB" sz="1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495826034"/>
                  </a:ext>
                </a:extLst>
              </a:tr>
              <a:tr h="257624">
                <a:tc>
                  <a:txBody>
                    <a:bodyPr/>
                    <a:lstStyle/>
                    <a:p>
                      <a:pPr>
                        <a:lnSpc>
                          <a:spcPct val="107000"/>
                        </a:lnSpc>
                        <a:spcAft>
                          <a:spcPts val="0"/>
                        </a:spcAft>
                      </a:pPr>
                      <a:r>
                        <a:rPr lang="en-AU" sz="14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ts val="1300"/>
                        </a:lnSpc>
                        <a:spcAft>
                          <a:spcPts val="0"/>
                        </a:spcAft>
                      </a:pPr>
                      <a:r>
                        <a:rPr lang="en-AU" sz="12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Worn out </a:t>
                      </a:r>
                      <a:r>
                        <a:rPr lang="en-AU" sz="1200" b="1"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 little of the time</a:t>
                      </a:r>
                      <a:endParaRPr lang="en-GB" sz="1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ts val="1300"/>
                        </a:lnSpc>
                        <a:spcAft>
                          <a:spcPts val="0"/>
                        </a:spcAft>
                      </a:pPr>
                      <a:r>
                        <a:rPr lang="en-AU" sz="1200"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Worn out </a:t>
                      </a:r>
                      <a:r>
                        <a:rPr lang="en-AU" sz="1200" b="1" kern="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all of the time</a:t>
                      </a:r>
                      <a:endParaRPr lang="en-GB" sz="1100">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47618546"/>
                  </a:ext>
                </a:extLst>
              </a:tr>
              <a:tr h="453446">
                <a:tc>
                  <a:txBody>
                    <a:bodyPr/>
                    <a:lstStyle/>
                    <a:p>
                      <a:pPr>
                        <a:lnSpc>
                          <a:spcPct val="107000"/>
                        </a:lnSpc>
                        <a:spcAft>
                          <a:spcPts val="800"/>
                        </a:spcAft>
                      </a:pPr>
                      <a:r>
                        <a:rPr lang="en-GB" sz="1100">
                          <a:effectLst/>
                          <a:latin typeface="Calibri" panose="020F0502020204030204" pitchFamily="34" charset="0"/>
                          <a:ea typeface="DengXian" panose="02010600030101010101" pitchFamily="2" charset="-122"/>
                          <a:cs typeface="Arial" panose="020B0604020202020204" pitchFamily="34" charset="0"/>
                        </a:rPr>
                        <a:t> </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2">
                  <a:txBody>
                    <a:bodyPr/>
                    <a:lstStyle/>
                    <a:p>
                      <a:pPr>
                        <a:lnSpc>
                          <a:spcPct val="107000"/>
                        </a:lnSpc>
                        <a:spcAft>
                          <a:spcPts val="0"/>
                        </a:spcAft>
                      </a:pPr>
                      <a:r>
                        <a:rPr lang="en-AU" sz="1600" dirty="0">
                          <a:effectLst/>
                          <a:latin typeface="Arial" panose="020B0604020202020204" pitchFamily="34" charset="0"/>
                          <a:ea typeface="Times New Roman" panose="02020603050405020304" pitchFamily="18" charset="0"/>
                          <a:cs typeface="Arial" panose="020B0604020202020204" pitchFamily="34" charset="0"/>
                        </a:rPr>
                        <a:t> </a:t>
                      </a:r>
                      <a:endParaRPr lang="en-GB" sz="1600" dirty="0">
                        <a:effectLst/>
                        <a:latin typeface="Calibri" panose="020F0502020204030204" pitchFamily="34" charset="0"/>
                        <a:ea typeface="DengXian" panose="02010600030101010101" pitchFamily="2" charset="-122"/>
                        <a:cs typeface="Arial" panose="020B0604020202020204" pitchFamily="34" charset="0"/>
                      </a:endParaRPr>
                    </a:p>
                    <a:p>
                      <a:pPr>
                        <a:lnSpc>
                          <a:spcPct val="107000"/>
                        </a:lnSpc>
                        <a:spcAft>
                          <a:spcPts val="0"/>
                        </a:spcAft>
                      </a:pPr>
                      <a:r>
                        <a:rPr lang="en-AU" sz="1600" dirty="0">
                          <a:effectLst/>
                          <a:latin typeface="Arial" panose="020B0604020202020204" pitchFamily="34" charset="0"/>
                          <a:ea typeface="Times New Roman" panose="02020603050405020304" pitchFamily="18" charset="0"/>
                          <a:cs typeface="Arial" panose="020B0604020202020204" pitchFamily="34" charset="0"/>
                        </a:rPr>
                        <a:t>                                                    </a:t>
                      </a:r>
                      <a:r>
                        <a:rPr lang="en-AU"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Which is best?</a:t>
                      </a:r>
                      <a:endParaRPr lang="en-GB" sz="1600" b="1" dirty="0">
                        <a:solidFill>
                          <a:srgbClr val="000000"/>
                        </a:solidFill>
                        <a:effectLst/>
                        <a:latin typeface="Calibri" panose="020F0502020204030204" pitchFamily="34" charset="0"/>
                        <a:ea typeface="DengXian" panose="02010600030101010101" pitchFamily="2" charset="-122"/>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1626025765"/>
                  </a:ext>
                </a:extLst>
              </a:tr>
            </a:tbl>
          </a:graphicData>
        </a:graphic>
      </p:graphicFrame>
      <p:sp>
        <p:nvSpPr>
          <p:cNvPr id="19" name="Rectangle 6">
            <a:extLst>
              <a:ext uri="{FF2B5EF4-FFF2-40B4-BE49-F238E27FC236}">
                <a16:creationId xmlns:a16="http://schemas.microsoft.com/office/drawing/2014/main" id="{7BF084AA-3BBF-4FFA-9E18-D9F6DABA4D69}"/>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16978280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BEC6F-3414-490C-8E21-1677C679404F}"/>
              </a:ext>
            </a:extLst>
          </p:cNvPr>
          <p:cNvSpPr>
            <a:spLocks noGrp="1"/>
          </p:cNvSpPr>
          <p:nvPr>
            <p:ph type="title"/>
          </p:nvPr>
        </p:nvSpPr>
        <p:spPr>
          <a:xfrm>
            <a:off x="2803656" y="438308"/>
            <a:ext cx="6035544" cy="793488"/>
          </a:xfrm>
        </p:spPr>
        <p:txBody>
          <a:bodyPr/>
          <a:lstStyle/>
          <a:p>
            <a:r>
              <a:rPr lang="en-GB" sz="3200" dirty="0"/>
              <a:t>UK Valuation study</a:t>
            </a:r>
          </a:p>
        </p:txBody>
      </p:sp>
      <p:sp>
        <p:nvSpPr>
          <p:cNvPr id="3" name="Content Placeholder 2">
            <a:extLst>
              <a:ext uri="{FF2B5EF4-FFF2-40B4-BE49-F238E27FC236}">
                <a16:creationId xmlns:a16="http://schemas.microsoft.com/office/drawing/2014/main" id="{6B7A7A4C-BE75-4B43-A9A7-F61431B31B5C}"/>
              </a:ext>
            </a:extLst>
          </p:cNvPr>
          <p:cNvSpPr>
            <a:spLocks noGrp="1"/>
          </p:cNvSpPr>
          <p:nvPr>
            <p:ph idx="1"/>
          </p:nvPr>
        </p:nvSpPr>
        <p:spPr>
          <a:xfrm>
            <a:off x="663575" y="1231796"/>
            <a:ext cx="8229600" cy="4864204"/>
          </a:xfrm>
        </p:spPr>
        <p:txBody>
          <a:bodyPr/>
          <a:lstStyle/>
          <a:p>
            <a:pPr marL="0" indent="0">
              <a:buNone/>
            </a:pPr>
            <a:r>
              <a:rPr lang="en-GB" sz="2000" b="1" dirty="0">
                <a:solidFill>
                  <a:srgbClr val="000000"/>
                </a:solidFill>
              </a:rPr>
              <a:t>Study design and setting </a:t>
            </a:r>
          </a:p>
          <a:p>
            <a:r>
              <a:rPr lang="en-GB" sz="2000" dirty="0">
                <a:solidFill>
                  <a:srgbClr val="000000"/>
                </a:solidFill>
              </a:rPr>
              <a:t>An online sample representative of the UK general population (n=3,060)</a:t>
            </a:r>
          </a:p>
          <a:p>
            <a:r>
              <a:rPr lang="en-GB" sz="2000" dirty="0">
                <a:solidFill>
                  <a:srgbClr val="000000"/>
                </a:solidFill>
              </a:rPr>
              <a:t>DCE with duration choice sets taken from an efficient design of 300 </a:t>
            </a:r>
          </a:p>
          <a:p>
            <a:r>
              <a:rPr lang="en-GB" sz="2000" dirty="0">
                <a:solidFill>
                  <a:srgbClr val="000000"/>
                </a:solidFill>
              </a:rPr>
              <a:t>Conditional logit regression models  to estimate values compared for inconsistency and BIC</a:t>
            </a:r>
          </a:p>
          <a:p>
            <a:r>
              <a:rPr lang="en-GB" sz="2000" dirty="0">
                <a:solidFill>
                  <a:srgbClr val="000000"/>
                </a:solidFill>
              </a:rPr>
              <a:t>Examined heterogeneity</a:t>
            </a:r>
            <a:endParaRPr lang="en-GB" sz="2000" b="1" dirty="0">
              <a:solidFill>
                <a:srgbClr val="000000"/>
              </a:solidFill>
            </a:endParaRPr>
          </a:p>
          <a:p>
            <a:pPr marL="0" indent="0">
              <a:buNone/>
            </a:pPr>
            <a:r>
              <a:rPr lang="en-GB" sz="2000" b="1" dirty="0">
                <a:solidFill>
                  <a:srgbClr val="000000"/>
                </a:solidFill>
              </a:rPr>
              <a:t>Results </a:t>
            </a:r>
          </a:p>
          <a:p>
            <a:r>
              <a:rPr lang="en-GB" sz="2000" dirty="0">
                <a:solidFill>
                  <a:srgbClr val="000000"/>
                </a:solidFill>
              </a:rPr>
              <a:t>A model with ordered coefficients within each dimension (only vitality levels 2/3 inconsistent)</a:t>
            </a:r>
          </a:p>
          <a:p>
            <a:r>
              <a:rPr lang="en-GB" sz="2000" dirty="0">
                <a:solidFill>
                  <a:srgbClr val="000000"/>
                </a:solidFill>
              </a:rPr>
              <a:t>utility values range from -0.574 (15% worse than dead) to 1.0  </a:t>
            </a:r>
          </a:p>
          <a:p>
            <a:r>
              <a:rPr lang="en-GB" sz="2000" dirty="0">
                <a:solidFill>
                  <a:srgbClr val="000000"/>
                </a:solidFill>
              </a:rPr>
              <a:t>Most important dimension was pain, then mental health, physical, social and role functioning and vitality. </a:t>
            </a:r>
          </a:p>
          <a:p>
            <a:pPr marL="0" indent="0">
              <a:buNone/>
            </a:pPr>
            <a:endParaRPr lang="en-GB" dirty="0"/>
          </a:p>
        </p:txBody>
      </p:sp>
    </p:spTree>
    <p:extLst>
      <p:ext uri="{BB962C8B-B14F-4D97-AF65-F5344CB8AC3E}">
        <p14:creationId xmlns:p14="http://schemas.microsoft.com/office/powerpoint/2010/main" val="26975129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title"/>
          </p:nvPr>
        </p:nvSpPr>
        <p:spPr>
          <a:xfrm>
            <a:off x="2535677" y="457201"/>
            <a:ext cx="6517639" cy="667544"/>
          </a:xfrm>
        </p:spPr>
        <p:txBody>
          <a:bodyPr>
            <a:noAutofit/>
          </a:bodyPr>
          <a:lstStyle/>
          <a:p>
            <a:r>
              <a:rPr lang="en-GB" sz="3600" b="1" dirty="0"/>
              <a:t>SF-6D score (decrements)</a:t>
            </a:r>
          </a:p>
        </p:txBody>
      </p:sp>
      <p:graphicFrame>
        <p:nvGraphicFramePr>
          <p:cNvPr id="236593" name="Group 49"/>
          <p:cNvGraphicFramePr>
            <a:graphicFrameLocks noGrp="1"/>
          </p:cNvGraphicFramePr>
          <p:nvPr>
            <p:ph type="tbl" idx="1"/>
            <p:extLst>
              <p:ext uri="{D42A27DB-BD31-4B8C-83A1-F6EECF244321}">
                <p14:modId xmlns:p14="http://schemas.microsoft.com/office/powerpoint/2010/main" val="343988197"/>
              </p:ext>
            </p:extLst>
          </p:nvPr>
        </p:nvGraphicFramePr>
        <p:xfrm>
          <a:off x="611188" y="1269581"/>
          <a:ext cx="7772400" cy="5658017"/>
        </p:xfrm>
        <a:graphic>
          <a:graphicData uri="http://schemas.openxmlformats.org/drawingml/2006/table">
            <a:tbl>
              <a:tblPr/>
              <a:tblGrid>
                <a:gridCol w="2633662">
                  <a:extLst>
                    <a:ext uri="{9D8B030D-6E8A-4147-A177-3AD203B41FA5}">
                      <a16:colId xmlns:a16="http://schemas.microsoft.com/office/drawing/2014/main" val="20000"/>
                    </a:ext>
                  </a:extLst>
                </a:gridCol>
                <a:gridCol w="2547938">
                  <a:extLst>
                    <a:ext uri="{9D8B030D-6E8A-4147-A177-3AD203B41FA5}">
                      <a16:colId xmlns:a16="http://schemas.microsoft.com/office/drawing/2014/main" val="20001"/>
                    </a:ext>
                  </a:extLst>
                </a:gridCol>
                <a:gridCol w="2590800">
                  <a:extLst>
                    <a:ext uri="{9D8B030D-6E8A-4147-A177-3AD203B41FA5}">
                      <a16:colId xmlns:a16="http://schemas.microsoft.com/office/drawing/2014/main" val="20002"/>
                    </a:ext>
                  </a:extLst>
                </a:gridCol>
              </a:tblGrid>
              <a:tr h="2465618">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1" i="0" u="none" strike="noStrike" cap="none" normalizeH="0" baseline="0" dirty="0">
                          <a:ln>
                            <a:noFill/>
                          </a:ln>
                          <a:solidFill>
                            <a:schemeClr val="tx1"/>
                          </a:solidFill>
                          <a:effectLst/>
                          <a:latin typeface="TUOS Blake" pitchFamily="34" charset="0"/>
                        </a:rPr>
                        <a:t>Physical functioning</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rPr>
                        <a:t>PF2          </a:t>
                      </a:r>
                      <a:r>
                        <a:rPr kumimoji="0" lang="en-GB" sz="2000" b="0" i="0" u="none" strike="noStrike" cap="none" normalizeH="0" baseline="0" dirty="0">
                          <a:ln>
                            <a:noFill/>
                          </a:ln>
                          <a:solidFill>
                            <a:schemeClr val="tx1"/>
                          </a:solidFill>
                          <a:effectLst/>
                          <a:latin typeface="TUOS Blake" pitchFamily="34" charset="0"/>
                          <a:cs typeface="Times New Roman" pitchFamily="18" charset="0"/>
                        </a:rPr>
                        <a:t> 0.019</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cs typeface="Times New Roman" pitchFamily="18" charset="0"/>
                        </a:rPr>
                        <a:t>PF3           0.032</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cs typeface="Times New Roman" pitchFamily="18" charset="0"/>
                        </a:rPr>
                        <a:t>PF4           0.091</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cs typeface="Times New Roman" pitchFamily="18" charset="0"/>
                        </a:rPr>
                        <a:t>PF5           0.198</a:t>
                      </a:r>
                      <a:endParaRPr kumimoji="0" lang="en-GB" sz="2000" b="0" i="0" u="none" strike="noStrike" cap="none" normalizeH="0" baseline="0" dirty="0">
                        <a:ln>
                          <a:noFill/>
                        </a:ln>
                        <a:solidFill>
                          <a:schemeClr val="tx1"/>
                        </a:solidFill>
                        <a:effectLst/>
                        <a:latin typeface="TUOS Blake" pitchFamily="34" charset="0"/>
                      </a:endParaRP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1" i="0" u="none" strike="noStrike" cap="none" normalizeH="0" baseline="0" dirty="0">
                          <a:ln>
                            <a:noFill/>
                          </a:ln>
                          <a:solidFill>
                            <a:schemeClr val="tx1"/>
                          </a:solidFill>
                          <a:effectLst/>
                          <a:latin typeface="TUOS Blake" pitchFamily="34" charset="0"/>
                        </a:rPr>
                        <a:t>Social functioning</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rPr>
                        <a:t>SF2    </a:t>
                      </a:r>
                      <a:r>
                        <a:rPr kumimoji="0" lang="en-GB" sz="2000" b="0" i="0" u="none" strike="noStrike" cap="none" normalizeH="0" baseline="0" dirty="0">
                          <a:ln>
                            <a:noFill/>
                          </a:ln>
                          <a:solidFill>
                            <a:schemeClr val="tx1"/>
                          </a:solidFill>
                          <a:effectLst/>
                          <a:latin typeface="TUOS Blake" pitchFamily="34" charset="0"/>
                          <a:cs typeface="Times New Roman" pitchFamily="18" charset="0"/>
                        </a:rPr>
                        <a:t>0.009</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cs typeface="Times New Roman" pitchFamily="18" charset="0"/>
                        </a:rPr>
                        <a:t>SF3    0.025</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cs typeface="Times New Roman" pitchFamily="18" charset="0"/>
                        </a:rPr>
                        <a:t>SF4    0.102</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cs typeface="Times New Roman" pitchFamily="18" charset="0"/>
                        </a:rPr>
                        <a:t>SF5    0.135</a:t>
                      </a:r>
                      <a:endParaRPr kumimoji="0" lang="en-GB" sz="2000" b="0" i="0" u="none" strike="noStrike" cap="none" normalizeH="0" baseline="0" dirty="0">
                        <a:ln>
                          <a:noFill/>
                        </a:ln>
                        <a:solidFill>
                          <a:schemeClr val="tx1"/>
                        </a:solidFill>
                        <a:effectLst/>
                        <a:latin typeface="TUOS Blake"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1" i="0" u="none" strike="noStrike" cap="none" normalizeH="0" baseline="0" dirty="0">
                          <a:ln>
                            <a:noFill/>
                          </a:ln>
                          <a:solidFill>
                            <a:schemeClr val="tx1"/>
                          </a:solidFill>
                          <a:effectLst/>
                          <a:latin typeface="TUOS Blake" pitchFamily="34" charset="0"/>
                        </a:rPr>
                        <a:t>Pain</a:t>
                      </a:r>
                      <a:r>
                        <a:rPr kumimoji="0" lang="en-GB" sz="2000" b="0" i="0" u="none" strike="noStrike" cap="none" normalizeH="0" baseline="0" dirty="0">
                          <a:ln>
                            <a:noFill/>
                          </a:ln>
                          <a:solidFill>
                            <a:schemeClr val="tx1"/>
                          </a:solidFill>
                          <a:effectLst/>
                          <a:latin typeface="TUOS Blake" pitchFamily="34" charset="0"/>
                        </a:rPr>
                        <a:t> </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rPr>
                        <a:t>PA2     0.074</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rPr>
                        <a:t>PA3     </a:t>
                      </a:r>
                      <a:r>
                        <a:rPr kumimoji="0" lang="en-GB" sz="2000" b="0" i="0" u="none" strike="noStrike" cap="none" normalizeH="0" baseline="0" dirty="0">
                          <a:ln>
                            <a:noFill/>
                          </a:ln>
                          <a:solidFill>
                            <a:schemeClr val="tx1"/>
                          </a:solidFill>
                          <a:effectLst/>
                          <a:latin typeface="TUOS Blake" pitchFamily="34" charset="0"/>
                          <a:cs typeface="Times New Roman" pitchFamily="18" charset="0"/>
                        </a:rPr>
                        <a:t>0.097</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cs typeface="Times New Roman" pitchFamily="18" charset="0"/>
                        </a:rPr>
                        <a:t>PA4     0.141</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cs typeface="Times New Roman" pitchFamily="18" charset="0"/>
                        </a:rPr>
                        <a:t>PA5     0.462</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cs typeface="Times New Roman" pitchFamily="18" charset="0"/>
                        </a:rPr>
                        <a:t>PA6     0.618</a:t>
                      </a:r>
                      <a:endParaRPr kumimoji="0" lang="en-GB" sz="2000" b="0" i="0" u="none" strike="noStrike" cap="none" normalizeH="0" baseline="0" dirty="0">
                        <a:ln>
                          <a:noFill/>
                        </a:ln>
                        <a:solidFill>
                          <a:schemeClr val="tx1"/>
                        </a:solidFill>
                        <a:effectLst/>
                        <a:latin typeface="TUOS Blake"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054682">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1" i="0" u="none" strike="noStrike" cap="none" normalizeH="0" baseline="0" dirty="0">
                          <a:ln>
                            <a:noFill/>
                          </a:ln>
                          <a:solidFill>
                            <a:schemeClr val="tx1"/>
                          </a:solidFill>
                          <a:effectLst/>
                          <a:latin typeface="TUOS Blake" pitchFamily="34" charset="0"/>
                        </a:rPr>
                        <a:t>Role limitation</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rPr>
                        <a:t>RL 2         0.038</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rPr>
                        <a:t>RL3          0.056</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rPr>
                        <a:t>RL4          </a:t>
                      </a:r>
                      <a:r>
                        <a:rPr kumimoji="0" lang="en-GB" sz="2000" b="0" i="0" u="none" strike="noStrike" cap="none" normalizeH="0" baseline="0" dirty="0">
                          <a:ln>
                            <a:noFill/>
                          </a:ln>
                          <a:solidFill>
                            <a:schemeClr val="tx1"/>
                          </a:solidFill>
                          <a:effectLst/>
                          <a:latin typeface="TUOS Blake" pitchFamily="34" charset="0"/>
                          <a:cs typeface="Times New Roman" pitchFamily="18" charset="0"/>
                        </a:rPr>
                        <a:t>0.098</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cs typeface="Times New Roman" pitchFamily="18" charset="0"/>
                        </a:rPr>
                        <a:t> </a:t>
                      </a:r>
                      <a:r>
                        <a:rPr kumimoji="0" lang="en-GB" sz="2000" b="0" i="0" u="none" strike="noStrike" cap="none" normalizeH="0" baseline="0" dirty="0">
                          <a:ln>
                            <a:noFill/>
                          </a:ln>
                          <a:solidFill>
                            <a:schemeClr val="tx1"/>
                          </a:solidFill>
                          <a:effectLst/>
                          <a:latin typeface="TUOS Blake" pitchFamily="34" charset="0"/>
                        </a:rPr>
                        <a:t>RL5         0.100</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1" i="0" u="none" strike="noStrike" cap="none" normalizeH="0" baseline="0" dirty="0">
                          <a:ln>
                            <a:noFill/>
                          </a:ln>
                          <a:solidFill>
                            <a:schemeClr val="tx1"/>
                          </a:solidFill>
                          <a:effectLst/>
                          <a:latin typeface="TUOS Blake" pitchFamily="34" charset="0"/>
                        </a:rPr>
                        <a:t>Mental health</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rPr>
                        <a:t>MH2    0.025 </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rPr>
                        <a:t>MH3    </a:t>
                      </a:r>
                      <a:r>
                        <a:rPr kumimoji="0" lang="en-GB" sz="2000" b="0" i="0" u="none" strike="noStrike" cap="none" normalizeH="0" baseline="0" dirty="0">
                          <a:ln>
                            <a:noFill/>
                          </a:ln>
                          <a:solidFill>
                            <a:schemeClr val="tx1"/>
                          </a:solidFill>
                          <a:effectLst/>
                          <a:latin typeface="TUOS Blake" pitchFamily="34" charset="0"/>
                          <a:cs typeface="Times New Roman" pitchFamily="18" charset="0"/>
                        </a:rPr>
                        <a:t>0.085</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cs typeface="Times New Roman" pitchFamily="18" charset="0"/>
                        </a:rPr>
                        <a:t>MH4    0.236</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cs typeface="Times New Roman" pitchFamily="18" charset="0"/>
                        </a:rPr>
                        <a:t>MH5    0.325</a:t>
                      </a:r>
                      <a:endParaRPr kumimoji="0" lang="en-GB" sz="2000" b="0" i="0" u="none" strike="noStrike" cap="none" normalizeH="0" baseline="0" dirty="0">
                        <a:ln>
                          <a:noFill/>
                        </a:ln>
                        <a:solidFill>
                          <a:schemeClr val="tx1"/>
                        </a:solidFill>
                        <a:effectLst/>
                        <a:latin typeface="TUOS Blake" pitchFamily="34" charset="0"/>
                      </a:endParaRP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1" i="0" u="none" strike="noStrike" cap="none" normalizeH="0" baseline="0" dirty="0">
                          <a:ln>
                            <a:noFill/>
                          </a:ln>
                          <a:solidFill>
                            <a:schemeClr val="tx1"/>
                          </a:solidFill>
                          <a:effectLst/>
                          <a:latin typeface="TUOS Blake" pitchFamily="34" charset="0"/>
                        </a:rPr>
                        <a:t>Vitality</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rPr>
                        <a:t>V2      0.018</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rPr>
                        <a:t>V3      0.018</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rPr>
                        <a:t>V4      </a:t>
                      </a:r>
                      <a:r>
                        <a:rPr kumimoji="0" lang="en-GB" sz="2000" b="0" i="0" u="none" strike="noStrike" cap="none" normalizeH="0" baseline="0" dirty="0">
                          <a:ln>
                            <a:noFill/>
                          </a:ln>
                          <a:solidFill>
                            <a:schemeClr val="tx1"/>
                          </a:solidFill>
                          <a:effectLst/>
                          <a:latin typeface="TUOS Blake" pitchFamily="34" charset="0"/>
                          <a:cs typeface="Times New Roman" pitchFamily="18" charset="0"/>
                        </a:rPr>
                        <a:t>0.083</a:t>
                      </a:r>
                    </a:p>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cs typeface="Times New Roman" pitchFamily="18" charset="0"/>
                        </a:rPr>
                        <a:t>V5      0.125</a:t>
                      </a:r>
                    </a:p>
                    <a:p>
                      <a:pPr marL="0" marR="0" lvl="0" indent="0" algn="l" defTabSz="914400" rtl="0" eaLnBrk="1" fontAlgn="base" latinLnBrk="0" hangingPunct="1">
                        <a:lnSpc>
                          <a:spcPct val="100000"/>
                        </a:lnSpc>
                        <a:spcBef>
                          <a:spcPct val="30000"/>
                        </a:spcBef>
                        <a:spcAft>
                          <a:spcPct val="0"/>
                        </a:spcAft>
                        <a:buClrTx/>
                        <a:buSzTx/>
                        <a:buFontTx/>
                        <a:buNone/>
                        <a:tabLst/>
                      </a:pPr>
                      <a:endParaRPr kumimoji="0" lang="en-GB" sz="2000" b="0" i="0" u="none" strike="noStrike" cap="none" normalizeH="0" baseline="0" dirty="0">
                        <a:ln>
                          <a:noFill/>
                        </a:ln>
                        <a:solidFill>
                          <a:schemeClr val="tx1"/>
                        </a:solidFill>
                        <a:effectLst/>
                        <a:latin typeface="TUOS Blake" pitchFamily="34" charset="0"/>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14959">
                <a:tc gridSpan="3">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2000" b="0" i="0" u="none" strike="noStrike" cap="none" normalizeH="0" baseline="0" dirty="0">
                          <a:ln>
                            <a:noFill/>
                          </a:ln>
                          <a:solidFill>
                            <a:schemeClr val="tx1"/>
                          </a:solidFill>
                          <a:effectLst/>
                          <a:latin typeface="TUOS Blake" pitchFamily="34" charset="0"/>
                        </a:rPr>
                        <a:t>Interaction term WORST </a:t>
                      </a:r>
                      <a:r>
                        <a:rPr kumimoji="0" lang="en-GB" sz="2000" b="0" i="0" u="none" strike="noStrike" cap="none" normalizeH="0" baseline="0" dirty="0">
                          <a:ln>
                            <a:noFill/>
                          </a:ln>
                          <a:solidFill>
                            <a:schemeClr val="tx1"/>
                          </a:solidFill>
                          <a:effectLst/>
                          <a:latin typeface="TUOS Blake" pitchFamily="34" charset="0"/>
                          <a:cs typeface="Times New Roman" pitchFamily="18" charset="0"/>
                        </a:rPr>
                        <a:t>-0.084 (if at 3 most serious levels for PF or at 2 most serious levels for any other dimension)</a:t>
                      </a:r>
                    </a:p>
                  </a:txBody>
                  <a:tcPr horzOverflow="overflow">
                    <a:lnL w="28575"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sm" len="sm"/>
                      <a:tailEnd type="none" w="sm" len="sm"/>
                    </a:lnB>
                    <a:lnTlToBr>
                      <a:noFill/>
                    </a:lnTlToBr>
                    <a:lnBlToTr>
                      <a:noFill/>
                    </a:lnBlToTr>
                    <a:no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42430311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059DA-B05B-48B9-A526-C3E68265423B}"/>
              </a:ext>
            </a:extLst>
          </p:cNvPr>
          <p:cNvSpPr>
            <a:spLocks noGrp="1"/>
          </p:cNvSpPr>
          <p:nvPr>
            <p:ph type="title"/>
          </p:nvPr>
        </p:nvSpPr>
        <p:spPr/>
        <p:txBody>
          <a:bodyPr/>
          <a:lstStyle/>
          <a:p>
            <a:r>
              <a:rPr lang="en-GB" b="1" dirty="0">
                <a:latin typeface="+mn-lt"/>
              </a:rPr>
              <a:t>Translation and valuation of SF-6Dv2 in China</a:t>
            </a:r>
            <a:endParaRPr lang="en-GB" dirty="0">
              <a:latin typeface="+mn-lt"/>
            </a:endParaRPr>
          </a:p>
        </p:txBody>
      </p:sp>
      <p:sp>
        <p:nvSpPr>
          <p:cNvPr id="3" name="Content Placeholder 2">
            <a:extLst>
              <a:ext uri="{FF2B5EF4-FFF2-40B4-BE49-F238E27FC236}">
                <a16:creationId xmlns:a16="http://schemas.microsoft.com/office/drawing/2014/main" id="{ECD8261E-D197-467E-BC68-B348F499EE8F}"/>
              </a:ext>
            </a:extLst>
          </p:cNvPr>
          <p:cNvSpPr>
            <a:spLocks noGrp="1"/>
          </p:cNvSpPr>
          <p:nvPr>
            <p:ph idx="1"/>
          </p:nvPr>
        </p:nvSpPr>
        <p:spPr/>
        <p:txBody>
          <a:bodyPr/>
          <a:lstStyle/>
          <a:p>
            <a:pPr marL="0" indent="0">
              <a:buNone/>
            </a:pPr>
            <a:endParaRPr lang="en-GB" dirty="0"/>
          </a:p>
          <a:p>
            <a:pPr marL="0" indent="0">
              <a:buNone/>
            </a:pPr>
            <a:r>
              <a:rPr lang="en-GB" dirty="0"/>
              <a:t>By</a:t>
            </a:r>
          </a:p>
          <a:p>
            <a:pPr marL="0" indent="0">
              <a:buNone/>
            </a:pPr>
            <a:r>
              <a:rPr lang="en-US" dirty="0">
                <a:latin typeface="Times New Roman" panose="02020603050405020304" pitchFamily="18" charset="0"/>
                <a:ea typeface="SimSun" panose="02010600030101010101" pitchFamily="2" charset="-122"/>
                <a:cs typeface="Times New Roman (正文 CS 字体)"/>
              </a:rPr>
              <a:t>Jing Wu*, </a:t>
            </a:r>
            <a:r>
              <a:rPr lang="en-US" dirty="0" err="1">
                <a:latin typeface="Times New Roman" panose="02020603050405020304" pitchFamily="18" charset="0"/>
                <a:ea typeface="SimSun" panose="02010600030101010101" pitchFamily="2" charset="-122"/>
                <a:cs typeface="Times New Roman (正文 CS 字体)"/>
              </a:rPr>
              <a:t>Shitong</a:t>
            </a:r>
            <a:r>
              <a:rPr lang="en-US" dirty="0">
                <a:latin typeface="Times New Roman" panose="02020603050405020304" pitchFamily="18" charset="0"/>
                <a:ea typeface="SimSun" panose="02010600030101010101" pitchFamily="2" charset="-122"/>
                <a:cs typeface="Times New Roman (正文 CS 字体)"/>
              </a:rPr>
              <a:t> </a:t>
            </a:r>
            <a:r>
              <a:rPr lang="en-US" dirty="0" err="1">
                <a:latin typeface="Times New Roman" panose="02020603050405020304" pitchFamily="18" charset="0"/>
                <a:ea typeface="SimSun" panose="02010600030101010101" pitchFamily="2" charset="-122"/>
                <a:cs typeface="Times New Roman (正文 CS 字体)"/>
              </a:rPr>
              <a:t>Xie</a:t>
            </a:r>
            <a:r>
              <a:rPr lang="en-US" dirty="0">
                <a:latin typeface="Times New Roman" panose="02020603050405020304" pitchFamily="18" charset="0"/>
                <a:ea typeface="SimSun" panose="02010600030101010101" pitchFamily="2" charset="-122"/>
                <a:cs typeface="Times New Roman (正文 CS 字体)"/>
              </a:rPr>
              <a:t> JW*, </a:t>
            </a:r>
            <a:r>
              <a:rPr lang="en-US" dirty="0" err="1">
                <a:latin typeface="Times New Roman" panose="02020603050405020304" pitchFamily="18" charset="0"/>
                <a:ea typeface="SimSun" panose="02010600030101010101" pitchFamily="2" charset="-122"/>
                <a:cs typeface="Times New Roman (正文 CS 字体)"/>
              </a:rPr>
              <a:t>Xiaoning</a:t>
            </a:r>
            <a:r>
              <a:rPr lang="en-US" dirty="0">
                <a:latin typeface="Times New Roman" panose="02020603050405020304" pitchFamily="18" charset="0"/>
                <a:ea typeface="SimSun" panose="02010600030101010101" pitchFamily="2" charset="-122"/>
                <a:cs typeface="Times New Roman (正文 CS 字体)"/>
              </a:rPr>
              <a:t> He*, Gang Chen, John Brazier</a:t>
            </a:r>
          </a:p>
          <a:p>
            <a:pPr marL="0" indent="0">
              <a:buNone/>
            </a:pPr>
            <a:endParaRPr lang="en-US" sz="1800" dirty="0">
              <a:latin typeface="Times New Roman" panose="02020603050405020304" pitchFamily="18" charset="0"/>
              <a:ea typeface="SimSun" panose="02010600030101010101" pitchFamily="2" charset="-122"/>
              <a:cs typeface="Times New Roman (正文 CS 字体)"/>
            </a:endParaRPr>
          </a:p>
          <a:p>
            <a:pPr marL="0" indent="0">
              <a:buNone/>
            </a:pPr>
            <a:r>
              <a:rPr lang="en-GB" sz="1800" dirty="0">
                <a:latin typeface="Times New Roman" panose="02020603050405020304" pitchFamily="18" charset="0"/>
                <a:ea typeface="SimSun" panose="02010600030101010101" pitchFamily="2" charset="-122"/>
                <a:cs typeface="Times New Roman (正文 CS 字体)"/>
              </a:rPr>
              <a:t>* School of Pharmaceutical Science and Technology, 209-4, 24th building, Tianjin University, 92th </a:t>
            </a:r>
            <a:r>
              <a:rPr lang="en-GB" sz="1800" dirty="0" err="1">
                <a:latin typeface="Times New Roman" panose="02020603050405020304" pitchFamily="18" charset="0"/>
                <a:ea typeface="SimSun" panose="02010600030101010101" pitchFamily="2" charset="-122"/>
                <a:cs typeface="Times New Roman (正文 CS 字体)"/>
              </a:rPr>
              <a:t>Weijin</a:t>
            </a:r>
            <a:r>
              <a:rPr lang="en-GB" sz="1800" dirty="0">
                <a:latin typeface="Times New Roman" panose="02020603050405020304" pitchFamily="18" charset="0"/>
                <a:ea typeface="SimSun" panose="02010600030101010101" pitchFamily="2" charset="-122"/>
                <a:cs typeface="Times New Roman (正文 CS 字体)"/>
              </a:rPr>
              <a:t> Road, Nankai District, Tianjin, China</a:t>
            </a:r>
            <a:endParaRPr lang="en-GB" sz="1800" dirty="0"/>
          </a:p>
        </p:txBody>
      </p:sp>
    </p:spTree>
    <p:extLst>
      <p:ext uri="{BB962C8B-B14F-4D97-AF65-F5344CB8AC3E}">
        <p14:creationId xmlns:p14="http://schemas.microsoft.com/office/powerpoint/2010/main" val="42861232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622EE-FF76-48EC-9756-6A376CC5E259}"/>
              </a:ext>
            </a:extLst>
          </p:cNvPr>
          <p:cNvSpPr>
            <a:spLocks noGrp="1"/>
          </p:cNvSpPr>
          <p:nvPr>
            <p:ph type="title"/>
          </p:nvPr>
        </p:nvSpPr>
        <p:spPr>
          <a:xfrm>
            <a:off x="609600" y="1050426"/>
            <a:ext cx="8229600" cy="1083174"/>
          </a:xfrm>
        </p:spPr>
        <p:txBody>
          <a:bodyPr/>
          <a:lstStyle/>
          <a:p>
            <a:pPr algn="ctr"/>
            <a:r>
              <a:rPr lang="en-GB" sz="3200" b="1" dirty="0"/>
              <a:t>Translation of SF-6Dv2 in China</a:t>
            </a:r>
            <a:br>
              <a:rPr lang="en-GB" sz="3200" b="1" dirty="0"/>
            </a:br>
            <a:r>
              <a:rPr lang="en-GB" sz="3200" b="1" dirty="0"/>
              <a:t>(Wu et al, 2020)</a:t>
            </a:r>
          </a:p>
        </p:txBody>
      </p:sp>
      <p:sp>
        <p:nvSpPr>
          <p:cNvPr id="4" name="Title 1">
            <a:extLst>
              <a:ext uri="{FF2B5EF4-FFF2-40B4-BE49-F238E27FC236}">
                <a16:creationId xmlns:a16="http://schemas.microsoft.com/office/drawing/2014/main" id="{68B63953-AFC4-477D-998F-C388C0E38374}"/>
              </a:ext>
            </a:extLst>
          </p:cNvPr>
          <p:cNvSpPr txBox="1">
            <a:spLocks/>
          </p:cNvSpPr>
          <p:nvPr/>
        </p:nvSpPr>
        <p:spPr bwMode="auto">
          <a:xfrm>
            <a:off x="762000" y="1935480"/>
            <a:ext cx="7936136" cy="48129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1" fontAlgn="base" hangingPunct="1">
              <a:lnSpc>
                <a:spcPct val="83000"/>
              </a:lnSpc>
              <a:spcBef>
                <a:spcPct val="0"/>
              </a:spcBef>
              <a:spcAft>
                <a:spcPct val="0"/>
              </a:spcAft>
              <a:defRPr sz="4400">
                <a:solidFill>
                  <a:srgbClr val="2A196F"/>
                </a:solidFill>
                <a:latin typeface="+mj-lt"/>
                <a:ea typeface="MS PGothic" pitchFamily="34" charset="-128"/>
                <a:cs typeface="ＭＳ Ｐゴシック" charset="0"/>
              </a:defRPr>
            </a:lvl1pPr>
            <a:lvl2pPr algn="l" rtl="0" eaLnBrk="1" fontAlgn="base" hangingPunct="1">
              <a:lnSpc>
                <a:spcPct val="83000"/>
              </a:lnSpc>
              <a:spcBef>
                <a:spcPct val="0"/>
              </a:spcBef>
              <a:spcAft>
                <a:spcPct val="0"/>
              </a:spcAft>
              <a:defRPr sz="4400">
                <a:solidFill>
                  <a:srgbClr val="2A196F"/>
                </a:solidFill>
                <a:latin typeface="TUOS Stephenson" pitchFamily="-128" charset="0"/>
                <a:ea typeface="MS PGothic" pitchFamily="34" charset="-128"/>
                <a:cs typeface="ＭＳ Ｐゴシック" charset="0"/>
              </a:defRPr>
            </a:lvl2pPr>
            <a:lvl3pPr algn="l" rtl="0" eaLnBrk="1" fontAlgn="base" hangingPunct="1">
              <a:lnSpc>
                <a:spcPct val="83000"/>
              </a:lnSpc>
              <a:spcBef>
                <a:spcPct val="0"/>
              </a:spcBef>
              <a:spcAft>
                <a:spcPct val="0"/>
              </a:spcAft>
              <a:defRPr sz="4400">
                <a:solidFill>
                  <a:srgbClr val="2A196F"/>
                </a:solidFill>
                <a:latin typeface="TUOS Stephenson" pitchFamily="-128" charset="0"/>
                <a:ea typeface="MS PGothic" pitchFamily="34" charset="-128"/>
                <a:cs typeface="ＭＳ Ｐゴシック" charset="0"/>
              </a:defRPr>
            </a:lvl3pPr>
            <a:lvl4pPr algn="l" rtl="0" eaLnBrk="1" fontAlgn="base" hangingPunct="1">
              <a:lnSpc>
                <a:spcPct val="83000"/>
              </a:lnSpc>
              <a:spcBef>
                <a:spcPct val="0"/>
              </a:spcBef>
              <a:spcAft>
                <a:spcPct val="0"/>
              </a:spcAft>
              <a:defRPr sz="4400">
                <a:solidFill>
                  <a:srgbClr val="2A196F"/>
                </a:solidFill>
                <a:latin typeface="TUOS Stephenson" pitchFamily="-128" charset="0"/>
                <a:ea typeface="MS PGothic" pitchFamily="34" charset="-128"/>
                <a:cs typeface="ＭＳ Ｐゴシック" charset="0"/>
              </a:defRPr>
            </a:lvl4pPr>
            <a:lvl5pPr algn="l" rtl="0" eaLnBrk="1" fontAlgn="base" hangingPunct="1">
              <a:lnSpc>
                <a:spcPct val="83000"/>
              </a:lnSpc>
              <a:spcBef>
                <a:spcPct val="0"/>
              </a:spcBef>
              <a:spcAft>
                <a:spcPct val="0"/>
              </a:spcAft>
              <a:defRPr sz="4400">
                <a:solidFill>
                  <a:srgbClr val="2A196F"/>
                </a:solidFill>
                <a:latin typeface="TUOS Stephenson" pitchFamily="-128" charset="0"/>
                <a:ea typeface="MS PGothic" pitchFamily="34" charset="-128"/>
                <a:cs typeface="ＭＳ Ｐゴシック" charset="0"/>
              </a:defRPr>
            </a:lvl5pPr>
            <a:lvl6pPr marL="457200" algn="l" rtl="0" eaLnBrk="1" fontAlgn="base" hangingPunct="1">
              <a:lnSpc>
                <a:spcPct val="83000"/>
              </a:lnSpc>
              <a:spcBef>
                <a:spcPct val="0"/>
              </a:spcBef>
              <a:spcAft>
                <a:spcPct val="0"/>
              </a:spcAft>
              <a:defRPr sz="4400">
                <a:solidFill>
                  <a:srgbClr val="2A196F"/>
                </a:solidFill>
                <a:latin typeface="TUOS Stephenson" pitchFamily="-128" charset="0"/>
              </a:defRPr>
            </a:lvl6pPr>
            <a:lvl7pPr marL="914400" algn="l" rtl="0" eaLnBrk="1" fontAlgn="base" hangingPunct="1">
              <a:lnSpc>
                <a:spcPct val="83000"/>
              </a:lnSpc>
              <a:spcBef>
                <a:spcPct val="0"/>
              </a:spcBef>
              <a:spcAft>
                <a:spcPct val="0"/>
              </a:spcAft>
              <a:defRPr sz="4400">
                <a:solidFill>
                  <a:srgbClr val="2A196F"/>
                </a:solidFill>
                <a:latin typeface="TUOS Stephenson" pitchFamily="-128" charset="0"/>
              </a:defRPr>
            </a:lvl7pPr>
            <a:lvl8pPr marL="1371600" algn="l" rtl="0" eaLnBrk="1" fontAlgn="base" hangingPunct="1">
              <a:lnSpc>
                <a:spcPct val="83000"/>
              </a:lnSpc>
              <a:spcBef>
                <a:spcPct val="0"/>
              </a:spcBef>
              <a:spcAft>
                <a:spcPct val="0"/>
              </a:spcAft>
              <a:defRPr sz="4400">
                <a:solidFill>
                  <a:srgbClr val="2A196F"/>
                </a:solidFill>
                <a:latin typeface="TUOS Stephenson" pitchFamily="-128" charset="0"/>
              </a:defRPr>
            </a:lvl8pPr>
            <a:lvl9pPr marL="1828800" algn="l" rtl="0" eaLnBrk="1" fontAlgn="base" hangingPunct="1">
              <a:lnSpc>
                <a:spcPct val="83000"/>
              </a:lnSpc>
              <a:spcBef>
                <a:spcPct val="0"/>
              </a:spcBef>
              <a:spcAft>
                <a:spcPct val="0"/>
              </a:spcAft>
              <a:defRPr sz="4400">
                <a:solidFill>
                  <a:srgbClr val="2A196F"/>
                </a:solidFill>
                <a:latin typeface="TUOS Stephenson" pitchFamily="-128" charset="0"/>
              </a:defRPr>
            </a:lvl9pPr>
          </a:lstStyle>
          <a:p>
            <a:pPr marL="457200" indent="-457200">
              <a:buFont typeface="Arial" panose="020B0604020202020204" pitchFamily="34" charset="0"/>
              <a:buChar char="•"/>
            </a:pPr>
            <a:endParaRPr lang="en-GB" sz="2400" kern="0" dirty="0">
              <a:solidFill>
                <a:srgbClr val="000000"/>
              </a:solidFill>
              <a:latin typeface="+mn-lt"/>
            </a:endParaRPr>
          </a:p>
          <a:p>
            <a:pPr marL="457200" indent="-457200">
              <a:buFont typeface="Arial" panose="020B0604020202020204" pitchFamily="34" charset="0"/>
              <a:buChar char="•"/>
            </a:pPr>
            <a:r>
              <a:rPr lang="en-GB" sz="2400" kern="0" dirty="0">
                <a:solidFill>
                  <a:srgbClr val="000000"/>
                </a:solidFill>
                <a:latin typeface="+mn-lt"/>
              </a:rPr>
              <a:t>Translated and culturally adapted for China</a:t>
            </a:r>
          </a:p>
          <a:p>
            <a:pPr marL="457200" indent="-457200">
              <a:buFont typeface="Arial" panose="020B0604020202020204" pitchFamily="34" charset="0"/>
              <a:buChar char="•"/>
            </a:pPr>
            <a:endParaRPr lang="en-GB" sz="2400" kern="0" dirty="0">
              <a:solidFill>
                <a:srgbClr val="000000"/>
              </a:solidFill>
              <a:latin typeface="+mn-lt"/>
            </a:endParaRPr>
          </a:p>
          <a:p>
            <a:pPr marL="457200" indent="-457200">
              <a:buFont typeface="Arial" panose="020B0604020202020204" pitchFamily="34" charset="0"/>
              <a:buChar char="•"/>
            </a:pPr>
            <a:r>
              <a:rPr lang="en-GB" sz="2400" kern="0" dirty="0">
                <a:solidFill>
                  <a:srgbClr val="000000"/>
                </a:solidFill>
                <a:latin typeface="+mn-lt"/>
              </a:rPr>
              <a:t>Followed the international guidelines:  forward translation by two independent translators and reconciled; independent backward translation; harmonisation and then approval</a:t>
            </a:r>
          </a:p>
          <a:p>
            <a:pPr marL="457200" indent="-457200">
              <a:buFont typeface="Arial" panose="020B0604020202020204" pitchFamily="34" charset="0"/>
              <a:buChar char="•"/>
            </a:pPr>
            <a:endParaRPr lang="en-GB" sz="2400" kern="0" dirty="0">
              <a:solidFill>
                <a:srgbClr val="000000"/>
              </a:solidFill>
              <a:latin typeface="+mn-lt"/>
            </a:endParaRPr>
          </a:p>
          <a:p>
            <a:pPr marL="457200" indent="-457200">
              <a:buFont typeface="Arial" panose="020B0604020202020204" pitchFamily="34" charset="0"/>
              <a:buChar char="•"/>
            </a:pPr>
            <a:r>
              <a:rPr lang="en-GB" sz="2400" kern="0" dirty="0">
                <a:solidFill>
                  <a:srgbClr val="000000"/>
                </a:solidFill>
                <a:latin typeface="+mn-lt"/>
              </a:rPr>
              <a:t>Face-to-face cognitive debriefing was carried out in a small sample of the Chinese general population, using both think-aloud and retrospective probing methods.</a:t>
            </a:r>
          </a:p>
          <a:p>
            <a:endParaRPr lang="en-GB" sz="2400" kern="0" dirty="0">
              <a:solidFill>
                <a:srgbClr val="000000"/>
              </a:solidFill>
              <a:latin typeface="+mn-lt"/>
            </a:endParaRPr>
          </a:p>
          <a:p>
            <a:r>
              <a:rPr lang="en-GB" sz="2400" b="1" kern="0" dirty="0">
                <a:solidFill>
                  <a:srgbClr val="000000"/>
                </a:solidFill>
              </a:rPr>
              <a:t>Result: A simplified Chinese version</a:t>
            </a:r>
          </a:p>
          <a:p>
            <a:endParaRPr lang="en-GB" sz="2800" kern="0" dirty="0">
              <a:solidFill>
                <a:srgbClr val="000000"/>
              </a:solidFill>
              <a:latin typeface="+mn-lt"/>
            </a:endParaRPr>
          </a:p>
          <a:p>
            <a:endParaRPr lang="en-GB" sz="2800" kern="0" dirty="0">
              <a:solidFill>
                <a:srgbClr val="000000"/>
              </a:solidFill>
              <a:latin typeface="+mn-lt"/>
            </a:endParaRPr>
          </a:p>
          <a:p>
            <a:endParaRPr lang="en-GB" sz="2800" kern="0" dirty="0">
              <a:solidFill>
                <a:schemeClr val="tx1"/>
              </a:solidFill>
            </a:endParaRPr>
          </a:p>
          <a:p>
            <a:endParaRPr lang="en-GB" sz="2800" kern="0" dirty="0"/>
          </a:p>
          <a:p>
            <a:endParaRPr lang="en-GB" kern="0" dirty="0"/>
          </a:p>
        </p:txBody>
      </p:sp>
    </p:spTree>
    <p:extLst>
      <p:ext uri="{BB962C8B-B14F-4D97-AF65-F5344CB8AC3E}">
        <p14:creationId xmlns:p14="http://schemas.microsoft.com/office/powerpoint/2010/main" val="23421791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B8484F7-1C6C-4EAF-B831-53168B6466A2}"/>
              </a:ext>
            </a:extLst>
          </p:cNvPr>
          <p:cNvGraphicFramePr>
            <a:graphicFrameLocks noGrp="1"/>
          </p:cNvGraphicFramePr>
          <p:nvPr>
            <p:extLst>
              <p:ext uri="{D42A27DB-BD31-4B8C-83A1-F6EECF244321}">
                <p14:modId xmlns:p14="http://schemas.microsoft.com/office/powerpoint/2010/main" val="2888373930"/>
              </p:ext>
            </p:extLst>
          </p:nvPr>
        </p:nvGraphicFramePr>
        <p:xfrm>
          <a:off x="974857" y="1413164"/>
          <a:ext cx="7526796" cy="5291409"/>
        </p:xfrm>
        <a:graphic>
          <a:graphicData uri="http://schemas.openxmlformats.org/drawingml/2006/table">
            <a:tbl>
              <a:tblPr firstRow="1" firstCol="1" bandRow="1"/>
              <a:tblGrid>
                <a:gridCol w="629240">
                  <a:extLst>
                    <a:ext uri="{9D8B030D-6E8A-4147-A177-3AD203B41FA5}">
                      <a16:colId xmlns:a16="http://schemas.microsoft.com/office/drawing/2014/main" val="3885212735"/>
                    </a:ext>
                  </a:extLst>
                </a:gridCol>
                <a:gridCol w="2854161">
                  <a:extLst>
                    <a:ext uri="{9D8B030D-6E8A-4147-A177-3AD203B41FA5}">
                      <a16:colId xmlns:a16="http://schemas.microsoft.com/office/drawing/2014/main" val="234959298"/>
                    </a:ext>
                  </a:extLst>
                </a:gridCol>
                <a:gridCol w="2017182">
                  <a:extLst>
                    <a:ext uri="{9D8B030D-6E8A-4147-A177-3AD203B41FA5}">
                      <a16:colId xmlns:a16="http://schemas.microsoft.com/office/drawing/2014/main" val="3626712782"/>
                    </a:ext>
                  </a:extLst>
                </a:gridCol>
                <a:gridCol w="2026213">
                  <a:extLst>
                    <a:ext uri="{9D8B030D-6E8A-4147-A177-3AD203B41FA5}">
                      <a16:colId xmlns:a16="http://schemas.microsoft.com/office/drawing/2014/main" val="975530572"/>
                    </a:ext>
                  </a:extLst>
                </a:gridCol>
              </a:tblGrid>
              <a:tr h="373143">
                <a:tc>
                  <a:txBody>
                    <a:bodyPr/>
                    <a:lstStyle/>
                    <a:p>
                      <a:pPr indent="127000" algn="ctr">
                        <a:lnSpc>
                          <a:spcPct val="150000"/>
                        </a:lnSpc>
                        <a:spcBef>
                          <a:spcPts val="250"/>
                        </a:spcBef>
                        <a:spcAft>
                          <a:spcPts val="0"/>
                        </a:spcAft>
                      </a:pPr>
                      <a:r>
                        <a:rPr lang="en-US" sz="800" kern="100">
                          <a:effectLst/>
                          <a:latin typeface="Times New Roman" panose="02020603050405020304" pitchFamily="18" charset="0"/>
                          <a:ea typeface="SimSun" panose="02010600030101010101" pitchFamily="2" charset="-122"/>
                          <a:cs typeface="Times New Roman (正文 CS 字体)"/>
                        </a:rPr>
                        <a:t> </a:t>
                      </a:r>
                      <a:endParaRPr lang="en-GB" sz="900" kern="100">
                        <a:effectLst/>
                        <a:latin typeface="Times New Roman" panose="02020603050405020304" pitchFamily="18" charset="0"/>
                        <a:ea typeface="SimSun" panose="02010600030101010101" pitchFamily="2" charset="-122"/>
                        <a:cs typeface="Times New Roman (正文 CS 字体)"/>
                      </a:endParaRPr>
                    </a:p>
                  </a:txBody>
                  <a:tcPr marL="49284" marR="49284"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27000" algn="ctr">
                        <a:lnSpc>
                          <a:spcPts val="1200"/>
                        </a:lnSpc>
                        <a:spcBef>
                          <a:spcPts val="250"/>
                        </a:spcBef>
                        <a:spcAft>
                          <a:spcPts val="0"/>
                        </a:spcAft>
                      </a:pPr>
                      <a:r>
                        <a:rPr lang="en-US" sz="800" b="1" kern="100">
                          <a:effectLst/>
                          <a:latin typeface="Times New Roman" panose="02020603050405020304" pitchFamily="18" charset="0"/>
                          <a:ea typeface="SimSun" panose="02010600030101010101" pitchFamily="2" charset="-122"/>
                          <a:cs typeface="Times New Roman (正文 CS 字体)"/>
                        </a:rPr>
                        <a:t>The original English version of SF-6Dv2</a:t>
                      </a:r>
                      <a:endParaRPr lang="en-GB" sz="900" kern="100">
                        <a:effectLst/>
                        <a:latin typeface="Times New Roman" panose="02020603050405020304" pitchFamily="18" charset="0"/>
                        <a:ea typeface="SimSun" panose="02010600030101010101" pitchFamily="2" charset="-122"/>
                        <a:cs typeface="Times New Roman (正文 CS 字体)"/>
                      </a:endParaRPr>
                    </a:p>
                  </a:txBody>
                  <a:tcPr marL="49284" marR="492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27000" algn="ctr">
                        <a:lnSpc>
                          <a:spcPts val="1200"/>
                        </a:lnSpc>
                        <a:spcBef>
                          <a:spcPts val="250"/>
                        </a:spcBef>
                        <a:spcAft>
                          <a:spcPts val="0"/>
                        </a:spcAft>
                      </a:pPr>
                      <a:r>
                        <a:rPr lang="en-US" sz="800" b="1" kern="100">
                          <a:effectLst/>
                          <a:latin typeface="Times New Roman" panose="02020603050405020304" pitchFamily="18" charset="0"/>
                          <a:ea typeface="SimSun" panose="02010600030101010101" pitchFamily="2" charset="-122"/>
                          <a:cs typeface="Times New Roman (正文 CS 字体)"/>
                        </a:rPr>
                        <a:t>The initial translation of</a:t>
                      </a:r>
                      <a:endParaRPr lang="en-GB" sz="900" kern="100">
                        <a:effectLst/>
                        <a:latin typeface="Times New Roman" panose="02020603050405020304" pitchFamily="18" charset="0"/>
                        <a:ea typeface="SimSun" panose="02010600030101010101" pitchFamily="2" charset="-122"/>
                        <a:cs typeface="Times New Roman (正文 CS 字体)"/>
                      </a:endParaRPr>
                    </a:p>
                    <a:p>
                      <a:pPr indent="127000" algn="ctr">
                        <a:lnSpc>
                          <a:spcPts val="1200"/>
                        </a:lnSpc>
                        <a:spcBef>
                          <a:spcPts val="250"/>
                        </a:spcBef>
                        <a:spcAft>
                          <a:spcPts val="0"/>
                        </a:spcAft>
                      </a:pPr>
                      <a:r>
                        <a:rPr lang="en-US" sz="800" b="1" kern="100">
                          <a:effectLst/>
                          <a:latin typeface="Times New Roman" panose="02020603050405020304" pitchFamily="18" charset="0"/>
                          <a:ea typeface="SimSun" panose="02010600030101010101" pitchFamily="2" charset="-122"/>
                          <a:cs typeface="Times New Roman (正文 CS 字体)"/>
                        </a:rPr>
                        <a:t>Simplified Chinese version of SF-6Dv2</a:t>
                      </a:r>
                      <a:endParaRPr lang="en-GB" sz="900" kern="100">
                        <a:effectLst/>
                        <a:latin typeface="Times New Roman" panose="02020603050405020304" pitchFamily="18" charset="0"/>
                        <a:ea typeface="SimSun" panose="02010600030101010101" pitchFamily="2" charset="-122"/>
                        <a:cs typeface="Times New Roman (正文 CS 字体)"/>
                      </a:endParaRPr>
                    </a:p>
                  </a:txBody>
                  <a:tcPr marL="49284" marR="492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27000" algn="ctr">
                        <a:lnSpc>
                          <a:spcPts val="1200"/>
                        </a:lnSpc>
                        <a:spcBef>
                          <a:spcPts val="250"/>
                        </a:spcBef>
                        <a:spcAft>
                          <a:spcPts val="0"/>
                        </a:spcAft>
                      </a:pPr>
                      <a:r>
                        <a:rPr lang="en-US" sz="800" b="1" kern="100">
                          <a:effectLst/>
                          <a:latin typeface="Times New Roman" panose="02020603050405020304" pitchFamily="18" charset="0"/>
                          <a:ea typeface="SimSun" panose="02010600030101010101" pitchFamily="2" charset="-122"/>
                          <a:cs typeface="Times New Roman (正文 CS 字体)"/>
                        </a:rPr>
                        <a:t>The final Simplified Chinese version of SF-6Dv2</a:t>
                      </a:r>
                      <a:endParaRPr lang="en-GB" sz="900" kern="100">
                        <a:effectLst/>
                        <a:latin typeface="Times New Roman" panose="02020603050405020304" pitchFamily="18" charset="0"/>
                        <a:ea typeface="SimSun" panose="02010600030101010101" pitchFamily="2" charset="-122"/>
                        <a:cs typeface="Times New Roman (正文 CS 字体)"/>
                      </a:endParaRPr>
                    </a:p>
                  </a:txBody>
                  <a:tcPr marL="49284" marR="492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90785278"/>
                  </a:ext>
                </a:extLst>
              </a:tr>
              <a:tr h="2689396">
                <a:tc>
                  <a:txBody>
                    <a:bodyPr/>
                    <a:lstStyle/>
                    <a:p>
                      <a:pPr indent="127000" algn="ctr">
                        <a:lnSpc>
                          <a:spcPts val="1200"/>
                        </a:lnSpc>
                        <a:spcBef>
                          <a:spcPts val="250"/>
                        </a:spcBef>
                        <a:spcAft>
                          <a:spcPts val="0"/>
                        </a:spcAft>
                      </a:pPr>
                      <a:r>
                        <a:rPr lang="en-US" sz="800" kern="100">
                          <a:effectLst/>
                          <a:latin typeface="Times New Roman" panose="02020603050405020304" pitchFamily="18" charset="0"/>
                          <a:ea typeface="SimSun" panose="02010600030101010101" pitchFamily="2" charset="-122"/>
                          <a:cs typeface="Times New Roman (正文 CS 字体)"/>
                        </a:rPr>
                        <a:t>Physical Functioning</a:t>
                      </a:r>
                      <a:endParaRPr lang="en-GB" sz="900" kern="100">
                        <a:effectLst/>
                        <a:latin typeface="Times New Roman" panose="02020603050405020304" pitchFamily="18" charset="0"/>
                        <a:ea typeface="SimSun" panose="02010600030101010101" pitchFamily="2" charset="-122"/>
                        <a:cs typeface="Times New Roman (正文 CS 字体)"/>
                      </a:endParaRPr>
                    </a:p>
                  </a:txBody>
                  <a:tcPr marL="49284" marR="492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27000" algn="l">
                        <a:lnSpc>
                          <a:spcPts val="1200"/>
                        </a:lnSpc>
                        <a:spcBef>
                          <a:spcPts val="360"/>
                        </a:spcBef>
                        <a:spcAft>
                          <a:spcPts val="360"/>
                        </a:spcAft>
                      </a:pPr>
                      <a:r>
                        <a:rPr lang="en-US" sz="1100" b="1" kern="100" dirty="0">
                          <a:effectLst/>
                          <a:latin typeface="Times New Roman" panose="02020603050405020304" pitchFamily="18" charset="0"/>
                          <a:ea typeface="SimSun" panose="02010600030101010101" pitchFamily="2" charset="-122"/>
                          <a:cs typeface="Times New Roman (正文 CS 字体)"/>
                        </a:rPr>
                        <a:t>Does your health now limit you in your daily physical activities?</a:t>
                      </a:r>
                      <a:endParaRPr lang="en-GB" sz="1100" kern="100" dirty="0">
                        <a:effectLst/>
                        <a:latin typeface="Times New Roman" panose="02020603050405020304" pitchFamily="18" charset="0"/>
                        <a:ea typeface="SimSun" panose="02010600030101010101" pitchFamily="2" charset="-122"/>
                        <a:cs typeface="Times New Roman (正文 CS 字体)"/>
                      </a:endParaRPr>
                    </a:p>
                    <a:p>
                      <a:pPr marL="342900" lvl="0" indent="-342900" algn="l">
                        <a:lnSpc>
                          <a:spcPts val="1200"/>
                        </a:lnSpc>
                        <a:spcBef>
                          <a:spcPts val="240"/>
                        </a:spcBef>
                        <a:spcAft>
                          <a:spcPts val="240"/>
                        </a:spcAft>
                        <a:buFont typeface="Wingdings" panose="05000000000000000000" pitchFamily="2" charset="2"/>
                        <a:buChar char=""/>
                        <a:tabLst>
                          <a:tab pos="202565" algn="l"/>
                        </a:tabLst>
                      </a:pPr>
                      <a:r>
                        <a:rPr lang="en-US" sz="1100" kern="100" dirty="0">
                          <a:effectLst/>
                          <a:latin typeface="Times New Roman" panose="02020603050405020304" pitchFamily="18" charset="0"/>
                          <a:ea typeface="SimSun" panose="02010600030101010101" pitchFamily="2" charset="-122"/>
                          <a:cs typeface="Times New Roman (正文 CS 字体)"/>
                        </a:rPr>
                        <a:t>Not limited at all in vigorous activities (such as running, lifting heavy objects, participating in strenuous sports)</a:t>
                      </a:r>
                      <a:endParaRPr lang="en-GB" sz="1100" kern="100" dirty="0">
                        <a:effectLst/>
                        <a:latin typeface="Times New Roman" panose="02020603050405020304" pitchFamily="18" charset="0"/>
                        <a:ea typeface="SimSun" panose="02010600030101010101" pitchFamily="2" charset="-122"/>
                        <a:cs typeface="Times New Roman (正文 CS 字体)"/>
                      </a:endParaRPr>
                    </a:p>
                    <a:p>
                      <a:pPr marL="342900" lvl="0" indent="-342900" algn="l">
                        <a:lnSpc>
                          <a:spcPts val="1200"/>
                        </a:lnSpc>
                        <a:spcBef>
                          <a:spcPts val="240"/>
                        </a:spcBef>
                        <a:spcAft>
                          <a:spcPts val="240"/>
                        </a:spcAft>
                        <a:buFont typeface="Wingdings" panose="05000000000000000000" pitchFamily="2" charset="2"/>
                        <a:buChar char=""/>
                        <a:tabLst>
                          <a:tab pos="202565" algn="l"/>
                        </a:tabLst>
                      </a:pPr>
                      <a:r>
                        <a:rPr lang="en-US" sz="1100" kern="100" dirty="0">
                          <a:effectLst/>
                          <a:latin typeface="Times New Roman" panose="02020603050405020304" pitchFamily="18" charset="0"/>
                          <a:ea typeface="SimSun" panose="02010600030101010101" pitchFamily="2" charset="-122"/>
                          <a:cs typeface="Times New Roman (正文 CS 字体)"/>
                        </a:rPr>
                        <a:t>Limited a little in vigorous activities (such as running, lifting heavy objects, participating in strenuous sports)</a:t>
                      </a:r>
                      <a:endParaRPr lang="en-GB" sz="1100" kern="100" dirty="0">
                        <a:effectLst/>
                        <a:latin typeface="Times New Roman" panose="02020603050405020304" pitchFamily="18" charset="0"/>
                        <a:ea typeface="SimSun" panose="02010600030101010101" pitchFamily="2" charset="-122"/>
                        <a:cs typeface="Times New Roman (正文 CS 字体)"/>
                      </a:endParaRPr>
                    </a:p>
                    <a:p>
                      <a:pPr marL="342900" lvl="0" indent="-342900" algn="l">
                        <a:lnSpc>
                          <a:spcPts val="1200"/>
                        </a:lnSpc>
                        <a:spcBef>
                          <a:spcPts val="240"/>
                        </a:spcBef>
                        <a:spcAft>
                          <a:spcPts val="240"/>
                        </a:spcAft>
                        <a:buFont typeface="Wingdings" panose="05000000000000000000" pitchFamily="2" charset="2"/>
                        <a:buChar char=""/>
                        <a:tabLst>
                          <a:tab pos="202565" algn="l"/>
                        </a:tabLst>
                      </a:pPr>
                      <a:r>
                        <a:rPr lang="en-US" sz="1100" kern="100" dirty="0">
                          <a:effectLst/>
                          <a:latin typeface="Times New Roman" panose="02020603050405020304" pitchFamily="18" charset="0"/>
                          <a:ea typeface="SimSun" panose="02010600030101010101" pitchFamily="2" charset="-122"/>
                          <a:cs typeface="Times New Roman (正文 CS 字体)"/>
                        </a:rPr>
                        <a:t>Limited a little in moderate activities (such as moving a table, </a:t>
                      </a:r>
                      <a:r>
                        <a:rPr lang="en-US" sz="1100" u="dottedHeavy" kern="100" dirty="0">
                          <a:effectLst/>
                          <a:latin typeface="Times New Roman" panose="02020603050405020304" pitchFamily="18" charset="0"/>
                          <a:ea typeface="SimSun" panose="02010600030101010101" pitchFamily="2" charset="-122"/>
                          <a:cs typeface="Times New Roman (正文 CS 字体)"/>
                        </a:rPr>
                        <a:t>pushing a vacuum cleaner</a:t>
                      </a:r>
                      <a:r>
                        <a:rPr lang="en-US" sz="1100" kern="100" dirty="0">
                          <a:effectLst/>
                          <a:latin typeface="Times New Roman" panose="02020603050405020304" pitchFamily="18" charset="0"/>
                          <a:ea typeface="SimSun" panose="02010600030101010101" pitchFamily="2" charset="-122"/>
                          <a:cs typeface="Times New Roman (正文 CS 字体)"/>
                        </a:rPr>
                        <a:t>, bowling, or </a:t>
                      </a:r>
                      <a:r>
                        <a:rPr lang="en-US" sz="1100" u="dottedHeavy" kern="100" dirty="0">
                          <a:effectLst/>
                          <a:latin typeface="Times New Roman" panose="02020603050405020304" pitchFamily="18" charset="0"/>
                          <a:ea typeface="SimSun" panose="02010600030101010101" pitchFamily="2" charset="-122"/>
                          <a:cs typeface="Times New Roman (正文 CS 字体)"/>
                        </a:rPr>
                        <a:t>playing golf</a:t>
                      </a:r>
                      <a:r>
                        <a:rPr lang="en-US" sz="1100" kern="100" dirty="0">
                          <a:effectLst/>
                          <a:latin typeface="Times New Roman" panose="02020603050405020304" pitchFamily="18" charset="0"/>
                          <a:ea typeface="SimSun" panose="02010600030101010101" pitchFamily="2" charset="-122"/>
                          <a:cs typeface="Times New Roman (正文 CS 字体)"/>
                        </a:rPr>
                        <a:t>)</a:t>
                      </a:r>
                      <a:endParaRPr lang="en-GB" sz="1100" kern="100" dirty="0">
                        <a:effectLst/>
                        <a:latin typeface="Times New Roman" panose="02020603050405020304" pitchFamily="18" charset="0"/>
                        <a:ea typeface="SimSun" panose="02010600030101010101" pitchFamily="2" charset="-122"/>
                        <a:cs typeface="Times New Roman (正文 CS 字体)"/>
                      </a:endParaRPr>
                    </a:p>
                    <a:p>
                      <a:pPr marL="342900" lvl="0" indent="-342900" algn="l">
                        <a:lnSpc>
                          <a:spcPts val="1200"/>
                        </a:lnSpc>
                        <a:spcBef>
                          <a:spcPts val="240"/>
                        </a:spcBef>
                        <a:spcAft>
                          <a:spcPts val="240"/>
                        </a:spcAft>
                        <a:buFont typeface="Wingdings" panose="05000000000000000000" pitchFamily="2" charset="2"/>
                        <a:buChar char=""/>
                        <a:tabLst>
                          <a:tab pos="202565" algn="l"/>
                        </a:tabLst>
                      </a:pPr>
                      <a:r>
                        <a:rPr lang="en-US" sz="1100" kern="100" dirty="0">
                          <a:effectLst/>
                          <a:latin typeface="Times New Roman" panose="02020603050405020304" pitchFamily="18" charset="0"/>
                          <a:ea typeface="SimSun" panose="02010600030101010101" pitchFamily="2" charset="-122"/>
                          <a:cs typeface="Times New Roman (正文 CS 字体)"/>
                        </a:rPr>
                        <a:t>Limited a lot in moderate activities (such as moving a table, </a:t>
                      </a:r>
                      <a:r>
                        <a:rPr lang="en-US" sz="1100" u="dottedHeavy" kern="100" dirty="0">
                          <a:effectLst/>
                          <a:latin typeface="Times New Roman" panose="02020603050405020304" pitchFamily="18" charset="0"/>
                          <a:ea typeface="SimSun" panose="02010600030101010101" pitchFamily="2" charset="-122"/>
                          <a:cs typeface="Times New Roman (正文 CS 字体)"/>
                        </a:rPr>
                        <a:t>pushing a vacuum cleaner</a:t>
                      </a:r>
                      <a:r>
                        <a:rPr lang="en-US" sz="1100" kern="100" dirty="0">
                          <a:effectLst/>
                          <a:latin typeface="Times New Roman" panose="02020603050405020304" pitchFamily="18" charset="0"/>
                          <a:ea typeface="SimSun" panose="02010600030101010101" pitchFamily="2" charset="-122"/>
                          <a:cs typeface="Times New Roman (正文 CS 字体)"/>
                        </a:rPr>
                        <a:t>, bowling, or </a:t>
                      </a:r>
                      <a:r>
                        <a:rPr lang="en-US" sz="1100" u="dottedHeavy" kern="100" dirty="0">
                          <a:effectLst/>
                          <a:latin typeface="Times New Roman" panose="02020603050405020304" pitchFamily="18" charset="0"/>
                          <a:ea typeface="SimSun" panose="02010600030101010101" pitchFamily="2" charset="-122"/>
                          <a:cs typeface="Times New Roman (正文 CS 字体)"/>
                        </a:rPr>
                        <a:t>playing golf</a:t>
                      </a:r>
                      <a:r>
                        <a:rPr lang="en-US" sz="1100" kern="100" dirty="0">
                          <a:effectLst/>
                          <a:latin typeface="Times New Roman" panose="02020603050405020304" pitchFamily="18" charset="0"/>
                          <a:ea typeface="SimSun" panose="02010600030101010101" pitchFamily="2" charset="-122"/>
                          <a:cs typeface="Times New Roman (正文 CS 字体)"/>
                        </a:rPr>
                        <a:t>)</a:t>
                      </a:r>
                      <a:endParaRPr lang="en-GB" sz="1100" kern="100" dirty="0">
                        <a:effectLst/>
                        <a:latin typeface="Times New Roman" panose="02020603050405020304" pitchFamily="18" charset="0"/>
                        <a:ea typeface="SimSun" panose="02010600030101010101" pitchFamily="2" charset="-122"/>
                        <a:cs typeface="Times New Roman (正文 CS 字体)"/>
                      </a:endParaRPr>
                    </a:p>
                    <a:p>
                      <a:pPr marL="342900" lvl="0" indent="-342900" algn="l">
                        <a:lnSpc>
                          <a:spcPts val="1200"/>
                        </a:lnSpc>
                        <a:spcBef>
                          <a:spcPts val="240"/>
                        </a:spcBef>
                        <a:spcAft>
                          <a:spcPts val="240"/>
                        </a:spcAft>
                        <a:buFont typeface="Wingdings" panose="05000000000000000000" pitchFamily="2" charset="2"/>
                        <a:buChar char=""/>
                        <a:tabLst>
                          <a:tab pos="202565" algn="l"/>
                        </a:tabLst>
                      </a:pPr>
                      <a:r>
                        <a:rPr lang="en-US" sz="1100" kern="100" dirty="0">
                          <a:effectLst/>
                          <a:latin typeface="Times New Roman" panose="02020603050405020304" pitchFamily="18" charset="0"/>
                          <a:ea typeface="SimSun" panose="02010600030101010101" pitchFamily="2" charset="-122"/>
                          <a:cs typeface="Times New Roman (正文 CS 字体)"/>
                        </a:rPr>
                        <a:t>Limited a lot in bathing and dressing</a:t>
                      </a:r>
                      <a:endParaRPr lang="en-GB" sz="1100" kern="100" dirty="0">
                        <a:effectLst/>
                        <a:latin typeface="Times New Roman" panose="02020603050405020304" pitchFamily="18" charset="0"/>
                        <a:ea typeface="SimSun" panose="02010600030101010101" pitchFamily="2" charset="-122"/>
                        <a:cs typeface="Times New Roman (正文 CS 字体)"/>
                      </a:endParaRPr>
                    </a:p>
                  </a:txBody>
                  <a:tcPr marL="49284" marR="49284"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indent="127000" algn="l">
                        <a:lnSpc>
                          <a:spcPts val="1200"/>
                        </a:lnSpc>
                        <a:spcBef>
                          <a:spcPts val="360"/>
                        </a:spcBef>
                        <a:spcAft>
                          <a:spcPts val="360"/>
                        </a:spcAft>
                      </a:pPr>
                      <a:r>
                        <a:rPr lang="zh-CN" sz="1100" b="1" kern="100" dirty="0">
                          <a:effectLst/>
                          <a:latin typeface="Times New Roman" panose="02020603050405020304" pitchFamily="18" charset="0"/>
                          <a:ea typeface="SimSun" panose="02010600030101010101" pitchFamily="2" charset="-122"/>
                          <a:cs typeface="Times New Roman (正文 CS 字体)"/>
                        </a:rPr>
                        <a:t>您的健康现在限制了您的日常身体活动吗？</a:t>
                      </a:r>
                      <a:endParaRPr lang="en-GB" sz="1100" kern="100" dirty="0">
                        <a:effectLst/>
                        <a:latin typeface="Times New Roman" panose="02020603050405020304" pitchFamily="18" charset="0"/>
                        <a:ea typeface="SimSun" panose="02010600030101010101" pitchFamily="2" charset="-122"/>
                        <a:cs typeface="Times New Roman (正文 CS 字体)"/>
                      </a:endParaRPr>
                    </a:p>
                    <a:p>
                      <a:pPr marL="342900" lvl="0" indent="-342900" algn="l">
                        <a:lnSpc>
                          <a:spcPts val="1200"/>
                        </a:lnSpc>
                        <a:spcBef>
                          <a:spcPts val="240"/>
                        </a:spcBef>
                        <a:spcAft>
                          <a:spcPts val="240"/>
                        </a:spcAft>
                        <a:buFont typeface="Wingdings" panose="05000000000000000000" pitchFamily="2" charset="2"/>
                        <a:buChar char=""/>
                        <a:tabLst>
                          <a:tab pos="202565" algn="l"/>
                        </a:tabLst>
                      </a:pPr>
                      <a:r>
                        <a:rPr lang="zh-CN" sz="1100" kern="100" dirty="0">
                          <a:effectLst/>
                          <a:latin typeface="Times New Roman" panose="02020603050405020304" pitchFamily="18" charset="0"/>
                          <a:ea typeface="SimSun" panose="02010600030101010101" pitchFamily="2" charset="-122"/>
                          <a:cs typeface="Times New Roman (正文 CS 字体)"/>
                        </a:rPr>
                        <a:t>高强度活动（如跑步、抬起重物、参加剧烈运动）完全没有限制</a:t>
                      </a:r>
                      <a:endParaRPr lang="en-GB" sz="1100" kern="100" dirty="0">
                        <a:effectLst/>
                        <a:latin typeface="Times New Roman" panose="02020603050405020304" pitchFamily="18" charset="0"/>
                        <a:ea typeface="SimSun" panose="02010600030101010101" pitchFamily="2" charset="-122"/>
                        <a:cs typeface="Times New Roman (正文 CS 字体)"/>
                      </a:endParaRPr>
                    </a:p>
                    <a:p>
                      <a:pPr marL="342900" lvl="0" indent="-342900" algn="l">
                        <a:lnSpc>
                          <a:spcPts val="1200"/>
                        </a:lnSpc>
                        <a:spcBef>
                          <a:spcPts val="240"/>
                        </a:spcBef>
                        <a:spcAft>
                          <a:spcPts val="240"/>
                        </a:spcAft>
                        <a:buFont typeface="Wingdings" panose="05000000000000000000" pitchFamily="2" charset="2"/>
                        <a:buChar char=""/>
                        <a:tabLst>
                          <a:tab pos="202565" algn="l"/>
                        </a:tabLst>
                      </a:pPr>
                      <a:r>
                        <a:rPr lang="zh-CN" sz="1100" kern="100" dirty="0">
                          <a:effectLst/>
                          <a:latin typeface="Times New Roman" panose="02020603050405020304" pitchFamily="18" charset="0"/>
                          <a:ea typeface="SimSun" panose="02010600030101010101" pitchFamily="2" charset="-122"/>
                          <a:cs typeface="Times New Roman (正文 CS 字体)"/>
                        </a:rPr>
                        <a:t>高强度活动（如跑步、抬起重物、参加剧烈运动）受到一点限制</a:t>
                      </a:r>
                      <a:endParaRPr lang="en-GB" sz="1100" kern="100" dirty="0">
                        <a:effectLst/>
                        <a:latin typeface="Times New Roman" panose="02020603050405020304" pitchFamily="18" charset="0"/>
                        <a:ea typeface="SimSun" panose="02010600030101010101" pitchFamily="2" charset="-122"/>
                        <a:cs typeface="Times New Roman (正文 CS 字体)"/>
                      </a:endParaRPr>
                    </a:p>
                    <a:p>
                      <a:pPr marL="342900" lvl="0" indent="-342900" algn="l">
                        <a:lnSpc>
                          <a:spcPts val="1200"/>
                        </a:lnSpc>
                        <a:spcBef>
                          <a:spcPts val="240"/>
                        </a:spcBef>
                        <a:spcAft>
                          <a:spcPts val="240"/>
                        </a:spcAft>
                        <a:buFont typeface="Wingdings" panose="05000000000000000000" pitchFamily="2" charset="2"/>
                        <a:buChar char=""/>
                        <a:tabLst>
                          <a:tab pos="202565" algn="l"/>
                        </a:tabLst>
                      </a:pPr>
                      <a:r>
                        <a:rPr lang="zh-CN" sz="1100" kern="100" dirty="0">
                          <a:effectLst/>
                          <a:latin typeface="Times New Roman" panose="02020603050405020304" pitchFamily="18" charset="0"/>
                          <a:ea typeface="SimSun" panose="02010600030101010101" pitchFamily="2" charset="-122"/>
                          <a:cs typeface="Times New Roman (正文 CS 字体)"/>
                        </a:rPr>
                        <a:t>中等强度活动（如搬桌子、</a:t>
                      </a:r>
                      <a:r>
                        <a:rPr lang="zh-CN" sz="1100" u="dottedHeavy" kern="100" dirty="0">
                          <a:effectLst/>
                          <a:latin typeface="Times New Roman" panose="02020603050405020304" pitchFamily="18" charset="0"/>
                          <a:ea typeface="SimSun" panose="02010600030101010101" pitchFamily="2" charset="-122"/>
                          <a:cs typeface="Times New Roman (正文 CS 字体)"/>
                        </a:rPr>
                        <a:t>拖地板</a:t>
                      </a:r>
                      <a:r>
                        <a:rPr lang="zh-CN" sz="1100" kern="100" dirty="0">
                          <a:effectLst/>
                          <a:latin typeface="Times New Roman" panose="02020603050405020304" pitchFamily="18" charset="0"/>
                          <a:ea typeface="SimSun" panose="02010600030101010101" pitchFamily="2" charset="-122"/>
                          <a:cs typeface="Times New Roman (正文 CS 字体)"/>
                        </a:rPr>
                        <a:t>、打保龄球或</a:t>
                      </a:r>
                      <a:r>
                        <a:rPr lang="zh-CN" sz="1100" u="dottedHeavy" kern="100" dirty="0">
                          <a:effectLst/>
                          <a:latin typeface="Times New Roman" panose="02020603050405020304" pitchFamily="18" charset="0"/>
                          <a:ea typeface="SimSun" panose="02010600030101010101" pitchFamily="2" charset="-122"/>
                          <a:cs typeface="Times New Roman (正文 CS 字体)"/>
                        </a:rPr>
                        <a:t>打太极拳</a:t>
                      </a:r>
                      <a:r>
                        <a:rPr lang="zh-CN" sz="1100" kern="100" dirty="0">
                          <a:effectLst/>
                          <a:latin typeface="Times New Roman" panose="02020603050405020304" pitchFamily="18" charset="0"/>
                          <a:ea typeface="SimSun" panose="02010600030101010101" pitchFamily="2" charset="-122"/>
                          <a:cs typeface="Times New Roman (正文 CS 字体)"/>
                        </a:rPr>
                        <a:t>）受到一点限制</a:t>
                      </a:r>
                      <a:endParaRPr lang="en-GB" sz="1100" kern="100" dirty="0">
                        <a:effectLst/>
                        <a:latin typeface="Times New Roman" panose="02020603050405020304" pitchFamily="18" charset="0"/>
                        <a:ea typeface="SimSun" panose="02010600030101010101" pitchFamily="2" charset="-122"/>
                        <a:cs typeface="Times New Roman (正文 CS 字体)"/>
                      </a:endParaRPr>
                    </a:p>
                    <a:p>
                      <a:pPr marL="342900" lvl="0" indent="-342900" algn="l">
                        <a:lnSpc>
                          <a:spcPts val="1200"/>
                        </a:lnSpc>
                        <a:spcBef>
                          <a:spcPts val="240"/>
                        </a:spcBef>
                        <a:spcAft>
                          <a:spcPts val="240"/>
                        </a:spcAft>
                        <a:buFont typeface="Wingdings" panose="05000000000000000000" pitchFamily="2" charset="2"/>
                        <a:buChar char=""/>
                        <a:tabLst>
                          <a:tab pos="202565" algn="l"/>
                        </a:tabLst>
                      </a:pPr>
                      <a:r>
                        <a:rPr lang="zh-CN" sz="1100" kern="100" dirty="0">
                          <a:effectLst/>
                          <a:latin typeface="Times New Roman" panose="02020603050405020304" pitchFamily="18" charset="0"/>
                          <a:ea typeface="SimSun" panose="02010600030101010101" pitchFamily="2" charset="-122"/>
                          <a:cs typeface="Times New Roman (正文 CS 字体)"/>
                        </a:rPr>
                        <a:t>中等强度活动（如搬桌子、</a:t>
                      </a:r>
                      <a:r>
                        <a:rPr lang="zh-CN" sz="1100" u="dottedHeavy" kern="100" dirty="0">
                          <a:effectLst/>
                          <a:latin typeface="Times New Roman" panose="02020603050405020304" pitchFamily="18" charset="0"/>
                          <a:ea typeface="SimSun" panose="02010600030101010101" pitchFamily="2" charset="-122"/>
                          <a:cs typeface="Times New Roman (正文 CS 字体)"/>
                        </a:rPr>
                        <a:t>拖地板</a:t>
                      </a:r>
                      <a:r>
                        <a:rPr lang="zh-CN" sz="1100" kern="100" dirty="0">
                          <a:effectLst/>
                          <a:latin typeface="Times New Roman" panose="02020603050405020304" pitchFamily="18" charset="0"/>
                          <a:ea typeface="SimSun" panose="02010600030101010101" pitchFamily="2" charset="-122"/>
                          <a:cs typeface="Times New Roman (正文 CS 字体)"/>
                        </a:rPr>
                        <a:t>、打保龄球或</a:t>
                      </a:r>
                      <a:r>
                        <a:rPr lang="zh-CN" sz="1100" u="dottedHeavy" kern="100" dirty="0">
                          <a:effectLst/>
                          <a:latin typeface="Times New Roman" panose="02020603050405020304" pitchFamily="18" charset="0"/>
                          <a:ea typeface="SimSun" panose="02010600030101010101" pitchFamily="2" charset="-122"/>
                          <a:cs typeface="Times New Roman (正文 CS 字体)"/>
                        </a:rPr>
                        <a:t>打太极拳</a:t>
                      </a:r>
                      <a:r>
                        <a:rPr lang="zh-CN" sz="1100" kern="100" dirty="0">
                          <a:effectLst/>
                          <a:latin typeface="Times New Roman" panose="02020603050405020304" pitchFamily="18" charset="0"/>
                          <a:ea typeface="SimSun" panose="02010600030101010101" pitchFamily="2" charset="-122"/>
                          <a:cs typeface="Times New Roman (正文 CS 字体)"/>
                        </a:rPr>
                        <a:t>）受到很大限制</a:t>
                      </a:r>
                      <a:endParaRPr lang="en-GB" sz="1100" kern="100" dirty="0">
                        <a:effectLst/>
                        <a:latin typeface="Times New Roman" panose="02020603050405020304" pitchFamily="18" charset="0"/>
                        <a:ea typeface="SimSun" panose="02010600030101010101" pitchFamily="2" charset="-122"/>
                        <a:cs typeface="Times New Roman (正文 CS 字体)"/>
                      </a:endParaRPr>
                    </a:p>
                    <a:p>
                      <a:pPr marL="342900" lvl="0" indent="-342900" algn="l">
                        <a:lnSpc>
                          <a:spcPts val="1200"/>
                        </a:lnSpc>
                        <a:spcBef>
                          <a:spcPts val="240"/>
                        </a:spcBef>
                        <a:spcAft>
                          <a:spcPts val="240"/>
                        </a:spcAft>
                        <a:buFont typeface="Wingdings" panose="05000000000000000000" pitchFamily="2" charset="2"/>
                        <a:buChar char=""/>
                        <a:tabLst>
                          <a:tab pos="202565" algn="l"/>
                        </a:tabLst>
                      </a:pPr>
                      <a:r>
                        <a:rPr lang="zh-CN" sz="1100" kern="100" dirty="0">
                          <a:effectLst/>
                          <a:latin typeface="Times New Roman" panose="02020603050405020304" pitchFamily="18" charset="0"/>
                          <a:ea typeface="SimSun" panose="02010600030101010101" pitchFamily="2" charset="-122"/>
                          <a:cs typeface="Times New Roman (正文 CS 字体)"/>
                        </a:rPr>
                        <a:t>洗澡和穿衣受到很大限制</a:t>
                      </a:r>
                      <a:endParaRPr lang="en-GB" sz="1100" kern="100" dirty="0">
                        <a:effectLst/>
                        <a:latin typeface="Times New Roman" panose="02020603050405020304" pitchFamily="18" charset="0"/>
                        <a:ea typeface="SimSun" panose="02010600030101010101" pitchFamily="2" charset="-122"/>
                        <a:cs typeface="Times New Roman (正文 CS 字体)"/>
                      </a:endParaRPr>
                    </a:p>
                  </a:txBody>
                  <a:tcPr marL="49284" marR="49284"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66629500"/>
                  </a:ext>
                </a:extLst>
              </a:tr>
              <a:tr h="1890565">
                <a:tc>
                  <a:txBody>
                    <a:bodyPr/>
                    <a:lstStyle/>
                    <a:p>
                      <a:pPr indent="127000" algn="ctr">
                        <a:lnSpc>
                          <a:spcPts val="1200"/>
                        </a:lnSpc>
                        <a:spcBef>
                          <a:spcPts val="250"/>
                        </a:spcBef>
                        <a:spcAft>
                          <a:spcPts val="0"/>
                        </a:spcAft>
                      </a:pPr>
                      <a:r>
                        <a:rPr lang="en-US" sz="800" kern="100">
                          <a:effectLst/>
                          <a:latin typeface="Times New Roman" panose="02020603050405020304" pitchFamily="18" charset="0"/>
                          <a:ea typeface="SimSun" panose="02010600030101010101" pitchFamily="2" charset="-122"/>
                          <a:cs typeface="Times New Roman (正文 CS 字体)"/>
                        </a:rPr>
                        <a:t>Role Limitation</a:t>
                      </a:r>
                      <a:endParaRPr lang="en-GB" sz="900" kern="100">
                        <a:effectLst/>
                        <a:latin typeface="Times New Roman" panose="02020603050405020304" pitchFamily="18" charset="0"/>
                        <a:ea typeface="SimSun" panose="02010600030101010101" pitchFamily="2" charset="-122"/>
                        <a:cs typeface="Times New Roman (正文 CS 字体)"/>
                      </a:endParaRPr>
                    </a:p>
                  </a:txBody>
                  <a:tcPr marL="49284" marR="49284"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27000" algn="l">
                        <a:lnSpc>
                          <a:spcPts val="1200"/>
                        </a:lnSpc>
                        <a:spcBef>
                          <a:spcPts val="360"/>
                        </a:spcBef>
                        <a:spcAft>
                          <a:spcPts val="360"/>
                        </a:spcAft>
                      </a:pPr>
                      <a:r>
                        <a:rPr lang="en-US" sz="1100" b="1" kern="100" dirty="0">
                          <a:effectLst/>
                          <a:latin typeface="Times New Roman" panose="02020603050405020304" pitchFamily="18" charset="0"/>
                          <a:ea typeface="SimSun" panose="02010600030101010101" pitchFamily="2" charset="-122"/>
                          <a:cs typeface="Times New Roman (正文 CS 字体)"/>
                        </a:rPr>
                        <a:t>During the past 4 weeks, how much of the time have you accomplished less than you would like at work or during other regular daily activities as a result of your physical health or emotional problems?</a:t>
                      </a:r>
                      <a:endParaRPr lang="en-GB" sz="1100" kern="100" dirty="0">
                        <a:effectLst/>
                        <a:latin typeface="Times New Roman" panose="02020603050405020304" pitchFamily="18" charset="0"/>
                        <a:ea typeface="SimSun" panose="02010600030101010101" pitchFamily="2" charset="-122"/>
                        <a:cs typeface="Times New Roman (正文 CS 字体)"/>
                      </a:endParaRPr>
                    </a:p>
                    <a:p>
                      <a:pPr marL="342900" lvl="0" indent="-342900" algn="l">
                        <a:lnSpc>
                          <a:spcPts val="1200"/>
                        </a:lnSpc>
                        <a:spcBef>
                          <a:spcPts val="240"/>
                        </a:spcBef>
                        <a:spcAft>
                          <a:spcPts val="240"/>
                        </a:spcAft>
                        <a:buFont typeface="Wingdings" panose="05000000000000000000" pitchFamily="2" charset="2"/>
                        <a:buChar char=""/>
                        <a:tabLst>
                          <a:tab pos="202565" algn="l"/>
                        </a:tabLst>
                      </a:pPr>
                      <a:r>
                        <a:rPr lang="en-US" sz="1100" kern="100" dirty="0">
                          <a:effectLst/>
                          <a:latin typeface="Times New Roman" panose="02020603050405020304" pitchFamily="18" charset="0"/>
                          <a:ea typeface="SimSun" panose="02010600030101010101" pitchFamily="2" charset="-122"/>
                          <a:cs typeface="Times New Roman (正文 CS 字体)"/>
                        </a:rPr>
                        <a:t>None of the time</a:t>
                      </a:r>
                      <a:endParaRPr lang="en-GB" sz="1100" kern="100" dirty="0">
                        <a:effectLst/>
                        <a:latin typeface="Times New Roman" panose="02020603050405020304" pitchFamily="18" charset="0"/>
                        <a:ea typeface="SimSun" panose="02010600030101010101" pitchFamily="2" charset="-122"/>
                        <a:cs typeface="Times New Roman (正文 CS 字体)"/>
                      </a:endParaRPr>
                    </a:p>
                    <a:p>
                      <a:pPr marL="342900" lvl="0" indent="-342900" algn="l">
                        <a:lnSpc>
                          <a:spcPts val="1200"/>
                        </a:lnSpc>
                        <a:spcBef>
                          <a:spcPts val="240"/>
                        </a:spcBef>
                        <a:spcAft>
                          <a:spcPts val="240"/>
                        </a:spcAft>
                        <a:buFont typeface="Wingdings" panose="05000000000000000000" pitchFamily="2" charset="2"/>
                        <a:buChar char=""/>
                        <a:tabLst>
                          <a:tab pos="202565" algn="l"/>
                        </a:tabLst>
                      </a:pPr>
                      <a:r>
                        <a:rPr lang="en-US" sz="1100" kern="100" dirty="0">
                          <a:effectLst/>
                          <a:latin typeface="Times New Roman" panose="02020603050405020304" pitchFamily="18" charset="0"/>
                          <a:ea typeface="SimSun" panose="02010600030101010101" pitchFamily="2" charset="-122"/>
                          <a:cs typeface="Times New Roman (正文 CS 字体)"/>
                        </a:rPr>
                        <a:t>A little of the time</a:t>
                      </a:r>
                      <a:endParaRPr lang="en-GB" sz="1100" kern="100" dirty="0">
                        <a:effectLst/>
                        <a:latin typeface="Times New Roman" panose="02020603050405020304" pitchFamily="18" charset="0"/>
                        <a:ea typeface="SimSun" panose="02010600030101010101" pitchFamily="2" charset="-122"/>
                        <a:cs typeface="Times New Roman (正文 CS 字体)"/>
                      </a:endParaRPr>
                    </a:p>
                    <a:p>
                      <a:pPr marL="342900" lvl="0" indent="-342900" algn="l">
                        <a:lnSpc>
                          <a:spcPts val="1200"/>
                        </a:lnSpc>
                        <a:spcBef>
                          <a:spcPts val="240"/>
                        </a:spcBef>
                        <a:spcAft>
                          <a:spcPts val="240"/>
                        </a:spcAft>
                        <a:buFont typeface="Wingdings" panose="05000000000000000000" pitchFamily="2" charset="2"/>
                        <a:buChar char=""/>
                        <a:tabLst>
                          <a:tab pos="202565" algn="l"/>
                        </a:tabLst>
                      </a:pPr>
                      <a:r>
                        <a:rPr lang="en-US" sz="1100" kern="100" dirty="0">
                          <a:effectLst/>
                          <a:latin typeface="Times New Roman" panose="02020603050405020304" pitchFamily="18" charset="0"/>
                          <a:ea typeface="SimSun" panose="02010600030101010101" pitchFamily="2" charset="-122"/>
                          <a:cs typeface="Times New Roman (正文 CS 字体)"/>
                        </a:rPr>
                        <a:t>Some of the time</a:t>
                      </a:r>
                      <a:endParaRPr lang="en-GB" sz="1100" kern="100" dirty="0">
                        <a:effectLst/>
                        <a:latin typeface="Times New Roman" panose="02020603050405020304" pitchFamily="18" charset="0"/>
                        <a:ea typeface="SimSun" panose="02010600030101010101" pitchFamily="2" charset="-122"/>
                        <a:cs typeface="Times New Roman (正文 CS 字体)"/>
                      </a:endParaRPr>
                    </a:p>
                    <a:p>
                      <a:pPr marL="342900" lvl="0" indent="-342900" algn="l">
                        <a:lnSpc>
                          <a:spcPts val="1200"/>
                        </a:lnSpc>
                        <a:spcBef>
                          <a:spcPts val="240"/>
                        </a:spcBef>
                        <a:spcAft>
                          <a:spcPts val="240"/>
                        </a:spcAft>
                        <a:buFont typeface="Wingdings" panose="05000000000000000000" pitchFamily="2" charset="2"/>
                        <a:buChar char=""/>
                        <a:tabLst>
                          <a:tab pos="202565" algn="l"/>
                        </a:tabLst>
                      </a:pPr>
                      <a:r>
                        <a:rPr lang="en-US" sz="1100" kern="100" dirty="0">
                          <a:effectLst/>
                          <a:latin typeface="Times New Roman" panose="02020603050405020304" pitchFamily="18" charset="0"/>
                          <a:ea typeface="SimSun" panose="02010600030101010101" pitchFamily="2" charset="-122"/>
                          <a:cs typeface="Times New Roman (正文 CS 字体)"/>
                        </a:rPr>
                        <a:t>Most of the time</a:t>
                      </a:r>
                      <a:endParaRPr lang="en-GB" sz="1100" kern="100" dirty="0">
                        <a:effectLst/>
                        <a:latin typeface="Times New Roman" panose="02020603050405020304" pitchFamily="18" charset="0"/>
                        <a:ea typeface="SimSun" panose="02010600030101010101" pitchFamily="2" charset="-122"/>
                        <a:cs typeface="Times New Roman (正文 CS 字体)"/>
                      </a:endParaRPr>
                    </a:p>
                    <a:p>
                      <a:pPr marL="342900" lvl="0" indent="-342900" algn="l">
                        <a:lnSpc>
                          <a:spcPts val="1200"/>
                        </a:lnSpc>
                        <a:spcBef>
                          <a:spcPts val="240"/>
                        </a:spcBef>
                        <a:spcAft>
                          <a:spcPts val="240"/>
                        </a:spcAft>
                        <a:buFont typeface="Wingdings" panose="05000000000000000000" pitchFamily="2" charset="2"/>
                        <a:buChar char=""/>
                        <a:tabLst>
                          <a:tab pos="202565" algn="l"/>
                        </a:tabLst>
                      </a:pPr>
                      <a:r>
                        <a:rPr lang="en-US" sz="1100" kern="100" dirty="0">
                          <a:effectLst/>
                          <a:latin typeface="Times New Roman" panose="02020603050405020304" pitchFamily="18" charset="0"/>
                          <a:ea typeface="SimSun" panose="02010600030101010101" pitchFamily="2" charset="-122"/>
                          <a:cs typeface="Times New Roman (正文 CS 字体)"/>
                        </a:rPr>
                        <a:t>All of the time</a:t>
                      </a:r>
                      <a:endParaRPr lang="en-GB" sz="1100" kern="100" dirty="0">
                        <a:effectLst/>
                        <a:latin typeface="Times New Roman" panose="02020603050405020304" pitchFamily="18" charset="0"/>
                        <a:ea typeface="SimSun" panose="02010600030101010101" pitchFamily="2" charset="-122"/>
                        <a:cs typeface="Times New Roman (正文 CS 字体)"/>
                      </a:endParaRPr>
                    </a:p>
                  </a:txBody>
                  <a:tcPr marL="49284" marR="49284"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27000" algn="just">
                        <a:lnSpc>
                          <a:spcPts val="1200"/>
                        </a:lnSpc>
                        <a:spcBef>
                          <a:spcPts val="360"/>
                        </a:spcBef>
                        <a:spcAft>
                          <a:spcPts val="360"/>
                        </a:spcAft>
                      </a:pPr>
                      <a:r>
                        <a:rPr lang="zh-CN" sz="1100" b="1" kern="100" dirty="0">
                          <a:effectLst/>
                          <a:latin typeface="Times New Roman" panose="02020603050405020304" pitchFamily="18" charset="0"/>
                          <a:ea typeface="SimSun" panose="02010600030101010101" pitchFamily="2" charset="-122"/>
                          <a:cs typeface="Times New Roman (正文 CS 字体)"/>
                        </a:rPr>
                        <a:t>在过去</a:t>
                      </a:r>
                      <a:r>
                        <a:rPr lang="en-US" sz="1100" b="1" kern="100" dirty="0">
                          <a:effectLst/>
                          <a:latin typeface="Times New Roman" panose="02020603050405020304" pitchFamily="18" charset="0"/>
                          <a:ea typeface="SimSun" panose="02010600030101010101" pitchFamily="2" charset="-122"/>
                          <a:cs typeface="Times New Roman (正文 CS 字体)"/>
                        </a:rPr>
                        <a:t>4</a:t>
                      </a:r>
                      <a:r>
                        <a:rPr lang="zh-CN" sz="1100" b="1" kern="100" dirty="0">
                          <a:effectLst/>
                          <a:latin typeface="Times New Roman" panose="02020603050405020304" pitchFamily="18" charset="0"/>
                          <a:ea typeface="SimSun" panose="02010600030101010101" pitchFamily="2" charset="-122"/>
                          <a:cs typeface="Times New Roman (正文 CS 字体)"/>
                        </a:rPr>
                        <a:t>个星期中，</a:t>
                      </a:r>
                      <a:r>
                        <a:rPr lang="zh-CN" sz="1100" b="1" u="sng" kern="100" dirty="0">
                          <a:effectLst/>
                          <a:latin typeface="Times New Roman" panose="02020603050405020304" pitchFamily="18" charset="0"/>
                          <a:ea typeface="SimSun" panose="02010600030101010101" pitchFamily="2" charset="-122"/>
                          <a:cs typeface="Times New Roman (正文 CS 字体)"/>
                        </a:rPr>
                        <a:t>您在工作或其它日常活动中，有多少时候会由于身体健康或情绪问题而未全部完成预期想要完成的工作？</a:t>
                      </a:r>
                      <a:endParaRPr lang="en-GB" sz="1100" kern="100" dirty="0">
                        <a:effectLst/>
                        <a:latin typeface="Times New Roman" panose="02020603050405020304" pitchFamily="18" charset="0"/>
                        <a:ea typeface="SimSun" panose="02010600030101010101" pitchFamily="2" charset="-122"/>
                        <a:cs typeface="Times New Roman (正文 CS 字体)"/>
                      </a:endParaRPr>
                    </a:p>
                    <a:p>
                      <a:pPr marL="342900" lvl="0" indent="-342900" algn="just">
                        <a:lnSpc>
                          <a:spcPts val="1200"/>
                        </a:lnSpc>
                        <a:spcBef>
                          <a:spcPts val="240"/>
                        </a:spcBef>
                        <a:spcAft>
                          <a:spcPts val="240"/>
                        </a:spcAft>
                        <a:buFont typeface="Wingdings" panose="05000000000000000000" pitchFamily="2" charset="2"/>
                        <a:buChar char=""/>
                        <a:tabLst>
                          <a:tab pos="202565" algn="l"/>
                        </a:tabLst>
                      </a:pPr>
                      <a:r>
                        <a:rPr lang="zh-CN" sz="1100" kern="100" dirty="0">
                          <a:effectLst/>
                          <a:latin typeface="Times New Roman" panose="02020603050405020304" pitchFamily="18" charset="0"/>
                          <a:ea typeface="SimSun" panose="02010600030101010101" pitchFamily="2" charset="-122"/>
                          <a:cs typeface="Times New Roman (正文 CS 字体)"/>
                        </a:rPr>
                        <a:t>从来没有</a:t>
                      </a:r>
                      <a:endParaRPr lang="en-GB" sz="1100" kern="100" dirty="0">
                        <a:effectLst/>
                        <a:latin typeface="Times New Roman" panose="02020603050405020304" pitchFamily="18" charset="0"/>
                        <a:ea typeface="SimSun" panose="02010600030101010101" pitchFamily="2" charset="-122"/>
                        <a:cs typeface="Times New Roman (正文 CS 字体)"/>
                      </a:endParaRPr>
                    </a:p>
                    <a:p>
                      <a:pPr marL="342900" lvl="0" indent="-342900" algn="just">
                        <a:lnSpc>
                          <a:spcPts val="1200"/>
                        </a:lnSpc>
                        <a:spcBef>
                          <a:spcPts val="240"/>
                        </a:spcBef>
                        <a:spcAft>
                          <a:spcPts val="240"/>
                        </a:spcAft>
                        <a:buFont typeface="Wingdings" panose="05000000000000000000" pitchFamily="2" charset="2"/>
                        <a:buChar char=""/>
                        <a:tabLst>
                          <a:tab pos="202565" algn="l"/>
                        </a:tabLst>
                      </a:pPr>
                      <a:r>
                        <a:rPr lang="zh-CN" sz="1100" u="sng" kern="100" dirty="0">
                          <a:effectLst/>
                          <a:latin typeface="Times New Roman" panose="02020603050405020304" pitchFamily="18" charset="0"/>
                          <a:ea typeface="SimSun" panose="02010600030101010101" pitchFamily="2" charset="-122"/>
                          <a:cs typeface="Times New Roman (正文 CS 字体)"/>
                        </a:rPr>
                        <a:t>偶尔</a:t>
                      </a:r>
                      <a:endParaRPr lang="en-GB" sz="1100" kern="100" dirty="0">
                        <a:effectLst/>
                        <a:latin typeface="Times New Roman" panose="02020603050405020304" pitchFamily="18" charset="0"/>
                        <a:ea typeface="SimSun" panose="02010600030101010101" pitchFamily="2" charset="-122"/>
                        <a:cs typeface="Times New Roman (正文 CS 字体)"/>
                      </a:endParaRPr>
                    </a:p>
                    <a:p>
                      <a:pPr marL="342900" lvl="0" indent="-342900" algn="just">
                        <a:lnSpc>
                          <a:spcPts val="1200"/>
                        </a:lnSpc>
                        <a:spcBef>
                          <a:spcPts val="240"/>
                        </a:spcBef>
                        <a:spcAft>
                          <a:spcPts val="240"/>
                        </a:spcAft>
                        <a:buFont typeface="Wingdings" panose="05000000000000000000" pitchFamily="2" charset="2"/>
                        <a:buChar char=""/>
                        <a:tabLst>
                          <a:tab pos="202565" algn="l"/>
                        </a:tabLst>
                      </a:pPr>
                      <a:r>
                        <a:rPr lang="zh-CN" sz="1100" kern="100" dirty="0">
                          <a:effectLst/>
                          <a:latin typeface="Times New Roman" panose="02020603050405020304" pitchFamily="18" charset="0"/>
                          <a:ea typeface="SimSun" panose="02010600030101010101" pitchFamily="2" charset="-122"/>
                          <a:cs typeface="Times New Roman (正文 CS 字体)"/>
                        </a:rPr>
                        <a:t>有时</a:t>
                      </a:r>
                      <a:endParaRPr lang="en-GB" sz="1100" kern="100" dirty="0">
                        <a:effectLst/>
                        <a:latin typeface="Times New Roman" panose="02020603050405020304" pitchFamily="18" charset="0"/>
                        <a:ea typeface="SimSun" panose="02010600030101010101" pitchFamily="2" charset="-122"/>
                        <a:cs typeface="Times New Roman (正文 CS 字体)"/>
                      </a:endParaRPr>
                    </a:p>
                    <a:p>
                      <a:pPr marL="342900" lvl="0" indent="-342900" algn="just">
                        <a:lnSpc>
                          <a:spcPts val="1200"/>
                        </a:lnSpc>
                        <a:spcBef>
                          <a:spcPts val="240"/>
                        </a:spcBef>
                        <a:spcAft>
                          <a:spcPts val="240"/>
                        </a:spcAft>
                        <a:buFont typeface="Wingdings" panose="05000000000000000000" pitchFamily="2" charset="2"/>
                        <a:buChar char=""/>
                        <a:tabLst>
                          <a:tab pos="202565" algn="l"/>
                        </a:tabLst>
                      </a:pPr>
                      <a:r>
                        <a:rPr lang="zh-CN" sz="1100" kern="100" dirty="0">
                          <a:effectLst/>
                          <a:latin typeface="Times New Roman" panose="02020603050405020304" pitchFamily="18" charset="0"/>
                          <a:ea typeface="SimSun" panose="02010600030101010101" pitchFamily="2" charset="-122"/>
                          <a:cs typeface="Times New Roman (正文 CS 字体)"/>
                        </a:rPr>
                        <a:t>大部分时间</a:t>
                      </a:r>
                      <a:endParaRPr lang="en-GB" sz="1100" kern="100" dirty="0">
                        <a:effectLst/>
                        <a:latin typeface="Times New Roman" panose="02020603050405020304" pitchFamily="18" charset="0"/>
                        <a:ea typeface="SimSun" panose="02010600030101010101" pitchFamily="2" charset="-122"/>
                        <a:cs typeface="Times New Roman (正文 CS 字体)"/>
                      </a:endParaRPr>
                    </a:p>
                    <a:p>
                      <a:pPr marL="342900" lvl="0" indent="-342900" algn="just">
                        <a:lnSpc>
                          <a:spcPts val="1200"/>
                        </a:lnSpc>
                        <a:spcBef>
                          <a:spcPts val="240"/>
                        </a:spcBef>
                        <a:spcAft>
                          <a:spcPts val="240"/>
                        </a:spcAft>
                        <a:buFont typeface="Wingdings" panose="05000000000000000000" pitchFamily="2" charset="2"/>
                        <a:buChar char=""/>
                        <a:tabLst>
                          <a:tab pos="202565" algn="l"/>
                        </a:tabLst>
                      </a:pPr>
                      <a:r>
                        <a:rPr lang="zh-CN" sz="1100" u="sng" kern="100" dirty="0">
                          <a:effectLst/>
                          <a:latin typeface="Times New Roman" panose="02020603050405020304" pitchFamily="18" charset="0"/>
                          <a:ea typeface="SimSun" panose="02010600030101010101" pitchFamily="2" charset="-122"/>
                          <a:cs typeface="Times New Roman (正文 CS 字体)"/>
                        </a:rPr>
                        <a:t>常常如此</a:t>
                      </a:r>
                      <a:endParaRPr lang="en-GB" sz="1100" kern="100" dirty="0">
                        <a:effectLst/>
                        <a:latin typeface="Times New Roman" panose="02020603050405020304" pitchFamily="18" charset="0"/>
                        <a:ea typeface="SimSun" panose="02010600030101010101" pitchFamily="2" charset="-122"/>
                        <a:cs typeface="Times New Roman (正文 CS 字体)"/>
                      </a:endParaRPr>
                    </a:p>
                  </a:txBody>
                  <a:tcPr marL="49284" marR="49284"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127000" algn="just">
                        <a:lnSpc>
                          <a:spcPts val="1200"/>
                        </a:lnSpc>
                        <a:spcBef>
                          <a:spcPts val="360"/>
                        </a:spcBef>
                        <a:spcAft>
                          <a:spcPts val="360"/>
                        </a:spcAft>
                      </a:pPr>
                      <a:r>
                        <a:rPr lang="zh-CN" sz="1100" b="1" kern="100" dirty="0">
                          <a:effectLst/>
                          <a:latin typeface="Times New Roman" panose="02020603050405020304" pitchFamily="18" charset="0"/>
                          <a:ea typeface="SimSun" panose="02010600030101010101" pitchFamily="2" charset="-122"/>
                          <a:cs typeface="Times New Roman (正文 CS 字体)"/>
                        </a:rPr>
                        <a:t>在过去</a:t>
                      </a:r>
                      <a:r>
                        <a:rPr lang="en-US" sz="1100" b="1" kern="100" dirty="0">
                          <a:effectLst/>
                          <a:latin typeface="Times New Roman" panose="02020603050405020304" pitchFamily="18" charset="0"/>
                          <a:ea typeface="SimSun" panose="02010600030101010101" pitchFamily="2" charset="-122"/>
                          <a:cs typeface="Times New Roman (正文 CS 字体)"/>
                        </a:rPr>
                        <a:t>4</a:t>
                      </a:r>
                      <a:r>
                        <a:rPr lang="zh-CN" sz="1100" b="1" kern="100" dirty="0">
                          <a:effectLst/>
                          <a:latin typeface="Times New Roman" panose="02020603050405020304" pitchFamily="18" charset="0"/>
                          <a:ea typeface="SimSun" panose="02010600030101010101" pitchFamily="2" charset="-122"/>
                          <a:cs typeface="Times New Roman (正文 CS 字体)"/>
                        </a:rPr>
                        <a:t>个星期中，</a:t>
                      </a:r>
                      <a:r>
                        <a:rPr lang="zh-CN" sz="1100" b="1" u="sng" kern="100" dirty="0">
                          <a:effectLst/>
                          <a:latin typeface="Times New Roman" panose="02020603050405020304" pitchFamily="18" charset="0"/>
                          <a:ea typeface="SimSun" panose="02010600030101010101" pitchFamily="2" charset="-122"/>
                          <a:cs typeface="Times New Roman (正文 CS 字体)"/>
                        </a:rPr>
                        <a:t>您有多少时候会由于身体健康或情绪问题，而导致实际完成的工作或其他日常活动比想要完成的少？</a:t>
                      </a:r>
                      <a:endParaRPr lang="en-GB" sz="1100" kern="100" dirty="0">
                        <a:effectLst/>
                        <a:latin typeface="Times New Roman" panose="02020603050405020304" pitchFamily="18" charset="0"/>
                        <a:ea typeface="SimSun" panose="02010600030101010101" pitchFamily="2" charset="-122"/>
                        <a:cs typeface="Times New Roman (正文 CS 字体)"/>
                      </a:endParaRPr>
                    </a:p>
                    <a:p>
                      <a:pPr marL="342900" lvl="0" indent="-342900" algn="just">
                        <a:lnSpc>
                          <a:spcPts val="1200"/>
                        </a:lnSpc>
                        <a:spcBef>
                          <a:spcPts val="240"/>
                        </a:spcBef>
                        <a:spcAft>
                          <a:spcPts val="240"/>
                        </a:spcAft>
                        <a:buFont typeface="Wingdings" panose="05000000000000000000" pitchFamily="2" charset="2"/>
                        <a:buChar char=""/>
                        <a:tabLst>
                          <a:tab pos="202565" algn="l"/>
                        </a:tabLst>
                      </a:pPr>
                      <a:r>
                        <a:rPr lang="zh-CN" sz="1100" kern="100" dirty="0">
                          <a:effectLst/>
                          <a:latin typeface="Times New Roman" panose="02020603050405020304" pitchFamily="18" charset="0"/>
                          <a:ea typeface="SimSun" panose="02010600030101010101" pitchFamily="2" charset="-122"/>
                          <a:cs typeface="Times New Roman (正文 CS 字体)"/>
                        </a:rPr>
                        <a:t>从来没有</a:t>
                      </a:r>
                      <a:endParaRPr lang="en-GB" sz="1100" kern="100" dirty="0">
                        <a:effectLst/>
                        <a:latin typeface="Times New Roman" panose="02020603050405020304" pitchFamily="18" charset="0"/>
                        <a:ea typeface="SimSun" panose="02010600030101010101" pitchFamily="2" charset="-122"/>
                        <a:cs typeface="Times New Roman (正文 CS 字体)"/>
                      </a:endParaRPr>
                    </a:p>
                    <a:p>
                      <a:pPr marL="342900" lvl="0" indent="-342900" algn="just">
                        <a:lnSpc>
                          <a:spcPts val="1200"/>
                        </a:lnSpc>
                        <a:spcBef>
                          <a:spcPts val="240"/>
                        </a:spcBef>
                        <a:spcAft>
                          <a:spcPts val="240"/>
                        </a:spcAft>
                        <a:buFont typeface="Wingdings" panose="05000000000000000000" pitchFamily="2" charset="2"/>
                        <a:buChar char=""/>
                        <a:tabLst>
                          <a:tab pos="202565" algn="l"/>
                        </a:tabLst>
                      </a:pPr>
                      <a:r>
                        <a:rPr lang="zh-CN" sz="1100" u="sng" kern="100" dirty="0">
                          <a:effectLst/>
                          <a:latin typeface="Times New Roman" panose="02020603050405020304" pitchFamily="18" charset="0"/>
                          <a:ea typeface="SimSun" panose="02010600030101010101" pitchFamily="2" charset="-122"/>
                          <a:cs typeface="Times New Roman (正文 CS 字体)"/>
                        </a:rPr>
                        <a:t>很少</a:t>
                      </a:r>
                      <a:endParaRPr lang="en-GB" sz="1100" kern="100" dirty="0">
                        <a:effectLst/>
                        <a:latin typeface="Times New Roman" panose="02020603050405020304" pitchFamily="18" charset="0"/>
                        <a:ea typeface="SimSun" panose="02010600030101010101" pitchFamily="2" charset="-122"/>
                        <a:cs typeface="Times New Roman (正文 CS 字体)"/>
                      </a:endParaRPr>
                    </a:p>
                    <a:p>
                      <a:pPr marL="342900" lvl="0" indent="-342900" algn="just">
                        <a:lnSpc>
                          <a:spcPts val="1200"/>
                        </a:lnSpc>
                        <a:spcBef>
                          <a:spcPts val="240"/>
                        </a:spcBef>
                        <a:spcAft>
                          <a:spcPts val="240"/>
                        </a:spcAft>
                        <a:buFont typeface="Wingdings" panose="05000000000000000000" pitchFamily="2" charset="2"/>
                        <a:buChar char=""/>
                        <a:tabLst>
                          <a:tab pos="202565" algn="l"/>
                        </a:tabLst>
                      </a:pPr>
                      <a:r>
                        <a:rPr lang="zh-CN" sz="1100" kern="100" dirty="0">
                          <a:effectLst/>
                          <a:latin typeface="Times New Roman" panose="02020603050405020304" pitchFamily="18" charset="0"/>
                          <a:ea typeface="SimSun" panose="02010600030101010101" pitchFamily="2" charset="-122"/>
                          <a:cs typeface="Times New Roman (正文 CS 字体)"/>
                        </a:rPr>
                        <a:t>有时</a:t>
                      </a:r>
                      <a:endParaRPr lang="en-GB" sz="1100" kern="100" dirty="0">
                        <a:effectLst/>
                        <a:latin typeface="Times New Roman" panose="02020603050405020304" pitchFamily="18" charset="0"/>
                        <a:ea typeface="SimSun" panose="02010600030101010101" pitchFamily="2" charset="-122"/>
                        <a:cs typeface="Times New Roman (正文 CS 字体)"/>
                      </a:endParaRPr>
                    </a:p>
                    <a:p>
                      <a:pPr marL="342900" lvl="0" indent="-342900" algn="just">
                        <a:lnSpc>
                          <a:spcPts val="1200"/>
                        </a:lnSpc>
                        <a:spcBef>
                          <a:spcPts val="240"/>
                        </a:spcBef>
                        <a:spcAft>
                          <a:spcPts val="240"/>
                        </a:spcAft>
                        <a:buFont typeface="Wingdings" panose="05000000000000000000" pitchFamily="2" charset="2"/>
                        <a:buChar char=""/>
                        <a:tabLst>
                          <a:tab pos="202565" algn="l"/>
                        </a:tabLst>
                      </a:pPr>
                      <a:r>
                        <a:rPr lang="zh-CN" sz="1100" kern="100" dirty="0">
                          <a:effectLst/>
                          <a:latin typeface="Times New Roman" panose="02020603050405020304" pitchFamily="18" charset="0"/>
                          <a:ea typeface="SimSun" panose="02010600030101010101" pitchFamily="2" charset="-122"/>
                          <a:cs typeface="Times New Roman (正文 CS 字体)"/>
                        </a:rPr>
                        <a:t>大部分时间</a:t>
                      </a:r>
                      <a:endParaRPr lang="en-GB" sz="1100" kern="100" dirty="0">
                        <a:effectLst/>
                        <a:latin typeface="Times New Roman" panose="02020603050405020304" pitchFamily="18" charset="0"/>
                        <a:ea typeface="SimSun" panose="02010600030101010101" pitchFamily="2" charset="-122"/>
                        <a:cs typeface="Times New Roman (正文 CS 字体)"/>
                      </a:endParaRPr>
                    </a:p>
                    <a:p>
                      <a:pPr marL="342900" lvl="0" indent="-342900" algn="just">
                        <a:lnSpc>
                          <a:spcPts val="1200"/>
                        </a:lnSpc>
                        <a:spcBef>
                          <a:spcPts val="240"/>
                        </a:spcBef>
                        <a:spcAft>
                          <a:spcPts val="240"/>
                        </a:spcAft>
                        <a:buFont typeface="Wingdings" panose="05000000000000000000" pitchFamily="2" charset="2"/>
                        <a:buChar char=""/>
                        <a:tabLst>
                          <a:tab pos="202565" algn="l"/>
                        </a:tabLst>
                      </a:pPr>
                      <a:r>
                        <a:rPr lang="zh-CN" sz="1100" u="sng" kern="100" dirty="0">
                          <a:effectLst/>
                          <a:latin typeface="Times New Roman" panose="02020603050405020304" pitchFamily="18" charset="0"/>
                          <a:ea typeface="SimSun" panose="02010600030101010101" pitchFamily="2" charset="-122"/>
                          <a:cs typeface="Times New Roman (正文 CS 字体)"/>
                        </a:rPr>
                        <a:t>一直如此</a:t>
                      </a:r>
                      <a:endParaRPr lang="en-GB" sz="1100" kern="100" dirty="0">
                        <a:effectLst/>
                        <a:latin typeface="Times New Roman" panose="02020603050405020304" pitchFamily="18" charset="0"/>
                        <a:ea typeface="SimSun" panose="02010600030101010101" pitchFamily="2" charset="-122"/>
                        <a:cs typeface="Times New Roman (正文 CS 字体)"/>
                      </a:endParaRPr>
                    </a:p>
                  </a:txBody>
                  <a:tcPr marL="49284" marR="49284"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45205557"/>
                  </a:ext>
                </a:extLst>
              </a:tr>
              <a:tr h="338305">
                <a:tc gridSpan="4">
                  <a:txBody>
                    <a:bodyPr/>
                    <a:lstStyle/>
                    <a:p>
                      <a:pPr indent="127000" algn="just">
                        <a:lnSpc>
                          <a:spcPts val="1200"/>
                        </a:lnSpc>
                        <a:spcBef>
                          <a:spcPts val="250"/>
                        </a:spcBef>
                        <a:spcAft>
                          <a:spcPts val="0"/>
                        </a:spcAft>
                      </a:pPr>
                      <a:r>
                        <a:rPr lang="en-US" sz="600" kern="100" dirty="0">
                          <a:effectLst/>
                          <a:latin typeface="Times New Roman" panose="02020603050405020304" pitchFamily="18" charset="0"/>
                          <a:ea typeface="SimSun" panose="02010600030101010101" pitchFamily="2" charset="-122"/>
                          <a:cs typeface="Times New Roman (正文 CS 字体)"/>
                        </a:rPr>
                        <a:t>The examples changed during the translation are underlined using dots. </a:t>
                      </a:r>
                      <a:endParaRPr lang="en-GB" sz="900" kern="100" dirty="0">
                        <a:effectLst/>
                        <a:latin typeface="Times New Roman" panose="02020603050405020304" pitchFamily="18" charset="0"/>
                        <a:ea typeface="SimSun" panose="02010600030101010101" pitchFamily="2" charset="-122"/>
                        <a:cs typeface="Times New Roman (正文 CS 字体)"/>
                      </a:endParaRPr>
                    </a:p>
                    <a:p>
                      <a:pPr indent="127000" algn="just">
                        <a:lnSpc>
                          <a:spcPts val="1200"/>
                        </a:lnSpc>
                        <a:spcBef>
                          <a:spcPts val="250"/>
                        </a:spcBef>
                        <a:spcAft>
                          <a:spcPts val="0"/>
                        </a:spcAft>
                      </a:pPr>
                      <a:r>
                        <a:rPr lang="en-US" sz="600" kern="100" dirty="0">
                          <a:effectLst/>
                          <a:latin typeface="Times New Roman" panose="02020603050405020304" pitchFamily="18" charset="0"/>
                          <a:ea typeface="SimSun" panose="02010600030101010101" pitchFamily="2" charset="-122"/>
                          <a:cs typeface="Times New Roman (正文 CS 字体)"/>
                        </a:rPr>
                        <a:t>The modified sentence and response levels through cognitive debriefing interviews were underlined.</a:t>
                      </a:r>
                      <a:endParaRPr lang="en-GB" sz="900" kern="100" dirty="0">
                        <a:effectLst/>
                        <a:latin typeface="Times New Roman" panose="02020603050405020304" pitchFamily="18" charset="0"/>
                        <a:ea typeface="SimSun" panose="02010600030101010101" pitchFamily="2" charset="-122"/>
                        <a:cs typeface="Times New Roman (正文 CS 字体)"/>
                      </a:endParaRPr>
                    </a:p>
                  </a:txBody>
                  <a:tcPr marL="49284" marR="49284" marT="0" marB="0" anchor="ctr">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819147094"/>
                  </a:ext>
                </a:extLst>
              </a:tr>
            </a:tbl>
          </a:graphicData>
        </a:graphic>
      </p:graphicFrame>
      <p:sp>
        <p:nvSpPr>
          <p:cNvPr id="5" name="Rectangle 2">
            <a:extLst>
              <a:ext uri="{FF2B5EF4-FFF2-40B4-BE49-F238E27FC236}">
                <a16:creationId xmlns:a16="http://schemas.microsoft.com/office/drawing/2014/main" id="{911A2704-9FDF-4C6D-B69C-13CE1601ECED}"/>
              </a:ext>
            </a:extLst>
          </p:cNvPr>
          <p:cNvSpPr>
            <a:spLocks noChangeArrowheads="1"/>
          </p:cNvSpPr>
          <p:nvPr/>
        </p:nvSpPr>
        <p:spPr bwMode="auto">
          <a:xfrm>
            <a:off x="2010169" y="889253"/>
            <a:ext cx="5759539"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27000" eaLnBrk="0" fontAlgn="base" hangingPunct="0">
              <a:spcBef>
                <a:spcPct val="0"/>
              </a:spcBef>
              <a:spcAft>
                <a:spcPct val="0"/>
              </a:spcAft>
              <a:tabLst>
                <a:tab pos="203200" algn="l"/>
              </a:tabLst>
              <a:defRPr>
                <a:solidFill>
                  <a:schemeClr val="tx1"/>
                </a:solidFill>
                <a:latin typeface="Arial" panose="020B0604020202020204" pitchFamily="34" charset="0"/>
              </a:defRPr>
            </a:lvl1pPr>
            <a:lvl2pPr eaLnBrk="0" fontAlgn="base" hangingPunct="0">
              <a:spcBef>
                <a:spcPct val="0"/>
              </a:spcBef>
              <a:spcAft>
                <a:spcPct val="0"/>
              </a:spcAft>
              <a:tabLst>
                <a:tab pos="203200" algn="l"/>
              </a:tabLst>
              <a:defRPr>
                <a:solidFill>
                  <a:schemeClr val="tx1"/>
                </a:solidFill>
                <a:latin typeface="Arial" panose="020B0604020202020204" pitchFamily="34" charset="0"/>
              </a:defRPr>
            </a:lvl2pPr>
            <a:lvl3pPr eaLnBrk="0" fontAlgn="base" hangingPunct="0">
              <a:spcBef>
                <a:spcPct val="0"/>
              </a:spcBef>
              <a:spcAft>
                <a:spcPct val="0"/>
              </a:spcAft>
              <a:tabLst>
                <a:tab pos="203200" algn="l"/>
              </a:tabLst>
              <a:defRPr>
                <a:solidFill>
                  <a:schemeClr val="tx1"/>
                </a:solidFill>
                <a:latin typeface="Arial" panose="020B0604020202020204" pitchFamily="34" charset="0"/>
              </a:defRPr>
            </a:lvl3pPr>
            <a:lvl4pPr eaLnBrk="0" fontAlgn="base" hangingPunct="0">
              <a:spcBef>
                <a:spcPct val="0"/>
              </a:spcBef>
              <a:spcAft>
                <a:spcPct val="0"/>
              </a:spcAft>
              <a:tabLst>
                <a:tab pos="203200" algn="l"/>
              </a:tabLst>
              <a:defRPr>
                <a:solidFill>
                  <a:schemeClr val="tx1"/>
                </a:solidFill>
                <a:latin typeface="Arial" panose="020B0604020202020204" pitchFamily="34" charset="0"/>
              </a:defRPr>
            </a:lvl4pPr>
            <a:lvl5pPr eaLnBrk="0" fontAlgn="base" hangingPunct="0">
              <a:spcBef>
                <a:spcPct val="0"/>
              </a:spcBef>
              <a:spcAft>
                <a:spcPct val="0"/>
              </a:spcAft>
              <a:tabLst>
                <a:tab pos="203200" algn="l"/>
              </a:tabLst>
              <a:defRPr>
                <a:solidFill>
                  <a:schemeClr val="tx1"/>
                </a:solidFill>
                <a:latin typeface="Arial" panose="020B0604020202020204" pitchFamily="34" charset="0"/>
              </a:defRPr>
            </a:lvl5pPr>
            <a:lvl6pPr eaLnBrk="0" fontAlgn="base" hangingPunct="0">
              <a:spcBef>
                <a:spcPct val="0"/>
              </a:spcBef>
              <a:spcAft>
                <a:spcPct val="0"/>
              </a:spcAft>
              <a:tabLst>
                <a:tab pos="203200" algn="l"/>
              </a:tabLst>
              <a:defRPr>
                <a:solidFill>
                  <a:schemeClr val="tx1"/>
                </a:solidFill>
                <a:latin typeface="Arial" panose="020B0604020202020204" pitchFamily="34" charset="0"/>
              </a:defRPr>
            </a:lvl6pPr>
            <a:lvl7pPr eaLnBrk="0" fontAlgn="base" hangingPunct="0">
              <a:spcBef>
                <a:spcPct val="0"/>
              </a:spcBef>
              <a:spcAft>
                <a:spcPct val="0"/>
              </a:spcAft>
              <a:tabLst>
                <a:tab pos="203200" algn="l"/>
              </a:tabLst>
              <a:defRPr>
                <a:solidFill>
                  <a:schemeClr val="tx1"/>
                </a:solidFill>
                <a:latin typeface="Arial" panose="020B0604020202020204" pitchFamily="34" charset="0"/>
              </a:defRPr>
            </a:lvl7pPr>
            <a:lvl8pPr eaLnBrk="0" fontAlgn="base" hangingPunct="0">
              <a:spcBef>
                <a:spcPct val="0"/>
              </a:spcBef>
              <a:spcAft>
                <a:spcPct val="0"/>
              </a:spcAft>
              <a:tabLst>
                <a:tab pos="203200" algn="l"/>
              </a:tabLst>
              <a:defRPr>
                <a:solidFill>
                  <a:schemeClr val="tx1"/>
                </a:solidFill>
                <a:latin typeface="Arial" panose="020B0604020202020204" pitchFamily="34" charset="0"/>
              </a:defRPr>
            </a:lvl8pPr>
            <a:lvl9pPr eaLnBrk="0" fontAlgn="base" hangingPunct="0">
              <a:spcBef>
                <a:spcPct val="0"/>
              </a:spcBef>
              <a:spcAft>
                <a:spcPct val="0"/>
              </a:spcAft>
              <a:tabLst>
                <a:tab pos="203200" algn="l"/>
              </a:tabLst>
              <a:defRPr>
                <a:solidFill>
                  <a:schemeClr val="tx1"/>
                </a:solidFill>
                <a:latin typeface="Arial" panose="020B0604020202020204" pitchFamily="34" charset="0"/>
              </a:defRPr>
            </a:lvl9pPr>
          </a:lstStyle>
          <a:p>
            <a:pPr marL="0" marR="0" lvl="0" indent="127000" algn="l" defTabSz="914400" rtl="0" eaLnBrk="0" fontAlgn="base" latinLnBrk="0" hangingPunct="0">
              <a:lnSpc>
                <a:spcPct val="100000"/>
              </a:lnSpc>
              <a:spcBef>
                <a:spcPct val="0"/>
              </a:spcBef>
              <a:spcAft>
                <a:spcPct val="0"/>
              </a:spcAft>
              <a:buClrTx/>
              <a:buSzTx/>
              <a:buFontTx/>
              <a:buNone/>
              <a:tabLst>
                <a:tab pos="203200" algn="l"/>
              </a:tabLst>
            </a:pPr>
            <a:r>
              <a:rPr kumimoji="0" lang="en-US" altLang="en-US" sz="1200" b="1" i="0" u="none" strike="noStrike" cap="none" normalizeH="0" baseline="0" dirty="0">
                <a:ln>
                  <a:noFill/>
                </a:ln>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Table 1 The comparison of original English version and translated Simplified Chinese version of SF-6Dv2 (Physical Functioning and Role Limitation dimensions)</a:t>
            </a:r>
            <a:endParaRPr kumimoji="0" lang="en-GB" altLang="en-US" sz="600" b="1" i="0" u="none" strike="noStrike" cap="none" normalizeH="0" baseline="0" dirty="0">
              <a:ln>
                <a:noFill/>
              </a:ln>
              <a:solidFill>
                <a:schemeClr val="tx1"/>
              </a:solidFill>
              <a:effectLst/>
            </a:endParaRPr>
          </a:p>
          <a:p>
            <a:pPr marL="0" marR="0" lvl="0" indent="127000" algn="l" defTabSz="914400" rtl="0" eaLnBrk="0" fontAlgn="base" latinLnBrk="0" hangingPunct="0">
              <a:lnSpc>
                <a:spcPct val="100000"/>
              </a:lnSpc>
              <a:spcBef>
                <a:spcPct val="0"/>
              </a:spcBef>
              <a:spcAft>
                <a:spcPct val="0"/>
              </a:spcAft>
              <a:buClrTx/>
              <a:buSzTx/>
              <a:buFontTx/>
              <a:buNone/>
              <a:tabLst>
                <a:tab pos="203200" algn="l"/>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170498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622EE-FF76-48EC-9756-6A376CC5E259}"/>
              </a:ext>
            </a:extLst>
          </p:cNvPr>
          <p:cNvSpPr>
            <a:spLocks noGrp="1"/>
          </p:cNvSpPr>
          <p:nvPr>
            <p:ph type="title"/>
          </p:nvPr>
        </p:nvSpPr>
        <p:spPr>
          <a:xfrm>
            <a:off x="609600" y="1050426"/>
            <a:ext cx="8229600" cy="1083174"/>
          </a:xfrm>
        </p:spPr>
        <p:txBody>
          <a:bodyPr/>
          <a:lstStyle/>
          <a:p>
            <a:pPr algn="ctr"/>
            <a:r>
              <a:rPr lang="en-GB" sz="3600" b="1" dirty="0"/>
              <a:t>Valuation of SF-6Dv2 in China</a:t>
            </a:r>
          </a:p>
        </p:txBody>
      </p:sp>
      <p:sp>
        <p:nvSpPr>
          <p:cNvPr id="4" name="Title 1">
            <a:extLst>
              <a:ext uri="{FF2B5EF4-FFF2-40B4-BE49-F238E27FC236}">
                <a16:creationId xmlns:a16="http://schemas.microsoft.com/office/drawing/2014/main" id="{68B63953-AFC4-477D-998F-C388C0E38374}"/>
              </a:ext>
            </a:extLst>
          </p:cNvPr>
          <p:cNvSpPr txBox="1">
            <a:spLocks/>
          </p:cNvSpPr>
          <p:nvPr/>
        </p:nvSpPr>
        <p:spPr bwMode="auto">
          <a:xfrm>
            <a:off x="762000" y="1645920"/>
            <a:ext cx="8229600" cy="51025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1" fontAlgn="base" hangingPunct="1">
              <a:lnSpc>
                <a:spcPct val="83000"/>
              </a:lnSpc>
              <a:spcBef>
                <a:spcPct val="0"/>
              </a:spcBef>
              <a:spcAft>
                <a:spcPct val="0"/>
              </a:spcAft>
              <a:defRPr sz="4400">
                <a:solidFill>
                  <a:srgbClr val="2A196F"/>
                </a:solidFill>
                <a:latin typeface="+mj-lt"/>
                <a:ea typeface="MS PGothic" pitchFamily="34" charset="-128"/>
                <a:cs typeface="ＭＳ Ｐゴシック" charset="0"/>
              </a:defRPr>
            </a:lvl1pPr>
            <a:lvl2pPr algn="l" rtl="0" eaLnBrk="1" fontAlgn="base" hangingPunct="1">
              <a:lnSpc>
                <a:spcPct val="83000"/>
              </a:lnSpc>
              <a:spcBef>
                <a:spcPct val="0"/>
              </a:spcBef>
              <a:spcAft>
                <a:spcPct val="0"/>
              </a:spcAft>
              <a:defRPr sz="4400">
                <a:solidFill>
                  <a:srgbClr val="2A196F"/>
                </a:solidFill>
                <a:latin typeface="TUOS Stephenson" pitchFamily="-128" charset="0"/>
                <a:ea typeface="MS PGothic" pitchFamily="34" charset="-128"/>
                <a:cs typeface="ＭＳ Ｐゴシック" charset="0"/>
              </a:defRPr>
            </a:lvl2pPr>
            <a:lvl3pPr algn="l" rtl="0" eaLnBrk="1" fontAlgn="base" hangingPunct="1">
              <a:lnSpc>
                <a:spcPct val="83000"/>
              </a:lnSpc>
              <a:spcBef>
                <a:spcPct val="0"/>
              </a:spcBef>
              <a:spcAft>
                <a:spcPct val="0"/>
              </a:spcAft>
              <a:defRPr sz="4400">
                <a:solidFill>
                  <a:srgbClr val="2A196F"/>
                </a:solidFill>
                <a:latin typeface="TUOS Stephenson" pitchFamily="-128" charset="0"/>
                <a:ea typeface="MS PGothic" pitchFamily="34" charset="-128"/>
                <a:cs typeface="ＭＳ Ｐゴシック" charset="0"/>
              </a:defRPr>
            </a:lvl3pPr>
            <a:lvl4pPr algn="l" rtl="0" eaLnBrk="1" fontAlgn="base" hangingPunct="1">
              <a:lnSpc>
                <a:spcPct val="83000"/>
              </a:lnSpc>
              <a:spcBef>
                <a:spcPct val="0"/>
              </a:spcBef>
              <a:spcAft>
                <a:spcPct val="0"/>
              </a:spcAft>
              <a:defRPr sz="4400">
                <a:solidFill>
                  <a:srgbClr val="2A196F"/>
                </a:solidFill>
                <a:latin typeface="TUOS Stephenson" pitchFamily="-128" charset="0"/>
                <a:ea typeface="MS PGothic" pitchFamily="34" charset="-128"/>
                <a:cs typeface="ＭＳ Ｐゴシック" charset="0"/>
              </a:defRPr>
            </a:lvl4pPr>
            <a:lvl5pPr algn="l" rtl="0" eaLnBrk="1" fontAlgn="base" hangingPunct="1">
              <a:lnSpc>
                <a:spcPct val="83000"/>
              </a:lnSpc>
              <a:spcBef>
                <a:spcPct val="0"/>
              </a:spcBef>
              <a:spcAft>
                <a:spcPct val="0"/>
              </a:spcAft>
              <a:defRPr sz="4400">
                <a:solidFill>
                  <a:srgbClr val="2A196F"/>
                </a:solidFill>
                <a:latin typeface="TUOS Stephenson" pitchFamily="-128" charset="0"/>
                <a:ea typeface="MS PGothic" pitchFamily="34" charset="-128"/>
                <a:cs typeface="ＭＳ Ｐゴシック" charset="0"/>
              </a:defRPr>
            </a:lvl5pPr>
            <a:lvl6pPr marL="457200" algn="l" rtl="0" eaLnBrk="1" fontAlgn="base" hangingPunct="1">
              <a:lnSpc>
                <a:spcPct val="83000"/>
              </a:lnSpc>
              <a:spcBef>
                <a:spcPct val="0"/>
              </a:spcBef>
              <a:spcAft>
                <a:spcPct val="0"/>
              </a:spcAft>
              <a:defRPr sz="4400">
                <a:solidFill>
                  <a:srgbClr val="2A196F"/>
                </a:solidFill>
                <a:latin typeface="TUOS Stephenson" pitchFamily="-128" charset="0"/>
              </a:defRPr>
            </a:lvl6pPr>
            <a:lvl7pPr marL="914400" algn="l" rtl="0" eaLnBrk="1" fontAlgn="base" hangingPunct="1">
              <a:lnSpc>
                <a:spcPct val="83000"/>
              </a:lnSpc>
              <a:spcBef>
                <a:spcPct val="0"/>
              </a:spcBef>
              <a:spcAft>
                <a:spcPct val="0"/>
              </a:spcAft>
              <a:defRPr sz="4400">
                <a:solidFill>
                  <a:srgbClr val="2A196F"/>
                </a:solidFill>
                <a:latin typeface="TUOS Stephenson" pitchFamily="-128" charset="0"/>
              </a:defRPr>
            </a:lvl7pPr>
            <a:lvl8pPr marL="1371600" algn="l" rtl="0" eaLnBrk="1" fontAlgn="base" hangingPunct="1">
              <a:lnSpc>
                <a:spcPct val="83000"/>
              </a:lnSpc>
              <a:spcBef>
                <a:spcPct val="0"/>
              </a:spcBef>
              <a:spcAft>
                <a:spcPct val="0"/>
              </a:spcAft>
              <a:defRPr sz="4400">
                <a:solidFill>
                  <a:srgbClr val="2A196F"/>
                </a:solidFill>
                <a:latin typeface="TUOS Stephenson" pitchFamily="-128" charset="0"/>
              </a:defRPr>
            </a:lvl8pPr>
            <a:lvl9pPr marL="1828800" algn="l" rtl="0" eaLnBrk="1" fontAlgn="base" hangingPunct="1">
              <a:lnSpc>
                <a:spcPct val="83000"/>
              </a:lnSpc>
              <a:spcBef>
                <a:spcPct val="0"/>
              </a:spcBef>
              <a:spcAft>
                <a:spcPct val="0"/>
              </a:spcAft>
              <a:defRPr sz="4400">
                <a:solidFill>
                  <a:srgbClr val="2A196F"/>
                </a:solidFill>
                <a:latin typeface="TUOS Stephenson" pitchFamily="-128" charset="0"/>
              </a:defRPr>
            </a:lvl9pPr>
          </a:lstStyle>
          <a:p>
            <a:r>
              <a:rPr lang="en-GB" sz="2000" b="1" kern="0" dirty="0">
                <a:solidFill>
                  <a:srgbClr val="000000"/>
                </a:solidFill>
                <a:latin typeface="+mn-lt"/>
              </a:rPr>
              <a:t>Methods:</a:t>
            </a:r>
          </a:p>
          <a:p>
            <a:pPr marL="457200" indent="-457200">
              <a:buFont typeface="Arial" panose="020B0604020202020204" pitchFamily="34" charset="0"/>
              <a:buChar char="•"/>
            </a:pPr>
            <a:r>
              <a:rPr lang="en-GB" sz="2000" kern="0" dirty="0">
                <a:solidFill>
                  <a:srgbClr val="000000"/>
                </a:solidFill>
                <a:latin typeface="+mn-lt"/>
              </a:rPr>
              <a:t>Preliminary valuation study - comparing TTO and DCE with duration (</a:t>
            </a:r>
            <a:r>
              <a:rPr lang="en-GB" sz="2000" kern="0" dirty="0" err="1">
                <a:solidFill>
                  <a:srgbClr val="000000"/>
                </a:solidFill>
                <a:latin typeface="+mn-lt"/>
              </a:rPr>
              <a:t>Xie</a:t>
            </a:r>
            <a:r>
              <a:rPr lang="en-GB" sz="2000" kern="0" dirty="0">
                <a:solidFill>
                  <a:srgbClr val="000000"/>
                </a:solidFill>
                <a:latin typeface="+mn-lt"/>
              </a:rPr>
              <a:t> et al, 2020)</a:t>
            </a:r>
          </a:p>
          <a:p>
            <a:endParaRPr lang="en-GB" sz="2000" kern="0" dirty="0">
              <a:solidFill>
                <a:srgbClr val="000000"/>
              </a:solidFill>
              <a:latin typeface="+mn-lt"/>
            </a:endParaRPr>
          </a:p>
          <a:p>
            <a:pPr marL="457200" indent="-457200">
              <a:buFont typeface="Arial" panose="020B0604020202020204" pitchFamily="34" charset="0"/>
              <a:buChar char="•"/>
            </a:pPr>
            <a:r>
              <a:rPr lang="en-GB" sz="2000" kern="0" dirty="0">
                <a:solidFill>
                  <a:srgbClr val="000000"/>
                </a:solidFill>
                <a:latin typeface="+mn-lt"/>
              </a:rPr>
              <a:t>Main valuation study - </a:t>
            </a:r>
            <a:r>
              <a:rPr lang="en-US" sz="2000" dirty="0">
                <a:solidFill>
                  <a:srgbClr val="000000"/>
                </a:solidFill>
                <a:latin typeface="+mn-lt"/>
                <a:ea typeface="SimSun" panose="02010600030101010101" pitchFamily="2" charset="-122"/>
                <a:cs typeface="Times New Roman (正文 CS 字体)"/>
              </a:rPr>
              <a:t> stratified sampling method with four quotas (age, gender, education level and urban/rural split)</a:t>
            </a:r>
            <a:r>
              <a:rPr lang="en-GB" sz="2000" kern="0" dirty="0">
                <a:solidFill>
                  <a:srgbClr val="000000"/>
                </a:solidFill>
                <a:latin typeface="+mn-lt"/>
              </a:rPr>
              <a:t>with a large representative general  population sample (n=3320) (unpublished)</a:t>
            </a:r>
          </a:p>
          <a:p>
            <a:pPr marL="457200" indent="-457200">
              <a:buFont typeface="Arial" panose="020B0604020202020204" pitchFamily="34" charset="0"/>
              <a:buChar char="•"/>
            </a:pPr>
            <a:endParaRPr lang="en-GB" sz="2000" kern="0" dirty="0">
              <a:solidFill>
                <a:srgbClr val="000000"/>
              </a:solidFill>
              <a:latin typeface="+mn-lt"/>
            </a:endParaRPr>
          </a:p>
          <a:p>
            <a:r>
              <a:rPr lang="en-GB" sz="2000" b="1" kern="0" dirty="0">
                <a:solidFill>
                  <a:srgbClr val="000000"/>
                </a:solidFill>
                <a:latin typeface="+mn-lt"/>
              </a:rPr>
              <a:t>Key findings:</a:t>
            </a:r>
          </a:p>
          <a:p>
            <a:pPr marL="457200" indent="-457200">
              <a:buFont typeface="Arial" panose="020B0604020202020204" pitchFamily="34" charset="0"/>
              <a:buChar char="•"/>
            </a:pPr>
            <a:r>
              <a:rPr lang="en-GB" sz="2000" kern="0" dirty="0">
                <a:solidFill>
                  <a:srgbClr val="000000"/>
                </a:solidFill>
                <a:latin typeface="+mn-lt"/>
              </a:rPr>
              <a:t>Both DCE and TTO found to be feasible, though DCE produced more inconsistencies</a:t>
            </a:r>
          </a:p>
          <a:p>
            <a:pPr marL="457200" indent="-457200">
              <a:buFont typeface="Arial" panose="020B0604020202020204" pitchFamily="34" charset="0"/>
              <a:buChar char="•"/>
            </a:pPr>
            <a:endParaRPr lang="en-GB" sz="2000" kern="0" dirty="0">
              <a:solidFill>
                <a:srgbClr val="000000"/>
              </a:solidFill>
              <a:latin typeface="+mn-lt"/>
            </a:endParaRPr>
          </a:p>
          <a:p>
            <a:pPr marL="457200" indent="-457200">
              <a:buFont typeface="Arial" panose="020B0604020202020204" pitchFamily="34" charset="0"/>
              <a:buChar char="•"/>
            </a:pPr>
            <a:r>
              <a:rPr lang="en-GB" sz="2000" kern="0" dirty="0">
                <a:solidFill>
                  <a:srgbClr val="000000"/>
                </a:solidFill>
                <a:latin typeface="+mn-lt"/>
              </a:rPr>
              <a:t>Range of DCE TTO values similar to UK (-0.535 to 1.0), though larger than TTO (-0.276 to 1.0)</a:t>
            </a:r>
          </a:p>
          <a:p>
            <a:endParaRPr lang="en-GB" sz="2000" kern="0" dirty="0">
              <a:solidFill>
                <a:srgbClr val="000000"/>
              </a:solidFill>
              <a:latin typeface="+mn-lt"/>
            </a:endParaRPr>
          </a:p>
          <a:p>
            <a:pPr marL="457200" indent="-457200">
              <a:buFont typeface="Arial" panose="020B0604020202020204" pitchFamily="34" charset="0"/>
              <a:buChar char="•"/>
            </a:pPr>
            <a:r>
              <a:rPr lang="en-GB" sz="2000" dirty="0">
                <a:solidFill>
                  <a:srgbClr val="000000"/>
                </a:solidFill>
                <a:latin typeface="+mn-lt"/>
              </a:rPr>
              <a:t>Most important dimension was physical functioning, followed by pain, mental health, social, vitality and role limitation</a:t>
            </a:r>
          </a:p>
          <a:p>
            <a:r>
              <a:rPr lang="en-GB" sz="2000" dirty="0">
                <a:solidFill>
                  <a:srgbClr val="000000"/>
                </a:solidFill>
                <a:latin typeface="+mn-lt"/>
              </a:rPr>
              <a:t>         –   different to UK </a:t>
            </a:r>
            <a:endParaRPr lang="en-GB" sz="2000" kern="0" dirty="0">
              <a:solidFill>
                <a:srgbClr val="000000"/>
              </a:solidFill>
              <a:latin typeface="+mn-lt"/>
            </a:endParaRPr>
          </a:p>
          <a:p>
            <a:endParaRPr lang="en-GB" sz="2800" kern="0" dirty="0"/>
          </a:p>
          <a:p>
            <a:endParaRPr lang="en-GB" kern="0" dirty="0"/>
          </a:p>
          <a:p>
            <a:endParaRPr lang="en-GB" kern="0" dirty="0"/>
          </a:p>
        </p:txBody>
      </p:sp>
    </p:spTree>
    <p:extLst>
      <p:ext uri="{BB962C8B-B14F-4D97-AF65-F5344CB8AC3E}">
        <p14:creationId xmlns:p14="http://schemas.microsoft.com/office/powerpoint/2010/main" val="17948636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bwMode="auto">
          <a:xfrm>
            <a:off x="455613" y="832445"/>
            <a:ext cx="8229600" cy="7731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rtl="0" eaLnBrk="1" fontAlgn="base" hangingPunct="1">
              <a:spcBef>
                <a:spcPct val="0"/>
              </a:spcBef>
              <a:spcAft>
                <a:spcPct val="0"/>
              </a:spcAft>
              <a:defRPr sz="2400" b="1">
                <a:solidFill>
                  <a:schemeClr val="tx2"/>
                </a:solidFill>
                <a:latin typeface="+mj-lt"/>
                <a:ea typeface="+mj-ea"/>
                <a:cs typeface="+mj-cs"/>
              </a:defRPr>
            </a:lvl1pPr>
            <a:lvl2pPr algn="l" rtl="0" eaLnBrk="1" fontAlgn="base" hangingPunct="1">
              <a:spcBef>
                <a:spcPct val="0"/>
              </a:spcBef>
              <a:spcAft>
                <a:spcPct val="0"/>
              </a:spcAft>
              <a:defRPr sz="2400" b="1">
                <a:solidFill>
                  <a:schemeClr val="tx2"/>
                </a:solidFill>
                <a:latin typeface="Arial" charset="0"/>
              </a:defRPr>
            </a:lvl2pPr>
            <a:lvl3pPr algn="l" rtl="0" eaLnBrk="1" fontAlgn="base" hangingPunct="1">
              <a:spcBef>
                <a:spcPct val="0"/>
              </a:spcBef>
              <a:spcAft>
                <a:spcPct val="0"/>
              </a:spcAft>
              <a:defRPr sz="2400" b="1">
                <a:solidFill>
                  <a:schemeClr val="tx2"/>
                </a:solidFill>
                <a:latin typeface="Arial" charset="0"/>
              </a:defRPr>
            </a:lvl3pPr>
            <a:lvl4pPr algn="l" rtl="0" eaLnBrk="1" fontAlgn="base" hangingPunct="1">
              <a:spcBef>
                <a:spcPct val="0"/>
              </a:spcBef>
              <a:spcAft>
                <a:spcPct val="0"/>
              </a:spcAft>
              <a:defRPr sz="2400" b="1">
                <a:solidFill>
                  <a:schemeClr val="tx2"/>
                </a:solidFill>
                <a:latin typeface="Arial" charset="0"/>
              </a:defRPr>
            </a:lvl4pPr>
            <a:lvl5pPr algn="l" rtl="0" eaLnBrk="1" fontAlgn="base" hangingPunct="1">
              <a:spcBef>
                <a:spcPct val="0"/>
              </a:spcBef>
              <a:spcAft>
                <a:spcPct val="0"/>
              </a:spcAft>
              <a:defRPr sz="2400" b="1">
                <a:solidFill>
                  <a:schemeClr val="tx2"/>
                </a:solidFill>
                <a:latin typeface="Arial" charset="0"/>
              </a:defRPr>
            </a:lvl5pPr>
            <a:lvl6pPr marL="457200" algn="l" rtl="0" eaLnBrk="1" fontAlgn="base" hangingPunct="1">
              <a:spcBef>
                <a:spcPct val="0"/>
              </a:spcBef>
              <a:spcAft>
                <a:spcPct val="0"/>
              </a:spcAft>
              <a:defRPr sz="2400" b="1">
                <a:solidFill>
                  <a:srgbClr val="F8861D"/>
                </a:solidFill>
                <a:latin typeface="Arial" charset="0"/>
              </a:defRPr>
            </a:lvl6pPr>
            <a:lvl7pPr marL="914400" algn="l" rtl="0" eaLnBrk="1" fontAlgn="base" hangingPunct="1">
              <a:spcBef>
                <a:spcPct val="0"/>
              </a:spcBef>
              <a:spcAft>
                <a:spcPct val="0"/>
              </a:spcAft>
              <a:defRPr sz="2400" b="1">
                <a:solidFill>
                  <a:srgbClr val="F8861D"/>
                </a:solidFill>
                <a:latin typeface="Arial" charset="0"/>
              </a:defRPr>
            </a:lvl7pPr>
            <a:lvl8pPr marL="1371600" algn="l" rtl="0" eaLnBrk="1" fontAlgn="base" hangingPunct="1">
              <a:spcBef>
                <a:spcPct val="0"/>
              </a:spcBef>
              <a:spcAft>
                <a:spcPct val="0"/>
              </a:spcAft>
              <a:defRPr sz="2400" b="1">
                <a:solidFill>
                  <a:srgbClr val="F8861D"/>
                </a:solidFill>
                <a:latin typeface="Arial" charset="0"/>
              </a:defRPr>
            </a:lvl8pPr>
            <a:lvl9pPr marL="1828800" algn="l" rtl="0" eaLnBrk="1" fontAlgn="base" hangingPunct="1">
              <a:spcBef>
                <a:spcPct val="0"/>
              </a:spcBef>
              <a:spcAft>
                <a:spcPct val="0"/>
              </a:spcAft>
              <a:defRPr sz="2400" b="1">
                <a:solidFill>
                  <a:srgbClr val="F8861D"/>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2800" b="1" i="0" u="none" strike="noStrike" kern="0" cap="none" spc="0" normalizeH="0" baseline="0" noProof="0" dirty="0">
                <a:ln>
                  <a:noFill/>
                </a:ln>
                <a:solidFill>
                  <a:srgbClr val="003E7E"/>
                </a:solidFill>
                <a:effectLst/>
                <a:uLnTx/>
                <a:uFillTx/>
                <a:latin typeface="Arial"/>
                <a:ea typeface="+mj-ea"/>
                <a:cs typeface="+mj-cs"/>
              </a:rPr>
              <a:t>Concluding remarks</a:t>
            </a:r>
            <a:endParaRPr kumimoji="0" lang="en-US" sz="2800" b="1" i="0" u="none" strike="noStrike" kern="0" cap="none" spc="0" normalizeH="0" baseline="0" noProof="0" dirty="0">
              <a:ln>
                <a:noFill/>
              </a:ln>
              <a:solidFill>
                <a:srgbClr val="003E7E"/>
              </a:solidFill>
              <a:effectLst/>
              <a:uLnTx/>
              <a:uFillTx/>
              <a:latin typeface="Arial"/>
              <a:ea typeface="+mj-ea"/>
              <a:cs typeface="+mj-cs"/>
            </a:endParaRPr>
          </a:p>
        </p:txBody>
      </p:sp>
      <p:sp>
        <p:nvSpPr>
          <p:cNvPr id="9" name="Content Placeholder 2"/>
          <p:cNvSpPr txBox="1">
            <a:spLocks/>
          </p:cNvSpPr>
          <p:nvPr/>
        </p:nvSpPr>
        <p:spPr bwMode="auto">
          <a:xfrm>
            <a:off x="457200" y="1855366"/>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eaLnBrk="1" fontAlgn="base" hangingPunct="1">
              <a:spcBef>
                <a:spcPct val="50000"/>
              </a:spcBef>
              <a:spcAft>
                <a:spcPct val="0"/>
              </a:spcAft>
              <a:buClr>
                <a:srgbClr val="0099CC"/>
              </a:buClr>
              <a:buFont typeface="Wingdings" pitchFamily="2" charset="2"/>
              <a:defRPr b="1">
                <a:solidFill>
                  <a:srgbClr val="666666"/>
                </a:solidFill>
                <a:latin typeface="+mn-lt"/>
                <a:ea typeface="+mn-ea"/>
                <a:cs typeface="+mn-cs"/>
              </a:defRPr>
            </a:lvl1pPr>
            <a:lvl2pPr marL="461963" indent="-231775" algn="l" rtl="0" eaLnBrk="1" fontAlgn="base" hangingPunct="1">
              <a:spcBef>
                <a:spcPct val="50000"/>
              </a:spcBef>
              <a:spcAft>
                <a:spcPct val="0"/>
              </a:spcAft>
              <a:buClr>
                <a:srgbClr val="333333"/>
              </a:buClr>
              <a:buFont typeface="Wingdings" pitchFamily="2" charset="2"/>
              <a:buChar char="§"/>
              <a:defRPr sz="1600" b="1">
                <a:solidFill>
                  <a:schemeClr val="tx1"/>
                </a:solidFill>
                <a:latin typeface="+mn-lt"/>
              </a:defRPr>
            </a:lvl2pPr>
            <a:lvl3pPr marL="688975" indent="-230188" algn="l" rtl="0" eaLnBrk="1" fontAlgn="base" hangingPunct="1">
              <a:spcBef>
                <a:spcPct val="50000"/>
              </a:spcBef>
              <a:spcAft>
                <a:spcPct val="0"/>
              </a:spcAft>
              <a:buClr>
                <a:srgbClr val="333333"/>
              </a:buClr>
              <a:buFont typeface="Wingdings" pitchFamily="2" charset="2"/>
              <a:buChar char="§"/>
              <a:defRPr sz="1600">
                <a:solidFill>
                  <a:schemeClr val="bg2"/>
                </a:solidFill>
                <a:latin typeface="+mn-lt"/>
              </a:defRPr>
            </a:lvl3pPr>
            <a:lvl4pPr marL="974725" indent="-231775" algn="l" rtl="0" eaLnBrk="1" fontAlgn="base" hangingPunct="1">
              <a:spcBef>
                <a:spcPct val="50000"/>
              </a:spcBef>
              <a:spcAft>
                <a:spcPct val="0"/>
              </a:spcAft>
              <a:buClr>
                <a:srgbClr val="333333"/>
              </a:buClr>
              <a:buFont typeface="Arial" charset="0"/>
              <a:buChar char="–"/>
              <a:defRPr sz="1600">
                <a:solidFill>
                  <a:schemeClr val="bg2"/>
                </a:solidFill>
                <a:latin typeface="+mn-lt"/>
              </a:defRPr>
            </a:lvl4pPr>
            <a:lvl5pPr marL="2057400" indent="-228600" algn="l" rtl="0" eaLnBrk="1" fontAlgn="base" hangingPunct="1">
              <a:spcBef>
                <a:spcPct val="20000"/>
              </a:spcBef>
              <a:spcAft>
                <a:spcPct val="0"/>
              </a:spcAft>
              <a:buChar char="»"/>
              <a:defRPr sz="1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342900" indent="-342900">
              <a:lnSpc>
                <a:spcPct val="80000"/>
              </a:lnSpc>
              <a:buFont typeface="Arial" panose="020B0604020202020204" pitchFamily="34" charset="0"/>
              <a:buChar char="•"/>
            </a:pPr>
            <a:r>
              <a:rPr lang="en-GB" altLang="en-US" sz="2000" b="0" dirty="0">
                <a:solidFill>
                  <a:srgbClr val="000000"/>
                </a:solidFill>
              </a:rPr>
              <a:t>SF-6D takes advantage of the wide spread use of the SF-36 and can be used stand alone</a:t>
            </a:r>
          </a:p>
          <a:p>
            <a:pPr marL="342900" indent="-342900">
              <a:lnSpc>
                <a:spcPct val="80000"/>
              </a:lnSpc>
              <a:buFont typeface="Arial" panose="020B0604020202020204" pitchFamily="34" charset="0"/>
              <a:buChar char="•"/>
            </a:pPr>
            <a:r>
              <a:rPr lang="en-GB" altLang="en-US" sz="2000" b="0" dirty="0">
                <a:solidFill>
                  <a:srgbClr val="000000"/>
                </a:solidFill>
              </a:rPr>
              <a:t>Accepted by 20 out of 42 Health Regulatory Agencies around the world (including China)</a:t>
            </a:r>
          </a:p>
          <a:p>
            <a:pPr marL="342900" indent="-342900">
              <a:lnSpc>
                <a:spcPct val="80000"/>
              </a:lnSpc>
              <a:buFont typeface="Arial" panose="020B0604020202020204" pitchFamily="34" charset="0"/>
              <a:buChar char="•"/>
            </a:pPr>
            <a:r>
              <a:rPr lang="en-GB" altLang="en-US" sz="2000" b="0" dirty="0">
                <a:solidFill>
                  <a:srgbClr val="000000"/>
                </a:solidFill>
              </a:rPr>
              <a:t>Value sets available in 6 countries (including China)</a:t>
            </a:r>
          </a:p>
          <a:p>
            <a:pPr marL="342900" indent="-342900">
              <a:lnSpc>
                <a:spcPct val="80000"/>
              </a:lnSpc>
              <a:buFont typeface="Arial" panose="020B0604020202020204" pitchFamily="34" charset="0"/>
              <a:buChar char="•"/>
            </a:pPr>
            <a:r>
              <a:rPr lang="en-GB" altLang="en-US" sz="2000" b="0" dirty="0">
                <a:solidFill>
                  <a:srgbClr val="000000"/>
                </a:solidFill>
              </a:rPr>
              <a:t>SF-6D second most widely used generic preference-based measures after EQ-5D – over 1400 licenses distributed since 2013</a:t>
            </a:r>
          </a:p>
          <a:p>
            <a:pPr marL="342900" indent="-342900">
              <a:lnSpc>
                <a:spcPct val="80000"/>
              </a:lnSpc>
              <a:buFont typeface="Arial" panose="020B0604020202020204" pitchFamily="34" charset="0"/>
              <a:buChar char="•"/>
            </a:pPr>
            <a:r>
              <a:rPr kumimoji="0" lang="en-GB" sz="2000" b="0" i="0" u="none" strike="noStrike" kern="0" cap="none" spc="0" normalizeH="0" baseline="0" noProof="0" dirty="0">
                <a:ln>
                  <a:noFill/>
                </a:ln>
                <a:solidFill>
                  <a:srgbClr val="000000"/>
                </a:solidFill>
                <a:effectLst/>
                <a:uLnTx/>
                <a:uFillTx/>
                <a:latin typeface="Arial"/>
              </a:rPr>
              <a:t>Version 2 provides an important potential advances</a:t>
            </a:r>
          </a:p>
          <a:p>
            <a:pPr>
              <a:lnSpc>
                <a:spcPct val="80000"/>
              </a:lnSpc>
            </a:pPr>
            <a:endParaRPr lang="en-GB" sz="2000" b="0" kern="0" dirty="0">
              <a:solidFill>
                <a:srgbClr val="000000"/>
              </a:solidFill>
              <a:latin typeface="Arial"/>
            </a:endParaRPr>
          </a:p>
          <a:p>
            <a:pPr>
              <a:lnSpc>
                <a:spcPct val="80000"/>
              </a:lnSpc>
            </a:pPr>
            <a:r>
              <a:rPr kumimoji="0" lang="en-GB" sz="2000" b="0" i="0" u="none" strike="noStrike" kern="0" cap="none" spc="0" normalizeH="0" baseline="0" noProof="0" dirty="0">
                <a:ln>
                  <a:noFill/>
                </a:ln>
                <a:solidFill>
                  <a:srgbClr val="000000"/>
                </a:solidFill>
                <a:effectLst/>
                <a:uLnTx/>
                <a:uFillTx/>
                <a:latin typeface="Arial"/>
              </a:rPr>
              <a:t>Conclusion: SF-6Dv2 offers an important way to obtain health utility values for estimating Quality Adjusted Life Years</a:t>
            </a:r>
          </a:p>
          <a:p>
            <a:pPr>
              <a:lnSpc>
                <a:spcPct val="80000"/>
              </a:lnSpc>
            </a:pPr>
            <a:endParaRPr lang="en-GB" sz="2000" b="0" kern="0" dirty="0">
              <a:solidFill>
                <a:srgbClr val="000000"/>
              </a:solidFill>
              <a:latin typeface="Arial"/>
            </a:endParaRPr>
          </a:p>
          <a:p>
            <a:pPr>
              <a:lnSpc>
                <a:spcPct val="80000"/>
              </a:lnSpc>
            </a:pPr>
            <a:r>
              <a:rPr lang="en-GB" sz="2000" b="0" kern="0" dirty="0">
                <a:solidFill>
                  <a:srgbClr val="000000"/>
                </a:solidFill>
                <a:latin typeface="Arial"/>
              </a:rPr>
              <a:t>For more information:</a:t>
            </a:r>
          </a:p>
          <a:p>
            <a:pPr>
              <a:lnSpc>
                <a:spcPct val="80000"/>
              </a:lnSpc>
            </a:pPr>
            <a:r>
              <a:rPr lang="en-GB" sz="2000" dirty="0">
                <a:hlinkClick r:id="rId2"/>
              </a:rPr>
              <a:t>https://www.sheffield.ac.uk/scharr/sections/heds/mvh/sf-6d</a:t>
            </a:r>
            <a:endParaRPr kumimoji="0" lang="en-US" sz="2000" b="0" i="0" u="none" strike="noStrike" kern="0" cap="none" spc="0" normalizeH="0" baseline="0" noProof="0" dirty="0">
              <a:ln>
                <a:noFill/>
              </a:ln>
              <a:solidFill>
                <a:srgbClr val="000000"/>
              </a:solidFill>
              <a:effectLst/>
              <a:uLnTx/>
              <a:uFillTx/>
              <a:latin typeface="Arial"/>
            </a:endParaRPr>
          </a:p>
        </p:txBody>
      </p:sp>
    </p:spTree>
    <p:extLst>
      <p:ext uri="{BB962C8B-B14F-4D97-AF65-F5344CB8AC3E}">
        <p14:creationId xmlns:p14="http://schemas.microsoft.com/office/powerpoint/2010/main" val="38664033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B4165-F07E-4ECF-ABEE-F070AC1E0BF8}"/>
              </a:ext>
            </a:extLst>
          </p:cNvPr>
          <p:cNvSpPr>
            <a:spLocks noGrp="1"/>
          </p:cNvSpPr>
          <p:nvPr>
            <p:ph type="title"/>
          </p:nvPr>
        </p:nvSpPr>
        <p:spPr>
          <a:xfrm>
            <a:off x="3506460" y="294724"/>
            <a:ext cx="5332740" cy="808602"/>
          </a:xfrm>
        </p:spPr>
        <p:txBody>
          <a:bodyPr/>
          <a:lstStyle/>
          <a:p>
            <a:r>
              <a:rPr lang="en-GB" dirty="0">
                <a:solidFill>
                  <a:srgbClr val="000000"/>
                </a:solidFill>
              </a:rPr>
              <a:t>Reference</a:t>
            </a:r>
          </a:p>
        </p:txBody>
      </p:sp>
      <p:sp>
        <p:nvSpPr>
          <p:cNvPr id="3" name="Content Placeholder 2">
            <a:extLst>
              <a:ext uri="{FF2B5EF4-FFF2-40B4-BE49-F238E27FC236}">
                <a16:creationId xmlns:a16="http://schemas.microsoft.com/office/drawing/2014/main" id="{4BAA6701-B4EB-4FA6-87AA-059E10A61B87}"/>
              </a:ext>
            </a:extLst>
          </p:cNvPr>
          <p:cNvSpPr>
            <a:spLocks noGrp="1"/>
          </p:cNvSpPr>
          <p:nvPr>
            <p:ph idx="1"/>
          </p:nvPr>
        </p:nvSpPr>
        <p:spPr>
          <a:xfrm>
            <a:off x="245533" y="1283516"/>
            <a:ext cx="8229600" cy="4812485"/>
          </a:xfrm>
        </p:spPr>
        <p:txBody>
          <a:bodyPr/>
          <a:lstStyle/>
          <a:p>
            <a:pPr indent="0" algn="just">
              <a:spcBef>
                <a:spcPts val="600"/>
              </a:spcBef>
              <a:spcAft>
                <a:spcPts val="600"/>
              </a:spcAft>
              <a:buNone/>
            </a:pPr>
            <a:r>
              <a:rPr lang="en-US" sz="1600" kern="100" dirty="0">
                <a:solidFill>
                  <a:srgbClr val="000000"/>
                </a:solidFill>
                <a:ea typeface="SimSun" panose="02010600030101010101" pitchFamily="2" charset="-122"/>
              </a:rPr>
              <a:t>Brazier J, Roberts J, </a:t>
            </a:r>
            <a:r>
              <a:rPr lang="en-US" sz="1600" kern="100" dirty="0" err="1">
                <a:solidFill>
                  <a:srgbClr val="000000"/>
                </a:solidFill>
                <a:ea typeface="SimSun" panose="02010600030101010101" pitchFamily="2" charset="-122"/>
              </a:rPr>
              <a:t>Deverill</a:t>
            </a:r>
            <a:r>
              <a:rPr lang="en-US" sz="1600" kern="100" dirty="0">
                <a:solidFill>
                  <a:srgbClr val="000000"/>
                </a:solidFill>
                <a:ea typeface="SimSun" panose="02010600030101010101" pitchFamily="2" charset="-122"/>
              </a:rPr>
              <a:t> M. The estimation of a preference-based measure of health from the SF-36. </a:t>
            </a:r>
            <a:r>
              <a:rPr lang="en-US" sz="1600" i="1" kern="100" dirty="0">
                <a:solidFill>
                  <a:srgbClr val="000000"/>
                </a:solidFill>
                <a:ea typeface="SimSun" panose="02010600030101010101" pitchFamily="2" charset="-122"/>
              </a:rPr>
              <a:t>Journal of Health Economics</a:t>
            </a:r>
            <a:r>
              <a:rPr lang="en-US" sz="1600" kern="100" dirty="0">
                <a:solidFill>
                  <a:srgbClr val="000000"/>
                </a:solidFill>
                <a:ea typeface="SimSun" panose="02010600030101010101" pitchFamily="2" charset="-122"/>
              </a:rPr>
              <a:t>. 2002; 21: 271-92.</a:t>
            </a:r>
          </a:p>
          <a:p>
            <a:pPr indent="0" algn="just">
              <a:spcBef>
                <a:spcPts val="600"/>
              </a:spcBef>
              <a:spcAft>
                <a:spcPts val="600"/>
              </a:spcAft>
              <a:buNone/>
            </a:pPr>
            <a:r>
              <a:rPr lang="en-GB" sz="1600" dirty="0">
                <a:solidFill>
                  <a:srgbClr val="000000"/>
                </a:solidFill>
              </a:rPr>
              <a:t>Brazier JE, Mulhern BJ, </a:t>
            </a:r>
            <a:r>
              <a:rPr lang="en-GB" sz="1600" dirty="0" err="1">
                <a:solidFill>
                  <a:srgbClr val="000000"/>
                </a:solidFill>
              </a:rPr>
              <a:t>Bjorner</a:t>
            </a:r>
            <a:r>
              <a:rPr lang="en-GB" sz="1600" dirty="0">
                <a:solidFill>
                  <a:srgbClr val="000000"/>
                </a:solidFill>
              </a:rPr>
              <a:t> JB, et al. Developing a New Version of the SF-6D Health State Classification System From the SF-36v2: SF-6Dv2. </a:t>
            </a:r>
            <a:r>
              <a:rPr lang="en-GB" sz="1600" i="1" dirty="0">
                <a:solidFill>
                  <a:srgbClr val="000000"/>
                </a:solidFill>
              </a:rPr>
              <a:t>Medical care.</a:t>
            </a:r>
            <a:r>
              <a:rPr lang="en-GB" sz="1600" dirty="0">
                <a:solidFill>
                  <a:srgbClr val="000000"/>
                </a:solidFill>
              </a:rPr>
              <a:t> 2020; 58: 557-65.</a:t>
            </a:r>
          </a:p>
          <a:p>
            <a:pPr indent="0" algn="just">
              <a:spcBef>
                <a:spcPts val="600"/>
              </a:spcBef>
              <a:spcAft>
                <a:spcPts val="600"/>
              </a:spcAft>
              <a:buNone/>
            </a:pPr>
            <a:r>
              <a:rPr lang="en-GB" sz="1600" dirty="0">
                <a:solidFill>
                  <a:srgbClr val="000000"/>
                </a:solidFill>
              </a:rPr>
              <a:t>Mulhern BJ, </a:t>
            </a:r>
            <a:r>
              <a:rPr lang="en-GB" sz="1600" dirty="0" err="1">
                <a:solidFill>
                  <a:srgbClr val="000000"/>
                </a:solidFill>
              </a:rPr>
              <a:t>Bansback</a:t>
            </a:r>
            <a:r>
              <a:rPr lang="en-GB" sz="1600" dirty="0">
                <a:solidFill>
                  <a:srgbClr val="000000"/>
                </a:solidFill>
              </a:rPr>
              <a:t> N, Norman R, et al. Valuing the SF-6Dv2 Classification System in the United Kingdom Using a Discrete-choice Experiment With Duration. </a:t>
            </a:r>
            <a:r>
              <a:rPr lang="en-GB" sz="1600" i="1" dirty="0">
                <a:solidFill>
                  <a:srgbClr val="000000"/>
                </a:solidFill>
              </a:rPr>
              <a:t>Medical care</a:t>
            </a:r>
            <a:r>
              <a:rPr lang="en-GB" sz="1600" dirty="0">
                <a:solidFill>
                  <a:srgbClr val="000000"/>
                </a:solidFill>
              </a:rPr>
              <a:t>. 2020; 58: 566-73.</a:t>
            </a:r>
          </a:p>
          <a:p>
            <a:pPr indent="0" algn="just">
              <a:spcBef>
                <a:spcPts val="600"/>
              </a:spcBef>
              <a:spcAft>
                <a:spcPts val="600"/>
              </a:spcAft>
              <a:buNone/>
            </a:pPr>
            <a:r>
              <a:rPr lang="en-US" sz="1600" kern="100" dirty="0" err="1">
                <a:solidFill>
                  <a:srgbClr val="000000"/>
                </a:solidFill>
                <a:ea typeface="SimSun" panose="02010600030101010101" pitchFamily="2" charset="-122"/>
              </a:rPr>
              <a:t>Shitong</a:t>
            </a:r>
            <a:r>
              <a:rPr lang="en-US" sz="1600" kern="100" dirty="0">
                <a:solidFill>
                  <a:srgbClr val="000000"/>
                </a:solidFill>
                <a:ea typeface="SimSun" panose="02010600030101010101" pitchFamily="2" charset="-122"/>
              </a:rPr>
              <a:t> </a:t>
            </a:r>
            <a:r>
              <a:rPr lang="en-US" sz="1600" kern="100" dirty="0" err="1">
                <a:solidFill>
                  <a:srgbClr val="000000"/>
                </a:solidFill>
                <a:ea typeface="SimSun" panose="02010600030101010101" pitchFamily="2" charset="-122"/>
              </a:rPr>
              <a:t>Xie</a:t>
            </a:r>
            <a:r>
              <a:rPr lang="en-US" sz="1600" kern="100" dirty="0">
                <a:solidFill>
                  <a:srgbClr val="000000"/>
                </a:solidFill>
                <a:ea typeface="SimSun" panose="02010600030101010101" pitchFamily="2" charset="-122"/>
              </a:rPr>
              <a:t> JW, </a:t>
            </a:r>
            <a:r>
              <a:rPr lang="en-US" sz="1600" kern="100" dirty="0" err="1">
                <a:solidFill>
                  <a:srgbClr val="000000"/>
                </a:solidFill>
                <a:ea typeface="SimSun" panose="02010600030101010101" pitchFamily="2" charset="-122"/>
              </a:rPr>
              <a:t>Xiaoning</a:t>
            </a:r>
            <a:r>
              <a:rPr lang="en-US" sz="1600" kern="100" dirty="0">
                <a:solidFill>
                  <a:srgbClr val="000000"/>
                </a:solidFill>
                <a:ea typeface="SimSun" panose="02010600030101010101" pitchFamily="2" charset="-122"/>
              </a:rPr>
              <a:t> He, Gang Chen, John E. Brazier. Do Discrete Choice Experiments Approaches Perform Better than Time Trade-off in Eliciting Health State Utilities? Evidence from SF­6Dv2 in China. </a:t>
            </a:r>
            <a:r>
              <a:rPr lang="en-US" sz="1600" i="1" kern="100" dirty="0">
                <a:solidFill>
                  <a:srgbClr val="000000"/>
                </a:solidFill>
                <a:ea typeface="SimSun" panose="02010600030101010101" pitchFamily="2" charset="-122"/>
              </a:rPr>
              <a:t>Value in Health</a:t>
            </a:r>
            <a:r>
              <a:rPr lang="en-US" sz="1600" kern="100" dirty="0">
                <a:solidFill>
                  <a:srgbClr val="000000"/>
                </a:solidFill>
                <a:ea typeface="SimSun" panose="02010600030101010101" pitchFamily="2" charset="-122"/>
              </a:rPr>
              <a:t>. 2020.</a:t>
            </a:r>
          </a:p>
          <a:p>
            <a:pPr indent="0" algn="just">
              <a:spcBef>
                <a:spcPts val="600"/>
              </a:spcBef>
              <a:spcAft>
                <a:spcPts val="600"/>
              </a:spcAft>
              <a:buNone/>
            </a:pPr>
            <a:r>
              <a:rPr lang="en-GB" sz="1600" dirty="0">
                <a:solidFill>
                  <a:srgbClr val="000000"/>
                </a:solidFill>
              </a:rPr>
              <a:t>Wu J, </a:t>
            </a:r>
            <a:r>
              <a:rPr lang="en-GB" sz="1600" dirty="0" err="1">
                <a:solidFill>
                  <a:srgbClr val="000000"/>
                </a:solidFill>
              </a:rPr>
              <a:t>Xie</a:t>
            </a:r>
            <a:r>
              <a:rPr lang="en-GB" sz="1600" dirty="0">
                <a:solidFill>
                  <a:srgbClr val="000000"/>
                </a:solidFill>
              </a:rPr>
              <a:t> S, He X, et al. The Simplified Chinese version of SF-6Dv2: translation, cross-cultural adaptation and preliminary psychometric testing. Quality of life research : an international journal of quality of life aspects of treatment, care and rehabilitation. </a:t>
            </a:r>
            <a:r>
              <a:rPr lang="en-GB" sz="1600" i="1" dirty="0">
                <a:solidFill>
                  <a:srgbClr val="000000"/>
                </a:solidFill>
              </a:rPr>
              <a:t>Quality of Life Research </a:t>
            </a:r>
            <a:r>
              <a:rPr lang="en-GB" sz="1600" dirty="0">
                <a:solidFill>
                  <a:srgbClr val="000000"/>
                </a:solidFill>
              </a:rPr>
              <a:t>2020.</a:t>
            </a:r>
          </a:p>
          <a:p>
            <a:pPr indent="0" algn="just">
              <a:spcBef>
                <a:spcPts val="600"/>
              </a:spcBef>
              <a:spcAft>
                <a:spcPts val="600"/>
              </a:spcAft>
              <a:buNone/>
            </a:pPr>
            <a:endParaRPr lang="en-GB" sz="1600" kern="100" dirty="0">
              <a:latin typeface="Times New Roman" panose="02020603050405020304" pitchFamily="18" charset="0"/>
              <a:ea typeface="SimSun" panose="02010600030101010101" pitchFamily="2" charset="-122"/>
            </a:endParaRPr>
          </a:p>
          <a:p>
            <a:endParaRPr lang="en-GB" sz="1600" dirty="0"/>
          </a:p>
          <a:p>
            <a:pPr marL="0" indent="0">
              <a:buNone/>
            </a:pPr>
            <a:endParaRPr lang="en-GB" dirty="0"/>
          </a:p>
        </p:txBody>
      </p:sp>
    </p:spTree>
    <p:extLst>
      <p:ext uri="{BB962C8B-B14F-4D97-AF65-F5344CB8AC3E}">
        <p14:creationId xmlns:p14="http://schemas.microsoft.com/office/powerpoint/2010/main" val="134670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a:xfrm>
            <a:off x="3136164" y="476250"/>
            <a:ext cx="5415003" cy="792510"/>
          </a:xfrm>
        </p:spPr>
        <p:txBody>
          <a:bodyPr>
            <a:noAutofit/>
          </a:bodyPr>
          <a:lstStyle/>
          <a:p>
            <a:r>
              <a:rPr lang="en-GB" sz="4000" b="1"/>
              <a:t>The SF-36</a:t>
            </a:r>
            <a:endParaRPr lang="en-GB" sz="4000" b="1" dirty="0"/>
          </a:p>
        </p:txBody>
      </p:sp>
      <p:sp>
        <p:nvSpPr>
          <p:cNvPr id="154627" name="Rectangle 3"/>
          <p:cNvSpPr>
            <a:spLocks noGrp="1" noChangeArrowheads="1"/>
          </p:cNvSpPr>
          <p:nvPr>
            <p:ph type="body" idx="1"/>
          </p:nvPr>
        </p:nvSpPr>
        <p:spPr>
          <a:xfrm>
            <a:off x="623156" y="1484784"/>
            <a:ext cx="8083624" cy="5040312"/>
          </a:xfrm>
          <a:solidFill>
            <a:srgbClr val="FFFFFF"/>
          </a:solidFill>
        </p:spPr>
        <p:txBody>
          <a:bodyPr>
            <a:normAutofit fontScale="92500" lnSpcReduction="10000"/>
          </a:bodyPr>
          <a:lstStyle/>
          <a:p>
            <a:pPr>
              <a:spcBef>
                <a:spcPct val="0"/>
              </a:spcBef>
              <a:buClr>
                <a:srgbClr val="CCCCFF"/>
              </a:buClr>
              <a:buSzPct val="120000"/>
              <a:buFont typeface="Wingdings" pitchFamily="2" charset="2"/>
              <a:buChar char="§"/>
            </a:pPr>
            <a:r>
              <a:rPr lang="en-GB" sz="2800" dirty="0">
                <a:solidFill>
                  <a:srgbClr val="000000"/>
                </a:solidFill>
              </a:rPr>
              <a:t>36 item questionnaire</a:t>
            </a:r>
          </a:p>
          <a:p>
            <a:pPr>
              <a:spcBef>
                <a:spcPct val="0"/>
              </a:spcBef>
              <a:buClr>
                <a:srgbClr val="CCCCFF"/>
              </a:buClr>
              <a:buSzPct val="120000"/>
              <a:buFont typeface="Wingdings" pitchFamily="2" charset="2"/>
              <a:buChar char="§"/>
            </a:pPr>
            <a:endParaRPr lang="en-GB" sz="1300" dirty="0">
              <a:solidFill>
                <a:srgbClr val="000000"/>
              </a:solidFill>
            </a:endParaRPr>
          </a:p>
          <a:p>
            <a:pPr>
              <a:spcBef>
                <a:spcPct val="0"/>
              </a:spcBef>
              <a:buClr>
                <a:srgbClr val="CCCCFF"/>
              </a:buClr>
              <a:buSzPct val="120000"/>
              <a:buFont typeface="Wingdings" pitchFamily="2" charset="2"/>
              <a:buChar char="§"/>
            </a:pPr>
            <a:r>
              <a:rPr lang="en-GB" sz="2800" dirty="0">
                <a:solidFill>
                  <a:srgbClr val="000000"/>
                </a:solidFill>
              </a:rPr>
              <a:t>Measures general health across 8 dimensions:</a:t>
            </a:r>
          </a:p>
          <a:p>
            <a:pPr lvl="1">
              <a:spcBef>
                <a:spcPct val="0"/>
              </a:spcBef>
              <a:buClr>
                <a:srgbClr val="CCCCFF"/>
              </a:buClr>
              <a:buSzPct val="120000"/>
              <a:buFont typeface="Wingdings" pitchFamily="2" charset="2"/>
              <a:buChar char="§"/>
            </a:pPr>
            <a:r>
              <a:rPr lang="en-GB" sz="2400" dirty="0">
                <a:solidFill>
                  <a:srgbClr val="000000"/>
                </a:solidFill>
              </a:rPr>
              <a:t>Physical Functioning; Role Limitations due to Physical problems; Role limitations due to Emotional problems; Social Functioning; Pain, Vitality, Mental Health; General Health</a:t>
            </a:r>
          </a:p>
          <a:p>
            <a:pPr marL="457200" lvl="1" indent="0">
              <a:spcBef>
                <a:spcPct val="0"/>
              </a:spcBef>
              <a:buClr>
                <a:srgbClr val="CCCCFF"/>
              </a:buClr>
              <a:buSzPct val="120000"/>
              <a:buNone/>
            </a:pPr>
            <a:endParaRPr lang="en-GB" sz="1300" dirty="0">
              <a:solidFill>
                <a:srgbClr val="000000"/>
              </a:solidFill>
            </a:endParaRPr>
          </a:p>
          <a:p>
            <a:pPr>
              <a:spcBef>
                <a:spcPct val="0"/>
              </a:spcBef>
              <a:buClr>
                <a:srgbClr val="CCCCFF"/>
              </a:buClr>
              <a:buSzPct val="120000"/>
              <a:buFont typeface="Wingdings" pitchFamily="2" charset="2"/>
              <a:buChar char="§"/>
            </a:pPr>
            <a:r>
              <a:rPr lang="en-GB" sz="2800" dirty="0">
                <a:solidFill>
                  <a:srgbClr val="000000"/>
                </a:solidFill>
              </a:rPr>
              <a:t>Produces two summary scores (Physical Component Summary and Mental Component Summary)</a:t>
            </a:r>
          </a:p>
          <a:p>
            <a:pPr>
              <a:spcBef>
                <a:spcPct val="0"/>
              </a:spcBef>
              <a:buClr>
                <a:srgbClr val="CCCCFF"/>
              </a:buClr>
              <a:buSzPct val="120000"/>
              <a:buFont typeface="Wingdings" pitchFamily="2" charset="2"/>
              <a:buChar char="§"/>
            </a:pPr>
            <a:endParaRPr lang="en-GB" sz="1300" dirty="0">
              <a:solidFill>
                <a:srgbClr val="000000"/>
              </a:solidFill>
            </a:endParaRPr>
          </a:p>
          <a:p>
            <a:pPr>
              <a:spcBef>
                <a:spcPct val="0"/>
              </a:spcBef>
              <a:buClr>
                <a:srgbClr val="CCCCFF"/>
              </a:buClr>
              <a:buSzPct val="120000"/>
              <a:buFont typeface="Wingdings" pitchFamily="2" charset="2"/>
              <a:buChar char="§"/>
            </a:pPr>
            <a:r>
              <a:rPr lang="en-GB" sz="2800" dirty="0">
                <a:solidFill>
                  <a:srgbClr val="000000"/>
                </a:solidFill>
              </a:rPr>
              <a:t>One of the most widely used measures of </a:t>
            </a:r>
            <a:r>
              <a:rPr lang="en-GB" sz="2800" dirty="0" err="1">
                <a:solidFill>
                  <a:srgbClr val="000000"/>
                </a:solidFill>
              </a:rPr>
              <a:t>HRQoL</a:t>
            </a:r>
            <a:r>
              <a:rPr lang="en-GB" sz="2800" dirty="0">
                <a:solidFill>
                  <a:srgbClr val="000000"/>
                </a:solidFill>
              </a:rPr>
              <a:t> in the world</a:t>
            </a:r>
          </a:p>
          <a:p>
            <a:pPr>
              <a:spcBef>
                <a:spcPct val="0"/>
              </a:spcBef>
              <a:buClr>
                <a:srgbClr val="CCCCFF"/>
              </a:buClr>
              <a:buSzPct val="120000"/>
              <a:buFont typeface="Wingdings" pitchFamily="2" charset="2"/>
              <a:buChar char="§"/>
            </a:pPr>
            <a:endParaRPr lang="en-GB" sz="1300" dirty="0">
              <a:solidFill>
                <a:srgbClr val="000000"/>
              </a:solidFill>
            </a:endParaRPr>
          </a:p>
          <a:p>
            <a:pPr>
              <a:spcBef>
                <a:spcPct val="0"/>
              </a:spcBef>
              <a:buClr>
                <a:srgbClr val="CCCCFF"/>
              </a:buClr>
              <a:buSzPct val="120000"/>
              <a:buFont typeface="Wingdings" pitchFamily="2" charset="2"/>
              <a:buChar char="§"/>
            </a:pPr>
            <a:r>
              <a:rPr lang="en-GB" sz="2800" dirty="0">
                <a:solidFill>
                  <a:srgbClr val="000000"/>
                </a:solidFill>
              </a:rPr>
              <a:t>Validated across a wide range of health conditions</a:t>
            </a:r>
          </a:p>
          <a:p>
            <a:pPr>
              <a:lnSpc>
                <a:spcPct val="80000"/>
              </a:lnSpc>
              <a:spcBef>
                <a:spcPct val="0"/>
              </a:spcBef>
              <a:buClr>
                <a:srgbClr val="CCCCFF"/>
              </a:buClr>
              <a:buSzPct val="120000"/>
              <a:buFont typeface="Wingdings" pitchFamily="2" charset="2"/>
              <a:buNone/>
            </a:pPr>
            <a:endParaRPr lang="en-GB" sz="2400" dirty="0">
              <a:solidFill>
                <a:srgbClr val="000000"/>
              </a:solidFill>
            </a:endParaRPr>
          </a:p>
          <a:p>
            <a:pPr>
              <a:lnSpc>
                <a:spcPct val="80000"/>
              </a:lnSpc>
              <a:buFontTx/>
              <a:buNone/>
            </a:pPr>
            <a:endParaRPr lang="en-GB" sz="2400" b="1" dirty="0"/>
          </a:p>
          <a:p>
            <a:pPr>
              <a:lnSpc>
                <a:spcPct val="80000"/>
              </a:lnSpc>
              <a:buFontTx/>
              <a:buNone/>
            </a:pPr>
            <a:endParaRPr lang="en-GB" sz="2400" dirty="0"/>
          </a:p>
        </p:txBody>
      </p:sp>
    </p:spTree>
    <p:extLst>
      <p:ext uri="{BB962C8B-B14F-4D97-AF65-F5344CB8AC3E}">
        <p14:creationId xmlns:p14="http://schemas.microsoft.com/office/powerpoint/2010/main" val="2606921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a:xfrm>
            <a:off x="1043608" y="260648"/>
            <a:ext cx="7435006" cy="576263"/>
          </a:xfrm>
        </p:spPr>
        <p:txBody>
          <a:bodyPr>
            <a:noAutofit/>
          </a:bodyPr>
          <a:lstStyle/>
          <a:p>
            <a:r>
              <a:rPr lang="en-GB" sz="4000" b="1" dirty="0"/>
              <a:t>SF-36 Physical Functioning items </a:t>
            </a:r>
          </a:p>
        </p:txBody>
      </p:sp>
      <p:graphicFrame>
        <p:nvGraphicFramePr>
          <p:cNvPr id="109571" name="Group 3"/>
          <p:cNvGraphicFramePr>
            <a:graphicFrameLocks noGrp="1"/>
          </p:cNvGraphicFramePr>
          <p:nvPr>
            <p:ph type="tbl" idx="1"/>
          </p:nvPr>
        </p:nvGraphicFramePr>
        <p:xfrm>
          <a:off x="457200" y="1828800"/>
          <a:ext cx="8267700" cy="4065591"/>
        </p:xfrm>
        <a:graphic>
          <a:graphicData uri="http://schemas.openxmlformats.org/drawingml/2006/table">
            <a:tbl>
              <a:tblPr/>
              <a:tblGrid>
                <a:gridCol w="4216400">
                  <a:extLst>
                    <a:ext uri="{9D8B030D-6E8A-4147-A177-3AD203B41FA5}">
                      <a16:colId xmlns:a16="http://schemas.microsoft.com/office/drawing/2014/main" val="20000"/>
                    </a:ext>
                  </a:extLst>
                </a:gridCol>
                <a:gridCol w="1422400">
                  <a:extLst>
                    <a:ext uri="{9D8B030D-6E8A-4147-A177-3AD203B41FA5}">
                      <a16:colId xmlns:a16="http://schemas.microsoft.com/office/drawing/2014/main" val="20001"/>
                    </a:ext>
                  </a:extLst>
                </a:gridCol>
                <a:gridCol w="1320800">
                  <a:extLst>
                    <a:ext uri="{9D8B030D-6E8A-4147-A177-3AD203B41FA5}">
                      <a16:colId xmlns:a16="http://schemas.microsoft.com/office/drawing/2014/main" val="20002"/>
                    </a:ext>
                  </a:extLst>
                </a:gridCol>
                <a:gridCol w="1308100">
                  <a:extLst>
                    <a:ext uri="{9D8B030D-6E8A-4147-A177-3AD203B41FA5}">
                      <a16:colId xmlns:a16="http://schemas.microsoft.com/office/drawing/2014/main" val="20003"/>
                    </a:ext>
                  </a:extLst>
                </a:gridCol>
              </a:tblGrid>
              <a:tr h="479425">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1200" b="1" i="0" u="none" strike="noStrike" cap="none" normalizeH="0" baseline="0" dirty="0">
                          <a:ln>
                            <a:noFill/>
                          </a:ln>
                          <a:solidFill>
                            <a:schemeClr val="tx1"/>
                          </a:solidFill>
                          <a:effectLst/>
                          <a:latin typeface="Arial Unicode MS" pitchFamily="34" charset="-128"/>
                        </a:rPr>
                        <a:t>ACTIVITIES</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1200" b="1" i="0" u="none" strike="noStrike" cap="none" normalizeH="0" baseline="0">
                          <a:ln>
                            <a:noFill/>
                          </a:ln>
                          <a:solidFill>
                            <a:schemeClr val="tx1"/>
                          </a:solidFill>
                          <a:effectLst/>
                          <a:latin typeface="Arial Unicode MS" pitchFamily="34" charset="-128"/>
                        </a:rPr>
                        <a:t>Yes, limited a lot</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1200" b="1" i="0" u="none" strike="noStrike" cap="none" normalizeH="0" baseline="0">
                          <a:ln>
                            <a:noFill/>
                          </a:ln>
                          <a:solidFill>
                            <a:schemeClr val="tx1"/>
                          </a:solidFill>
                          <a:effectLst/>
                          <a:latin typeface="Arial Unicode MS" pitchFamily="34" charset="-128"/>
                        </a:rPr>
                        <a:t>Yes, limited a little</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1200" b="1" i="0" u="none" strike="noStrike" cap="none" normalizeH="0" baseline="0">
                          <a:ln>
                            <a:noFill/>
                          </a:ln>
                          <a:solidFill>
                            <a:schemeClr val="tx1"/>
                          </a:solidFill>
                          <a:effectLst/>
                          <a:latin typeface="Arial Unicode MS" pitchFamily="34" charset="-128"/>
                        </a:rPr>
                        <a:t>No, not limited at all</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77838">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dirty="0">
                          <a:ln>
                            <a:noFill/>
                          </a:ln>
                          <a:solidFill>
                            <a:schemeClr val="tx1"/>
                          </a:solidFill>
                          <a:effectLst/>
                          <a:latin typeface="Arial Unicode MS" pitchFamily="34" charset="-128"/>
                        </a:rPr>
                        <a:t>a. </a:t>
                      </a:r>
                      <a:r>
                        <a:rPr kumimoji="0" lang="en-GB" sz="1200" b="1" i="0" u="none" strike="noStrike" cap="none" normalizeH="0" baseline="0" dirty="0">
                          <a:ln>
                            <a:noFill/>
                          </a:ln>
                          <a:solidFill>
                            <a:schemeClr val="tx1"/>
                          </a:solidFill>
                          <a:effectLst/>
                          <a:latin typeface="Arial Unicode MS" pitchFamily="34" charset="-128"/>
                        </a:rPr>
                        <a:t>Vigorous activities, </a:t>
                      </a:r>
                      <a:r>
                        <a:rPr kumimoji="0" lang="en-GB" sz="1200" b="0" i="0" u="none" strike="noStrike" cap="none" normalizeH="0" baseline="0" dirty="0">
                          <a:ln>
                            <a:noFill/>
                          </a:ln>
                          <a:solidFill>
                            <a:schemeClr val="tx1"/>
                          </a:solidFill>
                          <a:effectLst/>
                          <a:latin typeface="Arial Unicode MS" pitchFamily="34" charset="-128"/>
                        </a:rPr>
                        <a:t>such as running, lifting heavy objects, participating in strenuous sports</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dirty="0">
                          <a:ln>
                            <a:noFill/>
                          </a:ln>
                          <a:solidFill>
                            <a:schemeClr val="tx1"/>
                          </a:solidFill>
                          <a:effectLst/>
                          <a:latin typeface="Arial Unicode MS" pitchFamily="34" charset="-128"/>
                        </a:rPr>
                        <a:t>1</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2</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3</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79425">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b. </a:t>
                      </a:r>
                      <a:r>
                        <a:rPr kumimoji="0" lang="en-GB" sz="1200" b="1" i="0" u="none" strike="noStrike" cap="none" normalizeH="0" baseline="0">
                          <a:ln>
                            <a:noFill/>
                          </a:ln>
                          <a:solidFill>
                            <a:schemeClr val="tx1"/>
                          </a:solidFill>
                          <a:effectLst/>
                          <a:latin typeface="Arial Unicode MS" pitchFamily="34" charset="-128"/>
                        </a:rPr>
                        <a:t>Moderate activities,</a:t>
                      </a:r>
                      <a:r>
                        <a:rPr kumimoji="0" lang="en-GB" sz="1200" b="0" i="0" u="none" strike="noStrike" cap="none" normalizeH="0" baseline="0">
                          <a:ln>
                            <a:noFill/>
                          </a:ln>
                          <a:solidFill>
                            <a:schemeClr val="tx1"/>
                          </a:solidFill>
                          <a:effectLst/>
                          <a:latin typeface="Arial Unicode MS" pitchFamily="34" charset="-128"/>
                        </a:rPr>
                        <a:t> such as moving a table, pushing a vacuum cleaner, bowling or playing golf</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dirty="0">
                          <a:ln>
                            <a:noFill/>
                          </a:ln>
                          <a:solidFill>
                            <a:schemeClr val="tx1"/>
                          </a:solidFill>
                          <a:effectLst/>
                          <a:latin typeface="Arial Unicode MS" pitchFamily="34" charset="-128"/>
                        </a:rPr>
                        <a:t>1</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2</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3</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19088">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c.Lifting or carrying groceries</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1</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dirty="0">
                          <a:ln>
                            <a:noFill/>
                          </a:ln>
                          <a:solidFill>
                            <a:schemeClr val="tx1"/>
                          </a:solidFill>
                          <a:effectLst/>
                          <a:latin typeface="Arial Unicode MS" pitchFamily="34" charset="-128"/>
                        </a:rPr>
                        <a:t>2</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3</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17500">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d. Climbing </a:t>
                      </a:r>
                      <a:r>
                        <a:rPr kumimoji="0" lang="en-GB" sz="1200" b="1" i="0" u="none" strike="noStrike" cap="none" normalizeH="0" baseline="0">
                          <a:ln>
                            <a:noFill/>
                          </a:ln>
                          <a:solidFill>
                            <a:schemeClr val="tx1"/>
                          </a:solidFill>
                          <a:effectLst/>
                          <a:latin typeface="Arial Unicode MS" pitchFamily="34" charset="-128"/>
                        </a:rPr>
                        <a:t>several </a:t>
                      </a:r>
                      <a:r>
                        <a:rPr kumimoji="0" lang="en-GB" sz="1200" b="0" i="0" u="none" strike="noStrike" cap="none" normalizeH="0" baseline="0">
                          <a:ln>
                            <a:noFill/>
                          </a:ln>
                          <a:solidFill>
                            <a:schemeClr val="tx1"/>
                          </a:solidFill>
                          <a:effectLst/>
                          <a:latin typeface="Arial Unicode MS" pitchFamily="34" charset="-128"/>
                        </a:rPr>
                        <a:t>flights of stairs</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1</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dirty="0">
                          <a:ln>
                            <a:noFill/>
                          </a:ln>
                          <a:solidFill>
                            <a:schemeClr val="tx1"/>
                          </a:solidFill>
                          <a:effectLst/>
                          <a:latin typeface="Arial Unicode MS" pitchFamily="34" charset="-128"/>
                        </a:rPr>
                        <a:t>2</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3</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19088">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e. Climbing </a:t>
                      </a:r>
                      <a:r>
                        <a:rPr kumimoji="0" lang="en-GB" sz="1200" b="1" i="0" u="none" strike="noStrike" cap="none" normalizeH="0" baseline="0">
                          <a:ln>
                            <a:noFill/>
                          </a:ln>
                          <a:solidFill>
                            <a:schemeClr val="tx1"/>
                          </a:solidFill>
                          <a:effectLst/>
                          <a:latin typeface="Arial Unicode MS" pitchFamily="34" charset="-128"/>
                        </a:rPr>
                        <a:t>one </a:t>
                      </a:r>
                      <a:r>
                        <a:rPr kumimoji="0" lang="en-GB" sz="1200" b="0" i="0" u="none" strike="noStrike" cap="none" normalizeH="0" baseline="0">
                          <a:ln>
                            <a:noFill/>
                          </a:ln>
                          <a:solidFill>
                            <a:schemeClr val="tx1"/>
                          </a:solidFill>
                          <a:effectLst/>
                          <a:latin typeface="Arial Unicode MS" pitchFamily="34" charset="-128"/>
                        </a:rPr>
                        <a:t>flight of stairs</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1</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dirty="0">
                          <a:ln>
                            <a:noFill/>
                          </a:ln>
                          <a:solidFill>
                            <a:schemeClr val="tx1"/>
                          </a:solidFill>
                          <a:effectLst/>
                          <a:latin typeface="Arial Unicode MS" pitchFamily="34" charset="-128"/>
                        </a:rPr>
                        <a:t>2</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3</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19088">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f. Bending, kneeling or stooping</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1</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dirty="0">
                          <a:ln>
                            <a:noFill/>
                          </a:ln>
                          <a:solidFill>
                            <a:schemeClr val="tx1"/>
                          </a:solidFill>
                          <a:effectLst/>
                          <a:latin typeface="Arial Unicode MS" pitchFamily="34" charset="-128"/>
                        </a:rPr>
                        <a:t>2</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3</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19088">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g. Walking </a:t>
                      </a:r>
                      <a:r>
                        <a:rPr kumimoji="0" lang="en-GB" sz="1200" b="1" i="0" u="none" strike="noStrike" cap="none" normalizeH="0" baseline="0">
                          <a:ln>
                            <a:noFill/>
                          </a:ln>
                          <a:solidFill>
                            <a:schemeClr val="tx1"/>
                          </a:solidFill>
                          <a:effectLst/>
                          <a:latin typeface="Arial Unicode MS" pitchFamily="34" charset="-128"/>
                        </a:rPr>
                        <a:t>more than a mile</a:t>
                      </a:r>
                      <a:endParaRPr kumimoji="0" lang="en-GB" sz="1200" b="0" i="0" u="none" strike="noStrike" cap="none" normalizeH="0" baseline="0">
                        <a:ln>
                          <a:noFill/>
                        </a:ln>
                        <a:solidFill>
                          <a:schemeClr val="tx1"/>
                        </a:solidFill>
                        <a:effectLst/>
                        <a:latin typeface="Arial Unicode MS" pitchFamily="34" charset="-128"/>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1</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dirty="0">
                          <a:ln>
                            <a:noFill/>
                          </a:ln>
                          <a:solidFill>
                            <a:schemeClr val="tx1"/>
                          </a:solidFill>
                          <a:effectLst/>
                          <a:latin typeface="Arial Unicode MS" pitchFamily="34" charset="-128"/>
                        </a:rPr>
                        <a:t>2</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dirty="0">
                          <a:ln>
                            <a:noFill/>
                          </a:ln>
                          <a:solidFill>
                            <a:schemeClr val="tx1"/>
                          </a:solidFill>
                          <a:effectLst/>
                          <a:latin typeface="Arial Unicode MS" pitchFamily="34" charset="-128"/>
                        </a:rPr>
                        <a:t>3</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98463">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h. Walking </a:t>
                      </a:r>
                      <a:r>
                        <a:rPr kumimoji="0" lang="en-GB" sz="1200" b="1" i="0" u="none" strike="noStrike" cap="none" normalizeH="0" baseline="0">
                          <a:ln>
                            <a:noFill/>
                          </a:ln>
                          <a:solidFill>
                            <a:schemeClr val="tx1"/>
                          </a:solidFill>
                          <a:effectLst/>
                          <a:latin typeface="Arial Unicode MS" pitchFamily="34" charset="-128"/>
                        </a:rPr>
                        <a:t>half a mile</a:t>
                      </a:r>
                      <a:endParaRPr kumimoji="0" lang="en-GB" sz="1200" b="0" i="0" u="none" strike="noStrike" cap="none" normalizeH="0" baseline="0">
                        <a:ln>
                          <a:noFill/>
                        </a:ln>
                        <a:solidFill>
                          <a:schemeClr val="tx1"/>
                        </a:solidFill>
                        <a:effectLst/>
                        <a:latin typeface="Arial Unicode MS" pitchFamily="34" charset="-128"/>
                      </a:endParaRP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1</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2</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dirty="0">
                          <a:ln>
                            <a:noFill/>
                          </a:ln>
                          <a:solidFill>
                            <a:schemeClr val="tx1"/>
                          </a:solidFill>
                          <a:effectLst/>
                          <a:latin typeface="Arial Unicode MS" pitchFamily="34" charset="-128"/>
                        </a:rPr>
                        <a:t>3</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17500">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i. walking </a:t>
                      </a:r>
                      <a:r>
                        <a:rPr kumimoji="0" lang="en-GB" sz="1200" b="1" i="0" u="none" strike="noStrike" cap="none" normalizeH="0" baseline="0">
                          <a:ln>
                            <a:noFill/>
                          </a:ln>
                          <a:solidFill>
                            <a:schemeClr val="tx1"/>
                          </a:solidFill>
                          <a:effectLst/>
                          <a:latin typeface="Arial Unicode MS" pitchFamily="34" charset="-128"/>
                        </a:rPr>
                        <a:t>100 yards</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1</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2</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dirty="0">
                          <a:ln>
                            <a:noFill/>
                          </a:ln>
                          <a:solidFill>
                            <a:schemeClr val="tx1"/>
                          </a:solidFill>
                          <a:effectLst/>
                          <a:latin typeface="Arial Unicode MS" pitchFamily="34" charset="-128"/>
                        </a:rPr>
                        <a:t>3</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19088">
                <a:tc>
                  <a:txBody>
                    <a:bodyPr/>
                    <a:lstStyle/>
                    <a:p>
                      <a:pPr marL="0" marR="0" lvl="0" indent="0" algn="l"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j. Bathing and dressing yourself</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1</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a:ln>
                            <a:noFill/>
                          </a:ln>
                          <a:solidFill>
                            <a:schemeClr val="tx1"/>
                          </a:solidFill>
                          <a:effectLst/>
                          <a:latin typeface="Arial Unicode MS" pitchFamily="34" charset="-128"/>
                        </a:rPr>
                        <a:t>2</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30000"/>
                        </a:spcBef>
                        <a:spcAft>
                          <a:spcPct val="0"/>
                        </a:spcAft>
                        <a:buClrTx/>
                        <a:buSzTx/>
                        <a:buFontTx/>
                        <a:buNone/>
                        <a:tabLst/>
                      </a:pPr>
                      <a:r>
                        <a:rPr kumimoji="0" lang="en-GB" sz="1200" b="0" i="0" u="none" strike="noStrike" cap="none" normalizeH="0" baseline="0" dirty="0">
                          <a:ln>
                            <a:noFill/>
                          </a:ln>
                          <a:solidFill>
                            <a:schemeClr val="tx1"/>
                          </a:solidFill>
                          <a:effectLst/>
                          <a:latin typeface="Arial Unicode MS" pitchFamily="34" charset="-128"/>
                        </a:rPr>
                        <a:t>3</a:t>
                      </a:r>
                    </a:p>
                  </a:txBody>
                  <a:tcPr horzOverflow="overflow">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bl>
          </a:graphicData>
        </a:graphic>
      </p:graphicFrame>
      <p:sp>
        <p:nvSpPr>
          <p:cNvPr id="109633" name="Rectangle 65"/>
          <p:cNvSpPr>
            <a:spLocks noChangeArrowheads="1"/>
          </p:cNvSpPr>
          <p:nvPr/>
        </p:nvSpPr>
        <p:spPr bwMode="auto">
          <a:xfrm>
            <a:off x="406400" y="981075"/>
            <a:ext cx="8229600" cy="836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auto" latinLnBrk="0" hangingPunct="1">
              <a:lnSpc>
                <a:spcPct val="100000"/>
              </a:lnSpc>
              <a:spcBef>
                <a:spcPct val="50000"/>
              </a:spcBef>
              <a:spcAft>
                <a:spcPts val="0"/>
              </a:spcAft>
              <a:buClr>
                <a:srgbClr val="C0504D"/>
              </a:buClr>
              <a:buSzPct val="75000"/>
              <a:buFont typeface="Wingdings" pitchFamily="2" charset="2"/>
              <a:buNone/>
              <a:tabLst/>
              <a:defRPr/>
            </a:pPr>
            <a:r>
              <a:rPr kumimoji="0" lang="en-GB" sz="1400" b="0" i="0" u="none" strike="noStrike" kern="1200" cap="none" spc="0" normalizeH="0" baseline="0" noProof="0" dirty="0">
                <a:ln>
                  <a:noFill/>
                </a:ln>
                <a:solidFill>
                  <a:prstClr val="black"/>
                </a:solidFill>
                <a:effectLst/>
                <a:uLnTx/>
                <a:uFillTx/>
                <a:latin typeface="Arial" pitchFamily="34" charset="0"/>
                <a:ea typeface="+mn-ea"/>
                <a:cs typeface="+mn-cs"/>
              </a:rPr>
              <a:t>The following questions are about activities that you might do during a typical day. Does your health limit you in these activities? If so, how much?</a:t>
            </a:r>
          </a:p>
          <a:p>
            <a:pPr marL="0" marR="0" lvl="0" indent="0" algn="l" defTabSz="914400" rtl="0" eaLnBrk="1" fontAlgn="auto" latinLnBrk="0" hangingPunct="1">
              <a:lnSpc>
                <a:spcPct val="100000"/>
              </a:lnSpc>
              <a:spcBef>
                <a:spcPct val="50000"/>
              </a:spcBef>
              <a:spcAft>
                <a:spcPts val="0"/>
              </a:spcAft>
              <a:buClr>
                <a:srgbClr val="C0504D"/>
              </a:buClr>
              <a:buSzPct val="75000"/>
              <a:buFont typeface="Wingdings" pitchFamily="2" charset="2"/>
              <a:buNone/>
              <a:tabLst/>
              <a:defRPr/>
            </a:pPr>
            <a:r>
              <a:rPr kumimoji="0" lang="en-GB" sz="1400" b="0" i="0" u="none" strike="noStrike" kern="1200" cap="none" spc="0" normalizeH="0" baseline="0" noProof="0" dirty="0">
                <a:ln>
                  <a:noFill/>
                </a:ln>
                <a:solidFill>
                  <a:prstClr val="black"/>
                </a:solidFill>
                <a:effectLst/>
                <a:uLnTx/>
                <a:uFillTx/>
                <a:latin typeface="Arial" pitchFamily="34" charset="0"/>
                <a:ea typeface="+mn-ea"/>
                <a:cs typeface="+mn-cs"/>
              </a:rPr>
              <a:t>                                                                                                (circle one number on each line)</a:t>
            </a:r>
          </a:p>
        </p:txBody>
      </p:sp>
    </p:spTree>
    <p:extLst>
      <p:ext uri="{BB962C8B-B14F-4D97-AF65-F5344CB8AC3E}">
        <p14:creationId xmlns:p14="http://schemas.microsoft.com/office/powerpoint/2010/main" val="3609865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a:xfrm>
            <a:off x="609600" y="764704"/>
            <a:ext cx="8229600" cy="1008062"/>
          </a:xfrm>
        </p:spPr>
        <p:txBody>
          <a:bodyPr>
            <a:normAutofit fontScale="90000"/>
          </a:bodyPr>
          <a:lstStyle/>
          <a:p>
            <a:r>
              <a:rPr lang="en-GB" sz="3600" b="1" dirty="0"/>
              <a:t>SF-36: Comparison of general population and patients with Rheumatoid Arthritis</a:t>
            </a:r>
          </a:p>
        </p:txBody>
      </p:sp>
      <p:graphicFrame>
        <p:nvGraphicFramePr>
          <p:cNvPr id="2" name="Object 3"/>
          <p:cNvGraphicFramePr>
            <a:graphicFrameLocks noGrp="1" noChangeAspect="1"/>
          </p:cNvGraphicFramePr>
          <p:nvPr>
            <p:ph type="chart" idx="1"/>
          </p:nvPr>
        </p:nvGraphicFramePr>
        <p:xfrm>
          <a:off x="660400" y="2060848"/>
          <a:ext cx="8128000" cy="398435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45949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BE3D7-5171-40C2-8ACC-176EA7E1E547}"/>
              </a:ext>
            </a:extLst>
          </p:cNvPr>
          <p:cNvSpPr>
            <a:spLocks noGrp="1"/>
          </p:cNvSpPr>
          <p:nvPr>
            <p:ph type="title"/>
          </p:nvPr>
        </p:nvSpPr>
        <p:spPr/>
        <p:txBody>
          <a:bodyPr/>
          <a:lstStyle/>
          <a:p>
            <a:endParaRPr lang="en-GB"/>
          </a:p>
        </p:txBody>
      </p:sp>
      <p:pic>
        <p:nvPicPr>
          <p:cNvPr id="3" name="Picture 2" descr="SF36 Measurement model">
            <a:extLst>
              <a:ext uri="{FF2B5EF4-FFF2-40B4-BE49-F238E27FC236}">
                <a16:creationId xmlns:a16="http://schemas.microsoft.com/office/drawing/2014/main" id="{5E90EBF1-5BCE-435A-9B1C-67B061C9523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199" y="181369"/>
            <a:ext cx="8229599" cy="65670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Oval 6">
            <a:extLst>
              <a:ext uri="{FF2B5EF4-FFF2-40B4-BE49-F238E27FC236}">
                <a16:creationId xmlns:a16="http://schemas.microsoft.com/office/drawing/2014/main" id="{008983A3-96CB-4A79-B723-27BE3DA51B69}"/>
              </a:ext>
            </a:extLst>
          </p:cNvPr>
          <p:cNvSpPr>
            <a:spLocks noChangeArrowheads="1"/>
          </p:cNvSpPr>
          <p:nvPr/>
        </p:nvSpPr>
        <p:spPr bwMode="auto">
          <a:xfrm>
            <a:off x="6972024" y="2084005"/>
            <a:ext cx="1201737" cy="1057275"/>
          </a:xfrm>
          <a:prstGeom prst="ellipse">
            <a:avLst/>
          </a:prstGeom>
          <a:solidFill>
            <a:srgbClr val="FF0000"/>
          </a:solidFill>
          <a:ln w="9525">
            <a:solidFill>
              <a:schemeClr val="accent2"/>
            </a:solidFill>
            <a:round/>
            <a:headEnd/>
            <a:tailEnd/>
          </a:ln>
        </p:spPr>
        <p:txBody>
          <a:bodyPr wrap="none" anchor="ctr"/>
          <a:lstStyle>
            <a:lvl1pPr eaLnBrk="0" hangingPunct="0">
              <a:defRPr sz="2400">
                <a:solidFill>
                  <a:srgbClr val="69696C"/>
                </a:solidFill>
                <a:latin typeface="Arial" panose="020B0604020202020204" pitchFamily="34" charset="0"/>
                <a:cs typeface="Arial" panose="020B0604020202020204" pitchFamily="34" charset="0"/>
              </a:defRPr>
            </a:lvl1pPr>
            <a:lvl2pPr marL="742950" indent="-285750" eaLnBrk="0" hangingPunct="0">
              <a:defRPr sz="2400">
                <a:solidFill>
                  <a:srgbClr val="69696C"/>
                </a:solidFill>
                <a:latin typeface="Arial" panose="020B0604020202020204" pitchFamily="34" charset="0"/>
                <a:cs typeface="Arial" panose="020B0604020202020204" pitchFamily="34" charset="0"/>
              </a:defRPr>
            </a:lvl2pPr>
            <a:lvl3pPr marL="1143000" indent="-228600" eaLnBrk="0" hangingPunct="0">
              <a:defRPr sz="2400">
                <a:solidFill>
                  <a:srgbClr val="69696C"/>
                </a:solidFill>
                <a:latin typeface="Arial" panose="020B0604020202020204" pitchFamily="34" charset="0"/>
                <a:cs typeface="Arial" panose="020B0604020202020204" pitchFamily="34" charset="0"/>
              </a:defRPr>
            </a:lvl3pPr>
            <a:lvl4pPr marL="1600200" indent="-228600" eaLnBrk="0" hangingPunct="0">
              <a:defRPr sz="2400">
                <a:solidFill>
                  <a:srgbClr val="69696C"/>
                </a:solidFill>
                <a:latin typeface="Arial" panose="020B0604020202020204" pitchFamily="34" charset="0"/>
                <a:cs typeface="Arial" panose="020B0604020202020204" pitchFamily="34" charset="0"/>
              </a:defRPr>
            </a:lvl4pPr>
            <a:lvl5pPr marL="2057400" indent="-228600" eaLnBrk="0" hangingPunct="0">
              <a:defRPr sz="2400">
                <a:solidFill>
                  <a:srgbClr val="69696C"/>
                </a:solidFill>
                <a:latin typeface="Arial" panose="020B0604020202020204" pitchFamily="34" charset="0"/>
                <a:cs typeface="Arial" panose="020B0604020202020204" pitchFamily="34" charset="0"/>
              </a:defRPr>
            </a:lvl5pPr>
            <a:lvl6pPr marL="25146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6pPr>
            <a:lvl7pPr marL="29718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7pPr>
            <a:lvl8pPr marL="34290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8pPr>
            <a:lvl9pPr marL="38862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9pPr>
          </a:lstStyle>
          <a:p>
            <a:pPr>
              <a:lnSpc>
                <a:spcPct val="100000"/>
              </a:lnSpc>
              <a:spcBef>
                <a:spcPct val="0"/>
              </a:spcBef>
            </a:pPr>
            <a:endParaRPr lang="en-US" altLang="en-US" sz="1800" b="1">
              <a:solidFill>
                <a:schemeClr val="bg1"/>
              </a:solidFill>
            </a:endParaRPr>
          </a:p>
        </p:txBody>
      </p:sp>
      <p:sp>
        <p:nvSpPr>
          <p:cNvPr id="5" name="Oval 8">
            <a:extLst>
              <a:ext uri="{FF2B5EF4-FFF2-40B4-BE49-F238E27FC236}">
                <a16:creationId xmlns:a16="http://schemas.microsoft.com/office/drawing/2014/main" id="{F95CEA1A-6028-4E78-B08B-A55739BD838A}"/>
              </a:ext>
            </a:extLst>
          </p:cNvPr>
          <p:cNvSpPr>
            <a:spLocks noChangeArrowheads="1"/>
          </p:cNvSpPr>
          <p:nvPr/>
        </p:nvSpPr>
        <p:spPr bwMode="auto">
          <a:xfrm>
            <a:off x="6972023" y="4607162"/>
            <a:ext cx="1201738" cy="1057275"/>
          </a:xfrm>
          <a:prstGeom prst="ellipse">
            <a:avLst/>
          </a:prstGeom>
          <a:solidFill>
            <a:srgbClr val="0066FF"/>
          </a:solidFill>
          <a:ln w="9525">
            <a:solidFill>
              <a:schemeClr val="bg1"/>
            </a:solidFill>
            <a:round/>
            <a:headEnd/>
            <a:tailEnd/>
          </a:ln>
        </p:spPr>
        <p:txBody>
          <a:bodyPr wrap="none" anchor="ctr"/>
          <a:lstStyle>
            <a:lvl1pPr eaLnBrk="0" hangingPunct="0">
              <a:defRPr sz="2400">
                <a:solidFill>
                  <a:srgbClr val="69696C"/>
                </a:solidFill>
                <a:latin typeface="Arial" panose="020B0604020202020204" pitchFamily="34" charset="0"/>
                <a:cs typeface="Arial" panose="020B0604020202020204" pitchFamily="34" charset="0"/>
              </a:defRPr>
            </a:lvl1pPr>
            <a:lvl2pPr marL="742950" indent="-285750" eaLnBrk="0" hangingPunct="0">
              <a:defRPr sz="2400">
                <a:solidFill>
                  <a:srgbClr val="69696C"/>
                </a:solidFill>
                <a:latin typeface="Arial" panose="020B0604020202020204" pitchFamily="34" charset="0"/>
                <a:cs typeface="Arial" panose="020B0604020202020204" pitchFamily="34" charset="0"/>
              </a:defRPr>
            </a:lvl2pPr>
            <a:lvl3pPr marL="1143000" indent="-228600" eaLnBrk="0" hangingPunct="0">
              <a:defRPr sz="2400">
                <a:solidFill>
                  <a:srgbClr val="69696C"/>
                </a:solidFill>
                <a:latin typeface="Arial" panose="020B0604020202020204" pitchFamily="34" charset="0"/>
                <a:cs typeface="Arial" panose="020B0604020202020204" pitchFamily="34" charset="0"/>
              </a:defRPr>
            </a:lvl3pPr>
            <a:lvl4pPr marL="1600200" indent="-228600" eaLnBrk="0" hangingPunct="0">
              <a:defRPr sz="2400">
                <a:solidFill>
                  <a:srgbClr val="69696C"/>
                </a:solidFill>
                <a:latin typeface="Arial" panose="020B0604020202020204" pitchFamily="34" charset="0"/>
                <a:cs typeface="Arial" panose="020B0604020202020204" pitchFamily="34" charset="0"/>
              </a:defRPr>
            </a:lvl4pPr>
            <a:lvl5pPr marL="2057400" indent="-228600" eaLnBrk="0" hangingPunct="0">
              <a:defRPr sz="2400">
                <a:solidFill>
                  <a:srgbClr val="69696C"/>
                </a:solidFill>
                <a:latin typeface="Arial" panose="020B0604020202020204" pitchFamily="34" charset="0"/>
                <a:cs typeface="Arial" panose="020B0604020202020204" pitchFamily="34" charset="0"/>
              </a:defRPr>
            </a:lvl5pPr>
            <a:lvl6pPr marL="25146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6pPr>
            <a:lvl7pPr marL="29718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7pPr>
            <a:lvl8pPr marL="34290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8pPr>
            <a:lvl9pPr marL="38862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9pPr>
          </a:lstStyle>
          <a:p>
            <a:pPr>
              <a:lnSpc>
                <a:spcPct val="100000"/>
              </a:lnSpc>
              <a:spcBef>
                <a:spcPct val="0"/>
              </a:spcBef>
            </a:pPr>
            <a:endParaRPr lang="en-US" altLang="en-US" sz="1800" b="1" dirty="0">
              <a:solidFill>
                <a:schemeClr val="bg1"/>
              </a:solidFill>
            </a:endParaRPr>
          </a:p>
        </p:txBody>
      </p:sp>
      <p:sp>
        <p:nvSpPr>
          <p:cNvPr id="6" name="Text Box 7">
            <a:extLst>
              <a:ext uri="{FF2B5EF4-FFF2-40B4-BE49-F238E27FC236}">
                <a16:creationId xmlns:a16="http://schemas.microsoft.com/office/drawing/2014/main" id="{E5072405-8C16-444C-B77F-DDE6720687A6}"/>
              </a:ext>
            </a:extLst>
          </p:cNvPr>
          <p:cNvSpPr txBox="1">
            <a:spLocks noChangeArrowheads="1"/>
          </p:cNvSpPr>
          <p:nvPr/>
        </p:nvSpPr>
        <p:spPr bwMode="auto">
          <a:xfrm>
            <a:off x="7010178" y="2334257"/>
            <a:ext cx="1352425" cy="705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lgn="ctr">
                <a:solidFill>
                  <a:srgbClr val="000000"/>
                </a:solidFill>
                <a:miter lim="800000"/>
                <a:headEnd/>
                <a:tailEnd/>
              </a14:hiddenLine>
            </a:ext>
          </a:extLst>
        </p:spPr>
        <p:txBody>
          <a:bodyPr wrap="square" lIns="90488" tIns="44450" rIns="90488" bIns="44450">
            <a:spAutoFit/>
          </a:bodyPr>
          <a:lstStyle>
            <a:lvl1pPr eaLnBrk="0" hangingPunct="0">
              <a:defRPr sz="2400">
                <a:solidFill>
                  <a:srgbClr val="69696C"/>
                </a:solidFill>
                <a:latin typeface="Arial" panose="020B0604020202020204" pitchFamily="34" charset="0"/>
                <a:cs typeface="Arial" panose="020B0604020202020204" pitchFamily="34" charset="0"/>
              </a:defRPr>
            </a:lvl1pPr>
            <a:lvl2pPr marL="742950" indent="-285750" eaLnBrk="0" hangingPunct="0">
              <a:defRPr sz="2400">
                <a:solidFill>
                  <a:srgbClr val="69696C"/>
                </a:solidFill>
                <a:latin typeface="Arial" panose="020B0604020202020204" pitchFamily="34" charset="0"/>
                <a:cs typeface="Arial" panose="020B0604020202020204" pitchFamily="34" charset="0"/>
              </a:defRPr>
            </a:lvl2pPr>
            <a:lvl3pPr marL="1143000" indent="-228600" eaLnBrk="0" hangingPunct="0">
              <a:defRPr sz="2400">
                <a:solidFill>
                  <a:srgbClr val="69696C"/>
                </a:solidFill>
                <a:latin typeface="Arial" panose="020B0604020202020204" pitchFamily="34" charset="0"/>
                <a:cs typeface="Arial" panose="020B0604020202020204" pitchFamily="34" charset="0"/>
              </a:defRPr>
            </a:lvl3pPr>
            <a:lvl4pPr marL="1600200" indent="-228600" eaLnBrk="0" hangingPunct="0">
              <a:defRPr sz="2400">
                <a:solidFill>
                  <a:srgbClr val="69696C"/>
                </a:solidFill>
                <a:latin typeface="Arial" panose="020B0604020202020204" pitchFamily="34" charset="0"/>
                <a:cs typeface="Arial" panose="020B0604020202020204" pitchFamily="34" charset="0"/>
              </a:defRPr>
            </a:lvl4pPr>
            <a:lvl5pPr marL="2057400" indent="-228600" eaLnBrk="0" hangingPunct="0">
              <a:defRPr sz="2400">
                <a:solidFill>
                  <a:srgbClr val="69696C"/>
                </a:solidFill>
                <a:latin typeface="Arial" panose="020B0604020202020204" pitchFamily="34" charset="0"/>
                <a:cs typeface="Arial" panose="020B0604020202020204" pitchFamily="34" charset="0"/>
              </a:defRPr>
            </a:lvl5pPr>
            <a:lvl6pPr marL="25146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6pPr>
            <a:lvl7pPr marL="29718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7pPr>
            <a:lvl8pPr marL="34290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8pPr>
            <a:lvl9pPr marL="38862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9pPr>
          </a:lstStyle>
          <a:p>
            <a:pPr>
              <a:lnSpc>
                <a:spcPct val="100000"/>
              </a:lnSpc>
              <a:spcBef>
                <a:spcPct val="0"/>
              </a:spcBef>
            </a:pPr>
            <a:r>
              <a:rPr lang="en-US" altLang="en-US" sz="2000" b="1" dirty="0">
                <a:solidFill>
                  <a:schemeClr val="bg1"/>
                </a:solidFill>
              </a:rPr>
              <a:t>Physical</a:t>
            </a:r>
          </a:p>
          <a:p>
            <a:pPr>
              <a:lnSpc>
                <a:spcPct val="100000"/>
              </a:lnSpc>
              <a:spcBef>
                <a:spcPct val="0"/>
              </a:spcBef>
            </a:pPr>
            <a:endParaRPr lang="en-US" altLang="en-US" sz="2000" b="1" dirty="0">
              <a:solidFill>
                <a:schemeClr val="tx1"/>
              </a:solidFill>
            </a:endParaRPr>
          </a:p>
        </p:txBody>
      </p:sp>
      <p:sp>
        <p:nvSpPr>
          <p:cNvPr id="7" name="Text Box 9">
            <a:extLst>
              <a:ext uri="{FF2B5EF4-FFF2-40B4-BE49-F238E27FC236}">
                <a16:creationId xmlns:a16="http://schemas.microsoft.com/office/drawing/2014/main" id="{E43A89CA-602B-4A5B-94B5-E36B9CDE4E7E}"/>
              </a:ext>
            </a:extLst>
          </p:cNvPr>
          <p:cNvSpPr txBox="1">
            <a:spLocks noChangeArrowheads="1"/>
          </p:cNvSpPr>
          <p:nvPr/>
        </p:nvSpPr>
        <p:spPr bwMode="auto">
          <a:xfrm>
            <a:off x="7071920" y="4738255"/>
            <a:ext cx="998289" cy="397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lgn="ctr">
                <a:solidFill>
                  <a:srgbClr val="000000"/>
                </a:solidFill>
                <a:miter lim="800000"/>
                <a:headEnd/>
                <a:tailEnd/>
              </a14:hiddenLine>
            </a:ext>
          </a:extLst>
        </p:spPr>
        <p:txBody>
          <a:bodyPr wrap="square" lIns="90488" tIns="44450" rIns="90488" bIns="44450">
            <a:spAutoFit/>
          </a:bodyPr>
          <a:lstStyle>
            <a:lvl1pPr eaLnBrk="0" hangingPunct="0">
              <a:defRPr sz="2400">
                <a:solidFill>
                  <a:srgbClr val="69696C"/>
                </a:solidFill>
                <a:latin typeface="Arial" panose="020B0604020202020204" pitchFamily="34" charset="0"/>
                <a:cs typeface="Arial" panose="020B0604020202020204" pitchFamily="34" charset="0"/>
              </a:defRPr>
            </a:lvl1pPr>
            <a:lvl2pPr marL="742950" indent="-285750" eaLnBrk="0" hangingPunct="0">
              <a:defRPr sz="2400">
                <a:solidFill>
                  <a:srgbClr val="69696C"/>
                </a:solidFill>
                <a:latin typeface="Arial" panose="020B0604020202020204" pitchFamily="34" charset="0"/>
                <a:cs typeface="Arial" panose="020B0604020202020204" pitchFamily="34" charset="0"/>
              </a:defRPr>
            </a:lvl2pPr>
            <a:lvl3pPr marL="1143000" indent="-228600" eaLnBrk="0" hangingPunct="0">
              <a:defRPr sz="2400">
                <a:solidFill>
                  <a:srgbClr val="69696C"/>
                </a:solidFill>
                <a:latin typeface="Arial" panose="020B0604020202020204" pitchFamily="34" charset="0"/>
                <a:cs typeface="Arial" panose="020B0604020202020204" pitchFamily="34" charset="0"/>
              </a:defRPr>
            </a:lvl3pPr>
            <a:lvl4pPr marL="1600200" indent="-228600" eaLnBrk="0" hangingPunct="0">
              <a:defRPr sz="2400">
                <a:solidFill>
                  <a:srgbClr val="69696C"/>
                </a:solidFill>
                <a:latin typeface="Arial" panose="020B0604020202020204" pitchFamily="34" charset="0"/>
                <a:cs typeface="Arial" panose="020B0604020202020204" pitchFamily="34" charset="0"/>
              </a:defRPr>
            </a:lvl4pPr>
            <a:lvl5pPr marL="2057400" indent="-228600" eaLnBrk="0" hangingPunct="0">
              <a:defRPr sz="2400">
                <a:solidFill>
                  <a:srgbClr val="69696C"/>
                </a:solidFill>
                <a:latin typeface="Arial" panose="020B0604020202020204" pitchFamily="34" charset="0"/>
                <a:cs typeface="Arial" panose="020B0604020202020204" pitchFamily="34" charset="0"/>
              </a:defRPr>
            </a:lvl5pPr>
            <a:lvl6pPr marL="25146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6pPr>
            <a:lvl7pPr marL="29718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7pPr>
            <a:lvl8pPr marL="34290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8pPr>
            <a:lvl9pPr marL="38862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9pPr>
          </a:lstStyle>
          <a:p>
            <a:pPr>
              <a:lnSpc>
                <a:spcPct val="100000"/>
              </a:lnSpc>
              <a:spcBef>
                <a:spcPct val="0"/>
              </a:spcBef>
            </a:pPr>
            <a:r>
              <a:rPr lang="en-US" altLang="en-US" sz="2000" b="1" dirty="0">
                <a:solidFill>
                  <a:schemeClr val="bg1"/>
                </a:solidFill>
              </a:rPr>
              <a:t>Mental</a:t>
            </a:r>
          </a:p>
        </p:txBody>
      </p:sp>
    </p:spTree>
    <p:extLst>
      <p:ext uri="{BB962C8B-B14F-4D97-AF65-F5344CB8AC3E}">
        <p14:creationId xmlns:p14="http://schemas.microsoft.com/office/powerpoint/2010/main" val="917827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ChangeArrowheads="1"/>
          </p:cNvSpPr>
          <p:nvPr>
            <p:ph type="title"/>
          </p:nvPr>
        </p:nvSpPr>
        <p:spPr>
          <a:xfrm>
            <a:off x="679508" y="404813"/>
            <a:ext cx="8373052" cy="1125672"/>
          </a:xfrm>
        </p:spPr>
        <p:txBody>
          <a:bodyPr lIns="92075" tIns="46038" rIns="92075" bIns="46038" anchor="ctr"/>
          <a:lstStyle/>
          <a:p>
            <a:pPr eaLnBrk="1" hangingPunct="1"/>
            <a:br>
              <a:rPr lang="en-GB" sz="4000" b="1" dirty="0"/>
            </a:br>
            <a:br>
              <a:rPr lang="en-GB" sz="4000" b="1" dirty="0"/>
            </a:br>
            <a:r>
              <a:rPr lang="en-GB" sz="3600" b="1" dirty="0"/>
              <a:t>Derivation of SF-6D from SF-36</a:t>
            </a:r>
          </a:p>
        </p:txBody>
      </p:sp>
      <p:sp>
        <p:nvSpPr>
          <p:cNvPr id="50178" name="Rectangle 3"/>
          <p:cNvSpPr>
            <a:spLocks noGrp="1" noChangeArrowheads="1"/>
          </p:cNvSpPr>
          <p:nvPr>
            <p:ph idx="1"/>
          </p:nvPr>
        </p:nvSpPr>
        <p:spPr>
          <a:xfrm>
            <a:off x="468313" y="1949712"/>
            <a:ext cx="8229600" cy="4503475"/>
          </a:xfrm>
        </p:spPr>
        <p:txBody>
          <a:bodyPr lIns="92075" tIns="46038" rIns="92075" bIns="46038">
            <a:normAutofit/>
          </a:bodyPr>
          <a:lstStyle/>
          <a:p>
            <a:pPr lvl="1">
              <a:lnSpc>
                <a:spcPct val="80000"/>
              </a:lnSpc>
              <a:spcAft>
                <a:spcPts val="600"/>
              </a:spcAft>
              <a:buClr>
                <a:srgbClr val="002060"/>
              </a:buClr>
              <a:buFont typeface="Wingdings" panose="05000000000000000000" pitchFamily="2" charset="2"/>
              <a:buChar char="§"/>
            </a:pPr>
            <a:r>
              <a:rPr lang="en-GB" dirty="0">
                <a:solidFill>
                  <a:srgbClr val="000000"/>
                </a:solidFill>
              </a:rPr>
              <a:t>Reduced SF-36 from 8 to 6 dimensions by removing general health dimension and combining role limitations due to physical and emotional problems</a:t>
            </a:r>
          </a:p>
          <a:p>
            <a:pPr lvl="1">
              <a:lnSpc>
                <a:spcPct val="80000"/>
              </a:lnSpc>
              <a:spcAft>
                <a:spcPts val="600"/>
              </a:spcAft>
              <a:buClr>
                <a:srgbClr val="002060"/>
              </a:buClr>
            </a:pPr>
            <a:r>
              <a:rPr lang="en-GB" dirty="0">
                <a:solidFill>
                  <a:srgbClr val="000000"/>
                </a:solidFill>
              </a:rPr>
              <a:t>SF-6D has Physical functioning, role limitation, social functioning, pain, mental health, vitality </a:t>
            </a:r>
          </a:p>
          <a:p>
            <a:pPr lvl="1">
              <a:lnSpc>
                <a:spcPct val="80000"/>
              </a:lnSpc>
              <a:spcAft>
                <a:spcPts val="600"/>
              </a:spcAft>
              <a:buClr>
                <a:srgbClr val="002060"/>
              </a:buClr>
              <a:buFont typeface="Wingdings" panose="05000000000000000000" pitchFamily="2" charset="2"/>
              <a:buChar char="§"/>
            </a:pPr>
            <a:r>
              <a:rPr lang="en-GB" dirty="0">
                <a:solidFill>
                  <a:srgbClr val="000000"/>
                </a:solidFill>
              </a:rPr>
              <a:t>Used 11 of 36 items selected using early factor analytic and Rasch results (for physical functioning) </a:t>
            </a:r>
          </a:p>
          <a:p>
            <a:pPr marL="457200" lvl="1" indent="0">
              <a:lnSpc>
                <a:spcPct val="80000"/>
              </a:lnSpc>
              <a:spcAft>
                <a:spcPts val="600"/>
              </a:spcAft>
              <a:buClr>
                <a:srgbClr val="002060"/>
              </a:buClr>
              <a:buNone/>
            </a:pPr>
            <a:endParaRPr lang="en-GB" sz="2400" dirty="0">
              <a:solidFill>
                <a:srgbClr val="000000"/>
              </a:solidFill>
            </a:endParaRPr>
          </a:p>
        </p:txBody>
      </p:sp>
    </p:spTree>
    <p:extLst>
      <p:ext uri="{BB962C8B-B14F-4D97-AF65-F5344CB8AC3E}">
        <p14:creationId xmlns:p14="http://schemas.microsoft.com/office/powerpoint/2010/main" val="4066681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BE3D7-5171-40C2-8ACC-176EA7E1E547}"/>
              </a:ext>
            </a:extLst>
          </p:cNvPr>
          <p:cNvSpPr>
            <a:spLocks noGrp="1"/>
          </p:cNvSpPr>
          <p:nvPr>
            <p:ph type="title"/>
          </p:nvPr>
        </p:nvSpPr>
        <p:spPr>
          <a:xfrm>
            <a:off x="181369" y="159558"/>
            <a:ext cx="8505431" cy="1169876"/>
          </a:xfrm>
        </p:spPr>
        <p:txBody>
          <a:bodyPr>
            <a:noAutofit/>
          </a:bodyPr>
          <a:lstStyle/>
          <a:p>
            <a:r>
              <a:rPr lang="en-GB" sz="2800" b="1" dirty="0"/>
              <a:t>First health utility estimate from psychometric tool</a:t>
            </a:r>
          </a:p>
        </p:txBody>
      </p:sp>
      <p:pic>
        <p:nvPicPr>
          <p:cNvPr id="3" name="Picture 2" descr="SF36 Measurement model">
            <a:extLst>
              <a:ext uri="{FF2B5EF4-FFF2-40B4-BE49-F238E27FC236}">
                <a16:creationId xmlns:a16="http://schemas.microsoft.com/office/drawing/2014/main" id="{5E90EBF1-5BCE-435A-9B1C-67B061C9523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017" y="1095768"/>
            <a:ext cx="6915862" cy="52596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Oval 6">
            <a:extLst>
              <a:ext uri="{FF2B5EF4-FFF2-40B4-BE49-F238E27FC236}">
                <a16:creationId xmlns:a16="http://schemas.microsoft.com/office/drawing/2014/main" id="{008983A3-96CB-4A79-B723-27BE3DA51B69}"/>
              </a:ext>
            </a:extLst>
          </p:cNvPr>
          <p:cNvSpPr>
            <a:spLocks noChangeArrowheads="1"/>
          </p:cNvSpPr>
          <p:nvPr/>
        </p:nvSpPr>
        <p:spPr bwMode="auto">
          <a:xfrm>
            <a:off x="5841706" y="2497031"/>
            <a:ext cx="1201737" cy="1057275"/>
          </a:xfrm>
          <a:prstGeom prst="ellipse">
            <a:avLst/>
          </a:prstGeom>
          <a:solidFill>
            <a:srgbClr val="FF0000"/>
          </a:solidFill>
          <a:ln w="9525">
            <a:solidFill>
              <a:schemeClr val="accent2"/>
            </a:solidFill>
            <a:round/>
            <a:headEnd/>
            <a:tailEnd/>
          </a:ln>
        </p:spPr>
        <p:txBody>
          <a:bodyPr wrap="none" anchor="ctr"/>
          <a:lstStyle>
            <a:lvl1pPr eaLnBrk="0" hangingPunct="0">
              <a:defRPr sz="2400">
                <a:solidFill>
                  <a:srgbClr val="69696C"/>
                </a:solidFill>
                <a:latin typeface="Arial" panose="020B0604020202020204" pitchFamily="34" charset="0"/>
                <a:cs typeface="Arial" panose="020B0604020202020204" pitchFamily="34" charset="0"/>
              </a:defRPr>
            </a:lvl1pPr>
            <a:lvl2pPr marL="742950" indent="-285750" eaLnBrk="0" hangingPunct="0">
              <a:defRPr sz="2400">
                <a:solidFill>
                  <a:srgbClr val="69696C"/>
                </a:solidFill>
                <a:latin typeface="Arial" panose="020B0604020202020204" pitchFamily="34" charset="0"/>
                <a:cs typeface="Arial" panose="020B0604020202020204" pitchFamily="34" charset="0"/>
              </a:defRPr>
            </a:lvl2pPr>
            <a:lvl3pPr marL="1143000" indent="-228600" eaLnBrk="0" hangingPunct="0">
              <a:defRPr sz="2400">
                <a:solidFill>
                  <a:srgbClr val="69696C"/>
                </a:solidFill>
                <a:latin typeface="Arial" panose="020B0604020202020204" pitchFamily="34" charset="0"/>
                <a:cs typeface="Arial" panose="020B0604020202020204" pitchFamily="34" charset="0"/>
              </a:defRPr>
            </a:lvl3pPr>
            <a:lvl4pPr marL="1600200" indent="-228600" eaLnBrk="0" hangingPunct="0">
              <a:defRPr sz="2400">
                <a:solidFill>
                  <a:srgbClr val="69696C"/>
                </a:solidFill>
                <a:latin typeface="Arial" panose="020B0604020202020204" pitchFamily="34" charset="0"/>
                <a:cs typeface="Arial" panose="020B0604020202020204" pitchFamily="34" charset="0"/>
              </a:defRPr>
            </a:lvl4pPr>
            <a:lvl5pPr marL="2057400" indent="-228600" eaLnBrk="0" hangingPunct="0">
              <a:defRPr sz="2400">
                <a:solidFill>
                  <a:srgbClr val="69696C"/>
                </a:solidFill>
                <a:latin typeface="Arial" panose="020B0604020202020204" pitchFamily="34" charset="0"/>
                <a:cs typeface="Arial" panose="020B0604020202020204" pitchFamily="34" charset="0"/>
              </a:defRPr>
            </a:lvl5pPr>
            <a:lvl6pPr marL="25146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6pPr>
            <a:lvl7pPr marL="29718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7pPr>
            <a:lvl8pPr marL="34290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8pPr>
            <a:lvl9pPr marL="38862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9pPr>
          </a:lstStyle>
          <a:p>
            <a:pPr>
              <a:lnSpc>
                <a:spcPct val="100000"/>
              </a:lnSpc>
              <a:spcBef>
                <a:spcPct val="0"/>
              </a:spcBef>
            </a:pPr>
            <a:endParaRPr lang="en-US" altLang="en-US" sz="1800" b="1">
              <a:solidFill>
                <a:schemeClr val="bg1"/>
              </a:solidFill>
            </a:endParaRPr>
          </a:p>
        </p:txBody>
      </p:sp>
      <p:sp>
        <p:nvSpPr>
          <p:cNvPr id="5" name="Oval 8">
            <a:extLst>
              <a:ext uri="{FF2B5EF4-FFF2-40B4-BE49-F238E27FC236}">
                <a16:creationId xmlns:a16="http://schemas.microsoft.com/office/drawing/2014/main" id="{F95CEA1A-6028-4E78-B08B-A55739BD838A}"/>
              </a:ext>
            </a:extLst>
          </p:cNvPr>
          <p:cNvSpPr>
            <a:spLocks noChangeArrowheads="1"/>
          </p:cNvSpPr>
          <p:nvPr/>
        </p:nvSpPr>
        <p:spPr bwMode="auto">
          <a:xfrm>
            <a:off x="5841602" y="4625349"/>
            <a:ext cx="1077030" cy="830769"/>
          </a:xfrm>
          <a:prstGeom prst="ellipse">
            <a:avLst/>
          </a:prstGeom>
          <a:solidFill>
            <a:srgbClr val="0066FF"/>
          </a:solidFill>
          <a:ln w="9525">
            <a:solidFill>
              <a:schemeClr val="bg1"/>
            </a:solidFill>
            <a:round/>
            <a:headEnd/>
            <a:tailEnd/>
          </a:ln>
        </p:spPr>
        <p:txBody>
          <a:bodyPr wrap="none" anchor="ctr"/>
          <a:lstStyle>
            <a:lvl1pPr eaLnBrk="0" hangingPunct="0">
              <a:defRPr sz="2400">
                <a:solidFill>
                  <a:srgbClr val="69696C"/>
                </a:solidFill>
                <a:latin typeface="Arial" panose="020B0604020202020204" pitchFamily="34" charset="0"/>
                <a:cs typeface="Arial" panose="020B0604020202020204" pitchFamily="34" charset="0"/>
              </a:defRPr>
            </a:lvl1pPr>
            <a:lvl2pPr marL="742950" indent="-285750" eaLnBrk="0" hangingPunct="0">
              <a:defRPr sz="2400">
                <a:solidFill>
                  <a:srgbClr val="69696C"/>
                </a:solidFill>
                <a:latin typeface="Arial" panose="020B0604020202020204" pitchFamily="34" charset="0"/>
                <a:cs typeface="Arial" panose="020B0604020202020204" pitchFamily="34" charset="0"/>
              </a:defRPr>
            </a:lvl2pPr>
            <a:lvl3pPr marL="1143000" indent="-228600" eaLnBrk="0" hangingPunct="0">
              <a:defRPr sz="2400">
                <a:solidFill>
                  <a:srgbClr val="69696C"/>
                </a:solidFill>
                <a:latin typeface="Arial" panose="020B0604020202020204" pitchFamily="34" charset="0"/>
                <a:cs typeface="Arial" panose="020B0604020202020204" pitchFamily="34" charset="0"/>
              </a:defRPr>
            </a:lvl3pPr>
            <a:lvl4pPr marL="1600200" indent="-228600" eaLnBrk="0" hangingPunct="0">
              <a:defRPr sz="2400">
                <a:solidFill>
                  <a:srgbClr val="69696C"/>
                </a:solidFill>
                <a:latin typeface="Arial" panose="020B0604020202020204" pitchFamily="34" charset="0"/>
                <a:cs typeface="Arial" panose="020B0604020202020204" pitchFamily="34" charset="0"/>
              </a:defRPr>
            </a:lvl4pPr>
            <a:lvl5pPr marL="2057400" indent="-228600" eaLnBrk="0" hangingPunct="0">
              <a:defRPr sz="2400">
                <a:solidFill>
                  <a:srgbClr val="69696C"/>
                </a:solidFill>
                <a:latin typeface="Arial" panose="020B0604020202020204" pitchFamily="34" charset="0"/>
                <a:cs typeface="Arial" panose="020B0604020202020204" pitchFamily="34" charset="0"/>
              </a:defRPr>
            </a:lvl5pPr>
            <a:lvl6pPr marL="25146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6pPr>
            <a:lvl7pPr marL="29718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7pPr>
            <a:lvl8pPr marL="34290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8pPr>
            <a:lvl9pPr marL="38862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9pPr>
          </a:lstStyle>
          <a:p>
            <a:pPr>
              <a:lnSpc>
                <a:spcPct val="100000"/>
              </a:lnSpc>
              <a:spcBef>
                <a:spcPct val="0"/>
              </a:spcBef>
            </a:pPr>
            <a:endParaRPr lang="en-US" altLang="en-US" sz="1800" b="1">
              <a:solidFill>
                <a:schemeClr val="bg1"/>
              </a:solidFill>
            </a:endParaRPr>
          </a:p>
        </p:txBody>
      </p:sp>
      <p:sp>
        <p:nvSpPr>
          <p:cNvPr id="6" name="Text Box 7">
            <a:extLst>
              <a:ext uri="{FF2B5EF4-FFF2-40B4-BE49-F238E27FC236}">
                <a16:creationId xmlns:a16="http://schemas.microsoft.com/office/drawing/2014/main" id="{E5072405-8C16-444C-B77F-DDE6720687A6}"/>
              </a:ext>
            </a:extLst>
          </p:cNvPr>
          <p:cNvSpPr txBox="1">
            <a:spLocks noChangeArrowheads="1"/>
          </p:cNvSpPr>
          <p:nvPr/>
        </p:nvSpPr>
        <p:spPr bwMode="auto">
          <a:xfrm>
            <a:off x="5841706" y="2743200"/>
            <a:ext cx="1424172" cy="705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lgn="ctr">
                <a:solidFill>
                  <a:srgbClr val="000000"/>
                </a:solidFill>
                <a:miter lim="800000"/>
                <a:headEnd/>
                <a:tailEnd/>
              </a14:hiddenLine>
            </a:ext>
          </a:extLst>
        </p:spPr>
        <p:txBody>
          <a:bodyPr wrap="square" lIns="90488" tIns="44450" rIns="90488" bIns="44450">
            <a:spAutoFit/>
          </a:bodyPr>
          <a:lstStyle>
            <a:lvl1pPr eaLnBrk="0" hangingPunct="0">
              <a:defRPr sz="2400">
                <a:solidFill>
                  <a:srgbClr val="69696C"/>
                </a:solidFill>
                <a:latin typeface="Arial" panose="020B0604020202020204" pitchFamily="34" charset="0"/>
                <a:cs typeface="Arial" panose="020B0604020202020204" pitchFamily="34" charset="0"/>
              </a:defRPr>
            </a:lvl1pPr>
            <a:lvl2pPr marL="742950" indent="-285750" eaLnBrk="0" hangingPunct="0">
              <a:defRPr sz="2400">
                <a:solidFill>
                  <a:srgbClr val="69696C"/>
                </a:solidFill>
                <a:latin typeface="Arial" panose="020B0604020202020204" pitchFamily="34" charset="0"/>
                <a:cs typeface="Arial" panose="020B0604020202020204" pitchFamily="34" charset="0"/>
              </a:defRPr>
            </a:lvl2pPr>
            <a:lvl3pPr marL="1143000" indent="-228600" eaLnBrk="0" hangingPunct="0">
              <a:defRPr sz="2400">
                <a:solidFill>
                  <a:srgbClr val="69696C"/>
                </a:solidFill>
                <a:latin typeface="Arial" panose="020B0604020202020204" pitchFamily="34" charset="0"/>
                <a:cs typeface="Arial" panose="020B0604020202020204" pitchFamily="34" charset="0"/>
              </a:defRPr>
            </a:lvl3pPr>
            <a:lvl4pPr marL="1600200" indent="-228600" eaLnBrk="0" hangingPunct="0">
              <a:defRPr sz="2400">
                <a:solidFill>
                  <a:srgbClr val="69696C"/>
                </a:solidFill>
                <a:latin typeface="Arial" panose="020B0604020202020204" pitchFamily="34" charset="0"/>
                <a:cs typeface="Arial" panose="020B0604020202020204" pitchFamily="34" charset="0"/>
              </a:defRPr>
            </a:lvl4pPr>
            <a:lvl5pPr marL="2057400" indent="-228600" eaLnBrk="0" hangingPunct="0">
              <a:defRPr sz="2400">
                <a:solidFill>
                  <a:srgbClr val="69696C"/>
                </a:solidFill>
                <a:latin typeface="Arial" panose="020B0604020202020204" pitchFamily="34" charset="0"/>
                <a:cs typeface="Arial" panose="020B0604020202020204" pitchFamily="34" charset="0"/>
              </a:defRPr>
            </a:lvl5pPr>
            <a:lvl6pPr marL="25146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6pPr>
            <a:lvl7pPr marL="29718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7pPr>
            <a:lvl8pPr marL="34290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8pPr>
            <a:lvl9pPr marL="38862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9pPr>
          </a:lstStyle>
          <a:p>
            <a:pPr>
              <a:lnSpc>
                <a:spcPct val="100000"/>
              </a:lnSpc>
              <a:spcBef>
                <a:spcPct val="0"/>
              </a:spcBef>
            </a:pPr>
            <a:r>
              <a:rPr lang="en-US" altLang="en-US" sz="2000" b="1" dirty="0">
                <a:solidFill>
                  <a:schemeClr val="bg1"/>
                </a:solidFill>
              </a:rPr>
              <a:t>Physical</a:t>
            </a:r>
          </a:p>
          <a:p>
            <a:pPr>
              <a:lnSpc>
                <a:spcPct val="100000"/>
              </a:lnSpc>
              <a:spcBef>
                <a:spcPct val="0"/>
              </a:spcBef>
            </a:pPr>
            <a:endParaRPr lang="en-US" altLang="en-US" sz="2000" b="1" dirty="0">
              <a:solidFill>
                <a:schemeClr val="tx1"/>
              </a:solidFill>
            </a:endParaRPr>
          </a:p>
        </p:txBody>
      </p:sp>
      <p:sp>
        <p:nvSpPr>
          <p:cNvPr id="7" name="Text Box 9">
            <a:extLst>
              <a:ext uri="{FF2B5EF4-FFF2-40B4-BE49-F238E27FC236}">
                <a16:creationId xmlns:a16="http://schemas.microsoft.com/office/drawing/2014/main" id="{E43A89CA-602B-4A5B-94B5-E36B9CDE4E7E}"/>
              </a:ext>
            </a:extLst>
          </p:cNvPr>
          <p:cNvSpPr txBox="1">
            <a:spLocks noChangeArrowheads="1"/>
          </p:cNvSpPr>
          <p:nvPr/>
        </p:nvSpPr>
        <p:spPr bwMode="auto">
          <a:xfrm>
            <a:off x="5935980" y="4862288"/>
            <a:ext cx="1329899" cy="397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lgn="ctr">
                <a:solidFill>
                  <a:srgbClr val="000000"/>
                </a:solidFill>
                <a:miter lim="800000"/>
                <a:headEnd/>
                <a:tailEnd/>
              </a14:hiddenLine>
            </a:ext>
          </a:extLst>
        </p:spPr>
        <p:txBody>
          <a:bodyPr wrap="square" lIns="90488" tIns="44450" rIns="90488" bIns="44450">
            <a:spAutoFit/>
          </a:bodyPr>
          <a:lstStyle>
            <a:lvl1pPr eaLnBrk="0" hangingPunct="0">
              <a:defRPr sz="2400">
                <a:solidFill>
                  <a:srgbClr val="69696C"/>
                </a:solidFill>
                <a:latin typeface="Arial" panose="020B0604020202020204" pitchFamily="34" charset="0"/>
                <a:cs typeface="Arial" panose="020B0604020202020204" pitchFamily="34" charset="0"/>
              </a:defRPr>
            </a:lvl1pPr>
            <a:lvl2pPr marL="742950" indent="-285750" eaLnBrk="0" hangingPunct="0">
              <a:defRPr sz="2400">
                <a:solidFill>
                  <a:srgbClr val="69696C"/>
                </a:solidFill>
                <a:latin typeface="Arial" panose="020B0604020202020204" pitchFamily="34" charset="0"/>
                <a:cs typeface="Arial" panose="020B0604020202020204" pitchFamily="34" charset="0"/>
              </a:defRPr>
            </a:lvl2pPr>
            <a:lvl3pPr marL="1143000" indent="-228600" eaLnBrk="0" hangingPunct="0">
              <a:defRPr sz="2400">
                <a:solidFill>
                  <a:srgbClr val="69696C"/>
                </a:solidFill>
                <a:latin typeface="Arial" panose="020B0604020202020204" pitchFamily="34" charset="0"/>
                <a:cs typeface="Arial" panose="020B0604020202020204" pitchFamily="34" charset="0"/>
              </a:defRPr>
            </a:lvl3pPr>
            <a:lvl4pPr marL="1600200" indent="-228600" eaLnBrk="0" hangingPunct="0">
              <a:defRPr sz="2400">
                <a:solidFill>
                  <a:srgbClr val="69696C"/>
                </a:solidFill>
                <a:latin typeface="Arial" panose="020B0604020202020204" pitchFamily="34" charset="0"/>
                <a:cs typeface="Arial" panose="020B0604020202020204" pitchFamily="34" charset="0"/>
              </a:defRPr>
            </a:lvl4pPr>
            <a:lvl5pPr marL="2057400" indent="-228600" eaLnBrk="0" hangingPunct="0">
              <a:defRPr sz="2400">
                <a:solidFill>
                  <a:srgbClr val="69696C"/>
                </a:solidFill>
                <a:latin typeface="Arial" panose="020B0604020202020204" pitchFamily="34" charset="0"/>
                <a:cs typeface="Arial" panose="020B0604020202020204" pitchFamily="34" charset="0"/>
              </a:defRPr>
            </a:lvl5pPr>
            <a:lvl6pPr marL="25146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6pPr>
            <a:lvl7pPr marL="29718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7pPr>
            <a:lvl8pPr marL="34290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8pPr>
            <a:lvl9pPr marL="38862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9pPr>
          </a:lstStyle>
          <a:p>
            <a:pPr>
              <a:lnSpc>
                <a:spcPct val="100000"/>
              </a:lnSpc>
              <a:spcBef>
                <a:spcPct val="0"/>
              </a:spcBef>
            </a:pPr>
            <a:r>
              <a:rPr lang="en-US" altLang="en-US" sz="2000" b="1" dirty="0">
                <a:solidFill>
                  <a:schemeClr val="bg1"/>
                </a:solidFill>
              </a:rPr>
              <a:t>Mental</a:t>
            </a:r>
          </a:p>
        </p:txBody>
      </p:sp>
      <p:grpSp>
        <p:nvGrpSpPr>
          <p:cNvPr id="9" name="Group 8">
            <a:extLst>
              <a:ext uri="{FF2B5EF4-FFF2-40B4-BE49-F238E27FC236}">
                <a16:creationId xmlns:a16="http://schemas.microsoft.com/office/drawing/2014/main" id="{9538451E-2627-4354-8ACB-D5A2FBF15D4C}"/>
              </a:ext>
            </a:extLst>
          </p:cNvPr>
          <p:cNvGrpSpPr>
            <a:grpSpLocks/>
          </p:cNvGrpSpPr>
          <p:nvPr/>
        </p:nvGrpSpPr>
        <p:grpSpPr bwMode="auto">
          <a:xfrm>
            <a:off x="2325269" y="1899345"/>
            <a:ext cx="6197946" cy="3886200"/>
            <a:chOff x="2667000" y="1981200"/>
            <a:chExt cx="6197946" cy="3886200"/>
          </a:xfrm>
        </p:grpSpPr>
        <p:sp>
          <p:nvSpPr>
            <p:cNvPr id="10" name="AutoShape 4">
              <a:extLst>
                <a:ext uri="{FF2B5EF4-FFF2-40B4-BE49-F238E27FC236}">
                  <a16:creationId xmlns:a16="http://schemas.microsoft.com/office/drawing/2014/main" id="{1BA93482-B681-4C7C-80BB-D72E6852E9E4}"/>
                </a:ext>
              </a:extLst>
            </p:cNvPr>
            <p:cNvSpPr>
              <a:spLocks/>
            </p:cNvSpPr>
            <p:nvPr/>
          </p:nvSpPr>
          <p:spPr bwMode="auto">
            <a:xfrm>
              <a:off x="2667000" y="1981200"/>
              <a:ext cx="3886200" cy="3886200"/>
            </a:xfrm>
            <a:prstGeom prst="rightBrace">
              <a:avLst>
                <a:gd name="adj1" fmla="val 8333"/>
                <a:gd name="adj2" fmla="val 53500"/>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rgbClr val="69696C"/>
                  </a:solidFill>
                  <a:latin typeface="Arial" panose="020B0604020202020204" pitchFamily="34" charset="0"/>
                  <a:cs typeface="Arial" panose="020B0604020202020204" pitchFamily="34" charset="0"/>
                </a:defRPr>
              </a:lvl1pPr>
              <a:lvl2pPr marL="742950" indent="-285750" eaLnBrk="0" hangingPunct="0">
                <a:defRPr sz="2400">
                  <a:solidFill>
                    <a:srgbClr val="69696C"/>
                  </a:solidFill>
                  <a:latin typeface="Arial" panose="020B0604020202020204" pitchFamily="34" charset="0"/>
                  <a:cs typeface="Arial" panose="020B0604020202020204" pitchFamily="34" charset="0"/>
                </a:defRPr>
              </a:lvl2pPr>
              <a:lvl3pPr marL="1143000" indent="-228600" eaLnBrk="0" hangingPunct="0">
                <a:defRPr sz="2400">
                  <a:solidFill>
                    <a:srgbClr val="69696C"/>
                  </a:solidFill>
                  <a:latin typeface="Arial" panose="020B0604020202020204" pitchFamily="34" charset="0"/>
                  <a:cs typeface="Arial" panose="020B0604020202020204" pitchFamily="34" charset="0"/>
                </a:defRPr>
              </a:lvl3pPr>
              <a:lvl4pPr marL="1600200" indent="-228600" eaLnBrk="0" hangingPunct="0">
                <a:defRPr sz="2400">
                  <a:solidFill>
                    <a:srgbClr val="69696C"/>
                  </a:solidFill>
                  <a:latin typeface="Arial" panose="020B0604020202020204" pitchFamily="34" charset="0"/>
                  <a:cs typeface="Arial" panose="020B0604020202020204" pitchFamily="34" charset="0"/>
                </a:defRPr>
              </a:lvl4pPr>
              <a:lvl5pPr marL="2057400" indent="-228600" eaLnBrk="0" hangingPunct="0">
                <a:defRPr sz="2400">
                  <a:solidFill>
                    <a:srgbClr val="69696C"/>
                  </a:solidFill>
                  <a:latin typeface="Arial" panose="020B0604020202020204" pitchFamily="34" charset="0"/>
                  <a:cs typeface="Arial" panose="020B0604020202020204" pitchFamily="34" charset="0"/>
                </a:defRPr>
              </a:lvl5pPr>
              <a:lvl6pPr marL="25146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6pPr>
              <a:lvl7pPr marL="29718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7pPr>
              <a:lvl8pPr marL="34290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8pPr>
              <a:lvl9pPr marL="38862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9pPr>
            </a:lstStyle>
            <a:p>
              <a:pPr eaLnBrk="1" hangingPunct="1"/>
              <a:endParaRPr lang="en-US" altLang="en-US"/>
            </a:p>
          </p:txBody>
        </p:sp>
        <p:sp>
          <p:nvSpPr>
            <p:cNvPr id="11" name="Oval 5">
              <a:extLst>
                <a:ext uri="{FF2B5EF4-FFF2-40B4-BE49-F238E27FC236}">
                  <a16:creationId xmlns:a16="http://schemas.microsoft.com/office/drawing/2014/main" id="{6E41C2C3-59DF-4AE0-9023-A0C47E1965FC}"/>
                </a:ext>
              </a:extLst>
            </p:cNvPr>
            <p:cNvSpPr>
              <a:spLocks noChangeArrowheads="1"/>
            </p:cNvSpPr>
            <p:nvPr/>
          </p:nvSpPr>
          <p:spPr bwMode="auto">
            <a:xfrm>
              <a:off x="6553200" y="3603140"/>
              <a:ext cx="2311746" cy="907779"/>
            </a:xfrm>
            <a:prstGeom prst="ellipse">
              <a:avLst/>
            </a:prstGeom>
            <a:solidFill>
              <a:srgbClr val="DDDDDD"/>
            </a:solidFill>
            <a:ln w="28575">
              <a:solidFill>
                <a:srgbClr val="FF3300"/>
              </a:solidFill>
              <a:round/>
              <a:headEnd/>
              <a:tailEnd/>
            </a:ln>
          </p:spPr>
          <p:txBody>
            <a:bodyPr wrap="none" anchor="ctr"/>
            <a:lstStyle>
              <a:lvl1pPr eaLnBrk="0" hangingPunct="0">
                <a:defRPr sz="2400">
                  <a:solidFill>
                    <a:srgbClr val="69696C"/>
                  </a:solidFill>
                  <a:latin typeface="Arial" panose="020B0604020202020204" pitchFamily="34" charset="0"/>
                  <a:cs typeface="Arial" panose="020B0604020202020204" pitchFamily="34" charset="0"/>
                </a:defRPr>
              </a:lvl1pPr>
              <a:lvl2pPr marL="742950" indent="-285750" eaLnBrk="0" hangingPunct="0">
                <a:defRPr sz="2400">
                  <a:solidFill>
                    <a:srgbClr val="69696C"/>
                  </a:solidFill>
                  <a:latin typeface="Arial" panose="020B0604020202020204" pitchFamily="34" charset="0"/>
                  <a:cs typeface="Arial" panose="020B0604020202020204" pitchFamily="34" charset="0"/>
                </a:defRPr>
              </a:lvl2pPr>
              <a:lvl3pPr marL="1143000" indent="-228600" eaLnBrk="0" hangingPunct="0">
                <a:defRPr sz="2400">
                  <a:solidFill>
                    <a:srgbClr val="69696C"/>
                  </a:solidFill>
                  <a:latin typeface="Arial" panose="020B0604020202020204" pitchFamily="34" charset="0"/>
                  <a:cs typeface="Arial" panose="020B0604020202020204" pitchFamily="34" charset="0"/>
                </a:defRPr>
              </a:lvl3pPr>
              <a:lvl4pPr marL="1600200" indent="-228600" eaLnBrk="0" hangingPunct="0">
                <a:defRPr sz="2400">
                  <a:solidFill>
                    <a:srgbClr val="69696C"/>
                  </a:solidFill>
                  <a:latin typeface="Arial" panose="020B0604020202020204" pitchFamily="34" charset="0"/>
                  <a:cs typeface="Arial" panose="020B0604020202020204" pitchFamily="34" charset="0"/>
                </a:defRPr>
              </a:lvl4pPr>
              <a:lvl5pPr marL="2057400" indent="-228600" eaLnBrk="0" hangingPunct="0">
                <a:defRPr sz="2400">
                  <a:solidFill>
                    <a:srgbClr val="69696C"/>
                  </a:solidFill>
                  <a:latin typeface="Arial" panose="020B0604020202020204" pitchFamily="34" charset="0"/>
                  <a:cs typeface="Arial" panose="020B0604020202020204" pitchFamily="34" charset="0"/>
                </a:defRPr>
              </a:lvl5pPr>
              <a:lvl6pPr marL="25146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6pPr>
              <a:lvl7pPr marL="29718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7pPr>
              <a:lvl8pPr marL="34290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8pPr>
              <a:lvl9pPr marL="3886200" indent="-228600" algn="ctr" eaLnBrk="0" fontAlgn="base" hangingPunct="0">
                <a:lnSpc>
                  <a:spcPct val="90000"/>
                </a:lnSpc>
                <a:spcBef>
                  <a:spcPct val="20000"/>
                </a:spcBef>
                <a:spcAft>
                  <a:spcPct val="0"/>
                </a:spcAft>
                <a:defRPr sz="2400">
                  <a:solidFill>
                    <a:srgbClr val="69696C"/>
                  </a:solidFill>
                  <a:latin typeface="Arial" panose="020B0604020202020204" pitchFamily="34" charset="0"/>
                  <a:cs typeface="Arial" panose="020B0604020202020204" pitchFamily="34" charset="0"/>
                </a:defRPr>
              </a:lvl9pPr>
            </a:lstStyle>
            <a:p>
              <a:pPr>
                <a:lnSpc>
                  <a:spcPct val="100000"/>
                </a:lnSpc>
                <a:spcBef>
                  <a:spcPct val="0"/>
                </a:spcBef>
              </a:pPr>
              <a:r>
                <a:rPr lang="en-US" altLang="en-US" sz="1800" b="1" dirty="0">
                  <a:solidFill>
                    <a:schemeClr val="tx1"/>
                  </a:solidFill>
                </a:rPr>
                <a:t>SF-6D </a:t>
              </a:r>
              <a:r>
                <a:rPr lang="en-US" altLang="en-US" sz="1200" b="1" dirty="0">
                  <a:solidFill>
                    <a:schemeClr val="tx1"/>
                  </a:solidFill>
                </a:rPr>
                <a:t>(Uses 11 items)</a:t>
              </a:r>
            </a:p>
          </p:txBody>
        </p:sp>
      </p:grpSp>
    </p:spTree>
    <p:extLst>
      <p:ext uri="{BB962C8B-B14F-4D97-AF65-F5344CB8AC3E}">
        <p14:creationId xmlns:p14="http://schemas.microsoft.com/office/powerpoint/2010/main" val="423308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heckerboard(across)">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noChangeArrowheads="1"/>
          </p:cNvSpPr>
          <p:nvPr>
            <p:ph type="title"/>
          </p:nvPr>
        </p:nvSpPr>
        <p:spPr>
          <a:xfrm>
            <a:off x="3125820" y="219075"/>
            <a:ext cx="3987817" cy="762000"/>
          </a:xfrm>
        </p:spPr>
        <p:txBody>
          <a:bodyPr>
            <a:normAutofit/>
          </a:bodyPr>
          <a:lstStyle/>
          <a:p>
            <a:r>
              <a:rPr lang="en-GB" sz="4000" b="1" dirty="0">
                <a:latin typeface="TUOS Blake" pitchFamily="34" charset="0"/>
              </a:rPr>
              <a:t>SF-6D</a:t>
            </a:r>
          </a:p>
        </p:txBody>
      </p:sp>
      <p:sp>
        <p:nvSpPr>
          <p:cNvPr id="286723" name="Rectangle 3"/>
          <p:cNvSpPr>
            <a:spLocks noGrp="1" noChangeArrowheads="1"/>
          </p:cNvSpPr>
          <p:nvPr>
            <p:ph sz="half" idx="1"/>
          </p:nvPr>
        </p:nvSpPr>
        <p:spPr>
          <a:xfrm>
            <a:off x="611188" y="2178050"/>
            <a:ext cx="4038600" cy="4491038"/>
          </a:xfrm>
        </p:spPr>
        <p:txBody>
          <a:bodyPr/>
          <a:lstStyle/>
          <a:p>
            <a:pPr>
              <a:lnSpc>
                <a:spcPct val="80000"/>
              </a:lnSpc>
              <a:buFontTx/>
              <a:buNone/>
            </a:pPr>
            <a:r>
              <a:rPr lang="en-GB" sz="1400" b="1" dirty="0">
                <a:solidFill>
                  <a:schemeClr val="tx2"/>
                </a:solidFill>
              </a:rPr>
              <a:t>Physical Functioning</a:t>
            </a:r>
            <a:endParaRPr lang="en-GB" sz="1400" dirty="0">
              <a:solidFill>
                <a:schemeClr val="tx2"/>
              </a:solidFill>
            </a:endParaRPr>
          </a:p>
          <a:p>
            <a:pPr>
              <a:lnSpc>
                <a:spcPct val="80000"/>
              </a:lnSpc>
              <a:buFontTx/>
              <a:buNone/>
            </a:pPr>
            <a:r>
              <a:rPr lang="en-GB" sz="1000" dirty="0"/>
              <a:t>Your health does not limit you in </a:t>
            </a:r>
            <a:r>
              <a:rPr lang="en-GB" sz="1000" u="sng" dirty="0"/>
              <a:t>vigorous activities</a:t>
            </a:r>
            <a:r>
              <a:rPr lang="en-GB" sz="1000" dirty="0"/>
              <a:t>…….</a:t>
            </a:r>
            <a:r>
              <a:rPr lang="en-GB" sz="1000" dirty="0">
                <a:sym typeface="Wingdings" pitchFamily="2" charset="2"/>
              </a:rPr>
              <a:t></a:t>
            </a:r>
            <a:endParaRPr lang="en-GB" sz="1000" dirty="0"/>
          </a:p>
          <a:p>
            <a:pPr>
              <a:lnSpc>
                <a:spcPct val="80000"/>
              </a:lnSpc>
              <a:buFontTx/>
              <a:buNone/>
            </a:pPr>
            <a:r>
              <a:rPr lang="en-GB" sz="1000" dirty="0"/>
              <a:t>Your health limits you a little in </a:t>
            </a:r>
            <a:r>
              <a:rPr lang="en-GB" sz="1000" u="sng" dirty="0"/>
              <a:t>vigorous activities</a:t>
            </a:r>
            <a:r>
              <a:rPr lang="en-GB" sz="1000" dirty="0"/>
              <a:t>……....</a:t>
            </a:r>
            <a:r>
              <a:rPr lang="en-GB" sz="1000" dirty="0">
                <a:sym typeface="Wingdings" pitchFamily="2" charset="2"/>
              </a:rPr>
              <a:t></a:t>
            </a:r>
            <a:endParaRPr lang="en-GB" sz="1000" dirty="0"/>
          </a:p>
          <a:p>
            <a:pPr>
              <a:lnSpc>
                <a:spcPct val="80000"/>
              </a:lnSpc>
              <a:buFontTx/>
              <a:buNone/>
            </a:pPr>
            <a:r>
              <a:rPr lang="en-GB" sz="1000" dirty="0"/>
              <a:t>Your health limits you a little in </a:t>
            </a:r>
            <a:r>
              <a:rPr lang="en-GB" sz="1000" u="sng" dirty="0"/>
              <a:t>moderate activities</a:t>
            </a:r>
            <a:r>
              <a:rPr lang="en-GB" sz="1000" dirty="0"/>
              <a:t>…......</a:t>
            </a:r>
            <a:r>
              <a:rPr lang="en-GB" sz="1000" dirty="0">
                <a:sym typeface="Wingdings" pitchFamily="2" charset="2"/>
              </a:rPr>
              <a:t></a:t>
            </a:r>
            <a:endParaRPr lang="en-GB" sz="1000" dirty="0"/>
          </a:p>
          <a:p>
            <a:pPr>
              <a:lnSpc>
                <a:spcPct val="80000"/>
              </a:lnSpc>
              <a:buFontTx/>
              <a:buNone/>
            </a:pPr>
            <a:r>
              <a:rPr lang="en-GB" sz="1000" dirty="0"/>
              <a:t>Your health limits you a lot in </a:t>
            </a:r>
            <a:r>
              <a:rPr lang="en-GB" sz="1000" u="sng" dirty="0"/>
              <a:t>moderate activities</a:t>
            </a:r>
            <a:r>
              <a:rPr lang="en-GB" sz="1000" dirty="0"/>
              <a:t>…….....</a:t>
            </a:r>
            <a:r>
              <a:rPr lang="en-GB" sz="1000" dirty="0">
                <a:sym typeface="Wingdings" pitchFamily="2" charset="2"/>
              </a:rPr>
              <a:t></a:t>
            </a:r>
            <a:endParaRPr lang="en-GB" sz="1000" dirty="0"/>
          </a:p>
          <a:p>
            <a:pPr>
              <a:lnSpc>
                <a:spcPct val="80000"/>
              </a:lnSpc>
              <a:buFontTx/>
              <a:buNone/>
            </a:pPr>
            <a:r>
              <a:rPr lang="en-GB" sz="1000" dirty="0"/>
              <a:t>Your health limits you </a:t>
            </a:r>
            <a:r>
              <a:rPr lang="en-GB" sz="1000" u="sng" dirty="0"/>
              <a:t>a little in bathing and dressing</a:t>
            </a:r>
            <a:r>
              <a:rPr lang="en-GB" sz="1000" dirty="0"/>
              <a:t>......</a:t>
            </a:r>
            <a:r>
              <a:rPr lang="en-GB" sz="1000" dirty="0">
                <a:sym typeface="Wingdings" pitchFamily="2" charset="2"/>
              </a:rPr>
              <a:t></a:t>
            </a:r>
            <a:endParaRPr lang="en-GB" sz="1000" dirty="0"/>
          </a:p>
          <a:p>
            <a:pPr>
              <a:lnSpc>
                <a:spcPct val="80000"/>
              </a:lnSpc>
              <a:buFontTx/>
              <a:buNone/>
            </a:pPr>
            <a:r>
              <a:rPr lang="en-GB" sz="1000" dirty="0"/>
              <a:t>Your health limits you </a:t>
            </a:r>
            <a:r>
              <a:rPr lang="en-GB" sz="1000" u="sng" dirty="0"/>
              <a:t>a lot in bathing and dressing</a:t>
            </a:r>
            <a:r>
              <a:rPr lang="en-GB" sz="1000" dirty="0"/>
              <a:t>……...</a:t>
            </a:r>
            <a:r>
              <a:rPr lang="en-GB" sz="1000" dirty="0">
                <a:sym typeface="Wingdings" pitchFamily="2" charset="2"/>
              </a:rPr>
              <a:t></a:t>
            </a:r>
          </a:p>
          <a:p>
            <a:pPr>
              <a:lnSpc>
                <a:spcPct val="80000"/>
              </a:lnSpc>
              <a:buFontTx/>
              <a:buNone/>
            </a:pPr>
            <a:endParaRPr lang="en-GB" sz="1000" dirty="0"/>
          </a:p>
          <a:p>
            <a:pPr>
              <a:lnSpc>
                <a:spcPct val="80000"/>
              </a:lnSpc>
              <a:buFontTx/>
              <a:buNone/>
            </a:pPr>
            <a:r>
              <a:rPr lang="en-GB" sz="1400" b="1" dirty="0">
                <a:solidFill>
                  <a:schemeClr val="tx2"/>
                </a:solidFill>
              </a:rPr>
              <a:t>Role Limitations</a:t>
            </a:r>
            <a:endParaRPr lang="en-GB" sz="1400" dirty="0">
              <a:solidFill>
                <a:schemeClr val="tx2"/>
              </a:solidFill>
            </a:endParaRPr>
          </a:p>
          <a:p>
            <a:pPr>
              <a:lnSpc>
                <a:spcPct val="80000"/>
              </a:lnSpc>
              <a:buFontTx/>
              <a:buNone/>
            </a:pPr>
            <a:r>
              <a:rPr lang="en-GB" sz="1000" dirty="0"/>
              <a:t>You have </a:t>
            </a:r>
            <a:r>
              <a:rPr lang="en-GB" sz="1000" u="sng" dirty="0"/>
              <a:t>no</a:t>
            </a:r>
            <a:r>
              <a:rPr lang="en-GB" sz="1000" dirty="0"/>
              <a:t> problems with your work or other regular daily activities as a result of your physical health or any emotional problems.......…………..</a:t>
            </a:r>
            <a:r>
              <a:rPr lang="en-GB" sz="1000" dirty="0">
                <a:sym typeface="Wingdings" pitchFamily="2" charset="2"/>
              </a:rPr>
              <a:t></a:t>
            </a:r>
            <a:endParaRPr lang="en-GB" sz="1000" dirty="0"/>
          </a:p>
          <a:p>
            <a:pPr>
              <a:lnSpc>
                <a:spcPct val="80000"/>
              </a:lnSpc>
              <a:buFontTx/>
              <a:buNone/>
            </a:pPr>
            <a:r>
              <a:rPr lang="en-GB" sz="1000" dirty="0"/>
              <a:t>You are limited in the kind of work or other activities as a result of your physical health……</a:t>
            </a:r>
            <a:r>
              <a:rPr lang="en-GB" sz="1000" dirty="0">
                <a:sym typeface="Wingdings" pitchFamily="2" charset="2"/>
              </a:rPr>
              <a:t></a:t>
            </a:r>
            <a:endParaRPr lang="en-GB" sz="1000" dirty="0"/>
          </a:p>
          <a:p>
            <a:pPr>
              <a:lnSpc>
                <a:spcPct val="80000"/>
              </a:lnSpc>
              <a:buFontTx/>
              <a:buNone/>
            </a:pPr>
            <a:r>
              <a:rPr lang="en-GB" sz="1000" dirty="0"/>
              <a:t>You accomplish less than you would like as a result of emotional problems……...…...........</a:t>
            </a:r>
            <a:r>
              <a:rPr lang="en-GB" sz="1000" dirty="0">
                <a:sym typeface="Wingdings" pitchFamily="2" charset="2"/>
              </a:rPr>
              <a:t></a:t>
            </a:r>
            <a:endParaRPr lang="en-GB" sz="1000" dirty="0"/>
          </a:p>
          <a:p>
            <a:pPr>
              <a:lnSpc>
                <a:spcPct val="80000"/>
              </a:lnSpc>
              <a:buFontTx/>
              <a:buNone/>
            </a:pPr>
            <a:r>
              <a:rPr lang="en-GB" sz="1000" dirty="0"/>
              <a:t>You are limited in the kind of work or other activities as a result of your physical health and accomplish less than you would like as a result of emotional problems……</a:t>
            </a:r>
            <a:r>
              <a:rPr lang="en-GB" sz="1000" dirty="0">
                <a:sym typeface="Wingdings" pitchFamily="2" charset="2"/>
              </a:rPr>
              <a:t></a:t>
            </a:r>
          </a:p>
          <a:p>
            <a:pPr>
              <a:lnSpc>
                <a:spcPct val="80000"/>
              </a:lnSpc>
              <a:buFontTx/>
              <a:buNone/>
            </a:pPr>
            <a:endParaRPr lang="en-GB" sz="1000" dirty="0"/>
          </a:p>
          <a:p>
            <a:pPr>
              <a:lnSpc>
                <a:spcPct val="80000"/>
              </a:lnSpc>
              <a:buFontTx/>
              <a:buNone/>
            </a:pPr>
            <a:r>
              <a:rPr lang="en-GB" sz="1400" b="1" dirty="0">
                <a:solidFill>
                  <a:schemeClr val="tx2"/>
                </a:solidFill>
              </a:rPr>
              <a:t>Social Functioning</a:t>
            </a:r>
            <a:endParaRPr lang="en-GB" sz="1400" dirty="0">
              <a:solidFill>
                <a:schemeClr val="tx2"/>
              </a:solidFill>
            </a:endParaRPr>
          </a:p>
          <a:p>
            <a:pPr>
              <a:lnSpc>
                <a:spcPct val="80000"/>
              </a:lnSpc>
              <a:buFontTx/>
              <a:buNone/>
            </a:pPr>
            <a:r>
              <a:rPr lang="en-GB" sz="1000" dirty="0"/>
              <a:t>Your health limits your social activities </a:t>
            </a:r>
            <a:r>
              <a:rPr lang="en-GB" sz="1000" u="sng" dirty="0"/>
              <a:t>none of the time</a:t>
            </a:r>
            <a:r>
              <a:rPr lang="en-GB" sz="1000" dirty="0"/>
              <a:t>…...</a:t>
            </a:r>
            <a:r>
              <a:rPr lang="en-GB" sz="1000" dirty="0">
                <a:sym typeface="Wingdings" pitchFamily="2" charset="2"/>
              </a:rPr>
              <a:t></a:t>
            </a:r>
            <a:endParaRPr lang="en-GB" sz="1000" dirty="0"/>
          </a:p>
          <a:p>
            <a:pPr>
              <a:lnSpc>
                <a:spcPct val="80000"/>
              </a:lnSpc>
              <a:buFontTx/>
              <a:buNone/>
            </a:pPr>
            <a:r>
              <a:rPr lang="en-GB" sz="1000" dirty="0"/>
              <a:t>Your health limits your social activities </a:t>
            </a:r>
            <a:r>
              <a:rPr lang="en-GB" sz="1000" u="sng" dirty="0"/>
              <a:t>a little of the time</a:t>
            </a:r>
            <a:r>
              <a:rPr lang="en-GB" sz="1000" dirty="0"/>
              <a:t>.....</a:t>
            </a:r>
            <a:r>
              <a:rPr lang="en-GB" sz="1000" dirty="0">
                <a:sym typeface="Wingdings" pitchFamily="2" charset="2"/>
              </a:rPr>
              <a:t></a:t>
            </a:r>
            <a:endParaRPr lang="en-GB" sz="1000" dirty="0"/>
          </a:p>
          <a:p>
            <a:pPr>
              <a:lnSpc>
                <a:spcPct val="80000"/>
              </a:lnSpc>
              <a:buFontTx/>
              <a:buNone/>
            </a:pPr>
            <a:r>
              <a:rPr lang="en-GB" sz="1000" dirty="0"/>
              <a:t>Your health limits your social activities </a:t>
            </a:r>
            <a:r>
              <a:rPr lang="en-GB" sz="1000" u="sng" dirty="0"/>
              <a:t>some of the time</a:t>
            </a:r>
            <a:r>
              <a:rPr lang="en-GB" sz="1000" dirty="0"/>
              <a:t>…..</a:t>
            </a:r>
            <a:r>
              <a:rPr lang="en-GB" sz="1000" dirty="0">
                <a:sym typeface="Wingdings" pitchFamily="2" charset="2"/>
              </a:rPr>
              <a:t></a:t>
            </a:r>
            <a:endParaRPr lang="en-GB" sz="1000" dirty="0"/>
          </a:p>
          <a:p>
            <a:pPr>
              <a:lnSpc>
                <a:spcPct val="80000"/>
              </a:lnSpc>
              <a:buFontTx/>
              <a:buNone/>
            </a:pPr>
            <a:r>
              <a:rPr lang="en-GB" sz="1000" dirty="0"/>
              <a:t>Your health limits your social activities </a:t>
            </a:r>
            <a:r>
              <a:rPr lang="en-GB" sz="1000" u="sng" dirty="0"/>
              <a:t>most of the time</a:t>
            </a:r>
            <a:r>
              <a:rPr lang="en-GB" sz="1000" dirty="0"/>
              <a:t>…...</a:t>
            </a:r>
            <a:r>
              <a:rPr lang="en-GB" sz="1000" dirty="0">
                <a:sym typeface="Wingdings" pitchFamily="2" charset="2"/>
              </a:rPr>
              <a:t></a:t>
            </a:r>
            <a:endParaRPr lang="en-GB" sz="1000" dirty="0"/>
          </a:p>
          <a:p>
            <a:pPr>
              <a:lnSpc>
                <a:spcPct val="80000"/>
              </a:lnSpc>
              <a:buFontTx/>
              <a:buNone/>
            </a:pPr>
            <a:r>
              <a:rPr lang="en-GB" sz="1000" dirty="0"/>
              <a:t>Your health limits your social activities </a:t>
            </a:r>
            <a:r>
              <a:rPr lang="en-GB" sz="1000" u="sng" dirty="0"/>
              <a:t>all of the time</a:t>
            </a:r>
            <a:r>
              <a:rPr lang="en-GB" sz="1000" dirty="0"/>
              <a:t>……....</a:t>
            </a:r>
            <a:r>
              <a:rPr lang="en-GB" sz="1000" dirty="0">
                <a:sym typeface="Wingdings" pitchFamily="2" charset="2"/>
              </a:rPr>
              <a:t></a:t>
            </a:r>
            <a:endParaRPr lang="en-GB" sz="1000" dirty="0"/>
          </a:p>
          <a:p>
            <a:pPr>
              <a:lnSpc>
                <a:spcPct val="80000"/>
              </a:lnSpc>
            </a:pPr>
            <a:endParaRPr lang="en-GB" sz="1000" dirty="0"/>
          </a:p>
        </p:txBody>
      </p:sp>
      <p:sp>
        <p:nvSpPr>
          <p:cNvPr id="286724" name="Rectangle 4"/>
          <p:cNvSpPr>
            <a:spLocks noGrp="1" noChangeArrowheads="1"/>
          </p:cNvSpPr>
          <p:nvPr>
            <p:ph sz="half" idx="2"/>
          </p:nvPr>
        </p:nvSpPr>
        <p:spPr>
          <a:xfrm>
            <a:off x="4787900" y="2133600"/>
            <a:ext cx="4038600" cy="4392613"/>
          </a:xfrm>
        </p:spPr>
        <p:txBody>
          <a:bodyPr/>
          <a:lstStyle/>
          <a:p>
            <a:pPr>
              <a:lnSpc>
                <a:spcPct val="80000"/>
              </a:lnSpc>
              <a:buFontTx/>
              <a:buNone/>
            </a:pPr>
            <a:r>
              <a:rPr lang="en-GB" sz="1400" b="1" dirty="0">
                <a:solidFill>
                  <a:schemeClr val="tx2"/>
                </a:solidFill>
              </a:rPr>
              <a:t>Pain</a:t>
            </a:r>
            <a:endParaRPr lang="en-GB" sz="1400" dirty="0">
              <a:solidFill>
                <a:schemeClr val="tx2"/>
              </a:solidFill>
            </a:endParaRPr>
          </a:p>
          <a:p>
            <a:pPr>
              <a:lnSpc>
                <a:spcPct val="80000"/>
              </a:lnSpc>
              <a:buFontTx/>
              <a:buNone/>
            </a:pPr>
            <a:r>
              <a:rPr lang="en-GB" sz="1000" dirty="0"/>
              <a:t>You have </a:t>
            </a:r>
            <a:r>
              <a:rPr lang="en-GB" sz="1000" u="sng" dirty="0"/>
              <a:t>no</a:t>
            </a:r>
            <a:r>
              <a:rPr lang="en-GB" sz="1000" dirty="0"/>
              <a:t> pain……...…………………………</a:t>
            </a:r>
            <a:r>
              <a:rPr lang="en-GB" sz="1000" dirty="0">
                <a:sym typeface="Wingdings" pitchFamily="2" charset="2"/>
              </a:rPr>
              <a:t></a:t>
            </a:r>
            <a:endParaRPr lang="en-GB" sz="1000" dirty="0"/>
          </a:p>
          <a:p>
            <a:pPr>
              <a:lnSpc>
                <a:spcPct val="80000"/>
              </a:lnSpc>
              <a:buFontTx/>
              <a:buNone/>
            </a:pPr>
            <a:r>
              <a:rPr lang="en-GB" sz="1000" dirty="0"/>
              <a:t>You have pain but it does not interfere with your normal work (both outside the home and housework) ……..</a:t>
            </a:r>
            <a:r>
              <a:rPr lang="en-GB" sz="1000" dirty="0">
                <a:sym typeface="Wingdings" pitchFamily="2" charset="2"/>
              </a:rPr>
              <a:t></a:t>
            </a:r>
            <a:endParaRPr lang="en-GB" sz="1000" dirty="0"/>
          </a:p>
          <a:p>
            <a:pPr>
              <a:lnSpc>
                <a:spcPct val="80000"/>
              </a:lnSpc>
              <a:buFontTx/>
              <a:buNone/>
            </a:pPr>
            <a:r>
              <a:rPr lang="en-GB" sz="1000" dirty="0"/>
              <a:t>You have pain that interferes with your normal work (both outside the home and housework) </a:t>
            </a:r>
            <a:r>
              <a:rPr lang="en-GB" sz="1000" u="sng" dirty="0"/>
              <a:t>a little bit</a:t>
            </a:r>
            <a:r>
              <a:rPr lang="en-GB" sz="1000" dirty="0"/>
              <a:t>…………</a:t>
            </a:r>
            <a:r>
              <a:rPr lang="en-GB" sz="1000" dirty="0">
                <a:sym typeface="Wingdings" pitchFamily="2" charset="2"/>
              </a:rPr>
              <a:t></a:t>
            </a:r>
            <a:endParaRPr lang="en-GB" sz="1000" dirty="0"/>
          </a:p>
          <a:p>
            <a:pPr>
              <a:lnSpc>
                <a:spcPct val="80000"/>
              </a:lnSpc>
              <a:buFontTx/>
              <a:buNone/>
            </a:pPr>
            <a:r>
              <a:rPr lang="en-GB" sz="1000" dirty="0"/>
              <a:t>You have pain that interferes with your normal work (both outside the home and housework) </a:t>
            </a:r>
            <a:r>
              <a:rPr lang="en-GB" sz="1000" u="sng" dirty="0"/>
              <a:t>moderately</a:t>
            </a:r>
            <a:r>
              <a:rPr lang="en-GB" sz="1000" dirty="0"/>
              <a:t>…........</a:t>
            </a:r>
            <a:r>
              <a:rPr lang="en-GB" sz="1000" dirty="0">
                <a:sym typeface="Wingdings" pitchFamily="2" charset="2"/>
              </a:rPr>
              <a:t></a:t>
            </a:r>
            <a:endParaRPr lang="en-GB" sz="1000" dirty="0"/>
          </a:p>
          <a:p>
            <a:pPr>
              <a:lnSpc>
                <a:spcPct val="80000"/>
              </a:lnSpc>
              <a:buFontTx/>
              <a:buNone/>
            </a:pPr>
            <a:r>
              <a:rPr lang="en-GB" sz="1000" dirty="0"/>
              <a:t>You have pain that interferes with your normal work (both outside the home and housework) </a:t>
            </a:r>
            <a:r>
              <a:rPr lang="en-GB" sz="1000" u="sng" dirty="0"/>
              <a:t>quite a bit</a:t>
            </a:r>
            <a:r>
              <a:rPr lang="en-GB" sz="1000" dirty="0"/>
              <a:t>………...</a:t>
            </a:r>
            <a:r>
              <a:rPr lang="en-GB" sz="1000" dirty="0">
                <a:sym typeface="Wingdings" pitchFamily="2" charset="2"/>
              </a:rPr>
              <a:t></a:t>
            </a:r>
            <a:endParaRPr lang="en-GB" sz="1000" dirty="0"/>
          </a:p>
          <a:p>
            <a:pPr>
              <a:lnSpc>
                <a:spcPct val="80000"/>
              </a:lnSpc>
              <a:buFontTx/>
              <a:buNone/>
            </a:pPr>
            <a:r>
              <a:rPr lang="en-GB" sz="1000" dirty="0"/>
              <a:t>You have pain that interferes with your normal work (both outside the home and housework) </a:t>
            </a:r>
            <a:r>
              <a:rPr lang="en-GB" sz="1000" u="sng" dirty="0"/>
              <a:t>extremely</a:t>
            </a:r>
            <a:r>
              <a:rPr lang="en-GB" sz="1000" dirty="0"/>
              <a:t>………...</a:t>
            </a:r>
            <a:r>
              <a:rPr lang="en-GB" sz="1000" dirty="0">
                <a:sym typeface="Wingdings" pitchFamily="2" charset="2"/>
              </a:rPr>
              <a:t></a:t>
            </a:r>
          </a:p>
          <a:p>
            <a:pPr>
              <a:lnSpc>
                <a:spcPct val="80000"/>
              </a:lnSpc>
              <a:buFontTx/>
              <a:buNone/>
            </a:pPr>
            <a:endParaRPr lang="en-GB" sz="1200" dirty="0"/>
          </a:p>
          <a:p>
            <a:pPr>
              <a:lnSpc>
                <a:spcPct val="80000"/>
              </a:lnSpc>
              <a:buFontTx/>
              <a:buNone/>
            </a:pPr>
            <a:r>
              <a:rPr lang="en-GB" sz="1400" b="1" dirty="0">
                <a:solidFill>
                  <a:schemeClr val="tx2"/>
                </a:solidFill>
              </a:rPr>
              <a:t>Mental Health</a:t>
            </a:r>
            <a:endParaRPr lang="en-GB" sz="1400" dirty="0">
              <a:solidFill>
                <a:schemeClr val="tx2"/>
              </a:solidFill>
            </a:endParaRPr>
          </a:p>
          <a:p>
            <a:pPr>
              <a:lnSpc>
                <a:spcPct val="80000"/>
              </a:lnSpc>
              <a:buFontTx/>
              <a:buNone/>
            </a:pPr>
            <a:r>
              <a:rPr lang="en-GB" sz="1000" dirty="0"/>
              <a:t>You feel tense or downhearted and low </a:t>
            </a:r>
            <a:r>
              <a:rPr lang="en-GB" sz="1000" u="sng" dirty="0"/>
              <a:t>none of the time</a:t>
            </a:r>
            <a:r>
              <a:rPr lang="en-GB" sz="1000" dirty="0"/>
              <a:t>......</a:t>
            </a:r>
            <a:r>
              <a:rPr lang="en-GB" sz="1000" dirty="0">
                <a:sym typeface="Wingdings" pitchFamily="2" charset="2"/>
              </a:rPr>
              <a:t></a:t>
            </a:r>
            <a:endParaRPr lang="en-GB" sz="1000" dirty="0"/>
          </a:p>
          <a:p>
            <a:pPr>
              <a:lnSpc>
                <a:spcPct val="80000"/>
              </a:lnSpc>
              <a:buFontTx/>
              <a:buNone/>
            </a:pPr>
            <a:r>
              <a:rPr lang="en-GB" sz="1000" dirty="0"/>
              <a:t>You feel tense or downhearted and low </a:t>
            </a:r>
            <a:r>
              <a:rPr lang="en-GB" sz="1000" u="sng" dirty="0"/>
              <a:t>a little of the time</a:t>
            </a:r>
            <a:r>
              <a:rPr lang="en-GB" sz="1000" dirty="0"/>
              <a:t>.....</a:t>
            </a:r>
            <a:r>
              <a:rPr lang="en-GB" sz="1000" dirty="0">
                <a:sym typeface="Wingdings" pitchFamily="2" charset="2"/>
              </a:rPr>
              <a:t></a:t>
            </a:r>
            <a:endParaRPr lang="en-GB" sz="1000" dirty="0"/>
          </a:p>
          <a:p>
            <a:pPr>
              <a:lnSpc>
                <a:spcPct val="80000"/>
              </a:lnSpc>
              <a:buFontTx/>
              <a:buNone/>
            </a:pPr>
            <a:r>
              <a:rPr lang="en-GB" sz="1000" dirty="0"/>
              <a:t>You feel tense or downhearted and low </a:t>
            </a:r>
            <a:r>
              <a:rPr lang="en-GB" sz="1000" u="sng" dirty="0"/>
              <a:t>some of the time</a:t>
            </a:r>
            <a:r>
              <a:rPr lang="en-GB" sz="1000" dirty="0"/>
              <a:t>…..</a:t>
            </a:r>
            <a:r>
              <a:rPr lang="en-GB" sz="1000" dirty="0">
                <a:sym typeface="Wingdings" pitchFamily="2" charset="2"/>
              </a:rPr>
              <a:t></a:t>
            </a:r>
            <a:endParaRPr lang="en-GB" sz="1000" dirty="0"/>
          </a:p>
          <a:p>
            <a:pPr>
              <a:lnSpc>
                <a:spcPct val="80000"/>
              </a:lnSpc>
              <a:buFontTx/>
              <a:buNone/>
            </a:pPr>
            <a:r>
              <a:rPr lang="en-GB" sz="1000" dirty="0"/>
              <a:t>You feel tense or downhearted and low </a:t>
            </a:r>
            <a:r>
              <a:rPr lang="en-GB" sz="1000" u="sng" dirty="0"/>
              <a:t>most of the time</a:t>
            </a:r>
            <a:r>
              <a:rPr lang="en-GB" sz="1000" dirty="0"/>
              <a:t>…...</a:t>
            </a:r>
            <a:r>
              <a:rPr lang="en-GB" sz="1000" dirty="0">
                <a:sym typeface="Wingdings" pitchFamily="2" charset="2"/>
              </a:rPr>
              <a:t></a:t>
            </a:r>
            <a:endParaRPr lang="en-GB" sz="1000" dirty="0"/>
          </a:p>
          <a:p>
            <a:pPr>
              <a:lnSpc>
                <a:spcPct val="80000"/>
              </a:lnSpc>
              <a:buFontTx/>
              <a:buNone/>
            </a:pPr>
            <a:r>
              <a:rPr lang="en-GB" sz="1000" dirty="0"/>
              <a:t>You feel tense or downhearted and low </a:t>
            </a:r>
            <a:r>
              <a:rPr lang="en-GB" sz="1000" u="sng" dirty="0"/>
              <a:t>all of the time</a:t>
            </a:r>
            <a:r>
              <a:rPr lang="en-GB" sz="1000" dirty="0"/>
              <a:t>………</a:t>
            </a:r>
            <a:r>
              <a:rPr lang="en-GB" sz="1000" dirty="0">
                <a:sym typeface="Wingdings" pitchFamily="2" charset="2"/>
              </a:rPr>
              <a:t></a:t>
            </a:r>
            <a:endParaRPr lang="en-GB" sz="1000" dirty="0"/>
          </a:p>
          <a:p>
            <a:pPr>
              <a:lnSpc>
                <a:spcPct val="80000"/>
              </a:lnSpc>
              <a:buFontTx/>
              <a:buNone/>
            </a:pPr>
            <a:endParaRPr lang="en-GB" sz="1000" b="1" dirty="0"/>
          </a:p>
          <a:p>
            <a:pPr>
              <a:lnSpc>
                <a:spcPct val="80000"/>
              </a:lnSpc>
              <a:buFontTx/>
              <a:buNone/>
            </a:pPr>
            <a:r>
              <a:rPr lang="en-GB" sz="1400" b="1" dirty="0">
                <a:solidFill>
                  <a:schemeClr val="tx2"/>
                </a:solidFill>
              </a:rPr>
              <a:t>Vitality</a:t>
            </a:r>
            <a:endParaRPr lang="en-GB" sz="1400" dirty="0">
              <a:solidFill>
                <a:schemeClr val="tx2"/>
              </a:solidFill>
            </a:endParaRPr>
          </a:p>
          <a:p>
            <a:pPr>
              <a:lnSpc>
                <a:spcPct val="80000"/>
              </a:lnSpc>
              <a:buFontTx/>
              <a:buNone/>
            </a:pPr>
            <a:r>
              <a:rPr lang="en-GB" sz="1000" dirty="0"/>
              <a:t>You have a lot of energy </a:t>
            </a:r>
            <a:r>
              <a:rPr lang="en-GB" sz="1000" u="sng" dirty="0"/>
              <a:t>all of the time</a:t>
            </a:r>
            <a:r>
              <a:rPr lang="en-GB" sz="1000" dirty="0"/>
              <a:t>…….....</a:t>
            </a:r>
            <a:r>
              <a:rPr lang="en-GB" sz="1000" dirty="0">
                <a:sym typeface="Wingdings" pitchFamily="2" charset="2"/>
              </a:rPr>
              <a:t></a:t>
            </a:r>
            <a:endParaRPr lang="en-GB" sz="1000" dirty="0"/>
          </a:p>
          <a:p>
            <a:pPr>
              <a:lnSpc>
                <a:spcPct val="80000"/>
              </a:lnSpc>
              <a:buFontTx/>
              <a:buNone/>
            </a:pPr>
            <a:r>
              <a:rPr lang="en-GB" sz="1000" dirty="0"/>
              <a:t>You have a lot of energy </a:t>
            </a:r>
            <a:r>
              <a:rPr lang="en-GB" sz="1000" u="sng" dirty="0"/>
              <a:t>most of the time</a:t>
            </a:r>
            <a:r>
              <a:rPr lang="en-GB" sz="1000" dirty="0"/>
              <a:t>........</a:t>
            </a:r>
            <a:r>
              <a:rPr lang="en-GB" sz="1000" dirty="0">
                <a:sym typeface="Wingdings" pitchFamily="2" charset="2"/>
              </a:rPr>
              <a:t></a:t>
            </a:r>
            <a:endParaRPr lang="en-GB" sz="1000" dirty="0"/>
          </a:p>
          <a:p>
            <a:pPr>
              <a:lnSpc>
                <a:spcPct val="80000"/>
              </a:lnSpc>
              <a:buFontTx/>
              <a:buNone/>
            </a:pPr>
            <a:r>
              <a:rPr lang="en-GB" sz="1000" dirty="0"/>
              <a:t>You have a lot of energy </a:t>
            </a:r>
            <a:r>
              <a:rPr lang="en-GB" sz="1000" u="sng" dirty="0"/>
              <a:t>some of the time</a:t>
            </a:r>
            <a:r>
              <a:rPr lang="en-GB" sz="1000" dirty="0"/>
              <a:t>…...</a:t>
            </a:r>
            <a:r>
              <a:rPr lang="en-GB" sz="1000" dirty="0">
                <a:sym typeface="Wingdings" pitchFamily="2" charset="2"/>
              </a:rPr>
              <a:t></a:t>
            </a:r>
            <a:endParaRPr lang="en-GB" sz="1000" dirty="0"/>
          </a:p>
          <a:p>
            <a:pPr>
              <a:lnSpc>
                <a:spcPct val="80000"/>
              </a:lnSpc>
              <a:buFontTx/>
              <a:buNone/>
            </a:pPr>
            <a:r>
              <a:rPr lang="en-GB" sz="1000" dirty="0"/>
              <a:t>You have a lot of energy </a:t>
            </a:r>
            <a:r>
              <a:rPr lang="en-GB" sz="1000" u="sng" dirty="0"/>
              <a:t>a little of the time</a:t>
            </a:r>
            <a:r>
              <a:rPr lang="en-GB" sz="1000" dirty="0"/>
              <a:t>…..</a:t>
            </a:r>
            <a:r>
              <a:rPr lang="en-GB" sz="1000" dirty="0">
                <a:sym typeface="Wingdings" pitchFamily="2" charset="2"/>
              </a:rPr>
              <a:t></a:t>
            </a:r>
            <a:endParaRPr lang="en-GB" sz="1000" dirty="0"/>
          </a:p>
          <a:p>
            <a:pPr>
              <a:lnSpc>
                <a:spcPct val="80000"/>
              </a:lnSpc>
              <a:buFontTx/>
              <a:buNone/>
            </a:pPr>
            <a:r>
              <a:rPr lang="en-GB" sz="1000" dirty="0"/>
              <a:t>You have a lot of energy </a:t>
            </a:r>
            <a:r>
              <a:rPr lang="en-GB" sz="1000" u="sng" dirty="0"/>
              <a:t>none of the time</a:t>
            </a:r>
            <a:r>
              <a:rPr lang="en-GB" sz="1000" dirty="0"/>
              <a:t>……</a:t>
            </a:r>
            <a:r>
              <a:rPr lang="en-GB" sz="1000" dirty="0">
                <a:sym typeface="Wingdings" pitchFamily="2" charset="2"/>
              </a:rPr>
              <a:t></a:t>
            </a:r>
            <a:endParaRPr lang="en-GB" sz="1000" dirty="0"/>
          </a:p>
          <a:p>
            <a:pPr>
              <a:lnSpc>
                <a:spcPct val="80000"/>
              </a:lnSpc>
              <a:buFontTx/>
              <a:buNone/>
            </a:pPr>
            <a:endParaRPr lang="en-GB" sz="1000" dirty="0"/>
          </a:p>
        </p:txBody>
      </p:sp>
      <p:sp>
        <p:nvSpPr>
          <p:cNvPr id="286725" name="Rectangle 5"/>
          <p:cNvSpPr>
            <a:spLocks noChangeArrowheads="1"/>
          </p:cNvSpPr>
          <p:nvPr/>
        </p:nvSpPr>
        <p:spPr bwMode="auto">
          <a:xfrm>
            <a:off x="539750" y="981075"/>
            <a:ext cx="8229600" cy="984250"/>
          </a:xfrm>
          <a:prstGeom prst="rect">
            <a:avLst/>
          </a:prstGeom>
          <a:noFill/>
          <a:ln w="9525">
            <a:noFill/>
            <a:miter lim="800000"/>
            <a:headEnd/>
            <a:tailEnd/>
          </a:ln>
          <a:effectLst/>
        </p:spPr>
        <p:txBody>
          <a:bodyPr>
            <a:spAutoFit/>
          </a:bodyPr>
          <a:lstStyle/>
          <a:p>
            <a:pPr algn="just" eaLnBrk="1" hangingPunct="1">
              <a:tabLst>
                <a:tab pos="180975" algn="l"/>
                <a:tab pos="3870325" algn="l"/>
              </a:tabLst>
            </a:pPr>
            <a:endParaRPr lang="en-US" sz="800" b="1" dirty="0">
              <a:latin typeface="TUOS Blake" pitchFamily="34" charset="0"/>
              <a:cs typeface="Arial" pitchFamily="34" charset="0"/>
            </a:endParaRPr>
          </a:p>
          <a:p>
            <a:pPr algn="just" eaLnBrk="1" hangingPunct="1">
              <a:tabLst>
                <a:tab pos="180975" algn="l"/>
                <a:tab pos="3870325" algn="l"/>
              </a:tabLst>
            </a:pPr>
            <a:r>
              <a:rPr lang="en-GB" sz="1400" b="1" dirty="0">
                <a:solidFill>
                  <a:srgbClr val="000099"/>
                </a:solidFill>
                <a:latin typeface="TUOS Blake" pitchFamily="34" charset="0"/>
                <a:cs typeface="Arial" pitchFamily="34" charset="0"/>
              </a:rPr>
              <a:t>The following questions ask about different aspects of your health.  There are six groups of statements, each covering a different aspect of health. Please tick one statement in each group to show the statement which best describes your health over the past 4 weeks.</a:t>
            </a:r>
          </a:p>
          <a:p>
            <a:pPr>
              <a:tabLst>
                <a:tab pos="180975" algn="l"/>
                <a:tab pos="3870325" algn="l"/>
              </a:tabLst>
            </a:pPr>
            <a:endParaRPr lang="en-US" sz="800" b="1" dirty="0">
              <a:solidFill>
                <a:srgbClr val="000099"/>
              </a:solidFill>
              <a:latin typeface="TUOS Blake" pitchFamily="34" charset="0"/>
            </a:endParaRPr>
          </a:p>
        </p:txBody>
      </p:sp>
    </p:spTree>
    <p:extLst>
      <p:ext uri="{BB962C8B-B14F-4D97-AF65-F5344CB8AC3E}">
        <p14:creationId xmlns:p14="http://schemas.microsoft.com/office/powerpoint/2010/main" val="739271158"/>
      </p:ext>
    </p:extLst>
  </p:cSld>
  <p:clrMapOvr>
    <a:masterClrMapping/>
  </p:clrMapOvr>
</p:sld>
</file>

<file path=ppt/theme/theme1.xml><?xml version="1.0" encoding="utf-8"?>
<a:theme xmlns:a="http://schemas.openxmlformats.org/drawingml/2006/main" name="Analysis Group Large Blue Template 2009-12-08">
  <a:themeElements>
    <a:clrScheme name="AG">
      <a:dk1>
        <a:sysClr val="windowText" lastClr="000000"/>
      </a:dk1>
      <a:lt1>
        <a:sysClr val="window" lastClr="FFFFFF"/>
      </a:lt1>
      <a:dk2>
        <a:srgbClr val="003E7E"/>
      </a:dk2>
      <a:lt2>
        <a:srgbClr val="4D4D4D"/>
      </a:lt2>
      <a:accent1>
        <a:srgbClr val="89CBF7"/>
      </a:accent1>
      <a:accent2>
        <a:srgbClr val="C8DB15"/>
      </a:accent2>
      <a:accent3>
        <a:srgbClr val="B4522E"/>
      </a:accent3>
      <a:accent4>
        <a:srgbClr val="666666"/>
      </a:accent4>
      <a:accent5>
        <a:srgbClr val="D9D9D9"/>
      </a:accent5>
      <a:accent6>
        <a:srgbClr val="E6E6E6"/>
      </a:accent6>
      <a:hlink>
        <a:srgbClr val="B4522E"/>
      </a:hlink>
      <a:folHlink>
        <a:srgbClr val="B4522E"/>
      </a:folHlink>
    </a:clrScheme>
    <a:fontScheme name="ag_ppt_2006-07">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8001" cap="flat" cmpd="sng" algn="ctr">
          <a:solidFill>
            <a:schemeClr val="tx1"/>
          </a:solidFill>
          <a:prstDash val="solid"/>
          <a:round/>
          <a:headEnd type="none" w="med" len="med"/>
          <a:tailEnd type="none" w="med" len="med"/>
        </a:ln>
        <a:effectLst/>
      </a:spPr>
      <a:bodyPr vert="horz" wrap="none" lIns="45720" tIns="45720" rIns="4572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8001" cap="flat" cmpd="sng" algn="ctr">
          <a:solidFill>
            <a:schemeClr val="tx1"/>
          </a:solidFill>
          <a:prstDash val="solid"/>
          <a:round/>
          <a:headEnd type="none" w="med" len="med"/>
          <a:tailEnd type="none" w="med" len="med"/>
        </a:ln>
        <a:effectLst/>
      </a:spPr>
      <a:bodyPr vert="horz" wrap="none" lIns="45720" tIns="45720" rIns="4572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ag_ppt_2006-07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g_ppt_2006-07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g_ppt_2006-07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g_ppt_2006-07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g_ppt_2006-07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g_ppt_2006-07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g_ppt_2006-07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g_ppt_2006-07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g_ppt_2006-07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g_ppt_2006-07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g_ppt_2006-07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g_ppt_2006-07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AG Forest L&amp;A HEOR Proposal_121107">
  <a:themeElements>
    <a:clrScheme name="AG Forest L&amp;A HEOR Proposal_121107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AG Forest L&amp;A HEOR Proposal_121107">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8001" cap="flat" cmpd="sng" algn="ctr">
          <a:solidFill>
            <a:schemeClr val="tx1"/>
          </a:solidFill>
          <a:prstDash val="solid"/>
          <a:round/>
          <a:headEnd type="none" w="med" len="med"/>
          <a:tailEnd type="none" w="med" len="med"/>
        </a:ln>
        <a:effectLst/>
      </a:spPr>
      <a:bodyPr vert="horz" wrap="none" lIns="45720" tIns="45720" rIns="4572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8001" cap="flat" cmpd="sng" algn="ctr">
          <a:solidFill>
            <a:schemeClr val="tx1"/>
          </a:solidFill>
          <a:prstDash val="solid"/>
          <a:round/>
          <a:headEnd type="none" w="med" len="med"/>
          <a:tailEnd type="none" w="med" len="med"/>
        </a:ln>
        <a:effectLst/>
      </a:spPr>
      <a:bodyPr vert="horz" wrap="none" lIns="45720" tIns="45720" rIns="4572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pitchFamily="34" charset="0"/>
          </a:defRPr>
        </a:defPPr>
      </a:lstStyle>
    </a:lnDef>
  </a:objectDefaults>
  <a:extraClrSchemeLst>
    <a:extraClrScheme>
      <a:clrScheme name="AG Forest L&amp;A HEOR Proposal_121107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G Forest L&amp;A HEOR Proposal_121107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G Forest L&amp;A HEOR Proposal_121107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G Forest L&amp;A HEOR Proposal_121107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G Forest L&amp;A HEOR Proposal_121107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G Forest L&amp;A HEOR Proposal_121107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G Forest L&amp;A HEOR Proposal_121107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G Forest L&amp;A HEOR Proposal_121107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G Forest L&amp;A HEOR Proposal_121107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G Forest L&amp;A HEOR Proposal_121107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G Forest L&amp;A HEOR Proposal_121107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G Forest L&amp;A HEOR Proposal_121107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uos_ppt_template_white">
  <a:themeElements>
    <a:clrScheme name="Default Design 1">
      <a:dk1>
        <a:srgbClr val="2A196F"/>
      </a:dk1>
      <a:lt1>
        <a:srgbClr val="F9FFA2"/>
      </a:lt1>
      <a:dk2>
        <a:srgbClr val="00B3EF"/>
      </a:dk2>
      <a:lt2>
        <a:srgbClr val="FCFBE3"/>
      </a:lt2>
      <a:accent1>
        <a:srgbClr val="FFFF00"/>
      </a:accent1>
      <a:accent2>
        <a:srgbClr val="B5B5B5"/>
      </a:accent2>
      <a:accent3>
        <a:srgbClr val="FBFFCE"/>
      </a:accent3>
      <a:accent4>
        <a:srgbClr val="22145E"/>
      </a:accent4>
      <a:accent5>
        <a:srgbClr val="FFFFAA"/>
      </a:accent5>
      <a:accent6>
        <a:srgbClr val="A4A4A4"/>
      </a:accent6>
      <a:hlink>
        <a:srgbClr val="00B4F0"/>
      </a:hlink>
      <a:folHlink>
        <a:srgbClr val="FF00AE"/>
      </a:folHlink>
    </a:clrScheme>
    <a:fontScheme name="Default Design">
      <a:majorFont>
        <a:latin typeface="TUOS Stephenson"/>
        <a:ea typeface=""/>
        <a:cs typeface=""/>
      </a:majorFont>
      <a:minorFont>
        <a:latin typeface="TUOS Blak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UOS Stephenson" pitchFamily="-12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UOS Stephenson" pitchFamily="-128" charset="0"/>
          </a:defRPr>
        </a:defPPr>
      </a:lstStyle>
    </a:lnDef>
  </a:objectDefaults>
  <a:extraClrSchemeLst>
    <a:extraClrScheme>
      <a:clrScheme name="Default Design 1">
        <a:dk1>
          <a:srgbClr val="2A196F"/>
        </a:dk1>
        <a:lt1>
          <a:srgbClr val="F9FFA2"/>
        </a:lt1>
        <a:dk2>
          <a:srgbClr val="00B3EF"/>
        </a:dk2>
        <a:lt2>
          <a:srgbClr val="FCFBE3"/>
        </a:lt2>
        <a:accent1>
          <a:srgbClr val="FFFF00"/>
        </a:accent1>
        <a:accent2>
          <a:srgbClr val="B5B5B5"/>
        </a:accent2>
        <a:accent3>
          <a:srgbClr val="FBFFCE"/>
        </a:accent3>
        <a:accent4>
          <a:srgbClr val="22145E"/>
        </a:accent4>
        <a:accent5>
          <a:srgbClr val="FFFFAA"/>
        </a:accent5>
        <a:accent6>
          <a:srgbClr val="A4A4A4"/>
        </a:accent6>
        <a:hlink>
          <a:srgbClr val="00B4F0"/>
        </a:hlink>
        <a:folHlink>
          <a:srgbClr val="FF00AE"/>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Analysis Group Large Blue Template 2009-12-08">
  <a:themeElements>
    <a:clrScheme name="AG">
      <a:dk1>
        <a:sysClr val="windowText" lastClr="000000"/>
      </a:dk1>
      <a:lt1>
        <a:sysClr val="window" lastClr="FFFFFF"/>
      </a:lt1>
      <a:dk2>
        <a:srgbClr val="003E7E"/>
      </a:dk2>
      <a:lt2>
        <a:srgbClr val="4D4D4D"/>
      </a:lt2>
      <a:accent1>
        <a:srgbClr val="89CBF7"/>
      </a:accent1>
      <a:accent2>
        <a:srgbClr val="C8DB15"/>
      </a:accent2>
      <a:accent3>
        <a:srgbClr val="B4522E"/>
      </a:accent3>
      <a:accent4>
        <a:srgbClr val="666666"/>
      </a:accent4>
      <a:accent5>
        <a:srgbClr val="D9D9D9"/>
      </a:accent5>
      <a:accent6>
        <a:srgbClr val="E6E6E6"/>
      </a:accent6>
      <a:hlink>
        <a:srgbClr val="B4522E"/>
      </a:hlink>
      <a:folHlink>
        <a:srgbClr val="B4522E"/>
      </a:folHlink>
    </a:clrScheme>
    <a:fontScheme name="ag_ppt_2006-07">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8001" cap="flat" cmpd="sng" algn="ctr">
          <a:solidFill>
            <a:schemeClr val="tx1"/>
          </a:solidFill>
          <a:prstDash val="solid"/>
          <a:round/>
          <a:headEnd type="none" w="med" len="med"/>
          <a:tailEnd type="none" w="med" len="med"/>
        </a:ln>
        <a:effectLst/>
      </a:spPr>
      <a:bodyPr vert="horz" wrap="none" lIns="45720" tIns="45720" rIns="4572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8001" cap="flat" cmpd="sng" algn="ctr">
          <a:solidFill>
            <a:schemeClr val="tx1"/>
          </a:solidFill>
          <a:prstDash val="solid"/>
          <a:round/>
          <a:headEnd type="none" w="med" len="med"/>
          <a:tailEnd type="none" w="med" len="med"/>
        </a:ln>
        <a:effectLst/>
      </a:spPr>
      <a:bodyPr vert="horz" wrap="none" lIns="45720" tIns="45720" rIns="4572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ag_ppt_2006-07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ag_ppt_2006-07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ag_ppt_2006-07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ag_ppt_2006-07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ag_ppt_2006-07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ag_ppt_2006-07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ag_ppt_2006-07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ag_ppt_2006-07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ag_ppt_2006-07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ag_ppt_2006-07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ag_ppt_2006-07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ag_ppt_2006-07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30294</TotalTime>
  <Words>3972</Words>
  <Application>Microsoft Office PowerPoint</Application>
  <PresentationFormat>On-screen Show (4:3)</PresentationFormat>
  <Paragraphs>542</Paragraphs>
  <Slides>29</Slides>
  <Notes>4</Notes>
  <HiddenSlides>0</HiddenSlides>
  <MMClips>0</MMClips>
  <ScaleCrop>false</ScaleCrop>
  <HeadingPairs>
    <vt:vector size="6" baseType="variant">
      <vt:variant>
        <vt:lpstr>Fonts Used</vt:lpstr>
      </vt:variant>
      <vt:variant>
        <vt:i4>8</vt:i4>
      </vt:variant>
      <vt:variant>
        <vt:lpstr>Theme</vt:lpstr>
      </vt:variant>
      <vt:variant>
        <vt:i4>5</vt:i4>
      </vt:variant>
      <vt:variant>
        <vt:lpstr>Slide Titles</vt:lpstr>
      </vt:variant>
      <vt:variant>
        <vt:i4>29</vt:i4>
      </vt:variant>
    </vt:vector>
  </HeadingPairs>
  <TitlesOfParts>
    <vt:vector size="42" baseType="lpstr">
      <vt:lpstr>Arial Unicode MS</vt:lpstr>
      <vt:lpstr>Arial</vt:lpstr>
      <vt:lpstr>Calibri</vt:lpstr>
      <vt:lpstr>Times New Roman</vt:lpstr>
      <vt:lpstr>TUOS Blake</vt:lpstr>
      <vt:lpstr>TUOS Stephenson</vt:lpstr>
      <vt:lpstr>Univers</vt:lpstr>
      <vt:lpstr>Wingdings</vt:lpstr>
      <vt:lpstr>Analysis Group Large Blue Template 2009-12-08</vt:lpstr>
      <vt:lpstr>AG Forest L&amp;A HEOR Proposal_121107</vt:lpstr>
      <vt:lpstr>tuos_ppt_template_white</vt:lpstr>
      <vt:lpstr>1_Analysis Group Large Blue Template 2009-12-08</vt:lpstr>
      <vt:lpstr>Office Theme</vt:lpstr>
      <vt:lpstr>Development, use and future of the SF-6D preference-based measure of health</vt:lpstr>
      <vt:lpstr>Overview</vt:lpstr>
      <vt:lpstr>The SF-36</vt:lpstr>
      <vt:lpstr>SF-36 Physical Functioning items </vt:lpstr>
      <vt:lpstr>SF-36: Comparison of general population and patients with Rheumatoid Arthritis</vt:lpstr>
      <vt:lpstr>PowerPoint Presentation</vt:lpstr>
      <vt:lpstr>  Derivation of SF-6D from SF-36</vt:lpstr>
      <vt:lpstr>First health utility estimate from psychometric tool</vt:lpstr>
      <vt:lpstr>SF-6D</vt:lpstr>
      <vt:lpstr>Valuation of SF-6D</vt:lpstr>
      <vt:lpstr>Modelling issues</vt:lpstr>
      <vt:lpstr>Modelling results</vt:lpstr>
      <vt:lpstr>SF-6D scoring algorithm</vt:lpstr>
      <vt:lpstr>Scoring - SF-6D state 424333</vt:lpstr>
      <vt:lpstr>Information loss of moving from SF-36 to SF-6D index – standardise response means for longitudinal change (mean change ÷ SD)</vt:lpstr>
      <vt:lpstr>Why use the SF-6D?</vt:lpstr>
      <vt:lpstr>Criticisms of original SF-6D</vt:lpstr>
      <vt:lpstr>PowerPoint Presentation</vt:lpstr>
      <vt:lpstr>Development</vt:lpstr>
      <vt:lpstr>SF-6Dv2</vt:lpstr>
      <vt:lpstr>Valuation: Discrete Choice Experiment</vt:lpstr>
      <vt:lpstr>UK Valuation study</vt:lpstr>
      <vt:lpstr>SF-6D score (decrements)</vt:lpstr>
      <vt:lpstr>Translation and valuation of SF-6Dv2 in China</vt:lpstr>
      <vt:lpstr>Translation of SF-6Dv2 in China (Wu et al, 2020)</vt:lpstr>
      <vt:lpstr>PowerPoint Presentation</vt:lpstr>
      <vt:lpstr>Valuation of SF-6Dv2 in China</vt:lpstr>
      <vt:lpstr>PowerPoint Presentation</vt:lpstr>
      <vt:lpstr>Reference</vt:lpstr>
    </vt:vector>
  </TitlesOfParts>
  <Company>Analysis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Capability in Health Economics and Outcomes Research</dc:title>
  <dc:creator>Eleanor Hayes-Larson</dc:creator>
  <cp:lastModifiedBy>John Brazier</cp:lastModifiedBy>
  <cp:revision>591</cp:revision>
  <cp:lastPrinted>2017-05-15T17:17:05Z</cp:lastPrinted>
  <dcterms:created xsi:type="dcterms:W3CDTF">2012-10-01T19:26:42Z</dcterms:created>
  <dcterms:modified xsi:type="dcterms:W3CDTF">2020-11-16T11:22:07Z</dcterms:modified>
</cp:coreProperties>
</file>