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  <p:sldMasterId id="2147483670" r:id="rId4"/>
  </p:sldMasterIdLst>
  <p:notesMasterIdLst>
    <p:notesMasterId r:id="rId1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F5939-96AA-4158-969E-E97C103C9FFF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64843D-D0A0-4B76-BEE6-633A0F686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432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025A3-EF41-A449-AB8D-734042AB8007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752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025A3-EF41-A449-AB8D-734042AB8007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538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B6A3-5009-4BDD-BC7E-2381194FDF99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643F-41F4-4BA4-91ED-6E547E233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80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B6A3-5009-4BDD-BC7E-2381194FDF99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643F-41F4-4BA4-91ED-6E547E233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209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B6A3-5009-4BDD-BC7E-2381194FDF99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643F-41F4-4BA4-91ED-6E547E233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689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294161"/>
            <a:ext cx="7772400" cy="815920"/>
          </a:xfrm>
          <a:prstGeom prst="rect">
            <a:avLst/>
          </a:prstGeom>
        </p:spPr>
        <p:txBody>
          <a:bodyPr/>
          <a:lstStyle>
            <a:lvl1pPr>
              <a:defRPr sz="3200" b="1" baseline="0"/>
            </a:lvl1pPr>
          </a:lstStyle>
          <a:p>
            <a:r>
              <a:rPr lang="en-GB" dirty="0" smtClean="0"/>
              <a:t>Minimum Unit Pricing (MUP)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917013"/>
            <a:ext cx="7772400" cy="167851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setting in law a minimum price for a unit of alcohol</a:t>
            </a:r>
          </a:p>
          <a:p>
            <a:r>
              <a:rPr lang="en-GB" dirty="0" smtClean="0"/>
              <a:t>– the evidence for </a:t>
            </a:r>
            <a:r>
              <a:rPr lang="en-GB" dirty="0" err="1" smtClean="0"/>
              <a:t>authorityname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78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1682" y="-1986997"/>
            <a:ext cx="3404635" cy="34046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043" y="-5535780"/>
            <a:ext cx="6857999" cy="68515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11086" y="5378573"/>
            <a:ext cx="2184399" cy="21823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5267" y="-984553"/>
            <a:ext cx="2150534" cy="2150534"/>
          </a:xfrm>
          <a:prstGeom prst="rect">
            <a:avLst/>
          </a:prstGeom>
        </p:spPr>
      </p:pic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57200" y="1724025"/>
            <a:ext cx="8229600" cy="417195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521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038" y="-413983"/>
            <a:ext cx="1716640" cy="17166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2485" y="-971427"/>
            <a:ext cx="2184399" cy="21823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3145" y="5565018"/>
            <a:ext cx="2150534" cy="2150534"/>
          </a:xfrm>
          <a:prstGeom prst="rect">
            <a:avLst/>
          </a:prstGeom>
        </p:spPr>
      </p:pic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57200" y="1724025"/>
            <a:ext cx="8229600" cy="4171950"/>
          </a:xfrm>
        </p:spPr>
        <p:txBody>
          <a:bodyPr/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09950" y="3177418"/>
            <a:ext cx="6858000" cy="6858000"/>
          </a:xfrm>
          <a:prstGeom prst="rect">
            <a:avLst/>
          </a:prstGeom>
        </p:spPr>
      </p:pic>
      <p:sp>
        <p:nvSpPr>
          <p:cNvPr id="11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176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5034" y="-583682"/>
            <a:ext cx="1716640" cy="17166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842" y="-1017389"/>
            <a:ext cx="2184400" cy="2182339"/>
          </a:xfrm>
          <a:prstGeom prst="rect">
            <a:avLst/>
          </a:prstGeom>
        </p:spPr>
      </p:pic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57200" y="1724025"/>
            <a:ext cx="8229600" cy="4171950"/>
          </a:xfrm>
        </p:spPr>
        <p:txBody>
          <a:bodyPr/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6226" y="5370285"/>
            <a:ext cx="3542694" cy="354269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533" y="-1121229"/>
            <a:ext cx="2150534" cy="2150534"/>
          </a:xfrm>
          <a:prstGeom prst="rect">
            <a:avLst/>
          </a:prstGeom>
        </p:spPr>
      </p:pic>
      <p:sp>
        <p:nvSpPr>
          <p:cNvPr id="9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628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060" y="5489687"/>
            <a:ext cx="3122990" cy="3120043"/>
          </a:xfrm>
          <a:prstGeom prst="rect">
            <a:avLst/>
          </a:prstGeom>
        </p:spPr>
      </p:pic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57200" y="1724025"/>
            <a:ext cx="8229600" cy="4171950"/>
          </a:xfrm>
        </p:spPr>
        <p:txBody>
          <a:bodyPr/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6226" y="5370285"/>
            <a:ext cx="3542694" cy="35426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288" y="-1075267"/>
            <a:ext cx="2150534" cy="2150534"/>
          </a:xfrm>
          <a:prstGeom prst="rect">
            <a:avLst/>
          </a:prstGeom>
        </p:spPr>
      </p:pic>
      <p:sp>
        <p:nvSpPr>
          <p:cNvPr id="9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019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9144" y="5157192"/>
            <a:ext cx="2421576" cy="24215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600" y="-653928"/>
            <a:ext cx="2184400" cy="2182339"/>
          </a:xfrm>
          <a:prstGeom prst="rect">
            <a:avLst/>
          </a:prstGeom>
        </p:spPr>
      </p:pic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57200" y="1724025"/>
            <a:ext cx="8229600" cy="4171950"/>
          </a:xfrm>
        </p:spPr>
        <p:txBody>
          <a:bodyPr/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171" y="-568198"/>
            <a:ext cx="2165606" cy="2165606"/>
          </a:xfrm>
          <a:prstGeom prst="rect">
            <a:avLst/>
          </a:prstGeom>
        </p:spPr>
      </p:pic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812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656" y="5118453"/>
            <a:ext cx="4593772" cy="4589438"/>
          </a:xfrm>
          <a:prstGeom prst="rect">
            <a:avLst/>
          </a:prstGeom>
        </p:spPr>
      </p:pic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57200" y="1724025"/>
            <a:ext cx="8229600" cy="4171950"/>
          </a:xfrm>
        </p:spPr>
        <p:txBody>
          <a:bodyPr/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9417" y="5306786"/>
            <a:ext cx="3524548" cy="3524548"/>
          </a:xfrm>
          <a:prstGeom prst="rect">
            <a:avLst/>
          </a:prstGeom>
        </p:spPr>
      </p:pic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9437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695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B6A3-5009-4BDD-BC7E-2381194FDF99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643F-41F4-4BA4-91ED-6E547E233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3525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06413" y="427038"/>
            <a:ext cx="8186737" cy="54356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3327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6505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996" y="1508374"/>
            <a:ext cx="6187826" cy="61878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821" y="678144"/>
            <a:ext cx="6857999" cy="6851530"/>
          </a:xfrm>
          <a:prstGeom prst="rect">
            <a:avLst/>
          </a:prstGeom>
        </p:spPr>
      </p:pic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4666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380" y="-2649435"/>
            <a:ext cx="4502091" cy="4497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393" y="-1584759"/>
            <a:ext cx="2630486" cy="2630486"/>
          </a:xfrm>
          <a:prstGeom prst="rect">
            <a:avLst/>
          </a:prstGeom>
        </p:spPr>
      </p:pic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9784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5166" y="-1974284"/>
            <a:ext cx="4502091" cy="4497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7569" y="5107215"/>
            <a:ext cx="4232538" cy="4232538"/>
          </a:xfrm>
          <a:prstGeom prst="rect">
            <a:avLst/>
          </a:prstGeom>
        </p:spPr>
      </p:pic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4227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1736" y="-4732867"/>
            <a:ext cx="6858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32900" y="-4729632"/>
            <a:ext cx="6857999" cy="68515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/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5250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3725" y="-4837921"/>
            <a:ext cx="6187826" cy="61878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727" y="-5437127"/>
            <a:ext cx="6857999" cy="68515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0555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4829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245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B6A3-5009-4BDD-BC7E-2381194FDF99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643F-41F4-4BA4-91ED-6E547E233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17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B6A3-5009-4BDD-BC7E-2381194FDF99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643F-41F4-4BA4-91ED-6E547E233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194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B6A3-5009-4BDD-BC7E-2381194FDF99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643F-41F4-4BA4-91ED-6E547E233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594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B6A3-5009-4BDD-BC7E-2381194FDF99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643F-41F4-4BA4-91ED-6E547E233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64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B6A3-5009-4BDD-BC7E-2381194FDF99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643F-41F4-4BA4-91ED-6E547E233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907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B6A3-5009-4BDD-BC7E-2381194FDF99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643F-41F4-4BA4-91ED-6E547E233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6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B6A3-5009-4BDD-BC7E-2381194FDF99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3643F-41F4-4BA4-91ED-6E547E233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250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7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24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DB6A3-5009-4BDD-BC7E-2381194FDF99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3643F-41F4-4BA4-91ED-6E547E2338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85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0636" y="1329633"/>
            <a:ext cx="2326228" cy="2437664"/>
          </a:xfrm>
          <a:prstGeom prst="rect">
            <a:avLst/>
          </a:prstGeom>
        </p:spPr>
      </p:pic>
      <p:pic>
        <p:nvPicPr>
          <p:cNvPr id="9" name="Picture 8" descr="Yes Circle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429" y="-4777618"/>
            <a:ext cx="7765142" cy="7765142"/>
          </a:xfrm>
          <a:prstGeom prst="rect">
            <a:avLst/>
          </a:prstGeom>
        </p:spPr>
      </p:pic>
      <p:pic>
        <p:nvPicPr>
          <p:cNvPr id="10" name="Picture 9" descr="Green Circle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07706" y="5133674"/>
            <a:ext cx="4239390" cy="4239390"/>
          </a:xfrm>
          <a:prstGeom prst="rect">
            <a:avLst/>
          </a:prstGeom>
        </p:spPr>
      </p:pic>
      <p:pic>
        <p:nvPicPr>
          <p:cNvPr id="11" name="Picture 10" descr="Black Circle OT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864" y="-3227832"/>
            <a:ext cx="6461760" cy="6455664"/>
          </a:xfrm>
          <a:prstGeom prst="rect">
            <a:avLst/>
          </a:prstGeom>
        </p:spPr>
      </p:pic>
      <p:pic>
        <p:nvPicPr>
          <p:cNvPr id="12" name="Picture 11" descr="Red Circle.pn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5213" y="-463248"/>
            <a:ext cx="2232780" cy="2232780"/>
          </a:xfrm>
          <a:prstGeom prst="rect">
            <a:avLst/>
          </a:prstGeom>
        </p:spPr>
      </p:pic>
      <p:pic>
        <p:nvPicPr>
          <p:cNvPr id="13" name="Picture 12" descr="Black Circle OT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2242" y="-761998"/>
            <a:ext cx="2723996" cy="272142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06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04411"/>
            <a:ext cx="8229600" cy="579138"/>
          </a:xfrm>
          <a:prstGeom prst="rect">
            <a:avLst/>
          </a:prstGeom>
        </p:spPr>
      </p:pic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91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04411"/>
            <a:ext cx="8229599" cy="579138"/>
          </a:xfrm>
          <a:prstGeom prst="rect">
            <a:avLst/>
          </a:prstGeom>
        </p:spPr>
      </p:pic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8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32.emf"/><Relationship Id="rId7" Type="http://schemas.openxmlformats.org/officeDocument/2006/relationships/image" Target="../media/image19.png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5.emf"/><Relationship Id="rId5" Type="http://schemas.openxmlformats.org/officeDocument/2006/relationships/image" Target="../media/image34.emf"/><Relationship Id="rId10" Type="http://schemas.openxmlformats.org/officeDocument/2006/relationships/image" Target="../media/image37.emf"/><Relationship Id="rId4" Type="http://schemas.openxmlformats.org/officeDocument/2006/relationships/image" Target="../media/image33.emf"/><Relationship Id="rId9" Type="http://schemas.openxmlformats.org/officeDocument/2006/relationships/image" Target="../media/image3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Minimum Unit Pricing (MUP)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Exploring </a:t>
            </a:r>
            <a:r>
              <a:rPr lang="en-US" dirty="0"/>
              <a:t>the impact of the local implementation of a minimum price for a unit of alcohol </a:t>
            </a:r>
          </a:p>
          <a:p>
            <a:r>
              <a:rPr lang="en-US" sz="1600" b="1" dirty="0" smtClean="0">
                <a:solidFill>
                  <a:schemeClr val="tx1"/>
                </a:solidFill>
              </a:rPr>
              <a:t>- </a:t>
            </a:r>
            <a:r>
              <a:rPr lang="en-US" sz="1600" b="1" dirty="0">
                <a:solidFill>
                  <a:schemeClr val="tx1"/>
                </a:solidFill>
              </a:rPr>
              <a:t>the evidence </a:t>
            </a:r>
            <a:r>
              <a:rPr lang="en-US" sz="1600" b="1" dirty="0" smtClean="0">
                <a:solidFill>
                  <a:schemeClr val="tx1"/>
                </a:solidFill>
              </a:rPr>
              <a:t>for</a:t>
            </a:r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/>
          <p:nvPr>
            <p:extLst>
              <p:ext uri="{D42A27DB-BD31-4B8C-83A1-F6EECF244321}">
                <p14:modId xmlns:p14="http://schemas.microsoft.com/office/powerpoint/2010/main" val="130270934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2433638" y="6014507"/>
            <a:ext cx="4276725" cy="58102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32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7526" y="364933"/>
            <a:ext cx="7227277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Impact </a:t>
            </a:r>
            <a:r>
              <a:rPr lang="en-GB" dirty="0" smtClean="0"/>
              <a:t>of 50p MUP on </a:t>
            </a:r>
            <a:r>
              <a:rPr lang="en-GB" dirty="0"/>
              <a:t>alcohol related deaths is </a:t>
            </a:r>
            <a:r>
              <a:rPr lang="en-GB" dirty="0" smtClean="0"/>
              <a:t>bigger </a:t>
            </a:r>
            <a:r>
              <a:rPr lang="en-GB" dirty="0"/>
              <a:t>in </a:t>
            </a:r>
            <a:r>
              <a:rPr lang="en-GB" dirty="0" smtClean="0">
                <a:solidFill>
                  <a:srgbClr val="FF0000"/>
                </a:solidFill>
              </a:rPr>
              <a:t>North West </a:t>
            </a:r>
            <a:r>
              <a:rPr lang="en-GB" dirty="0" smtClean="0"/>
              <a:t>than </a:t>
            </a:r>
            <a:r>
              <a:rPr lang="en-GB" dirty="0" smtClean="0">
                <a:solidFill>
                  <a:srgbClr val="0099FF"/>
                </a:solidFill>
              </a:rPr>
              <a:t>Nationally</a:t>
            </a:r>
            <a:endParaRPr lang="en-US" dirty="0">
              <a:solidFill>
                <a:srgbClr val="0099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8639" y="2238690"/>
            <a:ext cx="874125" cy="1223725"/>
          </a:xfrm>
          <a:prstGeom prst="rect">
            <a:avLst/>
          </a:prstGeom>
        </p:spPr>
      </p:pic>
      <p:pic>
        <p:nvPicPr>
          <p:cNvPr id="5" name="Picture 4"/>
          <p:cNvPicPr/>
          <p:nvPr>
            <p:extLst>
              <p:ext uri="{D42A27DB-BD31-4B8C-83A1-F6EECF244321}">
                <p14:modId xmlns:p14="http://schemas.microsoft.com/office/powerpoint/2010/main" val="1340519369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606550" y="1627188"/>
            <a:ext cx="5410200" cy="44386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80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68500" y="446995"/>
            <a:ext cx="520700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Impact on alcohol related deaths is </a:t>
            </a:r>
            <a:r>
              <a:rPr lang="en-GB" dirty="0" smtClean="0"/>
              <a:t>bigger </a:t>
            </a:r>
            <a:r>
              <a:rPr lang="en-GB" dirty="0"/>
              <a:t>in </a:t>
            </a:r>
            <a:r>
              <a:rPr lang="en-GB" dirty="0" smtClean="0"/>
              <a:t>higher risk drinkers </a:t>
            </a:r>
            <a:r>
              <a:rPr lang="en-GB" dirty="0"/>
              <a:t>and in deprived </a:t>
            </a:r>
            <a:r>
              <a:rPr lang="en-GB" dirty="0" smtClean="0"/>
              <a:t>areas</a:t>
            </a:r>
            <a:endParaRPr lang="en-US" dirty="0"/>
          </a:p>
        </p:txBody>
      </p:sp>
      <p:pic>
        <p:nvPicPr>
          <p:cNvPr id="6" name="Picture 5"/>
          <p:cNvPicPr/>
          <p:nvPr>
            <p:extLst>
              <p:ext uri="{D42A27DB-BD31-4B8C-83A1-F6EECF244321}">
                <p14:modId xmlns:p14="http://schemas.microsoft.com/office/powerpoint/2010/main" val="264822419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1519238" y="1711249"/>
            <a:ext cx="6105525" cy="43910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6815" y="214582"/>
            <a:ext cx="595188" cy="83322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85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59798" y="199390"/>
            <a:ext cx="8527002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A 50p MUP is around </a:t>
            </a:r>
            <a:br>
              <a:rPr lang="en-GB" dirty="0" smtClean="0"/>
            </a:br>
            <a:r>
              <a:rPr lang="en-GB" dirty="0" smtClean="0"/>
              <a:t>10 times more effective than a 30p threshold &amp;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  2 times </a:t>
            </a:r>
            <a:r>
              <a:rPr lang="en-GB" dirty="0"/>
              <a:t>more effective </a:t>
            </a:r>
            <a:r>
              <a:rPr lang="en-GB" dirty="0" smtClean="0"/>
              <a:t>than a 40p threshold</a:t>
            </a:r>
            <a:endParaRPr lang="en-US" dirty="0"/>
          </a:p>
        </p:txBody>
      </p:sp>
      <p:pic>
        <p:nvPicPr>
          <p:cNvPr id="4" name="Picture 3"/>
          <p:cNvPicPr/>
          <p:nvPr>
            <p:extLst>
              <p:ext uri="{D42A27DB-BD31-4B8C-83A1-F6EECF244321}">
                <p14:modId xmlns:p14="http://schemas.microsoft.com/office/powerpoint/2010/main" val="11447500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914400" y="1603375"/>
            <a:ext cx="3543300" cy="1919288"/>
          </a:xfrm>
          <a:prstGeom prst="rect">
            <a:avLst/>
          </a:prstGeom>
        </p:spPr>
      </p:pic>
      <p:pic>
        <p:nvPicPr>
          <p:cNvPr id="14" name="Picture 13"/>
          <p:cNvPicPr/>
          <p:nvPr>
            <p:extLst>
              <p:ext uri="{D42A27DB-BD31-4B8C-83A1-F6EECF244321}">
                <p14:modId xmlns:p14="http://schemas.microsoft.com/office/powerpoint/2010/main" val="1836141885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950996" y="6149579"/>
            <a:ext cx="4276725" cy="581025"/>
          </a:xfrm>
          <a:prstGeom prst="rect">
            <a:avLst/>
          </a:prstGeom>
        </p:spPr>
      </p:pic>
      <p:pic>
        <p:nvPicPr>
          <p:cNvPr id="15" name="Picture 14"/>
          <p:cNvPicPr/>
          <p:nvPr>
            <p:extLst>
              <p:ext uri="{D42A27DB-BD31-4B8C-83A1-F6EECF244321}">
                <p14:modId xmlns:p14="http://schemas.microsoft.com/office/powerpoint/2010/main" val="23008692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608513" y="1620838"/>
            <a:ext cx="3965575" cy="1898650"/>
          </a:xfrm>
          <a:prstGeom prst="rect">
            <a:avLst/>
          </a:prstGeom>
        </p:spPr>
      </p:pic>
      <p:pic>
        <p:nvPicPr>
          <p:cNvPr id="16" name="Picture 15"/>
          <p:cNvPicPr/>
          <p:nvPr>
            <p:extLst>
              <p:ext uri="{D42A27DB-BD31-4B8C-83A1-F6EECF244321}">
                <p14:modId xmlns:p14="http://schemas.microsoft.com/office/powerpoint/2010/main" val="2104702684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7575" y="3700463"/>
            <a:ext cx="3538538" cy="1911350"/>
          </a:xfrm>
          <a:prstGeom prst="rect">
            <a:avLst/>
          </a:prstGeom>
        </p:spPr>
      </p:pic>
      <p:pic>
        <p:nvPicPr>
          <p:cNvPr id="17" name="Picture 16"/>
          <p:cNvPicPr/>
          <p:nvPr>
            <p:extLst>
              <p:ext uri="{D42A27DB-BD31-4B8C-83A1-F6EECF244321}">
                <p14:modId xmlns:p14="http://schemas.microsoft.com/office/powerpoint/2010/main" val="1234894960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630738" y="3702050"/>
            <a:ext cx="4008437" cy="190658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885" y="2800416"/>
            <a:ext cx="768043" cy="53970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88064" y="2774023"/>
            <a:ext cx="404374" cy="5661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75636" y="4692716"/>
            <a:ext cx="534540" cy="655813"/>
          </a:xfrm>
          <a:prstGeom prst="rect">
            <a:avLst/>
          </a:prstGeom>
        </p:spPr>
      </p:pic>
      <p:pic>
        <p:nvPicPr>
          <p:cNvPr id="18" name="Picture 17"/>
          <p:cNvPicPr/>
          <p:nvPr>
            <p:extLst>
              <p:ext uri="{D42A27DB-BD31-4B8C-83A1-F6EECF244321}">
                <p14:modId xmlns:p14="http://schemas.microsoft.com/office/powerpoint/2010/main" val="1770051864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2400037" y="4692716"/>
            <a:ext cx="570804" cy="690008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08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77428" y="5163798"/>
            <a:ext cx="2550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dirty="0">
                <a:solidFill>
                  <a:prstClr val="black"/>
                </a:solidFill>
              </a:rPr>
              <a:t>Off trade retailers would see substantial increased revenue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on Alcohol Sales </a:t>
            </a:r>
            <a:br>
              <a:rPr lang="en-US" dirty="0" smtClean="0"/>
            </a:br>
            <a:r>
              <a:rPr lang="en-US" dirty="0" smtClean="0"/>
              <a:t>for Business</a:t>
            </a:r>
            <a:endParaRPr lang="en-US" dirty="0"/>
          </a:p>
        </p:txBody>
      </p:sp>
      <p:pic>
        <p:nvPicPr>
          <p:cNvPr id="7" name="Picture 6"/>
          <p:cNvPicPr/>
          <p:nvPr>
            <p:extLst>
              <p:ext uri="{D42A27DB-BD31-4B8C-83A1-F6EECF244321}">
                <p14:modId xmlns:p14="http://schemas.microsoft.com/office/powerpoint/2010/main" val="375749560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1399698" y="1454779"/>
            <a:ext cx="6344603" cy="381098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28948" y="5163798"/>
            <a:ext cx="22371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/>
            <a:r>
              <a:rPr lang="en-GB" dirty="0">
                <a:solidFill>
                  <a:prstClr val="black"/>
                </a:solidFill>
              </a:rPr>
              <a:t>On trade retailers would </a:t>
            </a:r>
            <a:r>
              <a:rPr lang="en-GB" dirty="0">
                <a:solidFill>
                  <a:prstClr val="black"/>
                </a:solidFill>
              </a:rPr>
              <a:t>see very little change in revenue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01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4772147"/>
          </a:xfrm>
        </p:spPr>
        <p:txBody>
          <a:bodyPr>
            <a:normAutofit/>
          </a:bodyPr>
          <a:lstStyle/>
          <a:p>
            <a:r>
              <a:rPr lang="en-GB" sz="5400" dirty="0" smtClean="0"/>
              <a:t>Setting the Scene</a:t>
            </a:r>
            <a:endParaRPr lang="en-GB" sz="5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619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/>
              <a:t>The scale of the </a:t>
            </a:r>
            <a:r>
              <a:rPr lang="en-GB" sz="3600" dirty="0" smtClean="0"/>
              <a:t>local problem 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endParaRPr lang="en-US" sz="3600" dirty="0"/>
          </a:p>
        </p:txBody>
      </p:sp>
      <p:pic>
        <p:nvPicPr>
          <p:cNvPr id="8" name="Picture 7"/>
          <p:cNvPicPr/>
          <p:nvPr>
            <p:extLst>
              <p:ext uri="{D42A27DB-BD31-4B8C-83A1-F6EECF244321}">
                <p14:modId xmlns:p14="http://schemas.microsoft.com/office/powerpoint/2010/main" val="184404414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631825" y="1309688"/>
            <a:ext cx="3783013" cy="1373187"/>
          </a:xfrm>
          <a:prstGeom prst="rect">
            <a:avLst/>
          </a:prstGeom>
        </p:spPr>
      </p:pic>
      <p:pic>
        <p:nvPicPr>
          <p:cNvPr id="9" name="Picture 8"/>
          <p:cNvPicPr/>
          <p:nvPr>
            <p:extLst>
              <p:ext uri="{D42A27DB-BD31-4B8C-83A1-F6EECF244321}">
                <p14:modId xmlns:p14="http://schemas.microsoft.com/office/powerpoint/2010/main" val="2534075705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947738" y="2686050"/>
            <a:ext cx="2927350" cy="3260725"/>
          </a:xfrm>
          <a:prstGeom prst="rect">
            <a:avLst/>
          </a:prstGeom>
        </p:spPr>
      </p:pic>
      <p:pic>
        <p:nvPicPr>
          <p:cNvPr id="10" name="Picture 9"/>
          <p:cNvPicPr/>
          <p:nvPr>
            <p:extLst>
              <p:ext uri="{D42A27DB-BD31-4B8C-83A1-F6EECF244321}">
                <p14:modId xmlns:p14="http://schemas.microsoft.com/office/powerpoint/2010/main" val="3590216899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511800" y="1112838"/>
            <a:ext cx="2130425" cy="2292350"/>
          </a:xfrm>
          <a:prstGeom prst="rect">
            <a:avLst/>
          </a:prstGeom>
        </p:spPr>
      </p:pic>
      <p:pic>
        <p:nvPicPr>
          <p:cNvPr id="11" name="Picture 10"/>
          <p:cNvPicPr/>
          <p:nvPr>
            <p:extLst>
              <p:ext uri="{D42A27DB-BD31-4B8C-83A1-F6EECF244321}">
                <p14:modId xmlns:p14="http://schemas.microsoft.com/office/powerpoint/2010/main" val="2232628753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945063" y="4079875"/>
            <a:ext cx="3311525" cy="1831975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73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>
            <p:extLst>
              <p:ext uri="{D42A27DB-BD31-4B8C-83A1-F6EECF244321}">
                <p14:modId xmlns:p14="http://schemas.microsoft.com/office/powerpoint/2010/main" val="1337497271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529371" y="266302"/>
            <a:ext cx="8005029" cy="4805102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82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0954" y="5457500"/>
            <a:ext cx="7321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000000"/>
                </a:solidFill>
              </a:rPr>
              <a:t>The </a:t>
            </a:r>
            <a:r>
              <a:rPr lang="en-GB" sz="2000" b="1" dirty="0">
                <a:solidFill>
                  <a:srgbClr val="FF0000"/>
                </a:solidFill>
              </a:rPr>
              <a:t>North West </a:t>
            </a:r>
            <a:r>
              <a:rPr lang="en-GB" sz="2000" b="1" dirty="0">
                <a:solidFill>
                  <a:srgbClr val="000000"/>
                </a:solidFill>
              </a:rPr>
              <a:t>experiences more alcohol related </a:t>
            </a:r>
          </a:p>
          <a:p>
            <a:pPr algn="ctr"/>
            <a:r>
              <a:rPr lang="en-GB" sz="2000" b="1" dirty="0">
                <a:solidFill>
                  <a:srgbClr val="000000"/>
                </a:solidFill>
              </a:rPr>
              <a:t>hospitalisations per population than </a:t>
            </a:r>
            <a:r>
              <a:rPr lang="en-GB" sz="2000" b="1" dirty="0">
                <a:solidFill>
                  <a:srgbClr val="0099FF"/>
                </a:solidFill>
              </a:rPr>
              <a:t>nationally </a:t>
            </a:r>
            <a:endParaRPr lang="en-GB" sz="2000" b="1" dirty="0">
              <a:solidFill>
                <a:srgbClr val="0099FF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85092" y="405625"/>
            <a:ext cx="6716765" cy="533219"/>
          </a:xfrm>
        </p:spPr>
        <p:txBody>
          <a:bodyPr>
            <a:normAutofit fontScale="90000"/>
          </a:bodyPr>
          <a:lstStyle/>
          <a:p>
            <a:r>
              <a:rPr lang="en-US" dirty="0"/>
              <a:t>Alcohol </a:t>
            </a:r>
            <a:r>
              <a:rPr lang="en-US" dirty="0" smtClean="0"/>
              <a:t>attributable </a:t>
            </a:r>
            <a:r>
              <a:rPr lang="en-US" dirty="0"/>
              <a:t>hospital admissions </a:t>
            </a:r>
            <a:br>
              <a:rPr lang="en-US" dirty="0"/>
            </a:br>
            <a:r>
              <a:rPr lang="en-GB" dirty="0" smtClean="0"/>
              <a:t>per </a:t>
            </a:r>
            <a:r>
              <a:rPr lang="en-GB" dirty="0"/>
              <a:t>100,000 adult  per y</a:t>
            </a:r>
            <a:r>
              <a:rPr lang="en-GB" dirty="0" smtClean="0"/>
              <a:t>ear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3224" y="1503771"/>
            <a:ext cx="1516819" cy="1065875"/>
          </a:xfrm>
          <a:prstGeom prst="rect">
            <a:avLst/>
          </a:prstGeom>
        </p:spPr>
      </p:pic>
      <p:pic>
        <p:nvPicPr>
          <p:cNvPr id="5" name="Picture 4"/>
          <p:cNvPicPr/>
          <p:nvPr>
            <p:extLst>
              <p:ext uri="{D42A27DB-BD31-4B8C-83A1-F6EECF244321}">
                <p14:modId xmlns:p14="http://schemas.microsoft.com/office/powerpoint/2010/main" val="2975574784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344613" y="1066800"/>
            <a:ext cx="5410200" cy="441007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707076" y="3075651"/>
            <a:ext cx="1899252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1400" b="1" dirty="0">
                <a:solidFill>
                  <a:srgbClr val="000000"/>
                </a:solidFill>
              </a:rPr>
              <a:t>More deprived areas experience higher rates of alcohol attributable deaths – and the gap between rich and poor can be bigger in many LAs than it is nationally</a:t>
            </a:r>
            <a:endParaRPr lang="en-GB" sz="1400" b="1" dirty="0">
              <a:solidFill>
                <a:srgbClr val="000000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859643" y="752439"/>
            <a:ext cx="5424714" cy="58654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Alcohol-attributable Deaths </a:t>
            </a:r>
            <a:r>
              <a:rPr lang="en-US" dirty="0"/>
              <a:t>per 100,000 Adult Population by Index of Multiple Deprivation </a:t>
            </a:r>
            <a:r>
              <a:rPr lang="en-US" dirty="0" smtClean="0"/>
              <a:t>Quintile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4310" y="1860201"/>
            <a:ext cx="845188" cy="1183215"/>
          </a:xfrm>
          <a:prstGeom prst="rect">
            <a:avLst/>
          </a:prstGeom>
        </p:spPr>
      </p:pic>
      <p:pic>
        <p:nvPicPr>
          <p:cNvPr id="5" name="Picture 4"/>
          <p:cNvPicPr/>
          <p:nvPr>
            <p:extLst>
              <p:ext uri="{D42A27DB-BD31-4B8C-83A1-F6EECF244321}">
                <p14:modId xmlns:p14="http://schemas.microsoft.com/office/powerpoint/2010/main" val="1807995679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277938" y="2024063"/>
            <a:ext cx="5305425" cy="3457575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81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4772147"/>
          </a:xfrm>
        </p:spPr>
        <p:txBody>
          <a:bodyPr>
            <a:normAutofit/>
          </a:bodyPr>
          <a:lstStyle/>
          <a:p>
            <a:r>
              <a:rPr lang="en-GB" sz="5400" dirty="0" smtClean="0"/>
              <a:t>Impact of MUP</a:t>
            </a:r>
            <a:endParaRPr lang="en-GB" sz="5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911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Impact of a 50p MUP locally?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US" dirty="0"/>
          </a:p>
        </p:txBody>
      </p:sp>
      <p:pic>
        <p:nvPicPr>
          <p:cNvPr id="8" name="Picture 7"/>
          <p:cNvPicPr/>
          <p:nvPr>
            <p:extLst>
              <p:ext uri="{D42A27DB-BD31-4B8C-83A1-F6EECF244321}">
                <p14:modId xmlns:p14="http://schemas.microsoft.com/office/powerpoint/2010/main" val="366439840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809625" y="1316038"/>
            <a:ext cx="2601913" cy="1908175"/>
          </a:xfrm>
          <a:prstGeom prst="rect">
            <a:avLst/>
          </a:prstGeom>
        </p:spPr>
      </p:pic>
      <p:pic>
        <p:nvPicPr>
          <p:cNvPr id="9" name="Picture 8"/>
          <p:cNvPicPr/>
          <p:nvPr>
            <p:extLst>
              <p:ext uri="{D42A27DB-BD31-4B8C-83A1-F6EECF244321}">
                <p14:modId xmlns:p14="http://schemas.microsoft.com/office/powerpoint/2010/main" val="3396226660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052513" y="3248025"/>
            <a:ext cx="2128837" cy="2900363"/>
          </a:xfrm>
          <a:prstGeom prst="rect">
            <a:avLst/>
          </a:prstGeom>
        </p:spPr>
      </p:pic>
      <p:pic>
        <p:nvPicPr>
          <p:cNvPr id="10" name="Picture 9"/>
          <p:cNvPicPr/>
          <p:nvPr>
            <p:extLst>
              <p:ext uri="{D42A27DB-BD31-4B8C-83A1-F6EECF244321}">
                <p14:modId xmlns:p14="http://schemas.microsoft.com/office/powerpoint/2010/main" val="1102954360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557713" y="1298575"/>
            <a:ext cx="3546475" cy="2747963"/>
          </a:xfrm>
          <a:prstGeom prst="rect">
            <a:avLst/>
          </a:prstGeom>
        </p:spPr>
      </p:pic>
      <p:pic>
        <p:nvPicPr>
          <p:cNvPr id="11" name="Picture 10"/>
          <p:cNvPicPr/>
          <p:nvPr>
            <p:extLst>
              <p:ext uri="{D42A27DB-BD31-4B8C-83A1-F6EECF244321}">
                <p14:modId xmlns:p14="http://schemas.microsoft.com/office/powerpoint/2010/main" val="85295064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894263" y="4068763"/>
            <a:ext cx="2897187" cy="2068512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0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077357" y="274638"/>
            <a:ext cx="4989286" cy="1143000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Impact</a:t>
            </a:r>
            <a:r>
              <a:rPr lang="en-US" dirty="0"/>
              <a:t> of 50p MUP on </a:t>
            </a:r>
            <a:r>
              <a:rPr lang="en-US" dirty="0" smtClean="0"/>
              <a:t>Average Weekly </a:t>
            </a:r>
            <a:r>
              <a:rPr lang="en-US" dirty="0"/>
              <a:t>Alcohol </a:t>
            </a:r>
            <a:r>
              <a:rPr lang="en-US" dirty="0" smtClean="0"/>
              <a:t>Consumption</a:t>
            </a:r>
            <a:endParaRPr lang="en-US" dirty="0"/>
          </a:p>
        </p:txBody>
      </p:sp>
      <p:pic>
        <p:nvPicPr>
          <p:cNvPr id="6" name="Picture 5"/>
          <p:cNvPicPr/>
          <p:nvPr>
            <p:extLst>
              <p:ext uri="{D42A27DB-BD31-4B8C-83A1-F6EECF244321}">
                <p14:modId xmlns:p14="http://schemas.microsoft.com/office/powerpoint/2010/main" val="369385073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328474" y="1305018"/>
            <a:ext cx="3025411" cy="3091564"/>
          </a:xfrm>
          <a:prstGeom prst="rect">
            <a:avLst/>
          </a:prstGeom>
        </p:spPr>
      </p:pic>
      <p:pic>
        <p:nvPicPr>
          <p:cNvPr id="7" name="Picture 6"/>
          <p:cNvPicPr/>
          <p:nvPr>
            <p:extLst>
              <p:ext uri="{D42A27DB-BD31-4B8C-83A1-F6EECF244321}">
                <p14:modId xmlns:p14="http://schemas.microsoft.com/office/powerpoint/2010/main" val="397344690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3195638" y="1412877"/>
            <a:ext cx="5710237" cy="410673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3EAD4E5-E9EE-429D-A8E5-A4218FD397F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22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182</Words>
  <Application>Microsoft Office PowerPoint</Application>
  <PresentationFormat>On-screen Show (4:3)</PresentationFormat>
  <Paragraphs>34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Office Theme</vt:lpstr>
      <vt:lpstr>1_Office Theme</vt:lpstr>
      <vt:lpstr>5_Custom Design</vt:lpstr>
      <vt:lpstr>Custom Design</vt:lpstr>
      <vt:lpstr>Minimum Unit Pricing (MUP)</vt:lpstr>
      <vt:lpstr>Setting the Scene</vt:lpstr>
      <vt:lpstr>The scale of the local problem  </vt:lpstr>
      <vt:lpstr>PowerPoint Presentation</vt:lpstr>
      <vt:lpstr>Alcohol attributable hospital admissions  per 100,000 adult  per year</vt:lpstr>
      <vt:lpstr>Alcohol-attributable Deaths per 100,000 Adult Population by Index of Multiple Deprivation Quintile</vt:lpstr>
      <vt:lpstr>Impact of MUP</vt:lpstr>
      <vt:lpstr>Impact of a 50p MUP locally? </vt:lpstr>
      <vt:lpstr>Impact of 50p MUP on Average Weekly Alcohol Consumption</vt:lpstr>
      <vt:lpstr>Impact of 50p MUP on alcohol related deaths is bigger in North West than Nationally</vt:lpstr>
      <vt:lpstr>Impact on alcohol related deaths is bigger in higher risk drinkers and in deprived areas</vt:lpstr>
      <vt:lpstr>A 50p MUP is around  10 times more effective than a 30p threshold &amp;   2 times more effective than a 40p threshold</vt:lpstr>
      <vt:lpstr>Impact on Alcohol Sales  for Business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Minimum Unit Pricing (MUP)</dc:title>
  <dc:creator>Robert Pryce</dc:creator>
  <cp:lastModifiedBy>Robert Pryce</cp:lastModifiedBy>
  <cp:revision>1</cp:revision>
  <dcterms:created xsi:type="dcterms:W3CDTF">2018-11-06T16:33:52Z</dcterms:created>
  <dcterms:modified xsi:type="dcterms:W3CDTF">2018-11-06T16:35:02Z</dcterms:modified>
</cp:coreProperties>
</file>