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B6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097B04-A240-4FFD-AD1C-1017ABEAE8E8}" v="4" dt="2026-04-29T15:48:11.1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3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Graf" userId="40f21f9886fee5ee" providerId="LiveId" clId="{6746B284-D0C7-4E89-91D0-F28DCEB1BEC1}"/>
    <pc:docChg chg="custSel addSld delSld modSld">
      <pc:chgData name="Claire Graf" userId="40f21f9886fee5ee" providerId="LiveId" clId="{6746B284-D0C7-4E89-91D0-F28DCEB1BEC1}" dt="2026-04-29T15:49:51.777" v="58" actId="27636"/>
      <pc:docMkLst>
        <pc:docMk/>
      </pc:docMkLst>
      <pc:sldChg chg="del">
        <pc:chgData name="Claire Graf" userId="40f21f9886fee5ee" providerId="LiveId" clId="{6746B284-D0C7-4E89-91D0-F28DCEB1BEC1}" dt="2026-04-29T15:48:21.475" v="56" actId="47"/>
        <pc:sldMkLst>
          <pc:docMk/>
          <pc:sldMk cId="3708975876" sldId="256"/>
        </pc:sldMkLst>
      </pc:sldChg>
      <pc:sldChg chg="modSp mod">
        <pc:chgData name="Claire Graf" userId="40f21f9886fee5ee" providerId="LiveId" clId="{6746B284-D0C7-4E89-91D0-F28DCEB1BEC1}" dt="2026-04-29T15:49:51.777" v="58" actId="27636"/>
        <pc:sldMkLst>
          <pc:docMk/>
          <pc:sldMk cId="4288475496" sldId="257"/>
        </pc:sldMkLst>
        <pc:spChg chg="mod">
          <ac:chgData name="Claire Graf" userId="40f21f9886fee5ee" providerId="LiveId" clId="{6746B284-D0C7-4E89-91D0-F28DCEB1BEC1}" dt="2026-04-29T15:49:51.777" v="58" actId="27636"/>
          <ac:spMkLst>
            <pc:docMk/>
            <pc:sldMk cId="4288475496" sldId="257"/>
            <ac:spMk id="3" creationId="{594D837B-0449-C540-35CD-0961A48044CC}"/>
          </ac:spMkLst>
        </pc:spChg>
      </pc:sldChg>
      <pc:sldChg chg="del">
        <pc:chgData name="Claire Graf" userId="40f21f9886fee5ee" providerId="LiveId" clId="{6746B284-D0C7-4E89-91D0-F28DCEB1BEC1}" dt="2026-04-29T15:47:05.626" v="17" actId="47"/>
        <pc:sldMkLst>
          <pc:docMk/>
          <pc:sldMk cId="1006033933" sldId="258"/>
        </pc:sldMkLst>
      </pc:sldChg>
      <pc:sldChg chg="del">
        <pc:chgData name="Claire Graf" userId="40f21f9886fee5ee" providerId="LiveId" clId="{6746B284-D0C7-4E89-91D0-F28DCEB1BEC1}" dt="2026-04-29T15:47:04.018" v="16" actId="47"/>
        <pc:sldMkLst>
          <pc:docMk/>
          <pc:sldMk cId="2790155619" sldId="259"/>
        </pc:sldMkLst>
      </pc:sldChg>
      <pc:sldChg chg="modSp new mod">
        <pc:chgData name="Claire Graf" userId="40f21f9886fee5ee" providerId="LiveId" clId="{6746B284-D0C7-4E89-91D0-F28DCEB1BEC1}" dt="2026-04-29T15:45:38.568" v="15" actId="255"/>
        <pc:sldMkLst>
          <pc:docMk/>
          <pc:sldMk cId="783560235" sldId="260"/>
        </pc:sldMkLst>
        <pc:spChg chg="mod">
          <ac:chgData name="Claire Graf" userId="40f21f9886fee5ee" providerId="LiveId" clId="{6746B284-D0C7-4E89-91D0-F28DCEB1BEC1}" dt="2026-04-29T15:45:38.568" v="15" actId="255"/>
          <ac:spMkLst>
            <pc:docMk/>
            <pc:sldMk cId="783560235" sldId="260"/>
            <ac:spMk id="2" creationId="{9F53132F-F396-B0D4-5765-C1BA0F864BD0}"/>
          </ac:spMkLst>
        </pc:spChg>
        <pc:spChg chg="mod">
          <ac:chgData name="Claire Graf" userId="40f21f9886fee5ee" providerId="LiveId" clId="{6746B284-D0C7-4E89-91D0-F28DCEB1BEC1}" dt="2026-04-29T15:45:16.824" v="13" actId="20577"/>
          <ac:spMkLst>
            <pc:docMk/>
            <pc:sldMk cId="783560235" sldId="260"/>
            <ac:spMk id="3" creationId="{300FA8D3-D5AE-565A-EFE3-CC2C8465AA5E}"/>
          </ac:spMkLst>
        </pc:spChg>
      </pc:sldChg>
      <pc:sldChg chg="modSp new mod">
        <pc:chgData name="Claire Graf" userId="40f21f9886fee5ee" providerId="LiveId" clId="{6746B284-D0C7-4E89-91D0-F28DCEB1BEC1}" dt="2026-04-29T15:48:15.362" v="55" actId="255"/>
        <pc:sldMkLst>
          <pc:docMk/>
          <pc:sldMk cId="2011917029" sldId="261"/>
        </pc:sldMkLst>
        <pc:spChg chg="mod">
          <ac:chgData name="Claire Graf" userId="40f21f9886fee5ee" providerId="LiveId" clId="{6746B284-D0C7-4E89-91D0-F28DCEB1BEC1}" dt="2026-04-29T15:48:15.362" v="55" actId="255"/>
          <ac:spMkLst>
            <pc:docMk/>
            <pc:sldMk cId="2011917029" sldId="261"/>
            <ac:spMk id="2" creationId="{9D566629-CB8C-E979-9A4A-AFABAF01999F}"/>
          </ac:spMkLst>
        </pc:spChg>
        <pc:spChg chg="mod">
          <ac:chgData name="Claire Graf" userId="40f21f9886fee5ee" providerId="LiveId" clId="{6746B284-D0C7-4E89-91D0-F28DCEB1BEC1}" dt="2026-04-29T15:47:55.961" v="53" actId="20577"/>
          <ac:spMkLst>
            <pc:docMk/>
            <pc:sldMk cId="2011917029" sldId="261"/>
            <ac:spMk id="3" creationId="{9504680B-6D3B-F0A3-4E75-9EB8D45C2D0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E98C5-7CDD-4BDC-82AF-C624116B9E6E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0F3CF-070F-4E83-A3FE-E310AC385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338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82F9-3BD4-47DF-3433-32387169A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F5B970-D0DE-5F03-35A0-7C883FD2B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A7501-6EF4-1752-77D2-81540762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9D7E4C6-D759-4259-83A2-FA292ED53207}" type="datetime1">
              <a:rPr lang="en-GB" smtClean="0"/>
              <a:pPr/>
              <a:t>29/04/2026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D70C65-A70C-73A4-76BC-D7DEFCF7C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Claire Graf Consulting | clairegraf.co.uk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C9CF4-9501-7CD3-7DC3-1CD41E993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AAF73FE-5160-4681-89FA-49562FEF0F6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4796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0728C-83C2-DC5A-2F5C-2F9915210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226597-CFB1-6680-9364-16A28E405F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63CA8-AC51-B23A-6FD2-6D688A704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D4D46-5F3F-4B1E-9AE5-6C96C9827900}" type="datetime1">
              <a:rPr lang="en-GB" smtClean="0"/>
              <a:t>29/04/2026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ADDCD-3857-65CD-CB58-5A897604E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861E08-261C-3E8E-3319-220EAEA32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30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895F35-667A-3233-5E87-8A95FCC574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D8614-E4B8-96E1-D350-7B9BB1F192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6E90F-839A-1BD6-8FEB-60BD5F7C3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ABB12-E150-4E89-9608-BD7A01A670ED}" type="datetime1">
              <a:rPr lang="en-GB" smtClean="0"/>
              <a:t>29/04/2026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669F1-310A-3E5B-B6B6-549311B8E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5220E-493F-F807-D95D-46E273152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862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1DA67-4281-E609-AA36-4ECECC86F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1D655-74E7-28B0-290C-BCA699F99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8C04E-B875-7AEA-61F5-7FE6D73A5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4542A51-68C2-4E99-9005-7FADC3A176B4}" type="datetime1">
              <a:rPr lang="en-GB" smtClean="0"/>
              <a:pPr/>
              <a:t>29/04/2026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A0EB2-BEAE-BE88-DC92-4173E7A9D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Claire Graf Consulting | clairegraf.co.uk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3356D-10C4-C278-A6E0-1DF131A93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AAF73FE-5160-4681-89FA-49562FEF0F6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831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D10FF-F4EC-C63E-71CC-9203388D5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08EA9-E466-D9C4-E8FA-7A4FF41FA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D186D-E157-A101-E65E-8EE3806C2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4A6A6-39D5-4A8D-8939-B7E1421557A6}" type="datetime1">
              <a:rPr lang="en-GB" smtClean="0"/>
              <a:t>29/04/2026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04391-E372-3A96-ED0A-2FE8EE62E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C5A04-9AFE-1485-A680-D98AE1055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963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F4B91-E749-5B11-C8ED-CAE6156A2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5B1BC-4900-A04E-F7B0-B840CA3BE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A0E2CA-4C9D-2318-2635-E99B3B6ED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A106C0-D4DE-8926-5C61-E44D04E10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23CA-037A-4F95-8A42-90FAD2075144}" type="datetime1">
              <a:rPr lang="en-GB" smtClean="0"/>
              <a:t>29/04/2026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74A0CC-0939-2977-843C-A6F422421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BAA00-5780-129E-97A0-BC01CEE5C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18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6CCE4-1069-167E-7ADC-177F41E70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D8479-03BB-5D5D-EDD3-C94362968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CF3AB-3C7A-2E6C-CB70-D7DB125DA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96E55-04E0-861F-EC2F-C4798A6F3C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9B50DB-FFF0-B17F-9302-6BD0C4059C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942125-9E93-0050-2AF5-975B4342D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B39E0-87F3-4114-A59D-99CD68EE77BE}" type="datetime1">
              <a:rPr lang="en-GB" smtClean="0"/>
              <a:t>29/04/2026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F710C7-A1D6-2E00-46FE-202D54060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02C03C-1D50-B60C-FA3D-23ABAF6FE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97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F430F-6C38-6D3A-AA9B-E11025624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26B1D6-0118-971C-0918-FB7F7D07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97E2-27E5-490C-AB5B-24A0977AC795}" type="datetime1">
              <a:rPr lang="en-GB" smtClean="0"/>
              <a:t>29/04/2026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7A5E2A-C449-F2DD-7258-862B3A22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C951F3-EC83-E3CB-5D87-3AB2D1B2E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42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F45E47-5D91-2D3E-CF47-26BFCD184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EE62F-98C9-43FC-942C-85B20104F5A7}" type="datetime1">
              <a:rPr lang="en-GB" smtClean="0"/>
              <a:t>29/04/2026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9E4300-C89C-F867-0A2B-50E91C172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4BF7E-8D94-D0BE-3B35-EA3B4B095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52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FD71E-FE70-0B9B-B413-CE369B43A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CE442-B3F9-D02A-1749-EC3BA09F3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0E7FA1-2BB5-9723-2A5E-7FD1D83C9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AD996-B6E0-0925-A9DC-32CF43641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7CDE-3860-4647-8160-B38ED4296847}" type="datetime1">
              <a:rPr lang="en-GB" smtClean="0"/>
              <a:t>29/04/2026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56F472-E1E2-9E16-4BCD-4685102D7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FEBE7-7328-1D6B-1EA0-04B72B31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267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D287C-59D0-F55D-6F0A-45BDD5C23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A7CBA8-5FDC-EC22-182A-385EC64101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44930C-0771-8558-083E-553F6F5A50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2F3EA6-9416-31A1-70D8-B7B8E1851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A7CD2-A1E9-489C-A6FA-CE4E291C8B0E}" type="datetime1">
              <a:rPr lang="en-GB" smtClean="0"/>
              <a:t>29/04/2026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838550-A21D-A0B9-43DF-2029CF08C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00A0AA-B6B6-0396-CD7F-660D6D58A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95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EB6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819244-FF07-8C4F-3B61-CBCF07269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A8254C-43F0-2392-7293-CEFFD4ACC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85A1E-8883-B5C9-39A5-4628976026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A55B2F7F-5E27-49F0-9E60-62856E69EC00}" type="datetime1">
              <a:rPr lang="en-GB" smtClean="0"/>
              <a:t>29/04/2026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E2A36-43D3-082C-724E-800681944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Claire Graf Consulting | clairegraf.co.uk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F1882-8297-B1DA-EE52-5DF6871CD4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AAF73FE-5160-4681-89FA-49562FEF0F69}" type="slidenum">
              <a:rPr lang="en-GB" smtClean="0"/>
              <a:pPr/>
              <a:t>‹#›</a:t>
            </a:fld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" name="Picture 9" descr="The image depicts a vibrant, red arrow with a looping, swirling line and a splash of multicolored light effects, symbolizing direction and motion.&#10;&#10;AI-generated content may be incorrect.">
            <a:extLst>
              <a:ext uri="{FF2B5EF4-FFF2-40B4-BE49-F238E27FC236}">
                <a16:creationId xmlns:a16="http://schemas.microsoft.com/office/drawing/2014/main" id="{9ACCC84D-B4A1-9E31-8491-58FD0E53267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933" y="6391273"/>
            <a:ext cx="461966" cy="29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343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1A5DD-BB74-9036-2DC4-47063873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Labour of Inclusion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837B-0449-C540-35CD-0961A4804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Inclusion = reduction of LoI on the Disabled person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How can this be measured? Effort (kcals), time (mins, hours)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Reduction can take two forms: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- true reduction LoI</a:t>
            </a:r>
            <a:r>
              <a:rPr lang="en-GB" baseline="-25000" dirty="0"/>
              <a:t>prior</a:t>
            </a:r>
            <a:r>
              <a:rPr lang="en-GB" dirty="0"/>
              <a:t>&gt;LoI</a:t>
            </a:r>
            <a:r>
              <a:rPr lang="en-GB" baseline="-25000" dirty="0"/>
              <a:t>post</a:t>
            </a:r>
          </a:p>
          <a:p>
            <a:pPr marL="0" indent="0">
              <a:buNone/>
            </a:pPr>
            <a:r>
              <a:rPr lang="en-GB" dirty="0"/>
              <a:t>-shift of burden LoI moves Disabled person -&gt; system</a:t>
            </a:r>
          </a:p>
          <a:p>
            <a:pPr marL="0" indent="0">
              <a:buNone/>
            </a:pPr>
            <a:r>
              <a:rPr lang="en-GB" dirty="0"/>
              <a:t>-a mixture of both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B9C20-EBD3-DE4E-FCE8-39E59AC7E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2A51-68C2-4E99-9005-7FADC3A176B4}" type="datetime1">
              <a:rPr lang="en-GB" smtClean="0"/>
              <a:pPr/>
              <a:t>29/04/2026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2A282-B417-D0E4-0055-858575130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5A92E-7B93-1DA0-0ABD-71DA6761F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8475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3132F-F396-B0D4-5765-C1BA0F864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How do we support recruitment and progression?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FA8D3-D5AE-565A-EFE3-CC2C8465A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Not by: </a:t>
            </a:r>
          </a:p>
          <a:p>
            <a:pPr marL="457200" lvl="1" indent="0">
              <a:buNone/>
            </a:pPr>
            <a:r>
              <a:rPr lang="en-US" dirty="0"/>
              <a:t>awareness alone </a:t>
            </a:r>
          </a:p>
          <a:p>
            <a:pPr marL="457200" lvl="1" indent="0">
              <a:buNone/>
            </a:pPr>
            <a:r>
              <a:rPr lang="en-US" dirty="0"/>
              <a:t>individual goodwill </a:t>
            </a:r>
          </a:p>
          <a:p>
            <a:pPr marL="457200" lvl="1" indent="0">
              <a:buNone/>
            </a:pPr>
            <a:r>
              <a:rPr lang="en-US" dirty="0"/>
              <a:t>isolated adjustments </a:t>
            </a:r>
          </a:p>
          <a:p>
            <a:pPr marL="0" indent="0">
              <a:buNone/>
            </a:pPr>
            <a:r>
              <a:rPr lang="en-US" dirty="0"/>
              <a:t>But by: </a:t>
            </a:r>
            <a:r>
              <a:rPr lang="en-US" b="1" dirty="0"/>
              <a:t>systematically reducing LoI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recruitment = entry LoI </a:t>
            </a:r>
          </a:p>
          <a:p>
            <a:pPr marL="0" indent="0">
              <a:buNone/>
            </a:pPr>
            <a:r>
              <a:rPr lang="en-US" dirty="0"/>
              <a:t>progression = sustained LoI 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→ Careers fail when LoI &gt; capacity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23BC5-E850-72F6-79F7-FFE54361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2A51-68C2-4E99-9005-7FADC3A176B4}" type="datetime1">
              <a:rPr lang="en-GB" smtClean="0"/>
              <a:pPr/>
              <a:t>29/04/2026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E1B3F-A33F-4B94-0D66-A44A064AA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4A287-A537-20DB-6C95-0B802191E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56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66629-CB8C-E979-9A4A-AFABAF019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Actionable inclusion requires systems that reduce LoI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4680B-6D3B-F0A3-4E75-9EB8D45C2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To reduce LoI, we need: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1. Good policy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needs-based </a:t>
            </a:r>
          </a:p>
          <a:p>
            <a:pPr marL="0" indent="0">
              <a:buNone/>
            </a:pPr>
            <a:r>
              <a:rPr lang="en-US" dirty="0"/>
              <a:t>Universal Design + tailoring 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dirty="0"/>
              <a:t>2. Good implementation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resourced </a:t>
            </a:r>
          </a:p>
          <a:p>
            <a:pPr marL="0" indent="0">
              <a:buNone/>
            </a:pPr>
            <a:r>
              <a:rPr lang="en-US" dirty="0"/>
              <a:t>reliable </a:t>
            </a:r>
          </a:p>
          <a:p>
            <a:pPr marL="0" indent="0">
              <a:buNone/>
            </a:pPr>
            <a:r>
              <a:rPr lang="en-US" dirty="0"/>
              <a:t>designed for real conditions</a:t>
            </a:r>
          </a:p>
          <a:p>
            <a:pPr marL="0" indent="0">
              <a:buNone/>
            </a:pPr>
            <a:r>
              <a:rPr lang="en-US" dirty="0"/>
              <a:t>measured for success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C9D10-96B8-2130-D070-A2B7454E0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42A51-68C2-4E99-9005-7FADC3A176B4}" type="datetime1">
              <a:rPr lang="en-GB" smtClean="0"/>
              <a:pPr/>
              <a:t>29/04/2026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43CBE-A577-D754-721F-0C5A42CED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Claire Graf Consulting | clairegraf.co.uk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DFEC2-A276-022E-1DCA-C62CB7945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F73FE-5160-4681-89FA-49562FEF0F69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1917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0CDB370-C8A8-4D8E-A81E-E2B21736EB19}" vid="{C711B438-50A8-46DD-A1C2-8612E603C34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47</TotalTime>
  <Words>166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Labour of Inclusion</vt:lpstr>
      <vt:lpstr>How do we support recruitment and progression?</vt:lpstr>
      <vt:lpstr>Actionable inclusion requires systems that reduce LoI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Graf</dc:creator>
  <cp:lastModifiedBy>Claire Graf</cp:lastModifiedBy>
  <cp:revision>1</cp:revision>
  <dcterms:created xsi:type="dcterms:W3CDTF">2026-04-29T14:45:56Z</dcterms:created>
  <dcterms:modified xsi:type="dcterms:W3CDTF">2026-04-29T15:50:00Z</dcterms:modified>
</cp:coreProperties>
</file>