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8" r:id="rId5"/>
    <p:sldMasterId id="2147483705" r:id="rId6"/>
    <p:sldMasterId id="2147483687" r:id="rId7"/>
  </p:sldMasterIdLst>
  <p:sldIdLst>
    <p:sldId id="256" r:id="rId8"/>
    <p:sldId id="263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119F766-A8CB-4DB9-B5C4-DE275E388F62}">
          <p14:sldIdLst>
            <p14:sldId id="256"/>
            <p14:sldId id="263"/>
            <p14:sldId id="262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253"/>
    <a:srgbClr val="212C51"/>
    <a:srgbClr val="001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5"/>
  </p:normalViewPr>
  <p:slideViewPr>
    <p:cSldViewPr snapToGrid="0" snapToObjects="1">
      <p:cViewPr varScale="1">
        <p:scale>
          <a:sx n="82" d="100"/>
          <a:sy n="82" d="100"/>
        </p:scale>
        <p:origin x="8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747312" y="2098675"/>
            <a:ext cx="3473450" cy="311308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458458" y="2098675"/>
            <a:ext cx="3473450" cy="311308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302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04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747312" y="2098675"/>
            <a:ext cx="3473450" cy="311308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458458" y="2098675"/>
            <a:ext cx="3473450" cy="311308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276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3597214"/>
            <a:ext cx="12192000" cy="4399632"/>
            <a:chOff x="0" y="3597214"/>
            <a:chExt cx="12192000" cy="4399632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597214"/>
              <a:ext cx="12192000" cy="388424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 userDrawn="1"/>
          </p:nvSpPr>
          <p:spPr>
            <a:xfrm>
              <a:off x="10232774" y="6359238"/>
              <a:ext cx="1953685" cy="1637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10806546" y="6092736"/>
              <a:ext cx="733103" cy="9365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27081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986726" y="1"/>
            <a:ext cx="5205273" cy="958787"/>
          </a:xfrm>
          <a:prstGeom prst="rect">
            <a:avLst/>
          </a:prstGeom>
          <a:solidFill>
            <a:srgbClr val="1E2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9CECFB-F332-422E-819E-F4F23F84CD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97576" y="1638797"/>
            <a:ext cx="7796847" cy="358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716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276" y="2166637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240163" y="2170842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320675" y="379413"/>
            <a:ext cx="8197249" cy="149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4594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903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747312" y="2098675"/>
            <a:ext cx="3473450" cy="3113088"/>
          </a:xfrm>
          <a:prstGeom prst="rect">
            <a:avLst/>
          </a:prstGeom>
          <a:ln>
            <a:solidFill>
              <a:srgbClr val="1E2253"/>
            </a:solidFill>
          </a:ln>
        </p:spPr>
        <p:txBody>
          <a:bodyPr/>
          <a:lstStyle>
            <a:lvl1pPr>
              <a:defRPr>
                <a:solidFill>
                  <a:srgbClr val="212C5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458458" y="2098675"/>
            <a:ext cx="3473450" cy="3113088"/>
          </a:xfrm>
          <a:prstGeom prst="rect">
            <a:avLst/>
          </a:prstGeom>
          <a:ln>
            <a:solidFill>
              <a:srgbClr val="1E2253"/>
            </a:solidFill>
          </a:ln>
        </p:spPr>
        <p:txBody>
          <a:bodyPr/>
          <a:lstStyle>
            <a:lvl1pPr>
              <a:defRPr>
                <a:solidFill>
                  <a:srgbClr val="212C5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732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43" y="4962675"/>
            <a:ext cx="12469365" cy="232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7880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906827" y="0"/>
            <a:ext cx="5285173" cy="941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9E3F73-47F9-4237-912D-4FEE19B806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97576" y="1639879"/>
            <a:ext cx="7796847" cy="357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1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276" y="2166637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2253"/>
                </a:solidFill>
              </a:defRPr>
            </a:lvl1pPr>
            <a:lvl2pPr>
              <a:defRPr>
                <a:solidFill>
                  <a:srgbClr val="1E2253"/>
                </a:solidFill>
              </a:defRPr>
            </a:lvl2pPr>
            <a:lvl3pPr>
              <a:defRPr>
                <a:solidFill>
                  <a:srgbClr val="1E2253"/>
                </a:solidFill>
              </a:defRPr>
            </a:lvl3pPr>
            <a:lvl4pPr>
              <a:defRPr>
                <a:solidFill>
                  <a:srgbClr val="1E2253"/>
                </a:solidFill>
              </a:defRPr>
            </a:lvl4pPr>
            <a:lvl5pPr>
              <a:defRPr>
                <a:solidFill>
                  <a:srgbClr val="1E2253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240163" y="2170842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2253"/>
                </a:solidFill>
              </a:defRPr>
            </a:lvl1pPr>
            <a:lvl2pPr>
              <a:defRPr>
                <a:solidFill>
                  <a:srgbClr val="1E2253"/>
                </a:solidFill>
              </a:defRPr>
            </a:lvl2pPr>
            <a:lvl3pPr>
              <a:defRPr>
                <a:solidFill>
                  <a:srgbClr val="1E2253"/>
                </a:solidFill>
              </a:defRPr>
            </a:lvl3pPr>
            <a:lvl4pPr>
              <a:defRPr>
                <a:solidFill>
                  <a:srgbClr val="1E2253"/>
                </a:solidFill>
              </a:defRPr>
            </a:lvl4pPr>
            <a:lvl5pPr>
              <a:defRPr>
                <a:solidFill>
                  <a:srgbClr val="1E2253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320675" y="379413"/>
            <a:ext cx="8197249" cy="149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225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054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3597214"/>
            <a:ext cx="12192000" cy="4399632"/>
            <a:chOff x="0" y="3597214"/>
            <a:chExt cx="12192000" cy="4399632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597214"/>
              <a:ext cx="12192000" cy="388424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 userDrawn="1"/>
          </p:nvSpPr>
          <p:spPr>
            <a:xfrm>
              <a:off x="10232774" y="6359238"/>
              <a:ext cx="1953685" cy="1637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10806546" y="6092736"/>
              <a:ext cx="733103" cy="9365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69968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25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782540" y="1"/>
            <a:ext cx="5409460" cy="683580"/>
          </a:xfrm>
          <a:prstGeom prst="rect">
            <a:avLst/>
          </a:prstGeom>
          <a:solidFill>
            <a:srgbClr val="1E2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262231" y="1638300"/>
            <a:ext cx="7796847" cy="358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7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276" y="2166637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240163" y="2170842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320675" y="379413"/>
            <a:ext cx="8197249" cy="149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241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547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747312" y="2098675"/>
            <a:ext cx="3473450" cy="3113088"/>
          </a:xfrm>
          <a:prstGeom prst="rect">
            <a:avLst/>
          </a:prstGeom>
          <a:ln>
            <a:solidFill>
              <a:srgbClr val="1E2253"/>
            </a:solidFill>
          </a:ln>
        </p:spPr>
        <p:txBody>
          <a:bodyPr/>
          <a:lstStyle>
            <a:lvl1pPr>
              <a:defRPr>
                <a:solidFill>
                  <a:srgbClr val="212C5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458458" y="2098675"/>
            <a:ext cx="3473450" cy="3113088"/>
          </a:xfrm>
          <a:prstGeom prst="rect">
            <a:avLst/>
          </a:prstGeom>
          <a:ln>
            <a:solidFill>
              <a:srgbClr val="1E2253"/>
            </a:solidFill>
          </a:ln>
        </p:spPr>
        <p:txBody>
          <a:bodyPr/>
          <a:lstStyle>
            <a:lvl1pPr>
              <a:defRPr>
                <a:solidFill>
                  <a:srgbClr val="212C5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0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43" y="4962675"/>
            <a:ext cx="12469365" cy="232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8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960093" y="0"/>
            <a:ext cx="5231907" cy="9499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795437-07D7-4386-BEA5-4A1D1158FE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97576" y="1639382"/>
            <a:ext cx="7796847" cy="357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72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276" y="2166637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2253"/>
                </a:solidFill>
              </a:defRPr>
            </a:lvl1pPr>
            <a:lvl2pPr>
              <a:defRPr>
                <a:solidFill>
                  <a:srgbClr val="1E2253"/>
                </a:solidFill>
              </a:defRPr>
            </a:lvl2pPr>
            <a:lvl3pPr>
              <a:defRPr>
                <a:solidFill>
                  <a:srgbClr val="1E2253"/>
                </a:solidFill>
              </a:defRPr>
            </a:lvl3pPr>
            <a:lvl4pPr>
              <a:defRPr>
                <a:solidFill>
                  <a:srgbClr val="1E2253"/>
                </a:solidFill>
              </a:defRPr>
            </a:lvl4pPr>
            <a:lvl5pPr>
              <a:defRPr>
                <a:solidFill>
                  <a:srgbClr val="1E2253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240163" y="2170842"/>
            <a:ext cx="5551487" cy="44640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2253"/>
                </a:solidFill>
              </a:defRPr>
            </a:lvl1pPr>
            <a:lvl2pPr>
              <a:defRPr>
                <a:solidFill>
                  <a:srgbClr val="1E2253"/>
                </a:solidFill>
              </a:defRPr>
            </a:lvl2pPr>
            <a:lvl3pPr>
              <a:defRPr>
                <a:solidFill>
                  <a:srgbClr val="1E2253"/>
                </a:solidFill>
              </a:defRPr>
            </a:lvl3pPr>
            <a:lvl4pPr>
              <a:defRPr>
                <a:solidFill>
                  <a:srgbClr val="1E2253"/>
                </a:solidFill>
              </a:defRPr>
            </a:lvl4pPr>
            <a:lvl5pPr>
              <a:defRPr>
                <a:solidFill>
                  <a:srgbClr val="1E2253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320675" y="379413"/>
            <a:ext cx="8197249" cy="149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225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14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2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732769" y="184728"/>
            <a:ext cx="5312940" cy="77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41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67" r:id="rId4"/>
    <p:sldLayoutId id="214748367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F26D624-73CD-470A-83E7-B6D7D02D009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728026" y="166254"/>
            <a:ext cx="5303955" cy="77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1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4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667AA-DC03-4D52-ADB2-F0D90C8C2993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278BE-24EE-4F3F-A5F8-83E76E4315F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2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A98C3BD-5488-4996-9734-750EC9AEA5C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751247" y="185738"/>
            <a:ext cx="5312930" cy="77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83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9FA8E3-A187-409A-ACC4-5396316B0A4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6792680" y="157018"/>
            <a:ext cx="5303955" cy="77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385" y="1044121"/>
            <a:ext cx="1124355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How women academics with (mental) health conditions are making an impact on research culture /workplace environment ? </a:t>
            </a:r>
          </a:p>
          <a:p>
            <a:endParaRPr lang="en-GB" sz="3000" b="1" dirty="0">
              <a:solidFill>
                <a:srgbClr val="FF0000"/>
              </a:solidFill>
            </a:endParaRPr>
          </a:p>
          <a:p>
            <a:r>
              <a:rPr lang="en-GB" sz="3000" b="1" dirty="0">
                <a:solidFill>
                  <a:srgbClr val="FF0000"/>
                </a:solidFill>
              </a:rPr>
              <a:t>BA/UKRI EDICa Project- Reorganising inclusion in contemporary academia</a:t>
            </a:r>
            <a:endParaRPr lang="en-GB" sz="3000" b="1" dirty="0">
              <a:solidFill>
                <a:schemeClr val="bg2"/>
              </a:solidFill>
            </a:endParaRPr>
          </a:p>
          <a:p>
            <a:r>
              <a:rPr lang="en-GB" b="1" i="1" dirty="0">
                <a:solidFill>
                  <a:srgbClr val="FF0000"/>
                </a:solidFill>
              </a:rPr>
              <a:t>investigates how institutional structures, cultural expectations, and workload distribution contribute to mental health challenges, and how these intersect with broader issues of equalities and workplace inclusion. </a:t>
            </a:r>
          </a:p>
          <a:p>
            <a:endParaRPr lang="en-GB" b="1" dirty="0">
              <a:solidFill>
                <a:schemeClr val="bg2"/>
              </a:solidFill>
            </a:endParaRPr>
          </a:p>
          <a:p>
            <a:r>
              <a:rPr lang="en-GB" i="1" dirty="0">
                <a:solidFill>
                  <a:schemeClr val="accent4"/>
                </a:solidFill>
              </a:rPr>
              <a:t>     60 semi-structured interviews with self-identifying women academics across UK HEIs. </a:t>
            </a:r>
          </a:p>
          <a:p>
            <a:r>
              <a:rPr lang="en-GB" i="1" dirty="0">
                <a:solidFill>
                  <a:schemeClr val="accent4"/>
                </a:solidFill>
              </a:rPr>
              <a:t>    6 focus groups and follow-up interviews with HR/equality managers, national policymakers, and REF leads. </a:t>
            </a:r>
          </a:p>
          <a:p>
            <a:r>
              <a:rPr lang="en-GB" i="1" dirty="0">
                <a:solidFill>
                  <a:schemeClr val="accent4"/>
                </a:solidFill>
              </a:rPr>
              <a:t>    Policy review of sectoral and national documents</a:t>
            </a:r>
            <a:endParaRPr lang="en-GB" i="1" dirty="0">
              <a:solidFill>
                <a:srgbClr val="FF0000"/>
              </a:solidFill>
            </a:endParaRPr>
          </a:p>
          <a:p>
            <a:endParaRPr lang="en-GB" b="1" dirty="0">
              <a:solidFill>
                <a:srgbClr val="FF0000"/>
              </a:solidFill>
            </a:endParaRPr>
          </a:p>
          <a:p>
            <a:endParaRPr lang="en-GB" dirty="0">
              <a:solidFill>
                <a:schemeClr val="bg2"/>
              </a:solidFill>
            </a:endParaRPr>
          </a:p>
          <a:p>
            <a:endParaRPr lang="en-GB" dirty="0">
              <a:solidFill>
                <a:schemeClr val="bg2"/>
              </a:solidFill>
            </a:endParaRPr>
          </a:p>
          <a:p>
            <a:endParaRPr lang="en-GB" dirty="0">
              <a:solidFill>
                <a:schemeClr val="bg2"/>
              </a:solidFill>
            </a:endParaRPr>
          </a:p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8FE7F2-8C7D-4041-A5EC-CBB4F6E585F0}"/>
              </a:ext>
            </a:extLst>
          </p:cNvPr>
          <p:cNvSpPr txBox="1"/>
          <p:nvPr/>
        </p:nvSpPr>
        <p:spPr>
          <a:xfrm>
            <a:off x="6335486" y="3200400"/>
            <a:ext cx="11321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42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EA08F44-709A-C93F-D670-169FB6283F39}"/>
              </a:ext>
            </a:extLst>
          </p:cNvPr>
          <p:cNvSpPr txBox="1"/>
          <p:nvPr/>
        </p:nvSpPr>
        <p:spPr>
          <a:xfrm>
            <a:off x="597159" y="889844"/>
            <a:ext cx="11028783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Invisible workforce doing invisible labour-how? 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Workload Inequities: </a:t>
            </a:r>
            <a:r>
              <a:rPr lang="en-GB" sz="2400" dirty="0">
                <a:solidFill>
                  <a:schemeClr val="bg2"/>
                </a:solidFill>
              </a:rPr>
              <a:t>pastoral and administrative emotionally taxing, unrecognised and  exacerbates MHCs 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Career Progression Barriers: </a:t>
            </a:r>
            <a:r>
              <a:rPr lang="en-GB" sz="2400" dirty="0">
                <a:solidFill>
                  <a:schemeClr val="bg2"/>
                </a:solidFill>
              </a:rPr>
              <a:t>Gendered workloads, lack of networking and mentoring opportunities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Institutional Support Gaps: </a:t>
            </a:r>
            <a:r>
              <a:rPr lang="en-GB" sz="2400" dirty="0">
                <a:solidFill>
                  <a:schemeClr val="bg2"/>
                </a:solidFill>
              </a:rPr>
              <a:t>Disclosure, support is often tokenistic /ineffective, systemic stressors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Individualisation MHCs: </a:t>
            </a:r>
            <a:r>
              <a:rPr lang="en-GB" sz="2400" dirty="0">
                <a:solidFill>
                  <a:schemeClr val="bg2"/>
                </a:solidFill>
              </a:rPr>
              <a:t>Institutions often shift responsibility , ignoring structural causes, perpetuating stigma. </a:t>
            </a:r>
          </a:p>
          <a:p>
            <a:r>
              <a:rPr lang="en-GB" sz="2400" dirty="0">
                <a:solidFill>
                  <a:srgbClr val="FF0000"/>
                </a:solidFill>
              </a:rPr>
              <a:t>Ideal worker norms: </a:t>
            </a:r>
            <a:r>
              <a:rPr lang="en-GB" sz="2400" dirty="0">
                <a:solidFill>
                  <a:schemeClr val="bg2"/>
                </a:solidFill>
              </a:rPr>
              <a:t>exclusion and marginalisation for MHCs, patronising behaviour from senior colleagues, with limited institutional resource</a:t>
            </a:r>
          </a:p>
          <a:p>
            <a:r>
              <a:rPr lang="en-GB" sz="2400" dirty="0">
                <a:solidFill>
                  <a:srgbClr val="FF0000"/>
                </a:solidFill>
              </a:rPr>
              <a:t>Accumulated effect of intersectionality  </a:t>
            </a:r>
            <a:r>
              <a:rPr lang="en-GB" sz="2400" dirty="0">
                <a:solidFill>
                  <a:schemeClr val="bg1"/>
                </a:solidFill>
              </a:rPr>
              <a:t>goes above and beyond one aspect of marginalisation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682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8FA5B-F179-E0A3-BFF5-0A00FB3A4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16427C-7AF4-B8AD-330D-971A93095457}"/>
              </a:ext>
            </a:extLst>
          </p:cNvPr>
          <p:cNvSpPr txBox="1"/>
          <p:nvPr/>
        </p:nvSpPr>
        <p:spPr>
          <a:xfrm>
            <a:off x="382385" y="1044121"/>
            <a:ext cx="11243557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Practical changes to adopt</a:t>
            </a:r>
            <a:endParaRPr lang="en-GB" sz="2400" b="1" dirty="0">
              <a:solidFill>
                <a:schemeClr val="bg2"/>
              </a:solidFill>
            </a:endParaRPr>
          </a:p>
          <a:p>
            <a:r>
              <a:rPr lang="en-GB" sz="2400" i="1" dirty="0">
                <a:solidFill>
                  <a:srgbClr val="FF0000"/>
                </a:solidFill>
              </a:rPr>
              <a:t>Acknowledge your important invisible, often marginalised, workforce by recognising:</a:t>
            </a:r>
          </a:p>
          <a:p>
            <a:endParaRPr lang="en-GB" sz="2400" i="1" dirty="0">
              <a:solidFill>
                <a:srgbClr val="FF0000"/>
              </a:solidFill>
            </a:endParaRPr>
          </a:p>
          <a:p>
            <a:pPr marL="457200" indent="-457200">
              <a:buAutoNum type="alphaUcPeriod"/>
            </a:pPr>
            <a:r>
              <a:rPr lang="en-GB" sz="2400" i="1" dirty="0">
                <a:solidFill>
                  <a:srgbClr val="FF0000"/>
                </a:solidFill>
              </a:rPr>
              <a:t>Invisible labour </a:t>
            </a:r>
            <a:r>
              <a:rPr lang="en-GB" sz="2400" dirty="0">
                <a:solidFill>
                  <a:schemeClr val="bg2"/>
                </a:solidFill>
              </a:rPr>
              <a:t>in workload and promotion criteria  </a:t>
            </a:r>
          </a:p>
          <a:p>
            <a:pPr marL="457200" indent="-457200">
              <a:buAutoNum type="alphaUcPeriod"/>
            </a:pPr>
            <a:r>
              <a:rPr lang="en-GB" sz="2400" i="1" dirty="0">
                <a:solidFill>
                  <a:srgbClr val="FF0000"/>
                </a:solidFill>
              </a:rPr>
              <a:t>Gendered workload </a:t>
            </a:r>
            <a:r>
              <a:rPr lang="en-GB" sz="2400" dirty="0">
                <a:solidFill>
                  <a:schemeClr val="bg2"/>
                </a:solidFill>
              </a:rPr>
              <a:t>and addressing it (alternative promotion criteria; protecting women academics research time)</a:t>
            </a:r>
          </a:p>
          <a:p>
            <a:pPr marL="457200" indent="-457200">
              <a:buAutoNum type="alphaUcPeriod"/>
            </a:pPr>
            <a:r>
              <a:rPr lang="en-GB" sz="2400" i="1" dirty="0">
                <a:solidFill>
                  <a:srgbClr val="FF0000"/>
                </a:solidFill>
              </a:rPr>
              <a:t>Unequal overwork</a:t>
            </a:r>
            <a:r>
              <a:rPr lang="en-GB" sz="2400" dirty="0">
                <a:solidFill>
                  <a:schemeClr val="bg2"/>
                </a:solidFill>
              </a:rPr>
              <a:t>, monitor overwork and reduce workload</a:t>
            </a:r>
          </a:p>
          <a:p>
            <a:pPr marL="457200" indent="-457200">
              <a:buAutoNum type="alphaUcPeriod"/>
            </a:pPr>
            <a:r>
              <a:rPr lang="en-GB" sz="2400" dirty="0">
                <a:solidFill>
                  <a:schemeClr val="bg2"/>
                </a:solidFill>
              </a:rPr>
              <a:t>Accumulating </a:t>
            </a:r>
            <a:r>
              <a:rPr lang="en-GB" sz="2400" i="1" dirty="0">
                <a:solidFill>
                  <a:srgbClr val="FF0000"/>
                </a:solidFill>
              </a:rPr>
              <a:t>effects of intersectionality </a:t>
            </a:r>
            <a:r>
              <a:rPr lang="en-GB" sz="2400" dirty="0">
                <a:solidFill>
                  <a:schemeClr val="bg2"/>
                </a:solidFill>
              </a:rPr>
              <a:t>and support it (policies monitoring); advocate pluralism of ‘ideal type’; train and monitor line and senior management behaviours (regular surveys)</a:t>
            </a:r>
          </a:p>
          <a:p>
            <a:pPr marL="457200" indent="-457200">
              <a:buAutoNum type="alphaUcPeriod"/>
            </a:pPr>
            <a:r>
              <a:rPr lang="en-GB" sz="2400" i="1" dirty="0">
                <a:solidFill>
                  <a:srgbClr val="FF0000"/>
                </a:solidFill>
              </a:rPr>
              <a:t>Structural causes for employees’ mental health </a:t>
            </a:r>
            <a:r>
              <a:rPr lang="en-GB" sz="2400" dirty="0">
                <a:solidFill>
                  <a:schemeClr val="bg2"/>
                </a:solidFill>
              </a:rPr>
              <a:t>by:  shifting responsibility back; providing non tokenistic support for all; establishing trust and celebrating disclosure; follow ISO 45003 psychosocial risk </a:t>
            </a:r>
          </a:p>
          <a:p>
            <a:pPr marL="457200" indent="-457200">
              <a:buAutoNum type="alphaUcPeriod"/>
            </a:pPr>
            <a:r>
              <a:rPr lang="en-GB" sz="2400" dirty="0">
                <a:solidFill>
                  <a:schemeClr val="bg2"/>
                </a:solidFill>
              </a:rPr>
              <a:t>Insufficient support for </a:t>
            </a:r>
            <a:r>
              <a:rPr lang="en-GB" sz="2400" i="1" dirty="0">
                <a:solidFill>
                  <a:srgbClr val="FF0000"/>
                </a:solidFill>
              </a:rPr>
              <a:t>mentoring and networking </a:t>
            </a:r>
            <a:r>
              <a:rPr lang="en-GB" sz="2400" dirty="0">
                <a:solidFill>
                  <a:schemeClr val="bg2"/>
                </a:solidFill>
              </a:rPr>
              <a:t>and providing more of these for women and intersectional academics in all career stages </a:t>
            </a:r>
          </a:p>
          <a:p>
            <a:endParaRPr lang="en-GB" sz="2400" dirty="0">
              <a:solidFill>
                <a:schemeClr val="bg2"/>
              </a:solidFill>
            </a:endParaRPr>
          </a:p>
          <a:p>
            <a:r>
              <a:rPr lang="en-GB" sz="2400" b="1" dirty="0">
                <a:solidFill>
                  <a:schemeClr val="bg2"/>
                </a:solidFill>
              </a:rPr>
              <a:t>  </a:t>
            </a:r>
          </a:p>
          <a:p>
            <a:r>
              <a:rPr lang="en-GB" sz="2400" b="1" dirty="0">
                <a:solidFill>
                  <a:schemeClr val="bg2"/>
                </a:solidFill>
              </a:rPr>
              <a:t> </a:t>
            </a:r>
          </a:p>
          <a:p>
            <a:endParaRPr lang="en-GB" b="1" dirty="0">
              <a:solidFill>
                <a:schemeClr val="bg2"/>
              </a:solidFill>
            </a:endParaRPr>
          </a:p>
          <a:p>
            <a:endParaRPr lang="en-GB" b="1" u="sng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296D5C-D293-F75F-CC28-73141FC283BB}"/>
              </a:ext>
            </a:extLst>
          </p:cNvPr>
          <p:cNvSpPr txBox="1"/>
          <p:nvPr/>
        </p:nvSpPr>
        <p:spPr>
          <a:xfrm>
            <a:off x="6335486" y="3200400"/>
            <a:ext cx="11321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5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2C685-6D04-B219-67F6-48C71FFA1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F72C13-8079-D380-FA32-84C32058DC48}"/>
              </a:ext>
            </a:extLst>
          </p:cNvPr>
          <p:cNvSpPr txBox="1"/>
          <p:nvPr/>
        </p:nvSpPr>
        <p:spPr>
          <a:xfrm>
            <a:off x="382385" y="1044121"/>
            <a:ext cx="112435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>
                <a:solidFill>
                  <a:srgbClr val="FF0000"/>
                </a:solidFill>
              </a:rPr>
              <a:t>Prompt: </a:t>
            </a:r>
            <a:endParaRPr lang="en-GB" sz="3000" b="1" dirty="0">
              <a:solidFill>
                <a:srgbClr val="FF0000"/>
              </a:solidFill>
            </a:endParaRPr>
          </a:p>
          <a:p>
            <a:endParaRPr lang="en-GB" sz="3000" b="1" dirty="0">
              <a:solidFill>
                <a:srgbClr val="FF0000"/>
              </a:solidFill>
            </a:endParaRPr>
          </a:p>
          <a:p>
            <a:r>
              <a:rPr lang="en-GB" sz="3000" b="1" dirty="0">
                <a:solidFill>
                  <a:srgbClr val="FF0000"/>
                </a:solidFill>
              </a:rPr>
              <a:t>How can we overcome the ingrained systemic inequalities experienced by these workers?   </a:t>
            </a:r>
          </a:p>
          <a:p>
            <a:endParaRPr lang="en-GB" sz="3000" b="1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chemeClr val="bg2"/>
              </a:solidFill>
            </a:endParaRPr>
          </a:p>
          <a:p>
            <a:r>
              <a:rPr lang="en-GB" sz="2400" b="1" dirty="0">
                <a:solidFill>
                  <a:schemeClr val="bg2"/>
                </a:solidFill>
              </a:rPr>
              <a:t>  </a:t>
            </a:r>
          </a:p>
          <a:p>
            <a:r>
              <a:rPr lang="en-GB" sz="2400" b="1" dirty="0">
                <a:solidFill>
                  <a:schemeClr val="bg2"/>
                </a:solidFill>
              </a:rPr>
              <a:t> </a:t>
            </a:r>
          </a:p>
          <a:p>
            <a:endParaRPr lang="en-GB" b="1" dirty="0">
              <a:solidFill>
                <a:schemeClr val="bg2"/>
              </a:solidFill>
            </a:endParaRPr>
          </a:p>
          <a:p>
            <a:endParaRPr lang="en-GB" b="1" u="sng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47EDBC-1E60-7082-E448-9B5EDA08C07C}"/>
              </a:ext>
            </a:extLst>
          </p:cNvPr>
          <p:cNvSpPr txBox="1"/>
          <p:nvPr/>
        </p:nvSpPr>
        <p:spPr>
          <a:xfrm>
            <a:off x="6335486" y="3200400"/>
            <a:ext cx="11321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47285"/>
      </p:ext>
    </p:extLst>
  </p:cSld>
  <p:clrMapOvr>
    <a:masterClrMapping/>
  </p:clrMapOvr>
</p:sld>
</file>

<file path=ppt/theme/theme1.xml><?xml version="1.0" encoding="utf-8"?>
<a:theme xmlns:a="http://schemas.openxmlformats.org/drawingml/2006/main" name="Blue - Englis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5A566CA-9710-4E4B-A9C6-3EB9BAE321AA}" vid="{E2C095C4-F1EC-4700-AEEC-53A89DA5DD89}"/>
    </a:ext>
  </a:extLst>
</a:theme>
</file>

<file path=ppt/theme/theme2.xml><?xml version="1.0" encoding="utf-8"?>
<a:theme xmlns:a="http://schemas.openxmlformats.org/drawingml/2006/main" name="White - Englis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5A566CA-9710-4E4B-A9C6-3EB9BAE321AA}" vid="{B43AE9FD-FF5D-41A7-8248-9D6FC9346227}"/>
    </a:ext>
  </a:extLst>
</a:theme>
</file>

<file path=ppt/theme/theme3.xml><?xml version="1.0" encoding="utf-8"?>
<a:theme xmlns:a="http://schemas.openxmlformats.org/drawingml/2006/main" name="Blue - Wels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5A566CA-9710-4E4B-A9C6-3EB9BAE321AA}" vid="{B0F74D0E-8643-42EB-9C56-201FD8356C1E}"/>
    </a:ext>
  </a:extLst>
</a:theme>
</file>

<file path=ppt/theme/theme4.xml><?xml version="1.0" encoding="utf-8"?>
<a:theme xmlns:a="http://schemas.openxmlformats.org/drawingml/2006/main" name="White - Wels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5A566CA-9710-4E4B-A9C6-3EB9BAE321AA}" vid="{BC828845-FC15-4EE2-B616-19C0C352C71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3A647CC2750C40863EA84AB9FFDD68" ma:contentTypeVersion="18" ma:contentTypeDescription="Create a new document." ma:contentTypeScope="" ma:versionID="fe5206b2538ba232ddcb222714aa38b3">
  <xsd:schema xmlns:xsd="http://www.w3.org/2001/XMLSchema" xmlns:xs="http://www.w3.org/2001/XMLSchema" xmlns:p="http://schemas.microsoft.com/office/2006/metadata/properties" xmlns:ns2="fae31fc4-458e-4ce8-9033-75ffe6368263" xmlns:ns3="dc2657c1-fa7d-4f0e-afd9-282da5d66b4a" targetNamespace="http://schemas.microsoft.com/office/2006/metadata/properties" ma:root="true" ma:fieldsID="71f547a0b41ab0c47a9f118db5b98a93" ns2:_="" ns3:_="">
    <xsd:import namespace="fae31fc4-458e-4ce8-9033-75ffe6368263"/>
    <xsd:import namespace="dc2657c1-fa7d-4f0e-afd9-282da5d66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e31fc4-458e-4ce8-9033-75ffe6368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8526362-1101-4016-b09a-63bcff8726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657c1-fa7d-4f0e-afd9-282da5d66b4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b1fba01-0cda-439c-8abe-5ff01e08a7f9}" ma:internalName="TaxCatchAll" ma:showField="CatchAllData" ma:web="dc2657c1-fa7d-4f0e-afd9-282da5d66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e31fc4-458e-4ce8-9033-75ffe6368263">
      <Terms xmlns="http://schemas.microsoft.com/office/infopath/2007/PartnerControls"/>
    </lcf76f155ced4ddcb4097134ff3c332f>
    <TaxCatchAll xmlns="dc2657c1-fa7d-4f0e-afd9-282da5d66b4a" xsi:nil="true"/>
  </documentManagement>
</p:properties>
</file>

<file path=customXml/itemProps1.xml><?xml version="1.0" encoding="utf-8"?>
<ds:datastoreItem xmlns:ds="http://schemas.openxmlformats.org/officeDocument/2006/customXml" ds:itemID="{A32E03D9-763D-40B0-B65F-2D8EA45809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e31fc4-458e-4ce8-9033-75ffe6368263"/>
    <ds:schemaRef ds:uri="dc2657c1-fa7d-4f0e-afd9-282da5d66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9682DC-8460-42E5-82EF-E94286E737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70936E-A343-41DA-B573-8779B1E0E9FE}">
  <ds:schemaRefs>
    <ds:schemaRef ds:uri="http://purl.org/dc/terms/"/>
    <ds:schemaRef ds:uri="http://schemas.microsoft.com/office/2006/metadata/properties"/>
    <ds:schemaRef ds:uri="http://www.w3.org/XML/1998/namespace"/>
    <ds:schemaRef ds:uri="fae31fc4-458e-4ce8-9033-75ffe6368263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c2657c1-fa7d-4f0e-afd9-282da5d66b4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1491-SU_Corp_PowerpointTemplate2018</Template>
  <TotalTime>113</TotalTime>
  <Words>341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Blue - English</vt:lpstr>
      <vt:lpstr>White - English</vt:lpstr>
      <vt:lpstr>Blue - Welsh</vt:lpstr>
      <vt:lpstr>White - Welsh</vt:lpstr>
      <vt:lpstr>PowerPoint Presentation</vt:lpstr>
      <vt:lpstr>PowerPoint Presentation</vt:lpstr>
      <vt:lpstr>PowerPoint Presentation</vt:lpstr>
      <vt:lpstr>PowerPoint Presentation</vt:lpstr>
    </vt:vector>
  </TitlesOfParts>
  <Company>Swansea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Denmark E.L.</dc:creator>
  <cp:lastModifiedBy>Hadar Elraz</cp:lastModifiedBy>
  <cp:revision>19</cp:revision>
  <dcterms:created xsi:type="dcterms:W3CDTF">2021-01-14T15:00:04Z</dcterms:created>
  <dcterms:modified xsi:type="dcterms:W3CDTF">2026-04-29T16:27:03Z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0x010100EA3A647CC2750C40863EA84AB9FFDD68</vt:lpwstr>
  </property>
</Properties>
</file>