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68" r:id="rId3"/>
    <p:sldId id="293" r:id="rId4"/>
    <p:sldId id="286" r:id="rId5"/>
    <p:sldId id="287" r:id="rId6"/>
    <p:sldId id="294" r:id="rId7"/>
    <p:sldId id="296" r:id="rId8"/>
    <p:sldId id="288" r:id="rId9"/>
    <p:sldId id="289" r:id="rId10"/>
    <p:sldId id="290" r:id="rId11"/>
    <p:sldId id="291" r:id="rId12"/>
    <p:sldId id="295" r:id="rId13"/>
    <p:sldId id="292" r:id="rId14"/>
    <p:sldId id="265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432">
          <p15:clr>
            <a:srgbClr val="747775"/>
          </p15:clr>
        </p15:guide>
        <p15:guide id="4" orient="horz" pos="305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00A0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711"/>
  </p:normalViewPr>
  <p:slideViewPr>
    <p:cSldViewPr snapToGrid="0">
      <p:cViewPr varScale="1">
        <p:scale>
          <a:sx n="195" d="100"/>
          <a:sy n="195" d="100"/>
        </p:scale>
        <p:origin x="168" y="216"/>
      </p:cViewPr>
      <p:guideLst>
        <p:guide orient="horz" pos="1620"/>
        <p:guide pos="2880"/>
        <p:guide orient="horz" pos="432"/>
        <p:guide orient="horz" pos="3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. Title slide" preserve="1">
  <p:cSld name="1. Title slide">
    <p:bg>
      <p:bgPr>
        <a:solidFill>
          <a:srgbClr val="F3F3F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98500" y="251150"/>
            <a:ext cx="8392200" cy="178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Source Serif Pro"/>
              <a:buNone/>
              <a:defRPr sz="5400" b="1" i="0">
                <a:solidFill>
                  <a:srgbClr val="4B00A0"/>
                </a:solidFill>
                <a:latin typeface="Source Serif Pro Semibold" panose="02040603050405020204" pitchFamily="18" charset="0"/>
                <a:ea typeface="Source Serif Pro Semibold" panose="02040603050405020204" pitchFamily="18" charset="0"/>
                <a:cs typeface="Source Serif Pro Semibold" panose="02040603050405020204" pitchFamily="18" charset="0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25925" y="2117000"/>
            <a:ext cx="8364600" cy="117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pic>
        <p:nvPicPr>
          <p:cNvPr id="12" name="Google Shape;12;p2" descr="University of Sheffield logo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2529" y="4309700"/>
            <a:ext cx="1813500" cy="550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C1C1ABAE-6AF7-B5D4-BAED-FEB23B1A8B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698" y="4367946"/>
            <a:ext cx="1420775" cy="52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44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. Closing slide" preserve="1">
  <p:cSld name="6. Closing slide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1" descr="University of Sheffield logo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485300" y="1371942"/>
            <a:ext cx="3891251" cy="118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1707800" y="3134325"/>
            <a:ext cx="5454900" cy="17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marL="1371600" lvl="2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marL="1828800" lvl="3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marL="2286000" lvl="4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marL="2743200" lvl="5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marL="3200400" lvl="6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marL="3657600" lvl="7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marL="4114800" lvl="8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743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. Title text" type="blank" preserve="1">
  <p:cSld name="3. Title text">
    <p:bg>
      <p:bgPr>
        <a:solidFill>
          <a:srgbClr val="F3F3F3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05550" y="174950"/>
            <a:ext cx="8274300" cy="7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ource Serif Pro"/>
              <a:buNone/>
              <a:defRPr sz="3000" b="1" i="0">
                <a:solidFill>
                  <a:srgbClr val="4B00A0"/>
                </a:solidFill>
                <a:latin typeface="Source Serif Pro Semibold" panose="02040603050405020204" pitchFamily="18" charset="0"/>
                <a:ea typeface="Source Serif Pro Semibold" panose="02040603050405020204" pitchFamily="18" charset="0"/>
                <a:cs typeface="Source Serif Pro Semibold" panose="02040603050405020204" pitchFamily="18" charset="0"/>
                <a:sym typeface="Source Serif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 dirty="0"/>
          </a:p>
        </p:txBody>
      </p:sp>
      <p:cxnSp>
        <p:nvCxnSpPr>
          <p:cNvPr id="16" name="Google Shape;16;p3"/>
          <p:cNvCxnSpPr/>
          <p:nvPr/>
        </p:nvCxnSpPr>
        <p:spPr>
          <a:xfrm>
            <a:off x="379526" y="801485"/>
            <a:ext cx="8200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144780" y="1073200"/>
            <a:ext cx="8447220" cy="353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14300" lvl="0" indent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10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. Two equal columns" preserve="1">
  <p:cSld name="4. Two equal columns">
    <p:bg>
      <p:bgPr>
        <a:solidFill>
          <a:srgbClr val="F3F3F3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05550" y="174950"/>
            <a:ext cx="8274300" cy="7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ource Serif Pro"/>
              <a:buNone/>
              <a:defRPr sz="3000" b="1" i="0">
                <a:solidFill>
                  <a:srgbClr val="4B00A0"/>
                </a:solidFill>
                <a:latin typeface="Source Serif Pro Semibold" panose="02040603050405020204" pitchFamily="18" charset="0"/>
                <a:ea typeface="Source Serif Pro Semibold" panose="02040603050405020204" pitchFamily="18" charset="0"/>
                <a:cs typeface="Source Serif Pro Semibold" panose="02040603050405020204" pitchFamily="18" charset="0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 dirty="0"/>
          </a:p>
        </p:txBody>
      </p:sp>
      <p:cxnSp>
        <p:nvCxnSpPr>
          <p:cNvPr id="21" name="Google Shape;21;p4"/>
          <p:cNvCxnSpPr/>
          <p:nvPr/>
        </p:nvCxnSpPr>
        <p:spPr>
          <a:xfrm>
            <a:off x="379526" y="801485"/>
            <a:ext cx="8200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144780" y="1073200"/>
            <a:ext cx="4074420" cy="353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14300" lvl="0" indent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2"/>
          </p:nvPr>
        </p:nvSpPr>
        <p:spPr>
          <a:xfrm>
            <a:off x="4488180" y="1073200"/>
            <a:ext cx="4074420" cy="353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14300" lvl="0" indent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777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. Blank" preserve="1">
  <p:cSld name="5. Blank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44334" y="474572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rtl="0">
              <a:buNone/>
              <a:defRPr sz="13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186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stat" preserve="1">
  <p:cSld name="Big sta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05550" y="174950"/>
            <a:ext cx="8274300" cy="7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ource Serif Pro"/>
              <a:buNone/>
              <a:defRPr sz="3000" b="1" i="0">
                <a:solidFill>
                  <a:srgbClr val="4B00A0"/>
                </a:solidFill>
                <a:latin typeface="Source Serif Pro Semibold" panose="02040603050405020204" pitchFamily="18" charset="0"/>
                <a:ea typeface="Source Serif Pro Semibold" panose="02040603050405020204" pitchFamily="18" charset="0"/>
                <a:cs typeface="Source Serif Pro Semibold" panose="02040603050405020204" pitchFamily="18" charset="0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 dirty="0"/>
          </a:p>
        </p:txBody>
      </p:sp>
      <p:cxnSp>
        <p:nvCxnSpPr>
          <p:cNvPr id="30" name="Google Shape;30;p6"/>
          <p:cNvCxnSpPr/>
          <p:nvPr/>
        </p:nvCxnSpPr>
        <p:spPr>
          <a:xfrm>
            <a:off x="379526" y="801485"/>
            <a:ext cx="8200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37160" y="1073200"/>
            <a:ext cx="3730440" cy="353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14300" lvl="0" indent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32" name="Google Shape;32;p6"/>
          <p:cNvSpPr txBox="1">
            <a:spLocks noGrp="1"/>
          </p:cNvSpPr>
          <p:nvPr>
            <p:ph type="title" idx="2"/>
          </p:nvPr>
        </p:nvSpPr>
        <p:spPr>
          <a:xfrm>
            <a:off x="3917900" y="1850905"/>
            <a:ext cx="4662000" cy="223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440099"/>
              </a:buClr>
              <a:buSzPts val="14000"/>
              <a:buFont typeface="Source Serif Pro"/>
              <a:buNone/>
              <a:defRPr sz="14000" b="1" i="0">
                <a:solidFill>
                  <a:srgbClr val="440099"/>
                </a:solidFill>
                <a:latin typeface="Source Serif Pro Semibold" panose="02040603050405020204" pitchFamily="18" charset="0"/>
                <a:ea typeface="Source Serif Pro Semibold" panose="02040603050405020204" pitchFamily="18" charset="0"/>
                <a:cs typeface="Source Serif Pro Semibold" panose="02040603050405020204" pitchFamily="18" charset="0"/>
                <a:sym typeface="Source Serif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440099"/>
              </a:buClr>
              <a:buSzPts val="4000"/>
              <a:buFont typeface="Source Serif Pro"/>
              <a:buNone/>
              <a:defRPr sz="4000">
                <a:solidFill>
                  <a:srgbClr val="440099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440099"/>
              </a:buClr>
              <a:buSzPts val="4000"/>
              <a:buFont typeface="Source Serif Pro"/>
              <a:buNone/>
              <a:defRPr sz="4000">
                <a:solidFill>
                  <a:srgbClr val="440099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440099"/>
              </a:buClr>
              <a:buSzPts val="4000"/>
              <a:buFont typeface="Source Serif Pro"/>
              <a:buNone/>
              <a:defRPr sz="4000">
                <a:solidFill>
                  <a:srgbClr val="440099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440099"/>
              </a:buClr>
              <a:buSzPts val="4000"/>
              <a:buFont typeface="Source Serif Pro"/>
              <a:buNone/>
              <a:defRPr sz="4000">
                <a:solidFill>
                  <a:srgbClr val="440099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440099"/>
              </a:buClr>
              <a:buSzPts val="4000"/>
              <a:buFont typeface="Source Serif Pro"/>
              <a:buNone/>
              <a:defRPr sz="4000">
                <a:solidFill>
                  <a:srgbClr val="440099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440099"/>
              </a:buClr>
              <a:buSzPts val="4000"/>
              <a:buFont typeface="Source Serif Pro"/>
              <a:buNone/>
              <a:defRPr sz="4000">
                <a:solidFill>
                  <a:srgbClr val="440099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440099"/>
              </a:buClr>
              <a:buSzPts val="4000"/>
              <a:buFont typeface="Source Serif Pro"/>
              <a:buNone/>
              <a:defRPr sz="4000">
                <a:solidFill>
                  <a:srgbClr val="440099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440099"/>
              </a:buClr>
              <a:buSzPts val="4000"/>
              <a:buFont typeface="Source Serif Pro"/>
              <a:buNone/>
              <a:defRPr sz="4000">
                <a:solidFill>
                  <a:srgbClr val="440099"/>
                </a:solidFill>
                <a:latin typeface="Source Serif Pro"/>
                <a:ea typeface="Source Serif Pro"/>
                <a:cs typeface="Source Serif Pro"/>
                <a:sym typeface="Source Serif Pro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2102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 Section header (arrows)" preserve="1">
  <p:cSld name="2. Section header (arrows)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7" descr="University of Sheffield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633" y="449439"/>
            <a:ext cx="1558350" cy="47272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464650" y="1223900"/>
            <a:ext cx="5914500" cy="27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ource Serif Pro"/>
              <a:buNone/>
              <a:defRPr sz="5200" b="1" i="0">
                <a:solidFill>
                  <a:srgbClr val="4B00A0"/>
                </a:solidFill>
                <a:latin typeface="Source Serif Pro Semibold" panose="02040603050405020204" pitchFamily="18" charset="0"/>
                <a:ea typeface="Source Serif Pro Semibold" panose="02040603050405020204" pitchFamily="18" charset="0"/>
                <a:cs typeface="Source Serif Pro Semibold" panose="02040603050405020204" pitchFamily="18" charset="0"/>
                <a:sym typeface="Source Serif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940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 Section header (book)" preserve="1">
  <p:cSld name="2. Section header (book)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8" descr="University of Sheffield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633" y="449439"/>
            <a:ext cx="1558350" cy="47272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64650" y="1223900"/>
            <a:ext cx="5914500" cy="27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ource Serif Pro"/>
              <a:buNone/>
              <a:defRPr sz="5200" b="1" i="0">
                <a:solidFill>
                  <a:srgbClr val="4B00A0"/>
                </a:solidFill>
                <a:latin typeface="Source Serif Pro Semibold" panose="02040603050405020204" pitchFamily="18" charset="0"/>
                <a:ea typeface="Source Serif Pro Semibold" panose="02040603050405020204" pitchFamily="18" charset="0"/>
                <a:cs typeface="Source Serif Pro Semibold" panose="02040603050405020204" pitchFamily="18" charset="0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>
                <a:solidFill>
                  <a:schemeClr val="dk1"/>
                </a:solidFill>
              </a:defRPr>
            </a:lvl1pPr>
            <a:lvl2pPr lvl="1" rtl="0">
              <a:buNone/>
              <a:defRPr>
                <a:solidFill>
                  <a:schemeClr val="dk1"/>
                </a:solidFill>
              </a:defRPr>
            </a:lvl2pPr>
            <a:lvl3pPr lvl="2" rtl="0">
              <a:buNone/>
              <a:defRPr>
                <a:solidFill>
                  <a:schemeClr val="dk1"/>
                </a:solidFill>
              </a:defRPr>
            </a:lvl3pPr>
            <a:lvl4pPr lvl="3" rtl="0">
              <a:buNone/>
              <a:defRPr>
                <a:solidFill>
                  <a:schemeClr val="dk1"/>
                </a:solidFill>
              </a:defRPr>
            </a:lvl4pPr>
            <a:lvl5pPr lvl="4" rtl="0">
              <a:buNone/>
              <a:defRPr>
                <a:solidFill>
                  <a:schemeClr val="dk1"/>
                </a:solidFill>
              </a:defRPr>
            </a:lvl5pPr>
            <a:lvl6pPr lvl="5" rtl="0">
              <a:buNone/>
              <a:defRPr>
                <a:solidFill>
                  <a:schemeClr val="dk1"/>
                </a:solidFill>
              </a:defRPr>
            </a:lvl6pPr>
            <a:lvl7pPr lvl="6" rtl="0">
              <a:buNone/>
              <a:defRPr>
                <a:solidFill>
                  <a:schemeClr val="dk1"/>
                </a:solidFill>
              </a:defRPr>
            </a:lvl7pPr>
            <a:lvl8pPr lvl="7" rtl="0">
              <a:buNone/>
              <a:defRPr>
                <a:solidFill>
                  <a:schemeClr val="dk1"/>
                </a:solidFill>
              </a:defRPr>
            </a:lvl8pPr>
            <a:lvl9pPr lvl="8" rtl="0">
              <a:buNone/>
              <a:defRPr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19067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 Section header (crown)" preserve="1">
  <p:cSld name="2. Section header (crown)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9" descr="University of Sheffield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633" y="449439"/>
            <a:ext cx="1558350" cy="47272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464650" y="1223900"/>
            <a:ext cx="5502600" cy="27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ource Serif Pro"/>
              <a:buNone/>
              <a:defRPr sz="5200" b="1" i="0">
                <a:solidFill>
                  <a:srgbClr val="4B00A0"/>
                </a:solidFill>
                <a:latin typeface="Source Serif Pro Semibold" panose="02040603050405020204" pitchFamily="18" charset="0"/>
                <a:ea typeface="Source Serif Pro Semibold" panose="02040603050405020204" pitchFamily="18" charset="0"/>
                <a:cs typeface="Source Serif Pro Semibold" panose="02040603050405020204" pitchFamily="18" charset="0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>
                <a:solidFill>
                  <a:schemeClr val="dk1"/>
                </a:solidFill>
              </a:defRPr>
            </a:lvl1pPr>
            <a:lvl2pPr lvl="1" rtl="0">
              <a:buNone/>
              <a:defRPr>
                <a:solidFill>
                  <a:schemeClr val="dk1"/>
                </a:solidFill>
              </a:defRPr>
            </a:lvl2pPr>
            <a:lvl3pPr lvl="2" rtl="0">
              <a:buNone/>
              <a:defRPr>
                <a:solidFill>
                  <a:schemeClr val="dk1"/>
                </a:solidFill>
              </a:defRPr>
            </a:lvl3pPr>
            <a:lvl4pPr lvl="3" rtl="0">
              <a:buNone/>
              <a:defRPr>
                <a:solidFill>
                  <a:schemeClr val="dk1"/>
                </a:solidFill>
              </a:defRPr>
            </a:lvl4pPr>
            <a:lvl5pPr lvl="4" rtl="0">
              <a:buNone/>
              <a:defRPr>
                <a:solidFill>
                  <a:schemeClr val="dk1"/>
                </a:solidFill>
              </a:defRPr>
            </a:lvl5pPr>
            <a:lvl6pPr lvl="5" rtl="0">
              <a:buNone/>
              <a:defRPr>
                <a:solidFill>
                  <a:schemeClr val="dk1"/>
                </a:solidFill>
              </a:defRPr>
            </a:lvl6pPr>
            <a:lvl7pPr lvl="6" rtl="0">
              <a:buNone/>
              <a:defRPr>
                <a:solidFill>
                  <a:schemeClr val="dk1"/>
                </a:solidFill>
              </a:defRPr>
            </a:lvl7pPr>
            <a:lvl8pPr lvl="7" rtl="0">
              <a:buNone/>
              <a:defRPr>
                <a:solidFill>
                  <a:schemeClr val="dk1"/>
                </a:solidFill>
              </a:defRPr>
            </a:lvl8pPr>
            <a:lvl9pPr lvl="8" rtl="0">
              <a:buNone/>
              <a:defRPr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531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 Section header (rose)" preserve="1">
  <p:cSld name="2. Section header (rose)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10" descr="University of Sheffield logo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633" y="449439"/>
            <a:ext cx="1558350" cy="472725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title"/>
          </p:nvPr>
        </p:nvSpPr>
        <p:spPr>
          <a:xfrm>
            <a:off x="464650" y="1223900"/>
            <a:ext cx="5984700" cy="27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ource Serif Pro"/>
              <a:buNone/>
              <a:defRPr sz="5200" b="1" i="0">
                <a:solidFill>
                  <a:srgbClr val="4B00A0"/>
                </a:solidFill>
                <a:latin typeface="Source Serif Pro Semibold" panose="02040603050405020204" pitchFamily="18" charset="0"/>
                <a:ea typeface="Source Serif Pro Semibold" panose="02040603050405020204" pitchFamily="18" charset="0"/>
                <a:cs typeface="Source Serif Pro Semibold" panose="02040603050405020204" pitchFamily="18" charset="0"/>
                <a:sym typeface="Source Serif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>
                <a:solidFill>
                  <a:schemeClr val="dk1"/>
                </a:solidFill>
              </a:defRPr>
            </a:lvl1pPr>
            <a:lvl2pPr lvl="1" rtl="0">
              <a:buNone/>
              <a:defRPr>
                <a:solidFill>
                  <a:schemeClr val="dk1"/>
                </a:solidFill>
              </a:defRPr>
            </a:lvl2pPr>
            <a:lvl3pPr lvl="2" rtl="0">
              <a:buNone/>
              <a:defRPr>
                <a:solidFill>
                  <a:schemeClr val="dk1"/>
                </a:solidFill>
              </a:defRPr>
            </a:lvl3pPr>
            <a:lvl4pPr lvl="3" rtl="0">
              <a:buNone/>
              <a:defRPr>
                <a:solidFill>
                  <a:schemeClr val="dk1"/>
                </a:solidFill>
              </a:defRPr>
            </a:lvl4pPr>
            <a:lvl5pPr lvl="4" rtl="0">
              <a:buNone/>
              <a:defRPr>
                <a:solidFill>
                  <a:schemeClr val="dk1"/>
                </a:solidFill>
              </a:defRPr>
            </a:lvl5pPr>
            <a:lvl6pPr lvl="5" rtl="0">
              <a:buNone/>
              <a:defRPr>
                <a:solidFill>
                  <a:schemeClr val="dk1"/>
                </a:solidFill>
              </a:defRPr>
            </a:lvl6pPr>
            <a:lvl7pPr lvl="6" rtl="0">
              <a:buNone/>
              <a:defRPr>
                <a:solidFill>
                  <a:schemeClr val="dk1"/>
                </a:solidFill>
              </a:defRPr>
            </a:lvl7pPr>
            <a:lvl8pPr lvl="7" rtl="0">
              <a:buNone/>
              <a:defRPr>
                <a:solidFill>
                  <a:schemeClr val="dk1"/>
                </a:solidFill>
              </a:defRPr>
            </a:lvl8pPr>
            <a:lvl9pPr lvl="8" rtl="0">
              <a:buNone/>
              <a:defRPr>
                <a:solidFill>
                  <a:schemeClr val="dk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1440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B7B3F0-7717-8EE6-1CDD-2EABF80E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152719"/>
            <a:ext cx="8534253" cy="7083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28C13-E82D-3B14-CFB6-03180CED6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0990" y="1042352"/>
            <a:ext cx="8538210" cy="3522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E8F7-627B-D7BF-BA85-9C507EDC4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17451" y="4767263"/>
            <a:ext cx="2738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D6E910-364C-B14F-BACC-54530893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5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rgbClr val="4B00A0"/>
          </a:solidFill>
          <a:latin typeface="Source Serif Pro Semibold" panose="02040603050405020204" pitchFamily="18" charset="0"/>
          <a:ea typeface="Source Serif Pro Semibold" panose="0204060305040502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a.soorenian@sheffield.ac.uk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s://www.sheffieldvoices.org.uk/" TargetMode="External"/><Relationship Id="rId7" Type="http://schemas.openxmlformats.org/officeDocument/2006/relationships/hyperlink" Target="https://www.nadsn-uk.org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hyperlink" Target="https://www.speakup.org.uk/" TargetMode="External"/><Relationship Id="rId10" Type="http://schemas.openxmlformats.org/officeDocument/2006/relationships/image" Target="../media/image12.png"/><Relationship Id="rId4" Type="http://schemas.openxmlformats.org/officeDocument/2006/relationships/image" Target="../media/image9.jpg"/><Relationship Id="rId9" Type="http://schemas.openxmlformats.org/officeDocument/2006/relationships/hyperlink" Target="https://www.pathfindersalliance.org.uk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athfindersalliance.org.uk/" TargetMode="External"/><Relationship Id="rId3" Type="http://schemas.openxmlformats.org/officeDocument/2006/relationships/image" Target="../media/image9.jpg"/><Relationship Id="rId7" Type="http://schemas.openxmlformats.org/officeDocument/2006/relationships/image" Target="../media/image11.png"/><Relationship Id="rId2" Type="http://schemas.openxmlformats.org/officeDocument/2006/relationships/hyperlink" Target="https://www.sheffieldvoices.org.u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adsn-uk.org/" TargetMode="External"/><Relationship Id="rId5" Type="http://schemas.openxmlformats.org/officeDocument/2006/relationships/image" Target="../media/image10.jpg"/><Relationship Id="rId10" Type="http://schemas.openxmlformats.org/officeDocument/2006/relationships/image" Target="../media/image7.png"/><Relationship Id="rId4" Type="http://schemas.openxmlformats.org/officeDocument/2006/relationships/hyperlink" Target="https://www.speakup.org.uk/" TargetMode="External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59384-8A6D-238C-DFA5-4782B894A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500" y="251150"/>
            <a:ext cx="8392200" cy="2320600"/>
          </a:xfrm>
        </p:spPr>
        <p:txBody>
          <a:bodyPr>
            <a:normAutofit/>
          </a:bodyPr>
          <a:lstStyle/>
          <a:p>
            <a:r>
              <a:rPr lang="en-GB" sz="4400" dirty="0"/>
              <a:t>“How does disability transform research cultures and workplace environments?”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6DEF0-163C-73D8-8CF7-51743DD40920}"/>
              </a:ext>
            </a:extLst>
          </p:cNvPr>
          <p:cNvSpPr txBox="1"/>
          <p:nvPr/>
        </p:nvSpPr>
        <p:spPr>
          <a:xfrm>
            <a:off x="2892349" y="4369130"/>
            <a:ext cx="3204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Dr Armineh </a:t>
            </a:r>
            <a:r>
              <a:rPr lang="en-GB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Soorenian</a:t>
            </a:r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(she/her)</a:t>
            </a:r>
          </a:p>
          <a:p>
            <a:pPr algn="ctr"/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000" i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Wellcome</a:t>
            </a:r>
            <a:r>
              <a:rPr lang="en-GB" sz="1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Anti-Ableist Research Cultures (WAARC)</a:t>
            </a:r>
            <a:endParaRPr lang="en-GB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4D86A3-E71F-2E95-1A99-5D9AB50E25A8}"/>
              </a:ext>
            </a:extLst>
          </p:cNvPr>
          <p:cNvSpPr/>
          <p:nvPr/>
        </p:nvSpPr>
        <p:spPr>
          <a:xfrm>
            <a:off x="298500" y="4260817"/>
            <a:ext cx="1985106" cy="698965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7D8B7A-3260-460B-59BD-EE357429EFBC}"/>
              </a:ext>
            </a:extLst>
          </p:cNvPr>
          <p:cNvSpPr/>
          <p:nvPr/>
        </p:nvSpPr>
        <p:spPr>
          <a:xfrm>
            <a:off x="7009685" y="4235090"/>
            <a:ext cx="1985106" cy="698965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0" name="Picture 6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3B022295-4933-947B-BF27-FCC11389AB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56" t="16535" r="14042" b="7384"/>
          <a:stretch>
            <a:fillRect/>
          </a:stretch>
        </p:blipFill>
        <p:spPr bwMode="auto">
          <a:xfrm>
            <a:off x="7316802" y="4394888"/>
            <a:ext cx="1528698" cy="49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DAFBF6F-5B26-6AE0-9C80-8EB6BEA5F78C}"/>
              </a:ext>
            </a:extLst>
          </p:cNvPr>
          <p:cNvSpPr txBox="1"/>
          <p:nvPr/>
        </p:nvSpPr>
        <p:spPr>
          <a:xfrm>
            <a:off x="298499" y="2571750"/>
            <a:ext cx="817525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2">
                    <a:lumMod val="50000"/>
                  </a:schemeClr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</a:rPr>
              <a:t>@ Disability Matters’ Inclusive Research Cultures: Knowledge Exchange Workshop</a:t>
            </a:r>
          </a:p>
          <a:p>
            <a:pPr>
              <a:lnSpc>
                <a:spcPct val="250000"/>
              </a:lnSpc>
            </a:pPr>
            <a:r>
              <a:rPr lang="en-GB" sz="1600" dirty="0">
                <a:solidFill>
                  <a:schemeClr val="bg2">
                    <a:lumMod val="50000"/>
                  </a:schemeClr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</a:rPr>
              <a:t>30</a:t>
            </a:r>
            <a:r>
              <a:rPr lang="en-GB" sz="1600" baseline="30000" dirty="0">
                <a:solidFill>
                  <a:schemeClr val="bg2">
                    <a:lumMod val="50000"/>
                  </a:schemeClr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</a:rPr>
              <a:t>th</a:t>
            </a:r>
            <a:r>
              <a:rPr lang="en-GB" sz="1600" dirty="0">
                <a:solidFill>
                  <a:schemeClr val="bg2">
                    <a:lumMod val="50000"/>
                  </a:schemeClr>
                </a:solidFill>
                <a:latin typeface="Source Serif Pro Semibold" panose="02040703050405020204" pitchFamily="18" charset="0"/>
                <a:ea typeface="Source Serif Pro Semibold" panose="02040703050405020204" pitchFamily="18" charset="0"/>
              </a:rPr>
              <a:t> April 2026</a:t>
            </a:r>
            <a:endParaRPr lang="en-GB" sz="1800" dirty="0">
              <a:solidFill>
                <a:schemeClr val="bg2">
                  <a:lumMod val="50000"/>
                </a:schemeClr>
              </a:solidFill>
              <a:latin typeface="Source Serif Pro Semibold" panose="02040703050405020204" pitchFamily="18" charset="0"/>
              <a:ea typeface="Source Serif Pro Semibold" panose="02040703050405020204" pitchFamily="18" charset="0"/>
            </a:endParaRPr>
          </a:p>
        </p:txBody>
      </p:sp>
      <p:pic>
        <p:nvPicPr>
          <p:cNvPr id="1026" name="Picture 2" descr="Disability Matters: Thinking critically about Equality, Diversity and  Inclusion – the polyphony">
            <a:extLst>
              <a:ext uri="{FF2B5EF4-FFF2-40B4-BE49-F238E27FC236}">
                <a16:creationId xmlns:a16="http://schemas.microsoft.com/office/drawing/2014/main" id="{C444A7A6-5708-117A-7FB0-83DB70A356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18125" y1="19722" x2="18125" y2="19722"/>
                        <a14:foregroundMark x1="23906" y1="35833" x2="23906" y2="35833"/>
                        <a14:foregroundMark x1="24531" y1="52500" x2="24531" y2="52500"/>
                        <a14:foregroundMark x1="24844" y1="23611" x2="24844" y2="23611"/>
                        <a14:foregroundMark x1="30625" y1="29167" x2="30625" y2="29167"/>
                        <a14:foregroundMark x1="41094" y1="28333" x2="41094" y2="28333"/>
                        <a14:foregroundMark x1="49219" y1="24167" x2="49219" y2="24167"/>
                        <a14:foregroundMark x1="58906" y1="28333" x2="58906" y2="28333"/>
                        <a14:foregroundMark x1="59844" y1="17500" x2="59844" y2="17500"/>
                        <a14:foregroundMark x1="66406" y1="19444" x2="66406" y2="19444"/>
                        <a14:foregroundMark x1="71250" y1="31111" x2="71250" y2="31111"/>
                        <a14:foregroundMark x1="72031" y1="17500" x2="72031" y2="17500"/>
                        <a14:foregroundMark x1="52344" y1="75833" x2="52344" y2="75833"/>
                        <a14:foregroundMark x1="40313" y1="76944" x2="40313" y2="76944"/>
                        <a14:foregroundMark x1="65000" y1="76944" x2="65000" y2="76944"/>
                        <a14:foregroundMark x1="72031" y1="77222" x2="72031" y2="77222"/>
                        <a14:foregroundMark x1="82969" y1="70833" x2="82969" y2="708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816" t="8880" r="8670" b="8414"/>
          <a:stretch>
            <a:fillRect/>
          </a:stretch>
        </p:blipFill>
        <p:spPr bwMode="auto">
          <a:xfrm>
            <a:off x="7316803" y="3422547"/>
            <a:ext cx="1528698" cy="841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454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D538F-64B9-B777-5B1E-F85C516C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9102D-1A81-1AF8-0F4D-EA5B5A3E0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Fostering an inclusive work culture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59B42-97FC-0669-3B09-0149934B4B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A work culture which </a:t>
            </a:r>
            <a:r>
              <a:rPr lang="en-GB" b="1" dirty="0"/>
              <a:t>desires</a:t>
            </a:r>
            <a:r>
              <a:rPr lang="en-GB" dirty="0"/>
              <a:t> and </a:t>
            </a:r>
            <a:r>
              <a:rPr lang="en-GB" b="1" dirty="0"/>
              <a:t>welcomes</a:t>
            </a:r>
            <a:r>
              <a:rPr lang="en-GB" dirty="0"/>
              <a:t> Disabled people.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Redefine disability as a tool for creativity, liberation, adaptation and thinking outside the box – for </a:t>
            </a:r>
            <a:r>
              <a:rPr lang="en-GB" b="1" dirty="0"/>
              <a:t>changing the status quo</a:t>
            </a:r>
            <a:r>
              <a:rPr lang="en-GB" dirty="0"/>
              <a:t>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Consult with Disabled people</a:t>
            </a:r>
            <a:r>
              <a:rPr lang="en-GB" dirty="0"/>
              <a:t> to co-create inclusive work cultures.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3CC231DD-2758-15E5-862E-0AE111FEA4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735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06BAB-DBC2-7528-943C-264F93A1A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7E3A6-2250-D0FA-FCD1-809070677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Participants’ recommendations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63ABB-6DB5-FE1D-B6D9-C74A32447A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Develop policies and procedures – and </a:t>
            </a:r>
            <a:r>
              <a:rPr lang="en-GB" b="1" u="sng" dirty="0"/>
              <a:t>follow them</a:t>
            </a:r>
            <a:r>
              <a:rPr lang="en-GB" dirty="0"/>
              <a:t>!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Support a transition in attitude </a:t>
            </a:r>
            <a:r>
              <a:rPr lang="en-GB" b="1" dirty="0"/>
              <a:t>from begrudging tolerance to genuine inclusion</a:t>
            </a:r>
            <a:r>
              <a:rPr lang="en-GB" dirty="0"/>
              <a:t>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Recognise complex interactions </a:t>
            </a:r>
            <a:r>
              <a:rPr lang="en-GB" dirty="0"/>
              <a:t>between impairments and institutional barriers.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Provide </a:t>
            </a:r>
            <a:r>
              <a:rPr lang="en-GB" b="1" dirty="0"/>
              <a:t>accessible information </a:t>
            </a:r>
            <a:r>
              <a:rPr lang="en-GB" dirty="0"/>
              <a:t>around professional development and progression.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Allocate </a:t>
            </a:r>
            <a:r>
              <a:rPr lang="en-GB" b="1" dirty="0"/>
              <a:t>protected time </a:t>
            </a:r>
            <a:r>
              <a:rPr lang="en-GB" dirty="0"/>
              <a:t>for Disabled staff to work towards promotion.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Offer </a:t>
            </a:r>
            <a:r>
              <a:rPr lang="en-GB" b="1" dirty="0"/>
              <a:t>one-to-one support </a:t>
            </a:r>
            <a:r>
              <a:rPr lang="en-GB" dirty="0"/>
              <a:t>around funding applications for Disabled staff.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12CC7719-7472-484B-50F5-A64CE05F1C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432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07E08-1EE8-4952-A9D7-B816F3289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A1554-22D7-6756-AFF4-05A14D97D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Benefits of an inclusive work culture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8256A-A6D6-AFA4-A51D-FE491921F8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Meet each other’s access needs.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Find </a:t>
            </a:r>
            <a:r>
              <a:rPr lang="en-GB" b="1" dirty="0"/>
              <a:t>new ways of being </a:t>
            </a:r>
            <a:r>
              <a:rPr lang="en-GB" dirty="0"/>
              <a:t>within our work community.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Hope for an </a:t>
            </a:r>
            <a:r>
              <a:rPr lang="en-GB" b="1" dirty="0"/>
              <a:t>accessible</a:t>
            </a:r>
            <a:r>
              <a:rPr lang="en-GB" dirty="0"/>
              <a:t> and </a:t>
            </a:r>
            <a:r>
              <a:rPr lang="en-GB" b="1" dirty="0"/>
              <a:t>creative future</a:t>
            </a:r>
            <a:r>
              <a:rPr lang="en-GB" dirty="0"/>
              <a:t>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Centre </a:t>
            </a:r>
            <a:r>
              <a:rPr lang="en-GB" b="1" dirty="0"/>
              <a:t>inter-dependence</a:t>
            </a:r>
            <a:r>
              <a:rPr lang="en-GB" dirty="0"/>
              <a:t>; not independence.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156B6255-BDF7-84C8-E02F-C3A33A9316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7807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D480A-EFE4-CE18-CC0E-A339C17E7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EC5A-2AB4-CAF1-22C7-37FD1A900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Prompt 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A1225-B369-9389-BABA-68F5327567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342900">
              <a:lnSpc>
                <a:spcPct val="15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n-GB" dirty="0"/>
              <a:t>How would you foster inclusion to transform your research cultures?</a:t>
            </a:r>
          </a:p>
          <a:p>
            <a:pPr marL="457200" indent="-342900">
              <a:lnSpc>
                <a:spcPct val="15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n-GB" dirty="0"/>
              <a:t>In what ways can we use disability as a tool for collective action to create accessible and inclusive workspaces?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65484147-3ED9-14B6-1B6F-012EA4A925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021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F81659AE-C24D-4F7E-85A6-A352A64C1D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6650330" y="432085"/>
            <a:ext cx="1943511" cy="602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CB70AB1-DFFD-A4D1-E11F-E4FA475DFFF2}"/>
              </a:ext>
            </a:extLst>
          </p:cNvPr>
          <p:cNvSpPr/>
          <p:nvPr/>
        </p:nvSpPr>
        <p:spPr>
          <a:xfrm>
            <a:off x="2114600" y="1175380"/>
            <a:ext cx="4629100" cy="139637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15E0A06-E721-1614-E2CF-2E9B73720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44550" y="1175380"/>
            <a:ext cx="5454900" cy="3670395"/>
          </a:xfrm>
        </p:spPr>
        <p:txBody>
          <a:bodyPr anchor="ctr">
            <a:normAutofit/>
          </a:bodyPr>
          <a:lstStyle/>
          <a:p>
            <a:pPr marL="10795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3200" i="0" u="none" strike="noStrike" dirty="0">
                <a:solidFill>
                  <a:srgbClr val="4B00A0"/>
                </a:solidFill>
                <a:effectLst/>
                <a:latin typeface="Source Serif Pro Semibold" panose="02040703050405020204" pitchFamily="18" charset="0"/>
                <a:ea typeface="Source Serif Pro Semibold" panose="02040703050405020204" pitchFamily="18" charset="0"/>
              </a:rPr>
              <a:t>Dr Armineh </a:t>
            </a:r>
            <a:r>
              <a:rPr lang="en-GB" sz="3200" i="0" u="none" strike="noStrike" dirty="0" err="1">
                <a:solidFill>
                  <a:srgbClr val="4B00A0"/>
                </a:solidFill>
                <a:effectLst/>
                <a:latin typeface="Source Serif Pro Semibold" panose="02040703050405020204" pitchFamily="18" charset="0"/>
                <a:ea typeface="Source Serif Pro Semibold" panose="02040703050405020204" pitchFamily="18" charset="0"/>
              </a:rPr>
              <a:t>Soorenian</a:t>
            </a:r>
            <a:endParaRPr lang="en-GB" sz="3200" dirty="0">
              <a:solidFill>
                <a:srgbClr val="4B00A0"/>
              </a:solidFill>
              <a:latin typeface="Source Serif Pro Semibold" panose="02040703050405020204" pitchFamily="18" charset="0"/>
              <a:ea typeface="Source Serif Pro Semibold" panose="02040703050405020204" pitchFamily="18" charset="0"/>
            </a:endParaRPr>
          </a:p>
          <a:p>
            <a:pPr marL="107950" indent="0">
              <a:spcAft>
                <a:spcPts val="1200"/>
              </a:spcAft>
              <a:buNone/>
            </a:pPr>
            <a:r>
              <a:rPr lang="en-GB" sz="1600" i="1" dirty="0" err="1">
                <a:solidFill>
                  <a:srgbClr val="4B00A0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Wellcome</a:t>
            </a:r>
            <a:r>
              <a:rPr lang="en-GB" sz="1600" i="1" dirty="0">
                <a:solidFill>
                  <a:srgbClr val="4B00A0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 Anti-Ableist Research Cultures (WAARC)</a:t>
            </a:r>
          </a:p>
          <a:p>
            <a:pPr marL="107950" indent="0">
              <a:spcAft>
                <a:spcPts val="1200"/>
              </a:spcAft>
              <a:buNone/>
            </a:pPr>
            <a:r>
              <a:rPr lang="en-GB" sz="1600" i="1" u="none" strike="noStrike" dirty="0" err="1">
                <a:solidFill>
                  <a:srgbClr val="4B00A0"/>
                </a:solidFill>
                <a:effectLst/>
                <a:latin typeface="Source Serif Pro" panose="02040603050405020204" pitchFamily="18" charset="0"/>
                <a:ea typeface="Source Serif Pro" panose="02040603050405020204" pitchFamily="18" charset="0"/>
              </a:rPr>
              <a:t>iHuman</a:t>
            </a:r>
            <a:r>
              <a:rPr lang="en-GB" sz="1600" i="1" u="none" strike="noStrike" dirty="0">
                <a:solidFill>
                  <a:srgbClr val="4B00A0"/>
                </a:solidFill>
                <a:effectLst/>
                <a:latin typeface="Source Serif Pro" panose="02040603050405020204" pitchFamily="18" charset="0"/>
                <a:ea typeface="Source Serif Pro" panose="02040603050405020204" pitchFamily="18" charset="0"/>
              </a:rPr>
              <a:t>, University of Sheffield</a:t>
            </a:r>
          </a:p>
          <a:p>
            <a:pPr marL="10795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1600" dirty="0">
                <a:solidFill>
                  <a:srgbClr val="4B00A0"/>
                </a:solidFill>
                <a:latin typeface="Source Serif Pro" panose="02040603050405020204" pitchFamily="18" charset="0"/>
                <a:ea typeface="Source Serif Pro" panose="0204060305040502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a.soorenian@sheffield.ac.uk</a:t>
            </a:r>
            <a:r>
              <a:rPr lang="en-GB" sz="1600" b="0" i="0" u="none" strike="noStrike" dirty="0">
                <a:solidFill>
                  <a:srgbClr val="4B00A0"/>
                </a:solidFill>
                <a:effectLst/>
                <a:latin typeface="Source Serif Pro" panose="02040603050405020204" pitchFamily="18" charset="0"/>
                <a:ea typeface="Source Serif Pro" panose="02040603050405020204" pitchFamily="18" charset="0"/>
              </a:rPr>
              <a:t> </a:t>
            </a:r>
            <a:endParaRPr lang="en-GB" sz="1600" b="0" dirty="0">
              <a:solidFill>
                <a:srgbClr val="4B00A0"/>
              </a:solidFill>
              <a:effectLst/>
              <a:latin typeface="Source Serif Pro" panose="02040603050405020204" pitchFamily="18" charset="0"/>
              <a:ea typeface="Source Serif Pro" panose="02040603050405020204" pitchFamily="18" charset="0"/>
            </a:endParaRPr>
          </a:p>
          <a:p>
            <a:pPr marL="107950" indent="0">
              <a:spcAft>
                <a:spcPts val="1200"/>
              </a:spcAft>
              <a:buNone/>
            </a:pPr>
            <a:r>
              <a:rPr lang="en-GB" sz="1600" u="sng" dirty="0">
                <a:solidFill>
                  <a:srgbClr val="4B00A0"/>
                </a:solidFill>
                <a:latin typeface="Source Serif Pro" panose="02040603050405020204" pitchFamily="18" charset="0"/>
                <a:ea typeface="Source Serif Pro" panose="02040603050405020204" pitchFamily="18" charset="0"/>
              </a:rPr>
              <a:t>https://sheffield.ac.uk/ihuman/who-we-are/armineh-soorenian</a:t>
            </a:r>
            <a:endParaRPr lang="en-GB" sz="1400" b="0" dirty="0">
              <a:solidFill>
                <a:srgbClr val="4B00A0"/>
              </a:solidFill>
              <a:effectLst/>
              <a:latin typeface="Source Serif Pro" panose="02040603050405020204" pitchFamily="18" charset="0"/>
              <a:ea typeface="Source Serif Pro" panose="02040603050405020204" pitchFamily="18" charset="0"/>
            </a:endParaRPr>
          </a:p>
        </p:txBody>
      </p:sp>
      <p:pic>
        <p:nvPicPr>
          <p:cNvPr id="4" name="Picture 2" descr="Disability Matters: Thinking critically about Equality, Diversity and  Inclusion – the polyphony">
            <a:extLst>
              <a:ext uri="{FF2B5EF4-FFF2-40B4-BE49-F238E27FC236}">
                <a16:creationId xmlns:a16="http://schemas.microsoft.com/office/drawing/2014/main" id="{94A23D2F-46DD-232C-464C-44585CD68A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18125" y1="19722" x2="18125" y2="19722"/>
                        <a14:foregroundMark x1="23906" y1="35833" x2="23906" y2="35833"/>
                        <a14:foregroundMark x1="24531" y1="52500" x2="24531" y2="52500"/>
                        <a14:foregroundMark x1="24844" y1="23611" x2="24844" y2="23611"/>
                        <a14:foregroundMark x1="30625" y1="29167" x2="30625" y2="29167"/>
                        <a14:foregroundMark x1="41094" y1="28333" x2="41094" y2="28333"/>
                        <a14:foregroundMark x1="49219" y1="24167" x2="49219" y2="24167"/>
                        <a14:foregroundMark x1="58906" y1="28333" x2="58906" y2="28333"/>
                        <a14:foregroundMark x1="59844" y1="17500" x2="59844" y2="17500"/>
                        <a14:foregroundMark x1="66406" y1="19444" x2="66406" y2="19444"/>
                        <a14:foregroundMark x1="71250" y1="31111" x2="71250" y2="31111"/>
                        <a14:foregroundMark x1="72031" y1="17500" x2="72031" y2="17500"/>
                        <a14:foregroundMark x1="52344" y1="75833" x2="52344" y2="75833"/>
                        <a14:foregroundMark x1="40313" y1="76944" x2="40313" y2="76944"/>
                        <a14:foregroundMark x1="65000" y1="76944" x2="65000" y2="76944"/>
                        <a14:foregroundMark x1="72031" y1="77222" x2="72031" y2="77222"/>
                        <a14:foregroundMark x1="82969" y1="70833" x2="82969" y2="708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816" t="8880" r="8670" b="8414"/>
          <a:stretch>
            <a:fillRect/>
          </a:stretch>
        </p:blipFill>
        <p:spPr bwMode="auto">
          <a:xfrm>
            <a:off x="550159" y="432611"/>
            <a:ext cx="1093914" cy="60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592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305E6-E85D-045E-3A59-9875E8A2E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0760D-77B6-917E-99C6-FE5235DFB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WAARC project?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39F61-C3BB-5A8E-CF4E-094A8D5208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Set up to: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FDB00A8A-19E5-FCDB-E7A9-653B32DF13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3.jpg" descr="A green and orange logo for Sheffield Voices. It features a stylised green letter &quot;G&quot; and text reading: &quot;Labels are for jars, not people!&quot; ">
            <a:hlinkClick r:id="rId3"/>
            <a:extLst>
              <a:ext uri="{FF2B5EF4-FFF2-40B4-BE49-F238E27FC236}">
                <a16:creationId xmlns:a16="http://schemas.microsoft.com/office/drawing/2014/main" id="{D69FB6C0-5166-A90C-D666-785015E21D70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564150" y="4318512"/>
            <a:ext cx="678962" cy="678962"/>
          </a:xfrm>
          <a:prstGeom prst="rect">
            <a:avLst/>
          </a:prstGeom>
          <a:ln/>
        </p:spPr>
      </p:pic>
      <p:pic>
        <p:nvPicPr>
          <p:cNvPr id="6" name="image4.jpg" descr="Text reads &quot;Speakup Self-Advocacy&quot;. An orange shape contains three humanoid figures, one of which has a visible heart shape in their chest.">
            <a:hlinkClick r:id="rId5"/>
            <a:extLst>
              <a:ext uri="{FF2B5EF4-FFF2-40B4-BE49-F238E27FC236}">
                <a16:creationId xmlns:a16="http://schemas.microsoft.com/office/drawing/2014/main" id="{62F75E0E-180C-032C-6E8F-E9E9BEE75394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5186332" y="4279027"/>
            <a:ext cx="1128411" cy="664146"/>
          </a:xfrm>
          <a:prstGeom prst="rect">
            <a:avLst/>
          </a:prstGeom>
          <a:ln/>
        </p:spPr>
      </p:pic>
      <p:pic>
        <p:nvPicPr>
          <p:cNvPr id="7" name="image6.png" descr="A logo of a dark blue five-point star. Poking out behind it is a turquoise star, then a pale yellow pentagon. Dark blue text reads &quot;NADSN&quot;, meaning &quot;the National Association of Disabled Staff Networks&quot;.">
            <a:hlinkClick r:id="rId7"/>
            <a:extLst>
              <a:ext uri="{FF2B5EF4-FFF2-40B4-BE49-F238E27FC236}">
                <a16:creationId xmlns:a16="http://schemas.microsoft.com/office/drawing/2014/main" id="{CEF72E9B-9B9F-3F52-FD53-99753D73575B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>
          <a:xfrm>
            <a:off x="2063769" y="4245695"/>
            <a:ext cx="2297050" cy="647114"/>
          </a:xfrm>
          <a:prstGeom prst="rect">
            <a:avLst/>
          </a:prstGeom>
          <a:ln/>
        </p:spPr>
      </p:pic>
      <p:pic>
        <p:nvPicPr>
          <p:cNvPr id="8" name="image2.png" descr="The word &quot;pathfinders&quot; in green with arrows originating from certain letters, pointing in all directions. Grey text reads &quot;neuromuscular alliance&quot;.">
            <a:hlinkClick r:id="rId9"/>
            <a:extLst>
              <a:ext uri="{FF2B5EF4-FFF2-40B4-BE49-F238E27FC236}">
                <a16:creationId xmlns:a16="http://schemas.microsoft.com/office/drawing/2014/main" id="{DAE1F5EC-A03B-F06E-A3F8-22719DF316A3}"/>
              </a:ext>
            </a:extLst>
          </p:cNvPr>
          <p:cNvPicPr/>
          <p:nvPr/>
        </p:nvPicPr>
        <p:blipFill>
          <a:blip r:embed="rId10"/>
          <a:srcRect/>
          <a:stretch>
            <a:fillRect/>
          </a:stretch>
        </p:blipFill>
        <p:spPr>
          <a:xfrm>
            <a:off x="7140256" y="4224772"/>
            <a:ext cx="1439594" cy="688961"/>
          </a:xfrm>
          <a:prstGeom prst="rect">
            <a:avLst/>
          </a:prstGeom>
          <a:ln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256CED35-DED8-FBC9-1BD6-A9F46C6A0EAF}"/>
              </a:ext>
            </a:extLst>
          </p:cNvPr>
          <p:cNvSpPr txBox="1">
            <a:spLocks/>
          </p:cNvSpPr>
          <p:nvPr/>
        </p:nvSpPr>
        <p:spPr>
          <a:xfrm>
            <a:off x="460072" y="1073200"/>
            <a:ext cx="7965255" cy="35379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11430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914400" lvl="1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371600" lvl="2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endParaRPr lang="en-GB" b="1" dirty="0"/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GB" b="1" dirty="0"/>
              <a:t>Bring together</a:t>
            </a:r>
            <a:r>
              <a:rPr lang="en-GB" dirty="0"/>
              <a:t> researchers, professional services colleagues and partner organisations.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GB" b="1" dirty="0"/>
              <a:t>Develop a suite of activities </a:t>
            </a:r>
            <a:r>
              <a:rPr lang="en-GB" dirty="0"/>
              <a:t>that centre disability and contest systemic ableism.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GB" b="1" dirty="0"/>
              <a:t>Promote anti-ableism </a:t>
            </a:r>
            <a:r>
              <a:rPr lang="en-GB" dirty="0"/>
              <a:t>in the University of Sheffield.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52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305E6-E85D-045E-3A59-9875E8A2E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0760D-77B6-917E-99C6-FE5235DFB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WAARC’s priority areas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39F61-C3BB-5A8E-CF4E-094A8D5208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Anti-Ableist Environments</a:t>
            </a:r>
            <a:r>
              <a:rPr lang="en-GB" dirty="0"/>
              <a:t>: Recruitment and Employment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Anti-Ableist Developments</a:t>
            </a:r>
            <a:r>
              <a:rPr lang="en-GB" dirty="0"/>
              <a:t>: Inclusive Events and Inclusive Research Methods Training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Collaborative Inquiry</a:t>
            </a:r>
            <a:r>
              <a:rPr lang="en-GB" dirty="0"/>
              <a:t>: Funding &amp; Collaborating with several smaller projects, and </a:t>
            </a:r>
            <a:r>
              <a:rPr lang="en-GB" dirty="0" err="1"/>
              <a:t>Cripping</a:t>
            </a:r>
            <a:r>
              <a:rPr lang="en-GB" dirty="0"/>
              <a:t> the Research Concordat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Cross-Cutting</a:t>
            </a:r>
            <a:r>
              <a:rPr lang="en-GB" dirty="0"/>
              <a:t>/Knowledge Exchange</a:t>
            </a:r>
          </a:p>
        </p:txBody>
      </p:sp>
      <p:pic>
        <p:nvPicPr>
          <p:cNvPr id="5" name="image3.jpg" descr="A green and orange logo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C124CA04-A4B1-9AB0-6544-764DCA3B6459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64150" y="4318512"/>
            <a:ext cx="678962" cy="678962"/>
          </a:xfrm>
          <a:prstGeom prst="rect">
            <a:avLst/>
          </a:prstGeom>
          <a:ln/>
        </p:spPr>
      </p:pic>
      <p:pic>
        <p:nvPicPr>
          <p:cNvPr id="6" name="image4.jpg" descr="A logo for a company&#10;&#10;Description automatically generated">
            <a:hlinkClick r:id="rId4"/>
            <a:extLst>
              <a:ext uri="{FF2B5EF4-FFF2-40B4-BE49-F238E27FC236}">
                <a16:creationId xmlns:a16="http://schemas.microsoft.com/office/drawing/2014/main" id="{A59B4E64-6961-0C88-BB1C-B2AD0060D4AD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5186332" y="4279027"/>
            <a:ext cx="1128411" cy="664146"/>
          </a:xfrm>
          <a:prstGeom prst="rect">
            <a:avLst/>
          </a:prstGeom>
          <a:ln/>
        </p:spPr>
      </p:pic>
      <p:pic>
        <p:nvPicPr>
          <p:cNvPr id="7" name="image6.png" descr="A close up of a logo&#10;&#10;Description automatically generated">
            <a:hlinkClick r:id="rId6"/>
            <a:extLst>
              <a:ext uri="{FF2B5EF4-FFF2-40B4-BE49-F238E27FC236}">
                <a16:creationId xmlns:a16="http://schemas.microsoft.com/office/drawing/2014/main" id="{A9037D6B-AA06-4DF5-0E97-4DB1C2B1D4A8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2063769" y="4245695"/>
            <a:ext cx="2297050" cy="647114"/>
          </a:xfrm>
          <a:prstGeom prst="rect">
            <a:avLst/>
          </a:prstGeom>
          <a:ln/>
        </p:spPr>
      </p:pic>
      <p:pic>
        <p:nvPicPr>
          <p:cNvPr id="8" name="image2.png" descr="A green and black logo&#10;&#10;Description automatically generated">
            <a:hlinkClick r:id="rId8"/>
            <a:extLst>
              <a:ext uri="{FF2B5EF4-FFF2-40B4-BE49-F238E27FC236}">
                <a16:creationId xmlns:a16="http://schemas.microsoft.com/office/drawing/2014/main" id="{E3DD8B0C-1E75-D69E-4815-F865866686FF}"/>
              </a:ext>
            </a:extLst>
          </p:cNvPr>
          <p:cNvPicPr/>
          <p:nvPr/>
        </p:nvPicPr>
        <p:blipFill>
          <a:blip r:embed="rId9"/>
          <a:srcRect/>
          <a:stretch>
            <a:fillRect/>
          </a:stretch>
        </p:blipFill>
        <p:spPr>
          <a:xfrm>
            <a:off x="7140256" y="4224772"/>
            <a:ext cx="1439594" cy="688961"/>
          </a:xfrm>
          <a:prstGeom prst="rect">
            <a:avLst/>
          </a:prstGeom>
          <a:ln/>
        </p:spPr>
      </p:pic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3EE65DD5-B48C-DD61-67C1-BA6BF9732B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6586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F02A5-D325-5525-A086-374B81FE0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13F5-1EC9-1EAC-D312-D5F26887E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Priority Area 1: Anti-Ableist Environments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0033A-8233-CEE3-465E-6982C22405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Priority Area 1.1: Recruitment </a:t>
            </a:r>
            <a:r>
              <a:rPr lang="en-GB" dirty="0"/>
              <a:t>addresses the under-recruitment of Disabled researchers and professional services staff due to structural barriers.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Priority Area 1.2: Employment </a:t>
            </a:r>
            <a:r>
              <a:rPr lang="en-GB" dirty="0"/>
              <a:t>addresses the attraction and retention of Disabled researchers and professional services staff. 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ECA4999F-8FA5-0D4D-85A4-66CCB1D2AE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425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604991-C5CC-4251-8D5F-741BEB597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1A957-0A3B-D342-1993-7C19E15D2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did we do? (1/2)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06B2A-4040-01BE-1008-60A81D60CC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We </a:t>
            </a:r>
            <a:r>
              <a:rPr lang="en-GB" b="1" dirty="0"/>
              <a:t>interviewed 30 staff</a:t>
            </a:r>
            <a:r>
              <a:rPr lang="en-GB" dirty="0"/>
              <a:t> </a:t>
            </a:r>
            <a:r>
              <a:rPr lang="en-GB" b="1" dirty="0"/>
              <a:t>members</a:t>
            </a:r>
            <a:r>
              <a:rPr lang="en-GB" dirty="0"/>
              <a:t> – both Disabled and non-disabled – from both research and professional services.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We asked our participants to discuss their </a:t>
            </a:r>
            <a:r>
              <a:rPr lang="en-GB" b="1" dirty="0"/>
              <a:t>recruitment and employment experiences</a:t>
            </a:r>
            <a:r>
              <a:rPr lang="en-GB" dirty="0"/>
              <a:t> at the University of Sheffield.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Participants shared information about </a:t>
            </a:r>
            <a:r>
              <a:rPr lang="en-GB" b="1" dirty="0"/>
              <a:t>ableist practices </a:t>
            </a:r>
            <a:r>
              <a:rPr lang="en-GB" dirty="0"/>
              <a:t>within their work environments and recommended ways to </a:t>
            </a:r>
            <a:r>
              <a:rPr lang="en-GB" b="1" dirty="0"/>
              <a:t>remove the barriers </a:t>
            </a:r>
            <a:r>
              <a:rPr lang="en-GB" dirty="0"/>
              <a:t>they identified. 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2F93572E-1DEC-76E5-7DB4-0161F2EECC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975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E245F-884B-D904-F970-790AAAC08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BA1BD-88BD-A129-7344-ACFC6BB25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did we do? (2/2)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CBB08-9B78-93A6-8535-33F38A88BD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In collaboration with our partner organisation, Pathfinders, we </a:t>
            </a:r>
            <a:r>
              <a:rPr lang="en-GB" b="1" dirty="0"/>
              <a:t>transcribed</a:t>
            </a:r>
            <a:r>
              <a:rPr lang="en-GB" dirty="0"/>
              <a:t> and </a:t>
            </a:r>
            <a:r>
              <a:rPr lang="en-GB" b="1" dirty="0"/>
              <a:t>analysed</a:t>
            </a:r>
            <a:r>
              <a:rPr lang="en-GB" dirty="0"/>
              <a:t> the interviews.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We identified the following themes: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407B4BD6-CB52-2511-C38B-A913BB0414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50478F9-69F6-DC63-5FB5-A2AA71C929EC}"/>
              </a:ext>
            </a:extLst>
          </p:cNvPr>
          <p:cNvSpPr txBox="1">
            <a:spLocks/>
          </p:cNvSpPr>
          <p:nvPr/>
        </p:nvSpPr>
        <p:spPr>
          <a:xfrm>
            <a:off x="552000" y="2378778"/>
            <a:ext cx="6948938" cy="35379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11430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914400" lvl="1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371600" lvl="2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GB" dirty="0"/>
              <a:t>Lack of accessible and relevant </a:t>
            </a:r>
            <a:r>
              <a:rPr lang="en-GB" b="1" dirty="0"/>
              <a:t>information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GB" dirty="0"/>
              <a:t>Ableist </a:t>
            </a:r>
            <a:r>
              <a:rPr lang="en-GB" b="1" dirty="0"/>
              <a:t>attitudes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GB" dirty="0"/>
              <a:t>Gaps in </a:t>
            </a:r>
            <a:r>
              <a:rPr lang="en-GB" b="1" dirty="0"/>
              <a:t>support provision</a:t>
            </a:r>
          </a:p>
        </p:txBody>
      </p:sp>
    </p:spTree>
    <p:extLst>
      <p:ext uri="{BB962C8B-B14F-4D97-AF65-F5344CB8AC3E}">
        <p14:creationId xmlns:p14="http://schemas.microsoft.com/office/powerpoint/2010/main" val="3168440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32660-B75B-3F0A-9842-8359882D1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F7038-52E1-2423-7ED4-D1D832742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Key findings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3C25D8-AB01-395B-2E33-7E9B1A205F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Precarious employment</a:t>
            </a:r>
            <a:r>
              <a:rPr lang="en-GB" dirty="0"/>
              <a:t>, often contract-based.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Culture of overworking </a:t>
            </a:r>
            <a:r>
              <a:rPr lang="en-GB" dirty="0"/>
              <a:t>– unreasonable expectation.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Demanding </a:t>
            </a:r>
            <a:r>
              <a:rPr lang="en-GB" b="1" dirty="0"/>
              <a:t>leadership criteria </a:t>
            </a:r>
            <a:r>
              <a:rPr lang="en-GB" dirty="0"/>
              <a:t>of Academic Career Pathway.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Staff expected to: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9128E034-FBBC-477C-7A46-9B2F4848AC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1D9C6FE-58A4-F7FE-94C4-1C2AC44A7D82}"/>
              </a:ext>
            </a:extLst>
          </p:cNvPr>
          <p:cNvSpPr txBox="1">
            <a:spLocks/>
          </p:cNvSpPr>
          <p:nvPr/>
        </p:nvSpPr>
        <p:spPr>
          <a:xfrm>
            <a:off x="552000" y="2842150"/>
            <a:ext cx="6948938" cy="35379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114300" lv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914400" lvl="1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1371600" lvl="2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828800" lvl="3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2286000" lvl="4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○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GB" dirty="0"/>
              <a:t>Work long hours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GB" dirty="0"/>
              <a:t>Be constantly productive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GB" dirty="0"/>
              <a:t>Deal with precarious contracts and inflexible funding streams</a:t>
            </a:r>
          </a:p>
        </p:txBody>
      </p:sp>
    </p:spTree>
    <p:extLst>
      <p:ext uri="{BB962C8B-B14F-4D97-AF65-F5344CB8AC3E}">
        <p14:creationId xmlns:p14="http://schemas.microsoft.com/office/powerpoint/2010/main" val="3862014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A83BC-8372-583C-92DC-5E47AF209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BABDD-5417-8AE0-94E7-43EB976B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Ableist attitudes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E16E7-41B0-E108-36B4-2D86B1C161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Judgements</a:t>
            </a:r>
            <a:r>
              <a:rPr lang="en-GB" dirty="0"/>
              <a:t> and </a:t>
            </a:r>
            <a:r>
              <a:rPr lang="en-GB" b="1" dirty="0"/>
              <a:t>assumptions</a:t>
            </a:r>
            <a:r>
              <a:rPr lang="en-GB" dirty="0"/>
              <a:t> about impairments, capabilities and needs.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Preconceptions</a:t>
            </a:r>
            <a:r>
              <a:rPr lang="en-GB" dirty="0"/>
              <a:t> impacted progression of Disabled staff.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Stereotypical view </a:t>
            </a:r>
            <a:r>
              <a:rPr lang="en-GB" dirty="0"/>
              <a:t>of higher costs and lower productivity.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Lack of support led to </a:t>
            </a:r>
            <a:r>
              <a:rPr lang="en-GB" b="1" dirty="0"/>
              <a:t>reduced opportunities </a:t>
            </a:r>
            <a:r>
              <a:rPr lang="en-GB" dirty="0"/>
              <a:t>for progression.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Lack of </a:t>
            </a:r>
            <a:r>
              <a:rPr lang="en-GB" b="1" dirty="0"/>
              <a:t>awareness</a:t>
            </a:r>
            <a:r>
              <a:rPr lang="en-GB" dirty="0"/>
              <a:t> around disability.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Difficulty</a:t>
            </a:r>
            <a:r>
              <a:rPr lang="en-GB" b="1" dirty="0"/>
              <a:t> </a:t>
            </a:r>
            <a:r>
              <a:rPr lang="en-GB" dirty="0"/>
              <a:t>socialising</a:t>
            </a:r>
            <a:r>
              <a:rPr lang="en-GB" b="1" dirty="0"/>
              <a:t> </a:t>
            </a:r>
            <a:r>
              <a:rPr lang="en-GB" dirty="0"/>
              <a:t>and developing workplace relationships – sometimes resulting in </a:t>
            </a:r>
            <a:r>
              <a:rPr lang="en-GB" b="1" dirty="0"/>
              <a:t>total isolation</a:t>
            </a:r>
            <a:r>
              <a:rPr lang="en-GB" dirty="0"/>
              <a:t>.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C59B70C9-60EE-2BAA-8E42-8EA8BCBD4E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0600B-2648-F686-B1A2-A7A0D3ECF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2186E-FDB7-A303-B26F-F6ABAF5F6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Ableist practices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EC027-DDCC-3232-192B-19A1FED62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Inaccessible information/communication </a:t>
            </a:r>
            <a:r>
              <a:rPr lang="en-GB" b="1" dirty="0"/>
              <a:t>systems</a:t>
            </a:r>
            <a:r>
              <a:rPr lang="en-GB" dirty="0"/>
              <a:t>, work </a:t>
            </a:r>
            <a:r>
              <a:rPr lang="en-GB" b="1" dirty="0"/>
              <a:t>structures</a:t>
            </a:r>
            <a:r>
              <a:rPr lang="en-GB" dirty="0"/>
              <a:t> and </a:t>
            </a:r>
            <a:r>
              <a:rPr lang="en-GB" b="1" dirty="0"/>
              <a:t>processes</a:t>
            </a:r>
            <a:r>
              <a:rPr lang="en-GB" dirty="0"/>
              <a:t>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b="1" dirty="0"/>
              <a:t>Insufficient information </a:t>
            </a:r>
            <a:r>
              <a:rPr lang="en-GB" dirty="0"/>
              <a:t>and options for career progression.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Fear that changing teams could lead to </a:t>
            </a:r>
            <a:r>
              <a:rPr lang="en-GB" b="1" dirty="0"/>
              <a:t>cessation of support</a:t>
            </a:r>
            <a:r>
              <a:rPr lang="en-GB" dirty="0"/>
              <a:t>. </a:t>
            </a:r>
          </a:p>
          <a:p>
            <a:pPr marL="400050" indent="-285750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dirty="0"/>
              <a:t>Inaccessible </a:t>
            </a:r>
            <a:r>
              <a:rPr lang="en-GB" b="1" dirty="0"/>
              <a:t>training platforms</a:t>
            </a:r>
            <a:r>
              <a:rPr lang="en-GB" dirty="0"/>
              <a:t>, systems, venues and schedules.</a:t>
            </a:r>
          </a:p>
        </p:txBody>
      </p:sp>
      <p:pic>
        <p:nvPicPr>
          <p:cNvPr id="4" name="Picture 3" descr="Select tickets – Self-advocacy at Work and Navigating Uncertainty – Zoom">
            <a:extLst>
              <a:ext uri="{FF2B5EF4-FFF2-40B4-BE49-F238E27FC236}">
                <a16:creationId xmlns:a16="http://schemas.microsoft.com/office/drawing/2014/main" id="{E1D98D46-5D56-E6D1-F0C2-20FD525AA7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3" t="18516" r="13348" b="9600"/>
          <a:stretch>
            <a:fillRect/>
          </a:stretch>
        </p:blipFill>
        <p:spPr bwMode="auto">
          <a:xfrm>
            <a:off x="7378700" y="174950"/>
            <a:ext cx="1459750" cy="45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19436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847</TotalTime>
  <Words>628</Words>
  <Application>Microsoft Office PowerPoint</Application>
  <PresentationFormat>On-screen Show (16:9)</PresentationFormat>
  <Paragraphs>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Source Sans Pro</vt:lpstr>
      <vt:lpstr>Source Serif Pro</vt:lpstr>
      <vt:lpstr>Source Serif Pro Semibold</vt:lpstr>
      <vt:lpstr>Custom Design</vt:lpstr>
      <vt:lpstr>“How does disability transform research cultures and workplace environments?”</vt:lpstr>
      <vt:lpstr>What is the WAARC project?</vt:lpstr>
      <vt:lpstr>WAARC’s priority areas</vt:lpstr>
      <vt:lpstr>Priority Area 1: Anti-Ableist Environments</vt:lpstr>
      <vt:lpstr>What did we do? (1/2)</vt:lpstr>
      <vt:lpstr>What did we do? (2/2)</vt:lpstr>
      <vt:lpstr>Key findings</vt:lpstr>
      <vt:lpstr>Ableist attitudes</vt:lpstr>
      <vt:lpstr>Ableist practices</vt:lpstr>
      <vt:lpstr>Fostering an inclusive work culture</vt:lpstr>
      <vt:lpstr>Participants’ recommendations</vt:lpstr>
      <vt:lpstr>Benefits of an inclusive work culture</vt:lpstr>
      <vt:lpstr>Prompt 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Presentation Template</dc:title>
  <dc:creator>Scarlett Foster</dc:creator>
  <cp:lastModifiedBy>Scarlett Foster</cp:lastModifiedBy>
  <cp:revision>58</cp:revision>
  <dcterms:modified xsi:type="dcterms:W3CDTF">2026-04-29T09:47:42Z</dcterms:modified>
</cp:coreProperties>
</file>