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Roboto" panose="02000000000000000000" pitchFamily="2" charset="0"/>
      <p:regular r:id="rId35"/>
      <p:bold r:id="rId36"/>
      <p:italic r:id="rId37"/>
      <p:boldItalic r:id="rId38"/>
    </p:embeddedFont>
    <p:embeddedFont>
      <p:font typeface="Roboto Slab" pitchFamily="2"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47602fd485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347602fd485_2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347602fd485_2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47602fd485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347602fd485_2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347602fd485_2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47602fd485_2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347602fd485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47602fd485_2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347602fd485_2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347602fd485_2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47602fd485_2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347602fd485_2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347602fd485_2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47602fd485_2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347602fd485_2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347602fd485_2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47602fd485_2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347602fd485_2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347602fd485_2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a14ea71bc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a14ea71bc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3a14ea71bc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a14ea71bc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a14ea71bcd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3a14ea71bcd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a14ea71bcd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a14ea71bc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3a14ea71bcd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a14ea71bcd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a14ea71bcd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3a14ea71bcd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a14ea71bcd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a14ea71bcd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3a14ea71bcd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a14ea71bcd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a14ea71bcd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3a14ea71bcd_0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a14ea71bcd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a14ea71bcd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3a14ea71bcd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a14ea71bcd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a14ea71bcd_0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3a14ea71bcd_0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a14ea71bcd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a14ea71bcd_0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3a14ea71bcd_0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a14ea71bcd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a14ea71bcd_0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3a14ea71bcd_0_1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4754c154f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34754c154f5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34754c154f5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a14ea71bcd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a14ea71bcd_0_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g3a14ea71bcd_0_1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a14ea71bcd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a14ea71bcd_0_1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3a14ea71bcd_0_1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a14ea71bcd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a14ea71bcd_0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g3a14ea71bcd_0_2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4754c154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34754c154f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34754c154f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474e13ebce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3474e13ebce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474e13ebce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218658" y="2314851"/>
            <a:ext cx="11519400" cy="151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400"/>
              <a:buFont typeface="Arial"/>
              <a:buNone/>
              <a:defRPr sz="54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218658" y="3875824"/>
            <a:ext cx="11519400" cy="5145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9" name="Google Shape;19;p2" descr="The University of Sheffield logo"/>
          <p:cNvPicPr preferRelativeResize="0"/>
          <p:nvPr/>
        </p:nvPicPr>
        <p:blipFill rotWithShape="1">
          <a:blip r:embed="rId2">
            <a:alphaModFix/>
          </a:blip>
          <a:srcRect/>
          <a:stretch/>
        </p:blipFill>
        <p:spPr>
          <a:xfrm>
            <a:off x="218661" y="235450"/>
            <a:ext cx="2923387" cy="886913"/>
          </a:xfrm>
          <a:prstGeom prst="rect">
            <a:avLst/>
          </a:prstGeom>
          <a:noFill/>
          <a:ln>
            <a:noFill/>
          </a:ln>
        </p:spPr>
      </p:pic>
      <p:sp>
        <p:nvSpPr>
          <p:cNvPr id="20" name="Google Shape;20;p2"/>
          <p:cNvSpPr txBox="1">
            <a:spLocks noGrp="1"/>
          </p:cNvSpPr>
          <p:nvPr>
            <p:ph type="body" idx="2"/>
          </p:nvPr>
        </p:nvSpPr>
        <p:spPr>
          <a:xfrm>
            <a:off x="218658" y="5035387"/>
            <a:ext cx="5877300" cy="514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6095999" y="5035387"/>
            <a:ext cx="5257800" cy="514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69" name="Google Shape;69;p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cxnSp>
        <p:nvCxnSpPr>
          <p:cNvPr id="71" name="Google Shape;71;p12"/>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72" name="Google Shape;72;p12"/>
          <p:cNvSpPr txBox="1">
            <a:spLocks noGrp="1"/>
          </p:cNvSpPr>
          <p:nvPr>
            <p:ph type="title"/>
          </p:nvPr>
        </p:nvSpPr>
        <p:spPr>
          <a:xfrm>
            <a:off x="5172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73" name="Google Shape;73;p12"/>
          <p:cNvSpPr txBox="1">
            <a:spLocks noGrp="1"/>
          </p:cNvSpPr>
          <p:nvPr>
            <p:ph type="body" idx="1"/>
          </p:nvPr>
        </p:nvSpPr>
        <p:spPr>
          <a:xfrm>
            <a:off x="517200" y="2125367"/>
            <a:ext cx="3744000" cy="35748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74" name="Google Shape;74;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653667" y="701800"/>
            <a:ext cx="74916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77" name="Google Shape;77;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8"/>
        <p:cNvGrpSpPr/>
        <p:nvPr/>
      </p:nvGrpSpPr>
      <p:grpSpPr>
        <a:xfrm>
          <a:off x="0" y="0"/>
          <a:ext cx="0" cy="0"/>
          <a:chOff x="0" y="0"/>
          <a:chExt cx="0" cy="0"/>
        </a:xfrm>
      </p:grpSpPr>
      <p:sp>
        <p:nvSpPr>
          <p:cNvPr id="79" name="Google Shape;79;p14"/>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0" name="Google Shape;80;p14"/>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81" name="Google Shape;81;p14"/>
          <p:cNvSpPr txBox="1">
            <a:spLocks noGrp="1"/>
          </p:cNvSpPr>
          <p:nvPr>
            <p:ph type="title"/>
          </p:nvPr>
        </p:nvSpPr>
        <p:spPr>
          <a:xfrm>
            <a:off x="354000" y="1612100"/>
            <a:ext cx="5393700" cy="20085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a:endParaRPr/>
          </a:p>
        </p:txBody>
      </p:sp>
      <p:sp>
        <p:nvSpPr>
          <p:cNvPr id="82" name="Google Shape;82;p14"/>
          <p:cNvSpPr txBox="1">
            <a:spLocks noGrp="1"/>
          </p:cNvSpPr>
          <p:nvPr>
            <p:ph type="subTitle" idx="1"/>
          </p:nvPr>
        </p:nvSpPr>
        <p:spPr>
          <a:xfrm>
            <a:off x="354000" y="3692001"/>
            <a:ext cx="5393700" cy="17940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Clr>
                <a:schemeClr val="accent5"/>
              </a:buClr>
              <a:buSzPts val="2800"/>
              <a:buNone/>
              <a:defRPr sz="2800">
                <a:solidFill>
                  <a:schemeClr val="accent5"/>
                </a:solidFill>
              </a:defRPr>
            </a:lvl2pPr>
            <a:lvl3pPr lvl="2" algn="ctr">
              <a:lnSpc>
                <a:spcPct val="100000"/>
              </a:lnSpc>
              <a:spcBef>
                <a:spcPts val="0"/>
              </a:spcBef>
              <a:spcAft>
                <a:spcPts val="0"/>
              </a:spcAft>
              <a:buClr>
                <a:schemeClr val="accent5"/>
              </a:buClr>
              <a:buSzPts val="2800"/>
              <a:buNone/>
              <a:defRPr sz="2800">
                <a:solidFill>
                  <a:schemeClr val="accent5"/>
                </a:solidFill>
              </a:defRPr>
            </a:lvl3pPr>
            <a:lvl4pPr lvl="3" algn="ctr">
              <a:lnSpc>
                <a:spcPct val="100000"/>
              </a:lnSpc>
              <a:spcBef>
                <a:spcPts val="0"/>
              </a:spcBef>
              <a:spcAft>
                <a:spcPts val="0"/>
              </a:spcAft>
              <a:buClr>
                <a:schemeClr val="accent5"/>
              </a:buClr>
              <a:buSzPts val="2800"/>
              <a:buNone/>
              <a:defRPr sz="2800">
                <a:solidFill>
                  <a:schemeClr val="accent5"/>
                </a:solidFill>
              </a:defRPr>
            </a:lvl4pPr>
            <a:lvl5pPr lvl="4" algn="ctr">
              <a:lnSpc>
                <a:spcPct val="100000"/>
              </a:lnSpc>
              <a:spcBef>
                <a:spcPts val="0"/>
              </a:spcBef>
              <a:spcAft>
                <a:spcPts val="0"/>
              </a:spcAft>
              <a:buClr>
                <a:schemeClr val="accent5"/>
              </a:buClr>
              <a:buSzPts val="2800"/>
              <a:buNone/>
              <a:defRPr sz="2800">
                <a:solidFill>
                  <a:schemeClr val="accent5"/>
                </a:solidFill>
              </a:defRPr>
            </a:lvl5pPr>
            <a:lvl6pPr lvl="5" algn="ctr">
              <a:lnSpc>
                <a:spcPct val="100000"/>
              </a:lnSpc>
              <a:spcBef>
                <a:spcPts val="0"/>
              </a:spcBef>
              <a:spcAft>
                <a:spcPts val="0"/>
              </a:spcAft>
              <a:buClr>
                <a:schemeClr val="accent5"/>
              </a:buClr>
              <a:buSzPts val="2800"/>
              <a:buNone/>
              <a:defRPr sz="2800">
                <a:solidFill>
                  <a:schemeClr val="accent5"/>
                </a:solidFill>
              </a:defRPr>
            </a:lvl6pPr>
            <a:lvl7pPr lvl="6" algn="ctr">
              <a:lnSpc>
                <a:spcPct val="100000"/>
              </a:lnSpc>
              <a:spcBef>
                <a:spcPts val="0"/>
              </a:spcBef>
              <a:spcAft>
                <a:spcPts val="0"/>
              </a:spcAft>
              <a:buClr>
                <a:schemeClr val="accent5"/>
              </a:buClr>
              <a:buSzPts val="2800"/>
              <a:buNone/>
              <a:defRPr sz="2800">
                <a:solidFill>
                  <a:schemeClr val="accent5"/>
                </a:solidFill>
              </a:defRPr>
            </a:lvl7pPr>
            <a:lvl8pPr lvl="7" algn="ctr">
              <a:lnSpc>
                <a:spcPct val="100000"/>
              </a:lnSpc>
              <a:spcBef>
                <a:spcPts val="0"/>
              </a:spcBef>
              <a:spcAft>
                <a:spcPts val="0"/>
              </a:spcAft>
              <a:buClr>
                <a:schemeClr val="accent5"/>
              </a:buClr>
              <a:buSzPts val="2800"/>
              <a:buNone/>
              <a:defRPr sz="2800">
                <a:solidFill>
                  <a:schemeClr val="accent5"/>
                </a:solidFill>
              </a:defRPr>
            </a:lvl8pPr>
            <a:lvl9pPr lvl="8" algn="ctr">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83" name="Google Shape;83;p14"/>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84" name="Google Shape;84;p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426000" y="5644967"/>
            <a:ext cx="7998300" cy="7983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87" name="Google Shape;87;p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6"/>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6"/>
          <p:cNvSpPr txBox="1">
            <a:spLocks noGrp="1"/>
          </p:cNvSpPr>
          <p:nvPr>
            <p:ph type="title" hasCustomPrompt="1"/>
          </p:nvPr>
        </p:nvSpPr>
        <p:spPr>
          <a:xfrm>
            <a:off x="517200" y="1536600"/>
            <a:ext cx="11157600" cy="20511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accent5"/>
              </a:buClr>
              <a:buSzPts val="17300"/>
              <a:buNone/>
              <a:defRPr sz="17300">
                <a:solidFill>
                  <a:schemeClr val="accent5"/>
                </a:solidFill>
              </a:defRPr>
            </a:lvl1pPr>
            <a:lvl2pPr lvl="1" algn="ctr">
              <a:lnSpc>
                <a:spcPct val="100000"/>
              </a:lnSpc>
              <a:spcBef>
                <a:spcPts val="0"/>
              </a:spcBef>
              <a:spcAft>
                <a:spcPts val="0"/>
              </a:spcAft>
              <a:buClr>
                <a:schemeClr val="accent5"/>
              </a:buClr>
              <a:buSzPts val="17300"/>
              <a:buNone/>
              <a:defRPr sz="17300">
                <a:solidFill>
                  <a:schemeClr val="accent5"/>
                </a:solidFill>
              </a:defRPr>
            </a:lvl2pPr>
            <a:lvl3pPr lvl="2" algn="ctr">
              <a:lnSpc>
                <a:spcPct val="100000"/>
              </a:lnSpc>
              <a:spcBef>
                <a:spcPts val="0"/>
              </a:spcBef>
              <a:spcAft>
                <a:spcPts val="0"/>
              </a:spcAft>
              <a:buClr>
                <a:schemeClr val="accent5"/>
              </a:buClr>
              <a:buSzPts val="17300"/>
              <a:buNone/>
              <a:defRPr sz="17300">
                <a:solidFill>
                  <a:schemeClr val="accent5"/>
                </a:solidFill>
              </a:defRPr>
            </a:lvl3pPr>
            <a:lvl4pPr lvl="3" algn="ctr">
              <a:lnSpc>
                <a:spcPct val="100000"/>
              </a:lnSpc>
              <a:spcBef>
                <a:spcPts val="0"/>
              </a:spcBef>
              <a:spcAft>
                <a:spcPts val="0"/>
              </a:spcAft>
              <a:buClr>
                <a:schemeClr val="accent5"/>
              </a:buClr>
              <a:buSzPts val="17300"/>
              <a:buNone/>
              <a:defRPr sz="17300">
                <a:solidFill>
                  <a:schemeClr val="accent5"/>
                </a:solidFill>
              </a:defRPr>
            </a:lvl4pPr>
            <a:lvl5pPr lvl="4" algn="ctr">
              <a:lnSpc>
                <a:spcPct val="100000"/>
              </a:lnSpc>
              <a:spcBef>
                <a:spcPts val="0"/>
              </a:spcBef>
              <a:spcAft>
                <a:spcPts val="0"/>
              </a:spcAft>
              <a:buClr>
                <a:schemeClr val="accent5"/>
              </a:buClr>
              <a:buSzPts val="17300"/>
              <a:buNone/>
              <a:defRPr sz="17300">
                <a:solidFill>
                  <a:schemeClr val="accent5"/>
                </a:solidFill>
              </a:defRPr>
            </a:lvl5pPr>
            <a:lvl6pPr lvl="5" algn="ctr">
              <a:lnSpc>
                <a:spcPct val="100000"/>
              </a:lnSpc>
              <a:spcBef>
                <a:spcPts val="0"/>
              </a:spcBef>
              <a:spcAft>
                <a:spcPts val="0"/>
              </a:spcAft>
              <a:buClr>
                <a:schemeClr val="accent5"/>
              </a:buClr>
              <a:buSzPts val="17300"/>
              <a:buNone/>
              <a:defRPr sz="17300">
                <a:solidFill>
                  <a:schemeClr val="accent5"/>
                </a:solidFill>
              </a:defRPr>
            </a:lvl6pPr>
            <a:lvl7pPr lvl="6" algn="ctr">
              <a:lnSpc>
                <a:spcPct val="100000"/>
              </a:lnSpc>
              <a:spcBef>
                <a:spcPts val="0"/>
              </a:spcBef>
              <a:spcAft>
                <a:spcPts val="0"/>
              </a:spcAft>
              <a:buClr>
                <a:schemeClr val="accent5"/>
              </a:buClr>
              <a:buSzPts val="17300"/>
              <a:buNone/>
              <a:defRPr sz="17300">
                <a:solidFill>
                  <a:schemeClr val="accent5"/>
                </a:solidFill>
              </a:defRPr>
            </a:lvl7pPr>
            <a:lvl8pPr lvl="7" algn="ctr">
              <a:lnSpc>
                <a:spcPct val="100000"/>
              </a:lnSpc>
              <a:spcBef>
                <a:spcPts val="0"/>
              </a:spcBef>
              <a:spcAft>
                <a:spcPts val="0"/>
              </a:spcAft>
              <a:buClr>
                <a:schemeClr val="accent5"/>
              </a:buClr>
              <a:buSzPts val="17300"/>
              <a:buNone/>
              <a:defRPr sz="17300">
                <a:solidFill>
                  <a:schemeClr val="accent5"/>
                </a:solidFill>
              </a:defRPr>
            </a:lvl8pPr>
            <a:lvl9pPr lvl="8" algn="ctr">
              <a:lnSpc>
                <a:spcPct val="100000"/>
              </a:lnSpc>
              <a:spcBef>
                <a:spcPts val="0"/>
              </a:spcBef>
              <a:spcAft>
                <a:spcPts val="0"/>
              </a:spcAft>
              <a:buClr>
                <a:schemeClr val="accent5"/>
              </a:buClr>
              <a:buSzPts val="17300"/>
              <a:buNone/>
              <a:defRPr sz="17300">
                <a:solidFill>
                  <a:schemeClr val="accent5"/>
                </a:solidFill>
              </a:defRPr>
            </a:lvl9pPr>
          </a:lstStyle>
          <a:p>
            <a:r>
              <a:t>xx%</a:t>
            </a:r>
          </a:p>
        </p:txBody>
      </p:sp>
      <p:sp>
        <p:nvSpPr>
          <p:cNvPr id="91" name="Google Shape;91;p16"/>
          <p:cNvSpPr txBox="1">
            <a:spLocks noGrp="1"/>
          </p:cNvSpPr>
          <p:nvPr>
            <p:ph type="body" idx="1"/>
          </p:nvPr>
        </p:nvSpPr>
        <p:spPr>
          <a:xfrm>
            <a:off x="517200" y="3892600"/>
            <a:ext cx="11157600" cy="14289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92" name="Google Shape;92;p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
          <p:cNvSpPr/>
          <p:nvPr/>
        </p:nvSpPr>
        <p:spPr>
          <a:xfrm>
            <a:off x="0" y="-4763"/>
            <a:ext cx="12192000" cy="1068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3"/>
          <p:cNvSpPr txBox="1">
            <a:spLocks noGrp="1"/>
          </p:cNvSpPr>
          <p:nvPr>
            <p:ph type="title"/>
          </p:nvPr>
        </p:nvSpPr>
        <p:spPr>
          <a:xfrm>
            <a:off x="240446" y="252899"/>
            <a:ext cx="11113500" cy="56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Arial"/>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240446" y="1253330"/>
            <a:ext cx="11113500" cy="46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4"/>
          <p:cNvSpPr/>
          <p:nvPr/>
        </p:nvSpPr>
        <p:spPr>
          <a:xfrm>
            <a:off x="0" y="-4763"/>
            <a:ext cx="12192000" cy="1068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4"/>
          <p:cNvSpPr txBox="1">
            <a:spLocks noGrp="1"/>
          </p:cNvSpPr>
          <p:nvPr>
            <p:ph type="title"/>
          </p:nvPr>
        </p:nvSpPr>
        <p:spPr>
          <a:xfrm>
            <a:off x="240446" y="252899"/>
            <a:ext cx="11113500" cy="56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Arial"/>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5"/>
          <p:cNvSpPr/>
          <p:nvPr/>
        </p:nvSpPr>
        <p:spPr>
          <a:xfrm>
            <a:off x="0" y="-4763"/>
            <a:ext cx="12192000" cy="1068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5"/>
          <p:cNvSpPr txBox="1">
            <a:spLocks noGrp="1"/>
          </p:cNvSpPr>
          <p:nvPr>
            <p:ph type="title"/>
          </p:nvPr>
        </p:nvSpPr>
        <p:spPr>
          <a:xfrm>
            <a:off x="240446" y="252899"/>
            <a:ext cx="11113500" cy="56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Arial"/>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E90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7"/>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47" name="Google Shape;47;p7"/>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48" name="Google Shape;48;p7"/>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49" name="Google Shape;49;p7"/>
          <p:cNvSpPr txBox="1">
            <a:spLocks noGrp="1"/>
          </p:cNvSpPr>
          <p:nvPr>
            <p:ph type="ctrTitle"/>
          </p:nvPr>
        </p:nvSpPr>
        <p:spPr>
          <a:xfrm>
            <a:off x="2240402" y="1585234"/>
            <a:ext cx="7711200" cy="1943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50" name="Google Shape;50;p7"/>
          <p:cNvSpPr txBox="1">
            <a:spLocks noGrp="1"/>
          </p:cNvSpPr>
          <p:nvPr>
            <p:ph type="subTitle" idx="1"/>
          </p:nvPr>
        </p:nvSpPr>
        <p:spPr>
          <a:xfrm>
            <a:off x="2240402" y="4065933"/>
            <a:ext cx="7711200" cy="12120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51" name="Google Shape;51;p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cxnSp>
        <p:nvCxnSpPr>
          <p:cNvPr id="53" name="Google Shape;53;p8"/>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54" name="Google Shape;54;p8"/>
          <p:cNvSpPr txBox="1">
            <a:spLocks noGrp="1"/>
          </p:cNvSpPr>
          <p:nvPr>
            <p:ph type="title"/>
          </p:nvPr>
        </p:nvSpPr>
        <p:spPr>
          <a:xfrm>
            <a:off x="641000" y="2353267"/>
            <a:ext cx="10962900" cy="1209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a:endParaRPr/>
          </a:p>
        </p:txBody>
      </p:sp>
      <p:sp>
        <p:nvSpPr>
          <p:cNvPr id="55" name="Google Shape;55;p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cxnSp>
        <p:nvCxnSpPr>
          <p:cNvPr id="57" name="Google Shape;57;p9"/>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58" name="Google Shape;58;p9"/>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59" name="Google Shape;59;p9"/>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60" name="Google Shape;60;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cxnSp>
        <p:nvCxnSpPr>
          <p:cNvPr id="62" name="Google Shape;62;p10"/>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63" name="Google Shape;63;p10"/>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64" name="Google Shape;64;p10"/>
          <p:cNvSpPr txBox="1">
            <a:spLocks noGrp="1"/>
          </p:cNvSpPr>
          <p:nvPr>
            <p:ph type="body" idx="1"/>
          </p:nvPr>
        </p:nvSpPr>
        <p:spPr>
          <a:xfrm>
            <a:off x="517200" y="1986433"/>
            <a:ext cx="5333100" cy="410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65" name="Google Shape;65;p10"/>
          <p:cNvSpPr txBox="1">
            <a:spLocks noGrp="1"/>
          </p:cNvSpPr>
          <p:nvPr>
            <p:ph type="body" idx="2"/>
          </p:nvPr>
        </p:nvSpPr>
        <p:spPr>
          <a:xfrm>
            <a:off x="6341600" y="1986433"/>
            <a:ext cx="5333100" cy="410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66" name="Google Shape;66;p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rmAutofit/>
          </a:bodyPr>
          <a:lstStyle>
            <a:lvl1pPr marR="0" lvl="0" algn="l"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9pPr>
          </a:lstStyle>
          <a:p>
            <a:endParaRPr/>
          </a:p>
        </p:txBody>
      </p:sp>
      <p:sp>
        <p:nvSpPr>
          <p:cNvPr id="11" name="Google Shape;11;p1"/>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1"/>
              </a:buClr>
              <a:buSzPts val="2400"/>
              <a:buFont typeface="Roboto"/>
              <a:buChar char="●"/>
              <a:defRPr sz="2400" b="0" i="0" u="none" strike="noStrike" cap="none">
                <a:solidFill>
                  <a:schemeClr val="dk1"/>
                </a:solidFill>
                <a:latin typeface="Roboto"/>
                <a:ea typeface="Roboto"/>
                <a:cs typeface="Roboto"/>
                <a:sym typeface="Roboto"/>
              </a:defRPr>
            </a:lvl1pPr>
            <a:lvl2pPr marL="914400" marR="0" lvl="1" indent="-349250" algn="l" rtl="0">
              <a:lnSpc>
                <a:spcPct val="115000"/>
              </a:lnSpc>
              <a:spcBef>
                <a:spcPts val="0"/>
              </a:spcBef>
              <a:spcAft>
                <a:spcPts val="0"/>
              </a:spcAft>
              <a:buClr>
                <a:schemeClr val="dk1"/>
              </a:buClr>
              <a:buSzPts val="1900"/>
              <a:buFont typeface="Roboto"/>
              <a:buChar char="○"/>
              <a:defRPr sz="1900" b="0" i="0" u="none" strike="noStrike" cap="none">
                <a:solidFill>
                  <a:schemeClr val="dk1"/>
                </a:solidFill>
                <a:latin typeface="Roboto"/>
                <a:ea typeface="Roboto"/>
                <a:cs typeface="Roboto"/>
                <a:sym typeface="Roboto"/>
              </a:defRPr>
            </a:lvl2pPr>
            <a:lvl3pPr marL="1371600" marR="0" lvl="2" indent="-349250" algn="l" rtl="0">
              <a:lnSpc>
                <a:spcPct val="115000"/>
              </a:lnSpc>
              <a:spcBef>
                <a:spcPts val="0"/>
              </a:spcBef>
              <a:spcAft>
                <a:spcPts val="0"/>
              </a:spcAft>
              <a:buClr>
                <a:schemeClr val="dk1"/>
              </a:buClr>
              <a:buSzPts val="1900"/>
              <a:buFont typeface="Roboto"/>
              <a:buChar char="■"/>
              <a:defRPr sz="1900" b="0" i="0" u="none" strike="noStrike" cap="none">
                <a:solidFill>
                  <a:schemeClr val="dk1"/>
                </a:solidFill>
                <a:latin typeface="Roboto"/>
                <a:ea typeface="Roboto"/>
                <a:cs typeface="Roboto"/>
                <a:sym typeface="Roboto"/>
              </a:defRPr>
            </a:lvl3pPr>
            <a:lvl4pPr marL="1828800" marR="0" lvl="3" indent="-349250" algn="l" rtl="0">
              <a:lnSpc>
                <a:spcPct val="115000"/>
              </a:lnSpc>
              <a:spcBef>
                <a:spcPts val="0"/>
              </a:spcBef>
              <a:spcAft>
                <a:spcPts val="0"/>
              </a:spcAft>
              <a:buClr>
                <a:schemeClr val="dk1"/>
              </a:buClr>
              <a:buSzPts val="1900"/>
              <a:buFont typeface="Roboto"/>
              <a:buChar char="●"/>
              <a:defRPr sz="1900" b="0" i="0" u="none" strike="noStrike" cap="none">
                <a:solidFill>
                  <a:schemeClr val="dk1"/>
                </a:solidFill>
                <a:latin typeface="Roboto"/>
                <a:ea typeface="Roboto"/>
                <a:cs typeface="Roboto"/>
                <a:sym typeface="Roboto"/>
              </a:defRPr>
            </a:lvl4pPr>
            <a:lvl5pPr marL="2286000" marR="0" lvl="4" indent="-349250" algn="l" rtl="0">
              <a:lnSpc>
                <a:spcPct val="115000"/>
              </a:lnSpc>
              <a:spcBef>
                <a:spcPts val="0"/>
              </a:spcBef>
              <a:spcAft>
                <a:spcPts val="0"/>
              </a:spcAft>
              <a:buClr>
                <a:schemeClr val="dk1"/>
              </a:buClr>
              <a:buSzPts val="1900"/>
              <a:buFont typeface="Roboto"/>
              <a:buChar char="○"/>
              <a:defRPr sz="1900" b="0" i="0" u="none" strike="noStrike" cap="none">
                <a:solidFill>
                  <a:schemeClr val="dk1"/>
                </a:solidFill>
                <a:latin typeface="Roboto"/>
                <a:ea typeface="Roboto"/>
                <a:cs typeface="Roboto"/>
                <a:sym typeface="Roboto"/>
              </a:defRPr>
            </a:lvl5pPr>
            <a:lvl6pPr marL="2743200" marR="0" lvl="5" indent="-349250" algn="l" rtl="0">
              <a:lnSpc>
                <a:spcPct val="115000"/>
              </a:lnSpc>
              <a:spcBef>
                <a:spcPts val="0"/>
              </a:spcBef>
              <a:spcAft>
                <a:spcPts val="0"/>
              </a:spcAft>
              <a:buClr>
                <a:schemeClr val="dk1"/>
              </a:buClr>
              <a:buSzPts val="1900"/>
              <a:buFont typeface="Roboto"/>
              <a:buChar char="■"/>
              <a:defRPr sz="1900" b="0" i="0" u="none" strike="noStrike" cap="none">
                <a:solidFill>
                  <a:schemeClr val="dk1"/>
                </a:solidFill>
                <a:latin typeface="Roboto"/>
                <a:ea typeface="Roboto"/>
                <a:cs typeface="Roboto"/>
                <a:sym typeface="Roboto"/>
              </a:defRPr>
            </a:lvl6pPr>
            <a:lvl7pPr marL="3200400" marR="0" lvl="6" indent="-349250" algn="l" rtl="0">
              <a:lnSpc>
                <a:spcPct val="115000"/>
              </a:lnSpc>
              <a:spcBef>
                <a:spcPts val="0"/>
              </a:spcBef>
              <a:spcAft>
                <a:spcPts val="0"/>
              </a:spcAft>
              <a:buClr>
                <a:schemeClr val="dk1"/>
              </a:buClr>
              <a:buSzPts val="1900"/>
              <a:buFont typeface="Roboto"/>
              <a:buChar char="●"/>
              <a:defRPr sz="1900" b="0" i="0" u="none" strike="noStrike" cap="none">
                <a:solidFill>
                  <a:schemeClr val="dk1"/>
                </a:solidFill>
                <a:latin typeface="Roboto"/>
                <a:ea typeface="Roboto"/>
                <a:cs typeface="Roboto"/>
                <a:sym typeface="Roboto"/>
              </a:defRPr>
            </a:lvl7pPr>
            <a:lvl8pPr marL="3657600" marR="0" lvl="7" indent="-349250" algn="l" rtl="0">
              <a:lnSpc>
                <a:spcPct val="115000"/>
              </a:lnSpc>
              <a:spcBef>
                <a:spcPts val="0"/>
              </a:spcBef>
              <a:spcAft>
                <a:spcPts val="0"/>
              </a:spcAft>
              <a:buClr>
                <a:schemeClr val="dk1"/>
              </a:buClr>
              <a:buSzPts val="1900"/>
              <a:buFont typeface="Roboto"/>
              <a:buChar char="○"/>
              <a:defRPr sz="1900" b="0" i="0" u="none" strike="noStrike" cap="none">
                <a:solidFill>
                  <a:schemeClr val="dk1"/>
                </a:solidFill>
                <a:latin typeface="Roboto"/>
                <a:ea typeface="Roboto"/>
                <a:cs typeface="Roboto"/>
                <a:sym typeface="Roboto"/>
              </a:defRPr>
            </a:lvl8pPr>
            <a:lvl9pPr marL="4114800" marR="0" lvl="8" indent="-349250" algn="l" rtl="0">
              <a:lnSpc>
                <a:spcPct val="115000"/>
              </a:lnSpc>
              <a:spcBef>
                <a:spcPts val="0"/>
              </a:spcBef>
              <a:spcAft>
                <a:spcPts val="0"/>
              </a:spcAft>
              <a:buClr>
                <a:schemeClr val="dk1"/>
              </a:buClr>
              <a:buSzPts val="1900"/>
              <a:buFont typeface="Roboto"/>
              <a:buChar char="■"/>
              <a:defRPr sz="1900" b="0" i="0" u="none" strike="noStrike" cap="none">
                <a:solidFill>
                  <a:schemeClr val="dk1"/>
                </a:solidFill>
                <a:latin typeface="Roboto"/>
                <a:ea typeface="Roboto"/>
                <a:cs typeface="Roboto"/>
                <a:sym typeface="Roboto"/>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raduate-visa/appl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gov.uk/assisted-digital-help-online-applications-evisas" TargetMode="External"/><Relationship Id="rId4" Type="http://schemas.openxmlformats.org/officeDocument/2006/relationships/hyperlink" Target="https://www.sheffield.ac.uk/new-students/immigration/student-visa-application/contact-u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s://www.gov.uk/government/publications/public-funds--2/public-funds" TargetMode="Externa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hyperlink" Target="https://www.gov.uk/graduate-visa/your-partner-and-children" TargetMode="Externa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hyperlink" Target="https://www.sheffield.ac.uk/post-study-support/immigration/after-studies/graduate-route" TargetMode="External"/><Relationship Id="rId7" Type="http://schemas.openxmlformats.org/officeDocument/2006/relationships/hyperlink" Target="https://www.gov.uk/guidance/using-the-uk-immigration-id-check-ap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v.uk/government/publications/graduate" TargetMode="External"/><Relationship Id="rId5" Type="http://schemas.openxmlformats.org/officeDocument/2006/relationships/hyperlink" Target="https://www.gov.uk/guidance/immigration" TargetMode="External"/><Relationship Id="rId4" Type="http://schemas.openxmlformats.org/officeDocument/2006/relationships/hyperlink" Target="https://www.gov.uk/graduat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assets.publishing.service.gov.uk/media/64da0b283fde6100134a51c8/3C_and_3D_leave.pdf"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raduate-vis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graduateroute@sheffield.ac.uk" TargetMode="External"/><Relationship Id="rId4" Type="http://schemas.openxmlformats.org/officeDocument/2006/relationships/hyperlink" Target="https://www.sheffield.ac.uk/post-study-support/immigration/after-studies/graduate-rout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gov.uk/graduate"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using-the-uk-immigration-id-check-app"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ctrTitle"/>
          </p:nvPr>
        </p:nvSpPr>
        <p:spPr>
          <a:xfrm>
            <a:off x="218658" y="2314851"/>
            <a:ext cx="11519455" cy="9617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400"/>
              <a:buFont typeface="Arial"/>
              <a:buNone/>
            </a:pPr>
            <a:r>
              <a:rPr lang="en-GB"/>
              <a:t>Graduate Immigration Route</a:t>
            </a:r>
            <a:endParaRPr/>
          </a:p>
        </p:txBody>
      </p:sp>
      <p:sp>
        <p:nvSpPr>
          <p:cNvPr id="98" name="Google Shape;98;p17"/>
          <p:cNvSpPr txBox="1">
            <a:spLocks noGrp="1"/>
          </p:cNvSpPr>
          <p:nvPr>
            <p:ph type="subTitle" idx="1"/>
          </p:nvPr>
        </p:nvSpPr>
        <p:spPr>
          <a:xfrm>
            <a:off x="218658" y="3875824"/>
            <a:ext cx="11519455" cy="5145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GB"/>
              <a:t>A guide to making the GIR visa application</a:t>
            </a:r>
            <a:endParaRPr/>
          </a:p>
        </p:txBody>
      </p:sp>
      <p:sp>
        <p:nvSpPr>
          <p:cNvPr id="99" name="Google Shape;99;p17"/>
          <p:cNvSpPr txBox="1">
            <a:spLocks noGrp="1"/>
          </p:cNvSpPr>
          <p:nvPr>
            <p:ph type="body" idx="2"/>
          </p:nvPr>
        </p:nvSpPr>
        <p:spPr>
          <a:xfrm>
            <a:off x="218649" y="5035375"/>
            <a:ext cx="6692700" cy="514500"/>
          </a:xfrm>
          <a:prstGeom prst="rect">
            <a:avLst/>
          </a:prstGeom>
          <a:noFill/>
          <a:ln>
            <a:noFill/>
          </a:ln>
        </p:spPr>
        <p:txBody>
          <a:bodyPr spcFirstLastPara="1" wrap="square" lIns="91425" tIns="45700" rIns="91425" bIns="45700" anchor="t" anchorCtr="0">
            <a:normAutofit fontScale="77500"/>
          </a:bodyPr>
          <a:lstStyle/>
          <a:p>
            <a:pPr marL="0" lvl="0" indent="0" algn="l" rtl="0">
              <a:lnSpc>
                <a:spcPct val="90000"/>
              </a:lnSpc>
              <a:spcBef>
                <a:spcPts val="0"/>
              </a:spcBef>
              <a:spcAft>
                <a:spcPts val="0"/>
              </a:spcAft>
              <a:buClr>
                <a:schemeClr val="dk1"/>
              </a:buClr>
              <a:buSzPct val="100000"/>
              <a:buNone/>
            </a:pPr>
            <a:r>
              <a:rPr lang="en-GB"/>
              <a:t>International Student Support, Advice &amp; Compliance Team</a:t>
            </a:r>
            <a:endParaRPr/>
          </a:p>
        </p:txBody>
      </p:sp>
      <p:sp>
        <p:nvSpPr>
          <p:cNvPr id="100" name="Google Shape;100;p17"/>
          <p:cNvSpPr txBox="1">
            <a:spLocks noGrp="1"/>
          </p:cNvSpPr>
          <p:nvPr>
            <p:ph type="body" idx="3"/>
          </p:nvPr>
        </p:nvSpPr>
        <p:spPr>
          <a:xfrm>
            <a:off x="8028949" y="5035375"/>
            <a:ext cx="3324900" cy="5145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GB"/>
              <a:t>Updated November 2025</a:t>
            </a:r>
            <a:endParaRPr/>
          </a:p>
          <a:p>
            <a:pPr marL="0" lvl="0" indent="0" algn="l" rtl="0">
              <a:lnSpc>
                <a:spcPct val="90000"/>
              </a:lnSpc>
              <a:spcBef>
                <a:spcPts val="1000"/>
              </a:spcBef>
              <a:spcAft>
                <a:spcPts val="0"/>
              </a:spcAft>
              <a:buClr>
                <a:schemeClr val="dk1"/>
              </a:buClr>
              <a:buSzPct val="100000"/>
              <a:buNone/>
            </a:pPr>
            <a:endParaRPr/>
          </a:p>
        </p:txBody>
      </p:sp>
      <p:sp>
        <p:nvSpPr>
          <p:cNvPr id="101" name="Google Shape;101;p1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17"/>
          <p:cNvSpPr/>
          <p:nvPr/>
        </p:nvSpPr>
        <p:spPr>
          <a:xfrm>
            <a:off x="9056483"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17"/>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240446" y="252899"/>
            <a:ext cx="11113500" cy="56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GB"/>
              <a:t>Confirm your Identity</a:t>
            </a:r>
            <a:endParaRPr/>
          </a:p>
        </p:txBody>
      </p:sp>
      <p:sp>
        <p:nvSpPr>
          <p:cNvPr id="189" name="Google Shape;189;p26"/>
          <p:cNvSpPr txBox="1">
            <a:spLocks noGrp="1"/>
          </p:cNvSpPr>
          <p:nvPr>
            <p:ph type="body" idx="1"/>
          </p:nvPr>
        </p:nvSpPr>
        <p:spPr>
          <a:xfrm>
            <a:off x="838200" y="1825625"/>
            <a:ext cx="4113600" cy="3882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190" name="Google Shape;190;p26"/>
          <p:cNvPicPr preferRelativeResize="0"/>
          <p:nvPr/>
        </p:nvPicPr>
        <p:blipFill rotWithShape="1">
          <a:blip r:embed="rId3">
            <a:alphaModFix/>
          </a:blip>
          <a:srcRect/>
          <a:stretch/>
        </p:blipFill>
        <p:spPr>
          <a:xfrm>
            <a:off x="838200" y="1825625"/>
            <a:ext cx="4269051" cy="3831525"/>
          </a:xfrm>
          <a:prstGeom prst="rect">
            <a:avLst/>
          </a:prstGeom>
          <a:noFill/>
          <a:ln>
            <a:noFill/>
          </a:ln>
        </p:spPr>
      </p:pic>
      <p:pic>
        <p:nvPicPr>
          <p:cNvPr id="191" name="Google Shape;191;p26"/>
          <p:cNvPicPr preferRelativeResize="0"/>
          <p:nvPr/>
        </p:nvPicPr>
        <p:blipFill rotWithShape="1">
          <a:blip r:embed="rId4">
            <a:alphaModFix/>
          </a:blip>
          <a:srcRect/>
          <a:stretch/>
        </p:blipFill>
        <p:spPr>
          <a:xfrm>
            <a:off x="6152587" y="1735213"/>
            <a:ext cx="5130025" cy="3387575"/>
          </a:xfrm>
          <a:prstGeom prst="rect">
            <a:avLst/>
          </a:prstGeom>
          <a:noFill/>
          <a:ln>
            <a:noFill/>
          </a:ln>
        </p:spPr>
      </p:pic>
      <p:sp>
        <p:nvSpPr>
          <p:cNvPr id="192" name="Google Shape;192;p26"/>
          <p:cNvSpPr txBox="1"/>
          <p:nvPr/>
        </p:nvSpPr>
        <p:spPr>
          <a:xfrm>
            <a:off x="6289050" y="5229850"/>
            <a:ext cx="4899300" cy="117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I</a:t>
            </a:r>
            <a:r>
              <a:rPr lang="en-GB" sz="1600" b="1" i="1" u="none" strike="noStrike" cap="none">
                <a:solidFill>
                  <a:schemeClr val="dk1"/>
                </a:solidFill>
                <a:latin typeface="Arial"/>
                <a:ea typeface="Arial"/>
                <a:cs typeface="Arial"/>
                <a:sym typeface="Arial"/>
              </a:rPr>
              <a:t>f you do not have an ID document with  biometric chip you will not be able to use the ID app and may need to use visa application centre to submit biometrics</a:t>
            </a:r>
            <a:endParaRPr sz="1600" b="1" i="1"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7"/>
          <p:cNvPicPr preferRelativeResize="0"/>
          <p:nvPr/>
        </p:nvPicPr>
        <p:blipFill rotWithShape="1">
          <a:blip r:embed="rId3">
            <a:alphaModFix/>
          </a:blip>
          <a:srcRect l="-16529" t="1329" r="16530" b="-1329"/>
          <a:stretch/>
        </p:blipFill>
        <p:spPr>
          <a:xfrm>
            <a:off x="131675" y="494250"/>
            <a:ext cx="4488675" cy="3886200"/>
          </a:xfrm>
          <a:prstGeom prst="rect">
            <a:avLst/>
          </a:prstGeom>
          <a:noFill/>
          <a:ln>
            <a:noFill/>
          </a:ln>
        </p:spPr>
      </p:pic>
      <p:sp>
        <p:nvSpPr>
          <p:cNvPr id="199" name="Google Shape;199;p27"/>
          <p:cNvSpPr txBox="1"/>
          <p:nvPr/>
        </p:nvSpPr>
        <p:spPr>
          <a:xfrm>
            <a:off x="321150" y="4889700"/>
            <a:ext cx="4444200" cy="9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You should have your official results and email from ISSAC team  to confirm we have reported this to UKVI before you apply</a:t>
            </a:r>
            <a:endParaRPr sz="2000" b="1" i="1" u="none" strike="noStrike" cap="none">
              <a:solidFill>
                <a:schemeClr val="dk1"/>
              </a:solidFill>
              <a:latin typeface="Arial"/>
              <a:ea typeface="Arial"/>
              <a:cs typeface="Arial"/>
              <a:sym typeface="Arial"/>
            </a:endParaRPr>
          </a:p>
        </p:txBody>
      </p:sp>
      <p:pic>
        <p:nvPicPr>
          <p:cNvPr id="200" name="Google Shape;200;p27"/>
          <p:cNvPicPr preferRelativeResize="0"/>
          <p:nvPr/>
        </p:nvPicPr>
        <p:blipFill rotWithShape="1">
          <a:blip r:embed="rId4">
            <a:alphaModFix/>
          </a:blip>
          <a:srcRect l="-21802" t="-10170" r="-15842" b="10169"/>
          <a:stretch/>
        </p:blipFill>
        <p:spPr>
          <a:xfrm>
            <a:off x="4907375" y="100600"/>
            <a:ext cx="6753225" cy="4074275"/>
          </a:xfrm>
          <a:prstGeom prst="rect">
            <a:avLst/>
          </a:prstGeom>
          <a:noFill/>
          <a:ln>
            <a:noFill/>
          </a:ln>
        </p:spPr>
      </p:pic>
      <p:sp>
        <p:nvSpPr>
          <p:cNvPr id="201" name="Google Shape;201;p27"/>
          <p:cNvSpPr txBox="1"/>
          <p:nvPr/>
        </p:nvSpPr>
        <p:spPr>
          <a:xfrm>
            <a:off x="424750" y="5190125"/>
            <a:ext cx="10500" cy="62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202" name="Google Shape;202;p27"/>
          <p:cNvSpPr txBox="1"/>
          <p:nvPr/>
        </p:nvSpPr>
        <p:spPr>
          <a:xfrm>
            <a:off x="6329675" y="4993275"/>
            <a:ext cx="4798200" cy="10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1" i="1" u="none" strike="noStrike" cap="none">
                <a:solidFill>
                  <a:schemeClr val="dk1"/>
                </a:solidFill>
                <a:latin typeface="Arial"/>
                <a:ea typeface="Arial"/>
                <a:cs typeface="Arial"/>
                <a:sym typeface="Arial"/>
              </a:rPr>
              <a:t>Unless you have previously completed a PhD in the UK,</a:t>
            </a:r>
            <a:r>
              <a:rPr lang="en-GB" sz="1900" b="1" i="1">
                <a:solidFill>
                  <a:schemeClr val="dk1"/>
                </a:solidFill>
              </a:rPr>
              <a:t> </a:t>
            </a:r>
            <a:r>
              <a:rPr lang="en-GB" sz="1900" b="1" i="1" u="none" strike="noStrike" cap="none">
                <a:solidFill>
                  <a:schemeClr val="dk1"/>
                </a:solidFill>
                <a:latin typeface="Arial"/>
                <a:ea typeface="Arial"/>
                <a:cs typeface="Arial"/>
                <a:sym typeface="Arial"/>
              </a:rPr>
              <a:t>you will not have had ths visa so most applicants will say No</a:t>
            </a:r>
            <a:endParaRPr sz="1900" b="1" i="1" u="none" strike="noStrike" cap="none">
              <a:solidFill>
                <a:schemeClr val="dk1"/>
              </a:solidFill>
              <a:latin typeface="Arial"/>
              <a:ea typeface="Arial"/>
              <a:cs typeface="Arial"/>
              <a:sym typeface="Arial"/>
            </a:endParaRPr>
          </a:p>
        </p:txBody>
      </p:sp>
      <p:cxnSp>
        <p:nvCxnSpPr>
          <p:cNvPr id="203" name="Google Shape;203;p27"/>
          <p:cNvCxnSpPr/>
          <p:nvPr/>
        </p:nvCxnSpPr>
        <p:spPr>
          <a:xfrm flipH="1">
            <a:off x="2288413" y="4380450"/>
            <a:ext cx="87600" cy="514200"/>
          </a:xfrm>
          <a:prstGeom prst="straightConnector1">
            <a:avLst/>
          </a:prstGeom>
          <a:noFill/>
          <a:ln w="9525" cap="flat" cmpd="sng">
            <a:solidFill>
              <a:schemeClr val="dk1"/>
            </a:solidFill>
            <a:prstDash val="solid"/>
            <a:round/>
            <a:headEnd type="none" w="med" len="med"/>
            <a:tailEnd type="triangle" w="med" len="med"/>
          </a:ln>
        </p:spPr>
      </p:cxnSp>
      <p:cxnSp>
        <p:nvCxnSpPr>
          <p:cNvPr id="204" name="Google Shape;204;p27"/>
          <p:cNvCxnSpPr/>
          <p:nvPr/>
        </p:nvCxnSpPr>
        <p:spPr>
          <a:xfrm>
            <a:off x="8321050" y="4411975"/>
            <a:ext cx="139800" cy="4317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240446" y="252899"/>
            <a:ext cx="11113353" cy="5642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GB"/>
              <a:t>Completing the Application</a:t>
            </a:r>
            <a:endParaRPr/>
          </a:p>
        </p:txBody>
      </p:sp>
      <p:pic>
        <p:nvPicPr>
          <p:cNvPr id="210" name="Google Shape;210;p28"/>
          <p:cNvPicPr preferRelativeResize="0"/>
          <p:nvPr/>
        </p:nvPicPr>
        <p:blipFill rotWithShape="1">
          <a:blip r:embed="rId3">
            <a:alphaModFix/>
          </a:blip>
          <a:srcRect/>
          <a:stretch/>
        </p:blipFill>
        <p:spPr>
          <a:xfrm>
            <a:off x="183475" y="1073600"/>
            <a:ext cx="4882324" cy="3785025"/>
          </a:xfrm>
          <a:prstGeom prst="rect">
            <a:avLst/>
          </a:prstGeom>
          <a:noFill/>
          <a:ln>
            <a:noFill/>
          </a:ln>
        </p:spPr>
      </p:pic>
      <p:pic>
        <p:nvPicPr>
          <p:cNvPr id="211" name="Google Shape;211;p28"/>
          <p:cNvPicPr preferRelativeResize="0"/>
          <p:nvPr/>
        </p:nvPicPr>
        <p:blipFill rotWithShape="1">
          <a:blip r:embed="rId4">
            <a:alphaModFix/>
          </a:blip>
          <a:srcRect/>
          <a:stretch/>
        </p:blipFill>
        <p:spPr>
          <a:xfrm>
            <a:off x="5787975" y="1073596"/>
            <a:ext cx="5878675" cy="3722404"/>
          </a:xfrm>
          <a:prstGeom prst="rect">
            <a:avLst/>
          </a:prstGeom>
          <a:noFill/>
          <a:ln>
            <a:noFill/>
          </a:ln>
        </p:spPr>
      </p:pic>
      <p:sp>
        <p:nvSpPr>
          <p:cNvPr id="212" name="Google Shape;212;p28"/>
          <p:cNvSpPr txBox="1"/>
          <p:nvPr/>
        </p:nvSpPr>
        <p:spPr>
          <a:xfrm>
            <a:off x="435100" y="5459475"/>
            <a:ext cx="4423500" cy="68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You must be in the UK to apply</a:t>
            </a:r>
            <a:endParaRPr sz="2000" b="1" i="1" u="none" strike="noStrike" cap="none">
              <a:solidFill>
                <a:schemeClr val="dk1"/>
              </a:solidFill>
              <a:latin typeface="Arial"/>
              <a:ea typeface="Arial"/>
              <a:cs typeface="Arial"/>
              <a:sym typeface="Arial"/>
            </a:endParaRPr>
          </a:p>
        </p:txBody>
      </p:sp>
      <p:sp>
        <p:nvSpPr>
          <p:cNvPr id="213" name="Google Shape;213;p28"/>
          <p:cNvSpPr txBox="1"/>
          <p:nvPr/>
        </p:nvSpPr>
        <p:spPr>
          <a:xfrm>
            <a:off x="6313525" y="5372225"/>
            <a:ext cx="4827600" cy="68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Answer as appropriate -if you have another visa application pending it will be varied by making this application</a:t>
            </a:r>
            <a:endParaRPr sz="2000" b="1" i="1" u="none" strike="noStrike" cap="none">
              <a:solidFill>
                <a:schemeClr val="dk1"/>
              </a:solidFill>
              <a:latin typeface="Arial"/>
              <a:ea typeface="Arial"/>
              <a:cs typeface="Arial"/>
              <a:sym typeface="Arial"/>
            </a:endParaRPr>
          </a:p>
        </p:txBody>
      </p:sp>
      <p:cxnSp>
        <p:nvCxnSpPr>
          <p:cNvPr id="214" name="Google Shape;214;p28"/>
          <p:cNvCxnSpPr/>
          <p:nvPr/>
        </p:nvCxnSpPr>
        <p:spPr>
          <a:xfrm flipH="1">
            <a:off x="2314050" y="5115550"/>
            <a:ext cx="12600" cy="317400"/>
          </a:xfrm>
          <a:prstGeom prst="straightConnector1">
            <a:avLst/>
          </a:prstGeom>
          <a:noFill/>
          <a:ln w="9525" cap="flat" cmpd="sng">
            <a:solidFill>
              <a:schemeClr val="dk1"/>
            </a:solidFill>
            <a:prstDash val="solid"/>
            <a:round/>
            <a:headEnd type="none" w="med" len="med"/>
            <a:tailEnd type="triangle" w="med" len="med"/>
          </a:ln>
        </p:spPr>
      </p:cxnSp>
      <p:cxnSp>
        <p:nvCxnSpPr>
          <p:cNvPr id="215" name="Google Shape;215;p28"/>
          <p:cNvCxnSpPr/>
          <p:nvPr/>
        </p:nvCxnSpPr>
        <p:spPr>
          <a:xfrm>
            <a:off x="8181350" y="4970638"/>
            <a:ext cx="42000" cy="4623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9"/>
          <p:cNvPicPr preferRelativeResize="0"/>
          <p:nvPr/>
        </p:nvPicPr>
        <p:blipFill rotWithShape="1">
          <a:blip r:embed="rId3">
            <a:alphaModFix/>
          </a:blip>
          <a:srcRect/>
          <a:stretch/>
        </p:blipFill>
        <p:spPr>
          <a:xfrm>
            <a:off x="152400" y="823575"/>
            <a:ext cx="3720350" cy="3396050"/>
          </a:xfrm>
          <a:prstGeom prst="rect">
            <a:avLst/>
          </a:prstGeom>
          <a:noFill/>
          <a:ln>
            <a:noFill/>
          </a:ln>
        </p:spPr>
      </p:pic>
      <p:pic>
        <p:nvPicPr>
          <p:cNvPr id="221" name="Google Shape;221;p29"/>
          <p:cNvPicPr preferRelativeResize="0"/>
          <p:nvPr/>
        </p:nvPicPr>
        <p:blipFill rotWithShape="1">
          <a:blip r:embed="rId4">
            <a:alphaModFix/>
          </a:blip>
          <a:srcRect/>
          <a:stretch/>
        </p:blipFill>
        <p:spPr>
          <a:xfrm>
            <a:off x="4038050" y="823575"/>
            <a:ext cx="3104331" cy="3468500"/>
          </a:xfrm>
          <a:prstGeom prst="rect">
            <a:avLst/>
          </a:prstGeom>
          <a:noFill/>
          <a:ln>
            <a:noFill/>
          </a:ln>
        </p:spPr>
      </p:pic>
      <p:sp>
        <p:nvSpPr>
          <p:cNvPr id="222" name="Google Shape;222;p29"/>
          <p:cNvSpPr txBox="1"/>
          <p:nvPr/>
        </p:nvSpPr>
        <p:spPr>
          <a:xfrm>
            <a:off x="6650800" y="4993275"/>
            <a:ext cx="5116500" cy="97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chemeClr val="dk1"/>
              </a:solidFill>
              <a:latin typeface="Arial"/>
              <a:ea typeface="Arial"/>
              <a:cs typeface="Arial"/>
              <a:sym typeface="Arial"/>
            </a:endParaRPr>
          </a:p>
        </p:txBody>
      </p:sp>
      <p:sp>
        <p:nvSpPr>
          <p:cNvPr id="223" name="Google Shape;223;p29"/>
          <p:cNvSpPr txBox="1"/>
          <p:nvPr/>
        </p:nvSpPr>
        <p:spPr>
          <a:xfrm>
            <a:off x="152400" y="4810750"/>
            <a:ext cx="3567900" cy="10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Use a personal email address, as your University email address will expire after graduation</a:t>
            </a:r>
            <a:endParaRPr sz="2000" b="1" i="1" u="none" strike="noStrike" cap="none">
              <a:solidFill>
                <a:schemeClr val="dk1"/>
              </a:solidFill>
              <a:latin typeface="Arial"/>
              <a:ea typeface="Arial"/>
              <a:cs typeface="Arial"/>
              <a:sym typeface="Arial"/>
            </a:endParaRPr>
          </a:p>
        </p:txBody>
      </p:sp>
      <p:sp>
        <p:nvSpPr>
          <p:cNvPr id="224" name="Google Shape;224;p29"/>
          <p:cNvSpPr txBox="1"/>
          <p:nvPr/>
        </p:nvSpPr>
        <p:spPr>
          <a:xfrm>
            <a:off x="7711450" y="5123550"/>
            <a:ext cx="4253400" cy="76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Say no if completing application by yourself. Using this guide does not mean you have an immigration adviser</a:t>
            </a:r>
            <a:endParaRPr sz="2000" b="1" i="1" u="none" strike="noStrike" cap="none">
              <a:solidFill>
                <a:schemeClr val="dk1"/>
              </a:solidFill>
              <a:latin typeface="Arial"/>
              <a:ea typeface="Arial"/>
              <a:cs typeface="Arial"/>
              <a:sym typeface="Arial"/>
            </a:endParaRPr>
          </a:p>
        </p:txBody>
      </p:sp>
      <p:pic>
        <p:nvPicPr>
          <p:cNvPr id="225" name="Google Shape;225;p29"/>
          <p:cNvPicPr preferRelativeResize="0"/>
          <p:nvPr/>
        </p:nvPicPr>
        <p:blipFill rotWithShape="1">
          <a:blip r:embed="rId5">
            <a:alphaModFix/>
          </a:blip>
          <a:srcRect/>
          <a:stretch/>
        </p:blipFill>
        <p:spPr>
          <a:xfrm>
            <a:off x="7556385" y="823575"/>
            <a:ext cx="3809590" cy="3468500"/>
          </a:xfrm>
          <a:prstGeom prst="rect">
            <a:avLst/>
          </a:prstGeom>
          <a:noFill/>
          <a:ln>
            <a:noFill/>
          </a:ln>
        </p:spPr>
      </p:pic>
      <p:sp>
        <p:nvSpPr>
          <p:cNvPr id="226" name="Google Shape;226;p29"/>
          <p:cNvSpPr txBox="1">
            <a:spLocks noGrp="1"/>
          </p:cNvSpPr>
          <p:nvPr>
            <p:ph type="title"/>
          </p:nvPr>
        </p:nvSpPr>
        <p:spPr>
          <a:xfrm>
            <a:off x="205750" y="106675"/>
            <a:ext cx="11759400" cy="5970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SzPts val="990"/>
              <a:buNone/>
            </a:pPr>
            <a:r>
              <a:rPr lang="en-GB" sz="3000" b="1">
                <a:latin typeface="Arial"/>
                <a:ea typeface="Arial"/>
                <a:cs typeface="Arial"/>
                <a:sym typeface="Arial"/>
              </a:rPr>
              <a:t>Application</a:t>
            </a:r>
            <a:endParaRPr sz="3000" b="1">
              <a:latin typeface="Arial"/>
              <a:ea typeface="Arial"/>
              <a:cs typeface="Arial"/>
              <a:sym typeface="Arial"/>
            </a:endParaRPr>
          </a:p>
        </p:txBody>
      </p:sp>
      <p:sp>
        <p:nvSpPr>
          <p:cNvPr id="227" name="Google Shape;227;p29"/>
          <p:cNvSpPr txBox="1"/>
          <p:nvPr/>
        </p:nvSpPr>
        <p:spPr>
          <a:xfrm>
            <a:off x="4498350" y="5102850"/>
            <a:ext cx="2716200" cy="86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i="1">
                <a:solidFill>
                  <a:schemeClr val="dk1"/>
                </a:solidFill>
              </a:rPr>
              <a:t>Answer as appropriate</a:t>
            </a:r>
            <a:endParaRPr sz="2000" b="1" i="1">
              <a:solidFill>
                <a:schemeClr val="dk1"/>
              </a:solidFill>
            </a:endParaRPr>
          </a:p>
        </p:txBody>
      </p:sp>
      <p:cxnSp>
        <p:nvCxnSpPr>
          <p:cNvPr id="228" name="Google Shape;228;p29"/>
          <p:cNvCxnSpPr/>
          <p:nvPr/>
        </p:nvCxnSpPr>
        <p:spPr>
          <a:xfrm flipH="1">
            <a:off x="1666350" y="4467850"/>
            <a:ext cx="12600" cy="342900"/>
          </a:xfrm>
          <a:prstGeom prst="straightConnector1">
            <a:avLst/>
          </a:prstGeom>
          <a:noFill/>
          <a:ln w="9525" cap="flat" cmpd="sng">
            <a:solidFill>
              <a:schemeClr val="dk1"/>
            </a:solidFill>
            <a:prstDash val="solid"/>
            <a:round/>
            <a:headEnd type="none" w="med" len="med"/>
            <a:tailEnd type="triangle" w="med" len="med"/>
          </a:ln>
        </p:spPr>
      </p:cxnSp>
      <p:cxnSp>
        <p:nvCxnSpPr>
          <p:cNvPr id="229" name="Google Shape;229;p29"/>
          <p:cNvCxnSpPr/>
          <p:nvPr/>
        </p:nvCxnSpPr>
        <p:spPr>
          <a:xfrm>
            <a:off x="5222250" y="4632950"/>
            <a:ext cx="12600" cy="317400"/>
          </a:xfrm>
          <a:prstGeom prst="straightConnector1">
            <a:avLst/>
          </a:prstGeom>
          <a:noFill/>
          <a:ln w="9525" cap="flat" cmpd="sng">
            <a:solidFill>
              <a:schemeClr val="dk1"/>
            </a:solidFill>
            <a:prstDash val="solid"/>
            <a:round/>
            <a:headEnd type="none" w="med" len="med"/>
            <a:tailEnd type="triangle" w="med" len="med"/>
          </a:ln>
        </p:spPr>
      </p:cxnSp>
      <p:cxnSp>
        <p:nvCxnSpPr>
          <p:cNvPr id="230" name="Google Shape;230;p29"/>
          <p:cNvCxnSpPr/>
          <p:nvPr/>
        </p:nvCxnSpPr>
        <p:spPr>
          <a:xfrm>
            <a:off x="9296080" y="4638000"/>
            <a:ext cx="15600" cy="4170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0"/>
          <p:cNvPicPr preferRelativeResize="0"/>
          <p:nvPr/>
        </p:nvPicPr>
        <p:blipFill rotWithShape="1">
          <a:blip r:embed="rId3">
            <a:alphaModFix/>
          </a:blip>
          <a:srcRect/>
          <a:stretch/>
        </p:blipFill>
        <p:spPr>
          <a:xfrm>
            <a:off x="256550" y="749275"/>
            <a:ext cx="6993651" cy="1599600"/>
          </a:xfrm>
          <a:prstGeom prst="rect">
            <a:avLst/>
          </a:prstGeom>
          <a:noFill/>
          <a:ln>
            <a:noFill/>
          </a:ln>
        </p:spPr>
      </p:pic>
      <p:pic>
        <p:nvPicPr>
          <p:cNvPr id="236" name="Google Shape;236;p30"/>
          <p:cNvPicPr preferRelativeResize="0"/>
          <p:nvPr/>
        </p:nvPicPr>
        <p:blipFill rotWithShape="1">
          <a:blip r:embed="rId4">
            <a:alphaModFix/>
          </a:blip>
          <a:srcRect/>
          <a:stretch/>
        </p:blipFill>
        <p:spPr>
          <a:xfrm>
            <a:off x="256550" y="2589283"/>
            <a:ext cx="7108751" cy="3875042"/>
          </a:xfrm>
          <a:prstGeom prst="rect">
            <a:avLst/>
          </a:prstGeom>
          <a:noFill/>
          <a:ln>
            <a:noFill/>
          </a:ln>
        </p:spPr>
      </p:pic>
      <p:sp>
        <p:nvSpPr>
          <p:cNvPr id="237" name="Google Shape;237;p30"/>
          <p:cNvSpPr txBox="1"/>
          <p:nvPr/>
        </p:nvSpPr>
        <p:spPr>
          <a:xfrm>
            <a:off x="7749550" y="690875"/>
            <a:ext cx="4132800" cy="467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You will need to complete all sections</a:t>
            </a:r>
            <a:endParaRPr sz="20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You do not have to complete all sections at the same time</a:t>
            </a:r>
            <a:endParaRPr sz="20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You can change and amend the form until you sign the declaration</a:t>
            </a:r>
            <a:endParaRPr sz="20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The date of application is the date you pay and submit the application, this should be before your student visa expiry date</a:t>
            </a:r>
            <a:endParaRPr sz="2000" b="1" i="1" u="none" strike="noStrike" cap="none">
              <a:solidFill>
                <a:schemeClr val="dk1"/>
              </a:solidFill>
              <a:latin typeface="Arial"/>
              <a:ea typeface="Arial"/>
              <a:cs typeface="Arial"/>
              <a:sym typeface="Arial"/>
            </a:endParaRPr>
          </a:p>
        </p:txBody>
      </p:sp>
      <p:sp>
        <p:nvSpPr>
          <p:cNvPr id="238" name="Google Shape;238;p30"/>
          <p:cNvSpPr txBox="1">
            <a:spLocks noGrp="1"/>
          </p:cNvSpPr>
          <p:nvPr>
            <p:ph type="title"/>
          </p:nvPr>
        </p:nvSpPr>
        <p:spPr>
          <a:xfrm>
            <a:off x="371650" y="106675"/>
            <a:ext cx="11303400" cy="5157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SzPts val="990"/>
              <a:buNone/>
            </a:pPr>
            <a:r>
              <a:rPr lang="en-GB" sz="3000"/>
              <a:t>Application</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1"/>
          <p:cNvPicPr preferRelativeResize="0"/>
          <p:nvPr/>
        </p:nvPicPr>
        <p:blipFill rotWithShape="1">
          <a:blip r:embed="rId3">
            <a:alphaModFix/>
          </a:blip>
          <a:srcRect/>
          <a:stretch/>
        </p:blipFill>
        <p:spPr>
          <a:xfrm>
            <a:off x="15109" y="113175"/>
            <a:ext cx="3763500" cy="3442350"/>
          </a:xfrm>
          <a:prstGeom prst="rect">
            <a:avLst/>
          </a:prstGeom>
          <a:noFill/>
          <a:ln>
            <a:noFill/>
          </a:ln>
        </p:spPr>
      </p:pic>
      <p:pic>
        <p:nvPicPr>
          <p:cNvPr id="245" name="Google Shape;245;p31"/>
          <p:cNvPicPr preferRelativeResize="0"/>
          <p:nvPr/>
        </p:nvPicPr>
        <p:blipFill rotWithShape="1">
          <a:blip r:embed="rId4">
            <a:alphaModFix/>
          </a:blip>
          <a:srcRect/>
          <a:stretch/>
        </p:blipFill>
        <p:spPr>
          <a:xfrm>
            <a:off x="3915900" y="113175"/>
            <a:ext cx="3763499" cy="3442350"/>
          </a:xfrm>
          <a:prstGeom prst="rect">
            <a:avLst/>
          </a:prstGeom>
          <a:noFill/>
          <a:ln>
            <a:noFill/>
          </a:ln>
        </p:spPr>
      </p:pic>
      <p:pic>
        <p:nvPicPr>
          <p:cNvPr id="246" name="Google Shape;246;p31"/>
          <p:cNvPicPr preferRelativeResize="0"/>
          <p:nvPr/>
        </p:nvPicPr>
        <p:blipFill rotWithShape="1">
          <a:blip r:embed="rId5">
            <a:alphaModFix/>
          </a:blip>
          <a:srcRect/>
          <a:stretch/>
        </p:blipFill>
        <p:spPr>
          <a:xfrm>
            <a:off x="8212100" y="152400"/>
            <a:ext cx="3827501" cy="3359475"/>
          </a:xfrm>
          <a:prstGeom prst="rect">
            <a:avLst/>
          </a:prstGeom>
          <a:noFill/>
          <a:ln>
            <a:noFill/>
          </a:ln>
        </p:spPr>
      </p:pic>
      <p:sp>
        <p:nvSpPr>
          <p:cNvPr id="247" name="Google Shape;247;p31"/>
          <p:cNvSpPr txBox="1"/>
          <p:nvPr/>
        </p:nvSpPr>
        <p:spPr>
          <a:xfrm>
            <a:off x="3431550" y="4957850"/>
            <a:ext cx="4673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b="0" i="0" u="none" strike="noStrike" cap="none">
                <a:solidFill>
                  <a:schemeClr val="dk1"/>
                </a:solidFill>
                <a:latin typeface="Arial"/>
                <a:ea typeface="Arial"/>
                <a:cs typeface="Arial"/>
                <a:sym typeface="Arial"/>
              </a:rPr>
              <a:t>Answer as appropriate</a:t>
            </a:r>
            <a:endParaRPr/>
          </a:p>
        </p:txBody>
      </p:sp>
      <p:cxnSp>
        <p:nvCxnSpPr>
          <p:cNvPr id="248" name="Google Shape;248;p31"/>
          <p:cNvCxnSpPr/>
          <p:nvPr/>
        </p:nvCxnSpPr>
        <p:spPr>
          <a:xfrm>
            <a:off x="1856750" y="4074150"/>
            <a:ext cx="558900" cy="507900"/>
          </a:xfrm>
          <a:prstGeom prst="straightConnector1">
            <a:avLst/>
          </a:prstGeom>
          <a:noFill/>
          <a:ln w="9525" cap="flat" cmpd="sng">
            <a:solidFill>
              <a:schemeClr val="dk1"/>
            </a:solidFill>
            <a:prstDash val="solid"/>
            <a:round/>
            <a:headEnd type="none" w="med" len="med"/>
            <a:tailEnd type="triangle" w="med" len="med"/>
          </a:ln>
        </p:spPr>
      </p:cxnSp>
      <p:cxnSp>
        <p:nvCxnSpPr>
          <p:cNvPr id="249" name="Google Shape;249;p31"/>
          <p:cNvCxnSpPr/>
          <p:nvPr/>
        </p:nvCxnSpPr>
        <p:spPr>
          <a:xfrm>
            <a:off x="5247650" y="3997950"/>
            <a:ext cx="25500" cy="558900"/>
          </a:xfrm>
          <a:prstGeom prst="straightConnector1">
            <a:avLst/>
          </a:prstGeom>
          <a:noFill/>
          <a:ln w="9525" cap="flat" cmpd="sng">
            <a:solidFill>
              <a:schemeClr val="dk1"/>
            </a:solidFill>
            <a:prstDash val="solid"/>
            <a:round/>
            <a:headEnd type="none" w="med" len="med"/>
            <a:tailEnd type="triangle" w="med" len="med"/>
          </a:ln>
        </p:spPr>
      </p:cxnSp>
      <p:cxnSp>
        <p:nvCxnSpPr>
          <p:cNvPr id="250" name="Google Shape;250;p31"/>
          <p:cNvCxnSpPr/>
          <p:nvPr/>
        </p:nvCxnSpPr>
        <p:spPr>
          <a:xfrm flipH="1">
            <a:off x="8435250" y="4074150"/>
            <a:ext cx="635100" cy="4065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2"/>
          <p:cNvPicPr preferRelativeResize="0"/>
          <p:nvPr/>
        </p:nvPicPr>
        <p:blipFill rotWithShape="1">
          <a:blip r:embed="rId3">
            <a:alphaModFix/>
          </a:blip>
          <a:srcRect r="18253"/>
          <a:stretch/>
        </p:blipFill>
        <p:spPr>
          <a:xfrm>
            <a:off x="249678" y="265295"/>
            <a:ext cx="2932512" cy="3041325"/>
          </a:xfrm>
          <a:prstGeom prst="rect">
            <a:avLst/>
          </a:prstGeom>
          <a:noFill/>
          <a:ln>
            <a:noFill/>
          </a:ln>
        </p:spPr>
      </p:pic>
      <p:pic>
        <p:nvPicPr>
          <p:cNvPr id="256" name="Google Shape;256;p32"/>
          <p:cNvPicPr preferRelativeResize="0"/>
          <p:nvPr/>
        </p:nvPicPr>
        <p:blipFill rotWithShape="1">
          <a:blip r:embed="rId4">
            <a:alphaModFix/>
          </a:blip>
          <a:srcRect/>
          <a:stretch/>
        </p:blipFill>
        <p:spPr>
          <a:xfrm>
            <a:off x="3908712" y="265294"/>
            <a:ext cx="3127401" cy="3041325"/>
          </a:xfrm>
          <a:prstGeom prst="rect">
            <a:avLst/>
          </a:prstGeom>
          <a:noFill/>
          <a:ln>
            <a:noFill/>
          </a:ln>
        </p:spPr>
      </p:pic>
      <p:pic>
        <p:nvPicPr>
          <p:cNvPr id="257" name="Google Shape;257;p32"/>
          <p:cNvPicPr preferRelativeResize="0"/>
          <p:nvPr/>
        </p:nvPicPr>
        <p:blipFill rotWithShape="1">
          <a:blip r:embed="rId5">
            <a:alphaModFix/>
          </a:blip>
          <a:srcRect/>
          <a:stretch/>
        </p:blipFill>
        <p:spPr>
          <a:xfrm>
            <a:off x="7762635" y="308943"/>
            <a:ext cx="4179687" cy="2997676"/>
          </a:xfrm>
          <a:prstGeom prst="rect">
            <a:avLst/>
          </a:prstGeom>
          <a:noFill/>
          <a:ln>
            <a:noFill/>
          </a:ln>
        </p:spPr>
      </p:pic>
      <p:sp>
        <p:nvSpPr>
          <p:cNvPr id="258" name="Google Shape;258;p32"/>
          <p:cNvSpPr txBox="1"/>
          <p:nvPr/>
        </p:nvSpPr>
        <p:spPr>
          <a:xfrm flipH="1">
            <a:off x="3494975" y="4460775"/>
            <a:ext cx="5639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b="0" i="0" u="none" strike="noStrike" cap="none">
                <a:solidFill>
                  <a:schemeClr val="dk1"/>
                </a:solidFill>
                <a:latin typeface="Arial"/>
                <a:ea typeface="Arial"/>
                <a:cs typeface="Arial"/>
                <a:sym typeface="Arial"/>
              </a:rPr>
              <a:t>Answer as appropriate</a:t>
            </a:r>
            <a:endParaRPr/>
          </a:p>
        </p:txBody>
      </p:sp>
      <p:cxnSp>
        <p:nvCxnSpPr>
          <p:cNvPr id="259" name="Google Shape;259;p32"/>
          <p:cNvCxnSpPr/>
          <p:nvPr/>
        </p:nvCxnSpPr>
        <p:spPr>
          <a:xfrm>
            <a:off x="1653550" y="3705850"/>
            <a:ext cx="609600" cy="635100"/>
          </a:xfrm>
          <a:prstGeom prst="straightConnector1">
            <a:avLst/>
          </a:prstGeom>
          <a:noFill/>
          <a:ln w="9525" cap="flat" cmpd="sng">
            <a:solidFill>
              <a:schemeClr val="dk1"/>
            </a:solidFill>
            <a:prstDash val="solid"/>
            <a:round/>
            <a:headEnd type="none" w="med" len="med"/>
            <a:tailEnd type="triangle" w="med" len="med"/>
          </a:ln>
        </p:spPr>
      </p:cxnSp>
      <p:cxnSp>
        <p:nvCxnSpPr>
          <p:cNvPr id="260" name="Google Shape;260;p32"/>
          <p:cNvCxnSpPr/>
          <p:nvPr/>
        </p:nvCxnSpPr>
        <p:spPr>
          <a:xfrm>
            <a:off x="5450850" y="3553450"/>
            <a:ext cx="25500" cy="711300"/>
          </a:xfrm>
          <a:prstGeom prst="straightConnector1">
            <a:avLst/>
          </a:prstGeom>
          <a:noFill/>
          <a:ln w="9525" cap="flat" cmpd="sng">
            <a:solidFill>
              <a:schemeClr val="dk1"/>
            </a:solidFill>
            <a:prstDash val="solid"/>
            <a:round/>
            <a:headEnd type="none" w="med" len="med"/>
            <a:tailEnd type="triangle" w="med" len="med"/>
          </a:ln>
        </p:spPr>
      </p:cxnSp>
      <p:cxnSp>
        <p:nvCxnSpPr>
          <p:cNvPr id="261" name="Google Shape;261;p32"/>
          <p:cNvCxnSpPr/>
          <p:nvPr/>
        </p:nvCxnSpPr>
        <p:spPr>
          <a:xfrm flipH="1">
            <a:off x="8663750" y="3566150"/>
            <a:ext cx="584400" cy="6288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3"/>
          <p:cNvPicPr preferRelativeResize="0"/>
          <p:nvPr/>
        </p:nvPicPr>
        <p:blipFill rotWithShape="1">
          <a:blip r:embed="rId3">
            <a:alphaModFix/>
          </a:blip>
          <a:srcRect r="-12905"/>
          <a:stretch/>
        </p:blipFill>
        <p:spPr>
          <a:xfrm>
            <a:off x="152400" y="152400"/>
            <a:ext cx="4260749" cy="4302200"/>
          </a:xfrm>
          <a:prstGeom prst="rect">
            <a:avLst/>
          </a:prstGeom>
          <a:noFill/>
          <a:ln>
            <a:noFill/>
          </a:ln>
        </p:spPr>
      </p:pic>
      <p:pic>
        <p:nvPicPr>
          <p:cNvPr id="268" name="Google Shape;268;p33"/>
          <p:cNvPicPr preferRelativeResize="0"/>
          <p:nvPr/>
        </p:nvPicPr>
        <p:blipFill rotWithShape="1">
          <a:blip r:embed="rId4">
            <a:alphaModFix/>
          </a:blip>
          <a:srcRect/>
          <a:stretch/>
        </p:blipFill>
        <p:spPr>
          <a:xfrm>
            <a:off x="4068300" y="193850"/>
            <a:ext cx="3846375" cy="3981050"/>
          </a:xfrm>
          <a:prstGeom prst="rect">
            <a:avLst/>
          </a:prstGeom>
          <a:noFill/>
          <a:ln>
            <a:noFill/>
          </a:ln>
        </p:spPr>
      </p:pic>
      <p:pic>
        <p:nvPicPr>
          <p:cNvPr id="269" name="Google Shape;269;p33"/>
          <p:cNvPicPr preferRelativeResize="0"/>
          <p:nvPr/>
        </p:nvPicPr>
        <p:blipFill rotWithShape="1">
          <a:blip r:embed="rId5">
            <a:alphaModFix/>
          </a:blip>
          <a:srcRect/>
          <a:stretch/>
        </p:blipFill>
        <p:spPr>
          <a:xfrm>
            <a:off x="8249055" y="152400"/>
            <a:ext cx="3790545" cy="3939600"/>
          </a:xfrm>
          <a:prstGeom prst="rect">
            <a:avLst/>
          </a:prstGeom>
          <a:noFill/>
          <a:ln>
            <a:noFill/>
          </a:ln>
        </p:spPr>
      </p:pic>
      <p:sp>
        <p:nvSpPr>
          <p:cNvPr id="270" name="Google Shape;270;p33"/>
          <p:cNvSpPr txBox="1"/>
          <p:nvPr/>
        </p:nvSpPr>
        <p:spPr>
          <a:xfrm>
            <a:off x="320050" y="5090150"/>
            <a:ext cx="3048000" cy="62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000" b="1" i="1" u="none" strike="noStrike" cap="none">
                <a:solidFill>
                  <a:schemeClr val="dk1"/>
                </a:solidFill>
              </a:rPr>
              <a:t>Answer as appropriate</a:t>
            </a:r>
            <a:endParaRPr sz="2000" b="1" i="1" u="none" strike="noStrike" cap="none">
              <a:solidFill>
                <a:schemeClr val="dk1"/>
              </a:solidFill>
            </a:endParaRPr>
          </a:p>
        </p:txBody>
      </p:sp>
      <p:sp>
        <p:nvSpPr>
          <p:cNvPr id="271" name="Google Shape;271;p33"/>
          <p:cNvSpPr txBox="1"/>
          <p:nvPr/>
        </p:nvSpPr>
        <p:spPr>
          <a:xfrm>
            <a:off x="4413150" y="4620250"/>
            <a:ext cx="33801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1">
                <a:solidFill>
                  <a:schemeClr val="dk1"/>
                </a:solidFill>
              </a:rPr>
              <a:t>E</a:t>
            </a:r>
            <a:r>
              <a:rPr lang="en-GB" sz="2000" b="1" i="1" u="none" strike="noStrike" cap="none">
                <a:solidFill>
                  <a:schemeClr val="dk1"/>
                </a:solidFill>
              </a:rPr>
              <a:t>nsure details entered match information </a:t>
            </a:r>
            <a:r>
              <a:rPr lang="en-GB" sz="2000" b="1" i="1">
                <a:solidFill>
                  <a:schemeClr val="dk1"/>
                </a:solidFill>
              </a:rPr>
              <a:t>in your passport. If a dual national use nationality listed in passport you are using for this application</a:t>
            </a:r>
            <a:endParaRPr sz="2000" b="1" i="1"/>
          </a:p>
        </p:txBody>
      </p:sp>
      <p:sp>
        <p:nvSpPr>
          <p:cNvPr id="272" name="Google Shape;272;p33"/>
          <p:cNvSpPr txBox="1"/>
          <p:nvPr/>
        </p:nvSpPr>
        <p:spPr>
          <a:xfrm>
            <a:off x="8249050" y="4960632"/>
            <a:ext cx="37161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1" u="none" strike="noStrike" cap="none">
                <a:solidFill>
                  <a:schemeClr val="dk1"/>
                </a:solidFill>
              </a:rPr>
              <a:t>You must have passport which is valid (</a:t>
            </a:r>
            <a:r>
              <a:rPr lang="en-GB" sz="2000" b="1" i="1">
                <a:solidFill>
                  <a:schemeClr val="dk1"/>
                </a:solidFill>
              </a:rPr>
              <a:t>not expired) </a:t>
            </a:r>
            <a:r>
              <a:rPr lang="en-GB" sz="2000" b="1" i="1" u="none" strike="noStrike" cap="none">
                <a:solidFill>
                  <a:schemeClr val="dk1"/>
                </a:solidFill>
              </a:rPr>
              <a:t>at point of application</a:t>
            </a:r>
            <a:endParaRPr b="1" i="1"/>
          </a:p>
        </p:txBody>
      </p:sp>
      <p:cxnSp>
        <p:nvCxnSpPr>
          <p:cNvPr id="273" name="Google Shape;273;p33"/>
          <p:cNvCxnSpPr/>
          <p:nvPr/>
        </p:nvCxnSpPr>
        <p:spPr>
          <a:xfrm>
            <a:off x="1907550" y="4620250"/>
            <a:ext cx="0" cy="279300"/>
          </a:xfrm>
          <a:prstGeom prst="straightConnector1">
            <a:avLst/>
          </a:prstGeom>
          <a:noFill/>
          <a:ln w="9525" cap="flat" cmpd="sng">
            <a:solidFill>
              <a:schemeClr val="dk1"/>
            </a:solidFill>
            <a:prstDash val="solid"/>
            <a:round/>
            <a:headEnd type="none" w="med" len="med"/>
            <a:tailEnd type="triangle" w="med" len="med"/>
          </a:ln>
        </p:spPr>
      </p:cxnSp>
      <p:cxnSp>
        <p:nvCxnSpPr>
          <p:cNvPr id="274" name="Google Shape;274;p33"/>
          <p:cNvCxnSpPr>
            <a:endCxn id="271" idx="0"/>
          </p:cNvCxnSpPr>
          <p:nvPr/>
        </p:nvCxnSpPr>
        <p:spPr>
          <a:xfrm>
            <a:off x="6073200" y="3994150"/>
            <a:ext cx="30000" cy="626100"/>
          </a:xfrm>
          <a:prstGeom prst="straightConnector1">
            <a:avLst/>
          </a:prstGeom>
          <a:noFill/>
          <a:ln w="9525" cap="flat" cmpd="sng">
            <a:solidFill>
              <a:schemeClr val="dk1"/>
            </a:solidFill>
            <a:prstDash val="solid"/>
            <a:round/>
            <a:headEnd type="none" w="med" len="med"/>
            <a:tailEnd type="triangle" w="med" len="med"/>
          </a:ln>
        </p:spPr>
      </p:cxnSp>
      <p:cxnSp>
        <p:nvCxnSpPr>
          <p:cNvPr id="275" name="Google Shape;275;p33"/>
          <p:cNvCxnSpPr/>
          <p:nvPr/>
        </p:nvCxnSpPr>
        <p:spPr>
          <a:xfrm>
            <a:off x="9997450" y="4353550"/>
            <a:ext cx="0" cy="5208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4"/>
          <p:cNvPicPr preferRelativeResize="0"/>
          <p:nvPr/>
        </p:nvPicPr>
        <p:blipFill rotWithShape="1">
          <a:blip r:embed="rId3">
            <a:alphaModFix/>
          </a:blip>
          <a:srcRect/>
          <a:stretch/>
        </p:blipFill>
        <p:spPr>
          <a:xfrm>
            <a:off x="152400" y="152400"/>
            <a:ext cx="3432000" cy="3895725"/>
          </a:xfrm>
          <a:prstGeom prst="rect">
            <a:avLst/>
          </a:prstGeom>
          <a:noFill/>
          <a:ln>
            <a:noFill/>
          </a:ln>
        </p:spPr>
      </p:pic>
      <p:pic>
        <p:nvPicPr>
          <p:cNvPr id="282" name="Google Shape;282;p34"/>
          <p:cNvPicPr preferRelativeResize="0"/>
          <p:nvPr/>
        </p:nvPicPr>
        <p:blipFill rotWithShape="1">
          <a:blip r:embed="rId4">
            <a:alphaModFix/>
          </a:blip>
          <a:srcRect/>
          <a:stretch/>
        </p:blipFill>
        <p:spPr>
          <a:xfrm>
            <a:off x="3716075" y="183475"/>
            <a:ext cx="4157150" cy="3833575"/>
          </a:xfrm>
          <a:prstGeom prst="rect">
            <a:avLst/>
          </a:prstGeom>
          <a:noFill/>
          <a:ln>
            <a:noFill/>
          </a:ln>
        </p:spPr>
      </p:pic>
      <p:pic>
        <p:nvPicPr>
          <p:cNvPr id="283" name="Google Shape;283;p34"/>
          <p:cNvPicPr preferRelativeResize="0"/>
          <p:nvPr/>
        </p:nvPicPr>
        <p:blipFill rotWithShape="1">
          <a:blip r:embed="rId5">
            <a:alphaModFix/>
          </a:blip>
          <a:srcRect/>
          <a:stretch/>
        </p:blipFill>
        <p:spPr>
          <a:xfrm>
            <a:off x="8025625" y="152400"/>
            <a:ext cx="4013975" cy="3833575"/>
          </a:xfrm>
          <a:prstGeom prst="rect">
            <a:avLst/>
          </a:prstGeom>
          <a:noFill/>
          <a:ln>
            <a:noFill/>
          </a:ln>
        </p:spPr>
      </p:pic>
      <p:sp>
        <p:nvSpPr>
          <p:cNvPr id="284" name="Google Shape;284;p34"/>
          <p:cNvSpPr txBox="1"/>
          <p:nvPr/>
        </p:nvSpPr>
        <p:spPr>
          <a:xfrm>
            <a:off x="294650" y="4582145"/>
            <a:ext cx="2944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1" u="none" strike="noStrike" cap="none">
                <a:solidFill>
                  <a:schemeClr val="dk1"/>
                </a:solidFill>
              </a:rPr>
              <a:t>This is your home country’s ID card if you have one, this is not your old BRP</a:t>
            </a:r>
            <a:endParaRPr b="1" i="1"/>
          </a:p>
        </p:txBody>
      </p:sp>
      <p:sp>
        <p:nvSpPr>
          <p:cNvPr id="285" name="Google Shape;285;p34"/>
          <p:cNvSpPr txBox="1"/>
          <p:nvPr/>
        </p:nvSpPr>
        <p:spPr>
          <a:xfrm>
            <a:off x="4193550" y="4671044"/>
            <a:ext cx="315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1" u="none" strike="noStrike" cap="none">
                <a:solidFill>
                  <a:schemeClr val="dk1"/>
                </a:solidFill>
              </a:rPr>
              <a:t>Answer as appropriate</a:t>
            </a:r>
            <a:endParaRPr b="1" i="1"/>
          </a:p>
        </p:txBody>
      </p:sp>
      <p:sp>
        <p:nvSpPr>
          <p:cNvPr id="286" name="Google Shape;286;p34"/>
          <p:cNvSpPr txBox="1"/>
          <p:nvPr/>
        </p:nvSpPr>
        <p:spPr>
          <a:xfrm>
            <a:off x="8453400" y="4671050"/>
            <a:ext cx="3432000" cy="163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1" u="none" strike="noStrike" cap="none">
                <a:solidFill>
                  <a:schemeClr val="dk1"/>
                </a:solidFill>
              </a:rPr>
              <a:t>We will have sent you your last CAS number in email confirming eligibility, this </a:t>
            </a:r>
            <a:r>
              <a:rPr lang="en-GB" sz="2000" b="1" i="1">
                <a:solidFill>
                  <a:schemeClr val="dk1"/>
                </a:solidFill>
              </a:rPr>
              <a:t>C</a:t>
            </a:r>
            <a:r>
              <a:rPr lang="en-GB" sz="2000" b="1" i="1" u="none" strike="noStrike" cap="none">
                <a:solidFill>
                  <a:schemeClr val="dk1"/>
                </a:solidFill>
              </a:rPr>
              <a:t>AS used for last student visa</a:t>
            </a:r>
            <a:endParaRPr b="1" i="1"/>
          </a:p>
        </p:txBody>
      </p:sp>
      <p:cxnSp>
        <p:nvCxnSpPr>
          <p:cNvPr id="287" name="Google Shape;287;p34"/>
          <p:cNvCxnSpPr/>
          <p:nvPr/>
        </p:nvCxnSpPr>
        <p:spPr>
          <a:xfrm>
            <a:off x="1450350" y="4239250"/>
            <a:ext cx="12600" cy="330300"/>
          </a:xfrm>
          <a:prstGeom prst="straightConnector1">
            <a:avLst/>
          </a:prstGeom>
          <a:noFill/>
          <a:ln w="9525" cap="flat" cmpd="sng">
            <a:solidFill>
              <a:schemeClr val="dk1"/>
            </a:solidFill>
            <a:prstDash val="solid"/>
            <a:round/>
            <a:headEnd type="none" w="med" len="med"/>
            <a:tailEnd type="triangle" w="med" len="med"/>
          </a:ln>
        </p:spPr>
      </p:cxnSp>
      <p:cxnSp>
        <p:nvCxnSpPr>
          <p:cNvPr id="288" name="Google Shape;288;p34"/>
          <p:cNvCxnSpPr/>
          <p:nvPr/>
        </p:nvCxnSpPr>
        <p:spPr>
          <a:xfrm>
            <a:off x="5463550" y="4201150"/>
            <a:ext cx="0" cy="393600"/>
          </a:xfrm>
          <a:prstGeom prst="straightConnector1">
            <a:avLst/>
          </a:prstGeom>
          <a:noFill/>
          <a:ln w="9525" cap="flat" cmpd="sng">
            <a:solidFill>
              <a:schemeClr val="dk1"/>
            </a:solidFill>
            <a:prstDash val="solid"/>
            <a:round/>
            <a:headEnd type="none" w="med" len="med"/>
            <a:tailEnd type="triangle" w="med" len="med"/>
          </a:ln>
        </p:spPr>
      </p:cxnSp>
      <p:cxnSp>
        <p:nvCxnSpPr>
          <p:cNvPr id="289" name="Google Shape;289;p34"/>
          <p:cNvCxnSpPr/>
          <p:nvPr/>
        </p:nvCxnSpPr>
        <p:spPr>
          <a:xfrm>
            <a:off x="9756150" y="4163050"/>
            <a:ext cx="25500" cy="4317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5"/>
          <p:cNvPicPr preferRelativeResize="0"/>
          <p:nvPr/>
        </p:nvPicPr>
        <p:blipFill>
          <a:blip r:embed="rId3">
            <a:alphaModFix/>
          </a:blip>
          <a:stretch>
            <a:fillRect/>
          </a:stretch>
        </p:blipFill>
        <p:spPr>
          <a:xfrm>
            <a:off x="345450" y="340675"/>
            <a:ext cx="4648200" cy="3138350"/>
          </a:xfrm>
          <a:prstGeom prst="rect">
            <a:avLst/>
          </a:prstGeom>
          <a:noFill/>
          <a:ln>
            <a:noFill/>
          </a:ln>
        </p:spPr>
      </p:pic>
      <p:sp>
        <p:nvSpPr>
          <p:cNvPr id="296" name="Google Shape;296;p35"/>
          <p:cNvSpPr txBox="1"/>
          <p:nvPr/>
        </p:nvSpPr>
        <p:spPr>
          <a:xfrm>
            <a:off x="574050" y="4208775"/>
            <a:ext cx="3733800" cy="12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i="1">
                <a:solidFill>
                  <a:schemeClr val="dk1"/>
                </a:solidFill>
              </a:rPr>
              <a:t>This should be YES. We will only send you eligibility email if you are on an eligible course.Please note if you complete with lower award you may not be eligible</a:t>
            </a:r>
            <a:endParaRPr sz="2000" b="1" i="1">
              <a:solidFill>
                <a:schemeClr val="dk1"/>
              </a:solidFill>
            </a:endParaRPr>
          </a:p>
        </p:txBody>
      </p:sp>
      <p:pic>
        <p:nvPicPr>
          <p:cNvPr id="297" name="Google Shape;297;p35"/>
          <p:cNvPicPr preferRelativeResize="0"/>
          <p:nvPr/>
        </p:nvPicPr>
        <p:blipFill>
          <a:blip r:embed="rId4">
            <a:alphaModFix/>
          </a:blip>
          <a:stretch>
            <a:fillRect/>
          </a:stretch>
        </p:blipFill>
        <p:spPr>
          <a:xfrm>
            <a:off x="6466850" y="340675"/>
            <a:ext cx="4947275" cy="3060375"/>
          </a:xfrm>
          <a:prstGeom prst="rect">
            <a:avLst/>
          </a:prstGeom>
          <a:noFill/>
          <a:ln>
            <a:noFill/>
          </a:ln>
        </p:spPr>
      </p:pic>
      <p:sp>
        <p:nvSpPr>
          <p:cNvPr id="298" name="Google Shape;298;p35"/>
          <p:cNvSpPr txBox="1"/>
          <p:nvPr/>
        </p:nvSpPr>
        <p:spPr>
          <a:xfrm>
            <a:off x="6822350" y="3985250"/>
            <a:ext cx="4394100" cy="12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i="1">
                <a:solidFill>
                  <a:schemeClr val="dk1"/>
                </a:solidFill>
              </a:rPr>
              <a:t>Answer YES . The U of S is a HEI with a track record of compliance</a:t>
            </a:r>
            <a:endParaRPr sz="2000" b="1" i="1">
              <a:solidFill>
                <a:schemeClr val="dk1"/>
              </a:solidFill>
            </a:endParaRPr>
          </a:p>
        </p:txBody>
      </p:sp>
      <p:cxnSp>
        <p:nvCxnSpPr>
          <p:cNvPr id="299" name="Google Shape;299;p35"/>
          <p:cNvCxnSpPr/>
          <p:nvPr/>
        </p:nvCxnSpPr>
        <p:spPr>
          <a:xfrm>
            <a:off x="2136150" y="3743950"/>
            <a:ext cx="12600" cy="419100"/>
          </a:xfrm>
          <a:prstGeom prst="straightConnector1">
            <a:avLst/>
          </a:prstGeom>
          <a:noFill/>
          <a:ln w="9525" cap="flat" cmpd="sng">
            <a:solidFill>
              <a:schemeClr val="dk1"/>
            </a:solidFill>
            <a:prstDash val="solid"/>
            <a:round/>
            <a:headEnd type="none" w="med" len="med"/>
            <a:tailEnd type="triangle" w="med" len="med"/>
          </a:ln>
        </p:spPr>
      </p:cxnSp>
      <p:cxnSp>
        <p:nvCxnSpPr>
          <p:cNvPr id="300" name="Google Shape;300;p35"/>
          <p:cNvCxnSpPr/>
          <p:nvPr/>
        </p:nvCxnSpPr>
        <p:spPr>
          <a:xfrm>
            <a:off x="8663950" y="3604250"/>
            <a:ext cx="0" cy="4065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240446" y="252899"/>
            <a:ext cx="11113353" cy="5642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GB"/>
              <a:t>About this guide</a:t>
            </a:r>
            <a:endParaRPr/>
          </a:p>
        </p:txBody>
      </p:sp>
      <p:sp>
        <p:nvSpPr>
          <p:cNvPr id="109" name="Google Shape;109;p18"/>
          <p:cNvSpPr txBox="1">
            <a:spLocks noGrp="1"/>
          </p:cNvSpPr>
          <p:nvPr>
            <p:ph type="body" idx="1"/>
          </p:nvPr>
        </p:nvSpPr>
        <p:spPr>
          <a:xfrm>
            <a:off x="0" y="944875"/>
            <a:ext cx="11353800" cy="5257800"/>
          </a:xfrm>
          <a:prstGeom prst="rect">
            <a:avLst/>
          </a:prstGeom>
          <a:noFill/>
          <a:ln>
            <a:noFill/>
          </a:ln>
        </p:spPr>
        <p:txBody>
          <a:bodyPr spcFirstLastPara="1" wrap="square" lIns="91425" tIns="45700" rIns="91425" bIns="45700" anchor="t" anchorCtr="0">
            <a:normAutofit fontScale="47500" lnSpcReduction="20000"/>
          </a:bodyPr>
          <a:lstStyle/>
          <a:p>
            <a:pPr marL="457200" lvl="0" indent="0" algn="l" rtl="0">
              <a:lnSpc>
                <a:spcPct val="90000"/>
              </a:lnSpc>
              <a:spcBef>
                <a:spcPts val="0"/>
              </a:spcBef>
              <a:spcAft>
                <a:spcPts val="0"/>
              </a:spcAft>
              <a:buNone/>
            </a:pPr>
            <a:endParaRPr sz="3771"/>
          </a:p>
          <a:p>
            <a:pPr marL="457200" lvl="0" indent="-342356" algn="l" rtl="0">
              <a:lnSpc>
                <a:spcPct val="90000"/>
              </a:lnSpc>
              <a:spcBef>
                <a:spcPts val="0"/>
              </a:spcBef>
              <a:spcAft>
                <a:spcPts val="0"/>
              </a:spcAft>
              <a:buSzPct val="100000"/>
              <a:buChar char="•"/>
            </a:pPr>
            <a:r>
              <a:rPr lang="en-GB" sz="3771"/>
              <a:t>This guide is intended to help Sheffield University graduates who are applying for a Graduate Immigration Route (GIR) visa in the UK and has been created by the the International Student Support, Advice &amp; Compliance team (ISSAC)</a:t>
            </a:r>
            <a:endParaRPr sz="3771"/>
          </a:p>
          <a:p>
            <a:pPr marL="457200" lvl="0" indent="-342356" algn="l" rtl="0">
              <a:lnSpc>
                <a:spcPct val="90000"/>
              </a:lnSpc>
              <a:spcBef>
                <a:spcPts val="1000"/>
              </a:spcBef>
              <a:spcAft>
                <a:spcPts val="0"/>
              </a:spcAft>
              <a:buSzPct val="100000"/>
              <a:buChar char="•"/>
            </a:pPr>
            <a:r>
              <a:rPr lang="en-GB" sz="3771"/>
              <a:t>This document should be used for guidance only. </a:t>
            </a:r>
            <a:r>
              <a:rPr lang="en-GB" sz="3771" b="1"/>
              <a:t>The University does not take responsibility for visa applications submitted using this guide</a:t>
            </a:r>
            <a:endParaRPr sz="3771"/>
          </a:p>
          <a:p>
            <a:pPr marL="457200" lvl="0" indent="-342356" algn="l" rtl="0">
              <a:lnSpc>
                <a:spcPct val="90000"/>
              </a:lnSpc>
              <a:spcBef>
                <a:spcPts val="1000"/>
              </a:spcBef>
              <a:spcAft>
                <a:spcPts val="0"/>
              </a:spcAft>
              <a:buSzPct val="100000"/>
              <a:buChar char="•"/>
            </a:pPr>
            <a:r>
              <a:rPr lang="en-GB" sz="3771"/>
              <a:t>Information provided is correct as of November 2025. Application forms, immigration rules &amp; guidance are subject to frequent changes. Always check most recent visa guidance at time of application, see useful resource link below</a:t>
            </a:r>
            <a:endParaRPr sz="3771"/>
          </a:p>
          <a:p>
            <a:pPr marL="457200" lvl="0" indent="-342356" algn="l" rtl="0">
              <a:lnSpc>
                <a:spcPct val="90000"/>
              </a:lnSpc>
              <a:spcBef>
                <a:spcPts val="1000"/>
              </a:spcBef>
              <a:spcAft>
                <a:spcPts val="0"/>
              </a:spcAft>
              <a:buSzPct val="100000"/>
              <a:buChar char="•"/>
            </a:pPr>
            <a:r>
              <a:rPr lang="en-GB" sz="3771"/>
              <a:t>Most applicants will make their application digitally, using the UKVI IDV app to register biometrics and completing an online application form. If you cannot use the IDV app you can book a biometric appointment at a visa application centre</a:t>
            </a:r>
            <a:endParaRPr sz="3771"/>
          </a:p>
          <a:p>
            <a:pPr marL="457200" lvl="0" indent="-342356" algn="l" rtl="0">
              <a:lnSpc>
                <a:spcPct val="90000"/>
              </a:lnSpc>
              <a:spcBef>
                <a:spcPts val="1000"/>
              </a:spcBef>
              <a:spcAft>
                <a:spcPts val="0"/>
              </a:spcAft>
              <a:buSzPct val="100000"/>
              <a:buChar char="•"/>
            </a:pPr>
            <a:r>
              <a:rPr lang="en-GB" sz="3771"/>
              <a:t>In most cases you will already have set up a UKVI account (to access your digital E visa), go to </a:t>
            </a:r>
            <a:r>
              <a:rPr lang="en-GB" sz="3771" u="sng">
                <a:solidFill>
                  <a:schemeClr val="hlink"/>
                </a:solidFill>
                <a:hlinkClick r:id="rId3"/>
              </a:rPr>
              <a:t>https://www.gov.uk/graduate-visa/apply</a:t>
            </a:r>
            <a:r>
              <a:rPr lang="en-GB" sz="3771"/>
              <a:t> to start your application</a:t>
            </a:r>
            <a:endParaRPr sz="3771"/>
          </a:p>
          <a:p>
            <a:pPr marL="457200" lvl="0" indent="-342356" algn="l" rtl="0">
              <a:lnSpc>
                <a:spcPct val="90000"/>
              </a:lnSpc>
              <a:spcBef>
                <a:spcPts val="1000"/>
              </a:spcBef>
              <a:spcAft>
                <a:spcPts val="0"/>
              </a:spcAft>
              <a:buSzPct val="100000"/>
              <a:buChar char="•"/>
            </a:pPr>
            <a:r>
              <a:rPr lang="en-GB" sz="3771"/>
              <a:t>The ISSAC team at the University does not routinely offer 1:1 application form checks for this type of visa but can answer queries about eligibility and the application process. See </a:t>
            </a:r>
            <a:r>
              <a:rPr lang="en-GB" sz="3771" u="sng">
                <a:solidFill>
                  <a:schemeClr val="hlink"/>
                </a:solidFill>
                <a:hlinkClick r:id="rId4"/>
              </a:rPr>
              <a:t>our Contact details</a:t>
            </a:r>
            <a:endParaRPr sz="3771"/>
          </a:p>
          <a:p>
            <a:pPr marL="457200" lvl="0" indent="-342356" algn="l" rtl="0">
              <a:lnSpc>
                <a:spcPct val="90000"/>
              </a:lnSpc>
              <a:spcBef>
                <a:spcPts val="1000"/>
              </a:spcBef>
              <a:spcAft>
                <a:spcPts val="0"/>
              </a:spcAft>
              <a:buSzPct val="100000"/>
              <a:buChar char="•"/>
            </a:pPr>
            <a:r>
              <a:rPr lang="en-GB" sz="3771"/>
              <a:t>You can come to our Wednesday work visa drop in in ISSAC Office L3 Student Union Building</a:t>
            </a:r>
            <a:endParaRPr sz="3771"/>
          </a:p>
          <a:p>
            <a:pPr marL="457200" lvl="0" indent="-342356" algn="l" rtl="0">
              <a:lnSpc>
                <a:spcPct val="90000"/>
              </a:lnSpc>
              <a:spcBef>
                <a:spcPts val="1000"/>
              </a:spcBef>
              <a:spcAft>
                <a:spcPts val="0"/>
              </a:spcAft>
              <a:buSzPct val="100000"/>
              <a:buChar char="•"/>
            </a:pPr>
            <a:r>
              <a:rPr lang="en-GB" sz="3771"/>
              <a:t>If  you have issues with the application during or after submission, you will need to </a:t>
            </a:r>
            <a:r>
              <a:rPr lang="en-GB" sz="3771" u="sng">
                <a:solidFill>
                  <a:schemeClr val="hlink"/>
                </a:solidFill>
                <a:hlinkClick r:id="rId5"/>
              </a:rPr>
              <a:t>contact UKVI</a:t>
            </a:r>
            <a:endParaRPr sz="3771"/>
          </a:p>
          <a:p>
            <a:pPr marL="457200" lvl="0" indent="0" algn="l" rtl="0">
              <a:lnSpc>
                <a:spcPct val="90000"/>
              </a:lnSpc>
              <a:spcBef>
                <a:spcPts val="0"/>
              </a:spcBef>
              <a:spcAft>
                <a:spcPts val="0"/>
              </a:spcAft>
              <a:buSzPct val="156317"/>
              <a:buNone/>
            </a:pPr>
            <a:endParaRPr sz="3771"/>
          </a:p>
          <a:p>
            <a:pPr marL="285750" lvl="0" indent="-196850" algn="l" rtl="0">
              <a:lnSpc>
                <a:spcPct val="90000"/>
              </a:lnSpc>
              <a:spcBef>
                <a:spcPts val="1000"/>
              </a:spcBef>
              <a:spcAft>
                <a:spcPts val="0"/>
              </a:spcAft>
              <a:buClr>
                <a:schemeClr val="dk1"/>
              </a:buClr>
              <a:buSzPct val="100000"/>
              <a:buFont typeface="Arial"/>
              <a:buNone/>
            </a:pPr>
            <a:endParaRPr sz="1400"/>
          </a:p>
          <a:p>
            <a:pPr marL="285750" lvl="0" indent="-196850" algn="l" rtl="0">
              <a:lnSpc>
                <a:spcPct val="90000"/>
              </a:lnSpc>
              <a:spcBef>
                <a:spcPts val="1000"/>
              </a:spcBef>
              <a:spcAft>
                <a:spcPts val="0"/>
              </a:spcAft>
              <a:buClr>
                <a:schemeClr val="dk1"/>
              </a:buClr>
              <a:buSzPct val="100000"/>
              <a:buFont typeface="Arial"/>
              <a:buNone/>
            </a:pPr>
            <a:endParaRPr sz="1400"/>
          </a:p>
        </p:txBody>
      </p:sp>
      <p:sp>
        <p:nvSpPr>
          <p:cNvPr id="110" name="Google Shape;110;p18"/>
          <p:cNvSpPr txBox="1"/>
          <p:nvPr/>
        </p:nvSpPr>
        <p:spPr>
          <a:xfrm>
            <a:off x="5108125" y="3358275"/>
            <a:ext cx="71163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6"/>
          <p:cNvPicPr preferRelativeResize="0"/>
          <p:nvPr/>
        </p:nvPicPr>
        <p:blipFill>
          <a:blip r:embed="rId3">
            <a:alphaModFix/>
          </a:blip>
          <a:stretch>
            <a:fillRect/>
          </a:stretch>
        </p:blipFill>
        <p:spPr>
          <a:xfrm>
            <a:off x="152400" y="152400"/>
            <a:ext cx="4968250" cy="3190875"/>
          </a:xfrm>
          <a:prstGeom prst="rect">
            <a:avLst/>
          </a:prstGeom>
          <a:noFill/>
          <a:ln>
            <a:noFill/>
          </a:ln>
        </p:spPr>
      </p:pic>
      <p:sp>
        <p:nvSpPr>
          <p:cNvPr id="307" name="Google Shape;307;p36"/>
          <p:cNvSpPr txBox="1"/>
          <p:nvPr/>
        </p:nvSpPr>
        <p:spPr>
          <a:xfrm>
            <a:off x="739150" y="4137650"/>
            <a:ext cx="3492300" cy="7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i="1">
                <a:solidFill>
                  <a:schemeClr val="dk1"/>
                </a:solidFill>
              </a:rPr>
              <a:t>Answer as appropriate</a:t>
            </a:r>
            <a:endParaRPr sz="2400" b="1" i="1">
              <a:solidFill>
                <a:schemeClr val="dk1"/>
              </a:solidFill>
            </a:endParaRPr>
          </a:p>
        </p:txBody>
      </p:sp>
      <p:pic>
        <p:nvPicPr>
          <p:cNvPr id="308" name="Google Shape;308;p36"/>
          <p:cNvPicPr preferRelativeResize="0"/>
          <p:nvPr/>
        </p:nvPicPr>
        <p:blipFill>
          <a:blip r:embed="rId4">
            <a:alphaModFix/>
          </a:blip>
          <a:stretch>
            <a:fillRect/>
          </a:stretch>
        </p:blipFill>
        <p:spPr>
          <a:xfrm>
            <a:off x="6565900" y="152400"/>
            <a:ext cx="4460250" cy="3190875"/>
          </a:xfrm>
          <a:prstGeom prst="rect">
            <a:avLst/>
          </a:prstGeom>
          <a:noFill/>
          <a:ln>
            <a:noFill/>
          </a:ln>
        </p:spPr>
      </p:pic>
      <p:sp>
        <p:nvSpPr>
          <p:cNvPr id="309" name="Google Shape;309;p36"/>
          <p:cNvSpPr txBox="1"/>
          <p:nvPr/>
        </p:nvSpPr>
        <p:spPr>
          <a:xfrm>
            <a:off x="6682750" y="4213850"/>
            <a:ext cx="4064100" cy="8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i="1">
                <a:solidFill>
                  <a:schemeClr val="dk1"/>
                </a:solidFill>
              </a:rPr>
              <a:t>Answer as appropriate</a:t>
            </a:r>
            <a:endParaRPr sz="2400" b="1" i="1">
              <a:solidFill>
                <a:schemeClr val="dk1"/>
              </a:solidFill>
            </a:endParaRPr>
          </a:p>
        </p:txBody>
      </p:sp>
      <p:cxnSp>
        <p:nvCxnSpPr>
          <p:cNvPr id="310" name="Google Shape;310;p36"/>
          <p:cNvCxnSpPr/>
          <p:nvPr/>
        </p:nvCxnSpPr>
        <p:spPr>
          <a:xfrm flipH="1">
            <a:off x="2263250" y="3553450"/>
            <a:ext cx="50700" cy="457200"/>
          </a:xfrm>
          <a:prstGeom prst="straightConnector1">
            <a:avLst/>
          </a:prstGeom>
          <a:noFill/>
          <a:ln w="9525" cap="flat" cmpd="sng">
            <a:solidFill>
              <a:schemeClr val="dk1"/>
            </a:solidFill>
            <a:prstDash val="solid"/>
            <a:round/>
            <a:headEnd type="none" w="med" len="med"/>
            <a:tailEnd type="triangle" w="med" len="med"/>
          </a:ln>
        </p:spPr>
      </p:cxnSp>
      <p:cxnSp>
        <p:nvCxnSpPr>
          <p:cNvPr id="311" name="Google Shape;311;p36"/>
          <p:cNvCxnSpPr/>
          <p:nvPr/>
        </p:nvCxnSpPr>
        <p:spPr>
          <a:xfrm>
            <a:off x="8435350" y="3616950"/>
            <a:ext cx="0" cy="4446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37"/>
          <p:cNvPicPr preferRelativeResize="0"/>
          <p:nvPr/>
        </p:nvPicPr>
        <p:blipFill>
          <a:blip r:embed="rId3">
            <a:alphaModFix/>
          </a:blip>
          <a:stretch>
            <a:fillRect/>
          </a:stretch>
        </p:blipFill>
        <p:spPr>
          <a:xfrm>
            <a:off x="152400" y="152400"/>
            <a:ext cx="3590925" cy="3028950"/>
          </a:xfrm>
          <a:prstGeom prst="rect">
            <a:avLst/>
          </a:prstGeom>
          <a:noFill/>
          <a:ln>
            <a:noFill/>
          </a:ln>
        </p:spPr>
      </p:pic>
      <p:pic>
        <p:nvPicPr>
          <p:cNvPr id="318" name="Google Shape;318;p37"/>
          <p:cNvPicPr preferRelativeResize="0"/>
          <p:nvPr/>
        </p:nvPicPr>
        <p:blipFill>
          <a:blip r:embed="rId4">
            <a:alphaModFix/>
          </a:blip>
          <a:stretch>
            <a:fillRect/>
          </a:stretch>
        </p:blipFill>
        <p:spPr>
          <a:xfrm>
            <a:off x="6515100" y="209550"/>
            <a:ext cx="4076700" cy="2914650"/>
          </a:xfrm>
          <a:prstGeom prst="rect">
            <a:avLst/>
          </a:prstGeom>
          <a:noFill/>
          <a:ln>
            <a:noFill/>
          </a:ln>
        </p:spPr>
      </p:pic>
      <p:sp>
        <p:nvSpPr>
          <p:cNvPr id="319" name="Google Shape;319;p37"/>
          <p:cNvSpPr txBox="1"/>
          <p:nvPr/>
        </p:nvSpPr>
        <p:spPr>
          <a:xfrm>
            <a:off x="294650" y="3845550"/>
            <a:ext cx="3505200" cy="15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i="1">
                <a:solidFill>
                  <a:schemeClr val="dk1"/>
                </a:solidFill>
              </a:rPr>
              <a:t>Provide this if you have one,  you will need an NI number if you want to work in the UK</a:t>
            </a:r>
            <a:endParaRPr sz="2400" b="1" i="1">
              <a:solidFill>
                <a:schemeClr val="dk1"/>
              </a:solidFill>
            </a:endParaRPr>
          </a:p>
        </p:txBody>
      </p:sp>
      <p:sp>
        <p:nvSpPr>
          <p:cNvPr id="320" name="Google Shape;320;p37"/>
          <p:cNvSpPr txBox="1"/>
          <p:nvPr/>
        </p:nvSpPr>
        <p:spPr>
          <a:xfrm>
            <a:off x="6924050" y="4061450"/>
            <a:ext cx="3416400" cy="6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i="1">
                <a:solidFill>
                  <a:schemeClr val="dk1"/>
                </a:solidFill>
              </a:rPr>
              <a:t>Answer as appropriate</a:t>
            </a:r>
            <a:endParaRPr sz="2400" b="1" i="1">
              <a:solidFill>
                <a:schemeClr val="dk1"/>
              </a:solidFill>
            </a:endParaRPr>
          </a:p>
        </p:txBody>
      </p:sp>
      <p:cxnSp>
        <p:nvCxnSpPr>
          <p:cNvPr id="321" name="Google Shape;321;p37"/>
          <p:cNvCxnSpPr/>
          <p:nvPr/>
        </p:nvCxnSpPr>
        <p:spPr>
          <a:xfrm flipH="1">
            <a:off x="1780550" y="3451850"/>
            <a:ext cx="38100" cy="393600"/>
          </a:xfrm>
          <a:prstGeom prst="straightConnector1">
            <a:avLst/>
          </a:prstGeom>
          <a:noFill/>
          <a:ln w="9525" cap="flat" cmpd="sng">
            <a:solidFill>
              <a:schemeClr val="dk1"/>
            </a:solidFill>
            <a:prstDash val="solid"/>
            <a:round/>
            <a:headEnd type="none" w="med" len="med"/>
            <a:tailEnd type="triangle" w="med" len="med"/>
          </a:ln>
        </p:spPr>
      </p:cxnSp>
      <p:cxnSp>
        <p:nvCxnSpPr>
          <p:cNvPr id="322" name="Google Shape;322;p37"/>
          <p:cNvCxnSpPr/>
          <p:nvPr/>
        </p:nvCxnSpPr>
        <p:spPr>
          <a:xfrm>
            <a:off x="8562350" y="3439150"/>
            <a:ext cx="0" cy="4191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8"/>
          <p:cNvPicPr preferRelativeResize="0"/>
          <p:nvPr/>
        </p:nvPicPr>
        <p:blipFill>
          <a:blip r:embed="rId3">
            <a:alphaModFix/>
          </a:blip>
          <a:stretch>
            <a:fillRect/>
          </a:stretch>
        </p:blipFill>
        <p:spPr>
          <a:xfrm>
            <a:off x="127000" y="368300"/>
            <a:ext cx="4886325" cy="2667000"/>
          </a:xfrm>
          <a:prstGeom prst="rect">
            <a:avLst/>
          </a:prstGeom>
          <a:noFill/>
          <a:ln>
            <a:noFill/>
          </a:ln>
        </p:spPr>
      </p:pic>
      <p:pic>
        <p:nvPicPr>
          <p:cNvPr id="329" name="Google Shape;329;p38"/>
          <p:cNvPicPr preferRelativeResize="0"/>
          <p:nvPr/>
        </p:nvPicPr>
        <p:blipFill>
          <a:blip r:embed="rId4">
            <a:alphaModFix/>
          </a:blip>
          <a:stretch>
            <a:fillRect/>
          </a:stretch>
        </p:blipFill>
        <p:spPr>
          <a:xfrm>
            <a:off x="6667500" y="152400"/>
            <a:ext cx="3939550" cy="3343275"/>
          </a:xfrm>
          <a:prstGeom prst="rect">
            <a:avLst/>
          </a:prstGeom>
          <a:noFill/>
          <a:ln>
            <a:noFill/>
          </a:ln>
        </p:spPr>
      </p:pic>
      <p:cxnSp>
        <p:nvCxnSpPr>
          <p:cNvPr id="330" name="Google Shape;330;p38"/>
          <p:cNvCxnSpPr/>
          <p:nvPr/>
        </p:nvCxnSpPr>
        <p:spPr>
          <a:xfrm>
            <a:off x="2326650" y="3373125"/>
            <a:ext cx="0" cy="571500"/>
          </a:xfrm>
          <a:prstGeom prst="straightConnector1">
            <a:avLst/>
          </a:prstGeom>
          <a:noFill/>
          <a:ln w="9525" cap="flat" cmpd="sng">
            <a:solidFill>
              <a:schemeClr val="dk1"/>
            </a:solidFill>
            <a:prstDash val="solid"/>
            <a:round/>
            <a:headEnd type="none" w="med" len="med"/>
            <a:tailEnd type="triangle" w="med" len="med"/>
          </a:ln>
        </p:spPr>
      </p:cxnSp>
      <p:cxnSp>
        <p:nvCxnSpPr>
          <p:cNvPr id="331" name="Google Shape;331;p38"/>
          <p:cNvCxnSpPr/>
          <p:nvPr/>
        </p:nvCxnSpPr>
        <p:spPr>
          <a:xfrm>
            <a:off x="8359150" y="3627125"/>
            <a:ext cx="12600" cy="495300"/>
          </a:xfrm>
          <a:prstGeom prst="straightConnector1">
            <a:avLst/>
          </a:prstGeom>
          <a:noFill/>
          <a:ln w="9525" cap="flat" cmpd="sng">
            <a:solidFill>
              <a:schemeClr val="dk1"/>
            </a:solidFill>
            <a:prstDash val="solid"/>
            <a:round/>
            <a:headEnd type="none" w="med" len="med"/>
            <a:tailEnd type="triangle" w="med" len="med"/>
          </a:ln>
        </p:spPr>
      </p:cxnSp>
      <p:sp>
        <p:nvSpPr>
          <p:cNvPr id="332" name="Google Shape;332;p38"/>
          <p:cNvSpPr txBox="1"/>
          <p:nvPr/>
        </p:nvSpPr>
        <p:spPr>
          <a:xfrm>
            <a:off x="993150" y="4681225"/>
            <a:ext cx="3327300" cy="9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Roboto"/>
              <a:ea typeface="Roboto"/>
              <a:cs typeface="Roboto"/>
              <a:sym typeface="Roboto"/>
            </a:endParaRPr>
          </a:p>
        </p:txBody>
      </p:sp>
      <p:sp>
        <p:nvSpPr>
          <p:cNvPr id="333" name="Google Shape;333;p38"/>
          <p:cNvSpPr txBox="1"/>
          <p:nvPr/>
        </p:nvSpPr>
        <p:spPr>
          <a:xfrm>
            <a:off x="535950" y="4122425"/>
            <a:ext cx="4279800" cy="21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i="1">
                <a:solidFill>
                  <a:schemeClr val="dk1"/>
                </a:solidFill>
              </a:rPr>
              <a:t>Please provide as accurate information as possible. If you have travelled to any of the listed countries, you will then be prompted to provide more details about your travels.</a:t>
            </a:r>
            <a:endParaRPr sz="2000" b="1" i="1">
              <a:solidFill>
                <a:schemeClr val="dk1"/>
              </a:solidFill>
            </a:endParaRPr>
          </a:p>
        </p:txBody>
      </p:sp>
      <p:sp>
        <p:nvSpPr>
          <p:cNvPr id="334" name="Google Shape;334;p38"/>
          <p:cNvSpPr txBox="1"/>
          <p:nvPr/>
        </p:nvSpPr>
        <p:spPr>
          <a:xfrm>
            <a:off x="7457450" y="4574550"/>
            <a:ext cx="3632100" cy="15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Roboto"/>
              <a:ea typeface="Roboto"/>
              <a:cs typeface="Roboto"/>
              <a:sym typeface="Roboto"/>
            </a:endParaRPr>
          </a:p>
        </p:txBody>
      </p:sp>
      <p:sp>
        <p:nvSpPr>
          <p:cNvPr id="335" name="Google Shape;335;p38"/>
          <p:cNvSpPr txBox="1"/>
          <p:nvPr/>
        </p:nvSpPr>
        <p:spPr>
          <a:xfrm>
            <a:off x="6667500" y="4137625"/>
            <a:ext cx="4676100" cy="200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i="1">
                <a:solidFill>
                  <a:schemeClr val="dk1"/>
                </a:solidFill>
                <a:latin typeface="Roboto"/>
                <a:ea typeface="Roboto"/>
                <a:cs typeface="Roboto"/>
                <a:sym typeface="Roboto"/>
              </a:rPr>
              <a:t>You must answer this question truthfully. If the answer is ‘yes’, you will be prompted to provide more details. If this applies to you, please provide comprehensive details of what</a:t>
            </a:r>
            <a:r>
              <a:rPr lang="en-GB" sz="2400" b="1" i="1">
                <a:solidFill>
                  <a:schemeClr val="dk1"/>
                </a:solidFill>
                <a:latin typeface="Roboto"/>
                <a:ea typeface="Roboto"/>
                <a:cs typeface="Roboto"/>
                <a:sym typeface="Roboto"/>
              </a:rPr>
              <a:t> </a:t>
            </a:r>
            <a:r>
              <a:rPr lang="en-GB" sz="2000" b="1" i="1">
                <a:solidFill>
                  <a:schemeClr val="dk1"/>
                </a:solidFill>
                <a:latin typeface="Roboto"/>
                <a:ea typeface="Roboto"/>
                <a:cs typeface="Roboto"/>
                <a:sym typeface="Roboto"/>
              </a:rPr>
              <a:t>happened.</a:t>
            </a:r>
            <a:endParaRPr sz="2000" b="1" i="1">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39"/>
          <p:cNvPicPr preferRelativeResize="0"/>
          <p:nvPr/>
        </p:nvPicPr>
        <p:blipFill>
          <a:blip r:embed="rId3">
            <a:alphaModFix/>
          </a:blip>
          <a:stretch>
            <a:fillRect/>
          </a:stretch>
        </p:blipFill>
        <p:spPr>
          <a:xfrm>
            <a:off x="152400" y="152400"/>
            <a:ext cx="5076825" cy="2314575"/>
          </a:xfrm>
          <a:prstGeom prst="rect">
            <a:avLst/>
          </a:prstGeom>
          <a:noFill/>
          <a:ln>
            <a:noFill/>
          </a:ln>
        </p:spPr>
      </p:pic>
      <p:pic>
        <p:nvPicPr>
          <p:cNvPr id="342" name="Google Shape;342;p39"/>
          <p:cNvPicPr preferRelativeResize="0"/>
          <p:nvPr/>
        </p:nvPicPr>
        <p:blipFill>
          <a:blip r:embed="rId4">
            <a:alphaModFix/>
          </a:blip>
          <a:stretch>
            <a:fillRect/>
          </a:stretch>
        </p:blipFill>
        <p:spPr>
          <a:xfrm>
            <a:off x="6502400" y="152400"/>
            <a:ext cx="4581525" cy="2314575"/>
          </a:xfrm>
          <a:prstGeom prst="rect">
            <a:avLst/>
          </a:prstGeom>
          <a:noFill/>
          <a:ln>
            <a:noFill/>
          </a:ln>
        </p:spPr>
      </p:pic>
      <p:sp>
        <p:nvSpPr>
          <p:cNvPr id="343" name="Google Shape;343;p39"/>
          <p:cNvSpPr txBox="1"/>
          <p:nvPr/>
        </p:nvSpPr>
        <p:spPr>
          <a:xfrm>
            <a:off x="383625" y="3200400"/>
            <a:ext cx="5076900" cy="23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b="1" i="1">
                <a:solidFill>
                  <a:schemeClr val="dk1"/>
                </a:solidFill>
                <a:latin typeface="Roboto"/>
                <a:ea typeface="Roboto"/>
                <a:cs typeface="Roboto"/>
                <a:sym typeface="Roboto"/>
              </a:rPr>
              <a:t>If you have received medical treatment in the UK, you will be prompted to provide further details. Be as accurate as you can and if you were ever charged for medical treatment provide evidence of payment.</a:t>
            </a:r>
            <a:r>
              <a:rPr lang="en-GB" sz="2000">
                <a:solidFill>
                  <a:schemeClr val="dk1"/>
                </a:solidFill>
                <a:latin typeface="Roboto"/>
                <a:ea typeface="Roboto"/>
                <a:cs typeface="Roboto"/>
                <a:sym typeface="Roboto"/>
              </a:rPr>
              <a:t> </a:t>
            </a:r>
            <a:r>
              <a:rPr lang="en-GB" sz="2000" b="1" i="1">
                <a:solidFill>
                  <a:schemeClr val="dk1"/>
                </a:solidFill>
              </a:rPr>
              <a:t>If you held student visa previously you will have paid Immigration Healthcare Surcharge and so will have been entitled to free NHS healthcare.</a:t>
            </a:r>
            <a:endParaRPr sz="2000" b="1" i="1">
              <a:solidFill>
                <a:schemeClr val="dk1"/>
              </a:solidFill>
            </a:endParaRPr>
          </a:p>
        </p:txBody>
      </p:sp>
      <p:sp>
        <p:nvSpPr>
          <p:cNvPr id="344" name="Google Shape;344;p39"/>
          <p:cNvSpPr txBox="1"/>
          <p:nvPr/>
        </p:nvSpPr>
        <p:spPr>
          <a:xfrm>
            <a:off x="6898650" y="3662675"/>
            <a:ext cx="4381500" cy="13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i="1">
                <a:solidFill>
                  <a:schemeClr val="dk1"/>
                </a:solidFill>
              </a:rPr>
              <a:t>Answer as appropriate, you should not have claimed </a:t>
            </a:r>
            <a:r>
              <a:rPr lang="en-GB" sz="2000" b="1" i="1">
                <a:solidFill>
                  <a:schemeClr val="hlink"/>
                </a:solidFill>
                <a:uFill>
                  <a:noFill/>
                </a:uFill>
                <a:hlinkClick r:id="rId5"/>
              </a:rPr>
              <a:t>public funds</a:t>
            </a:r>
            <a:r>
              <a:rPr lang="en-GB" sz="2000" b="1" i="1">
                <a:solidFill>
                  <a:schemeClr val="dk1"/>
                </a:solidFill>
              </a:rPr>
              <a:t> whilst on a student visa</a:t>
            </a:r>
            <a:r>
              <a:rPr lang="en-GB" sz="2400" b="1" i="1">
                <a:solidFill>
                  <a:schemeClr val="dk1"/>
                </a:solidFill>
              </a:rPr>
              <a:t> </a:t>
            </a:r>
            <a:endParaRPr sz="2400" b="1" i="1">
              <a:solidFill>
                <a:schemeClr val="dk1"/>
              </a:solidFill>
            </a:endParaRPr>
          </a:p>
        </p:txBody>
      </p:sp>
      <p:cxnSp>
        <p:nvCxnSpPr>
          <p:cNvPr id="345" name="Google Shape;345;p39"/>
          <p:cNvCxnSpPr/>
          <p:nvPr/>
        </p:nvCxnSpPr>
        <p:spPr>
          <a:xfrm>
            <a:off x="2377450" y="2773725"/>
            <a:ext cx="0" cy="510600"/>
          </a:xfrm>
          <a:prstGeom prst="straightConnector1">
            <a:avLst/>
          </a:prstGeom>
          <a:noFill/>
          <a:ln w="9525" cap="flat" cmpd="sng">
            <a:solidFill>
              <a:schemeClr val="dk1"/>
            </a:solidFill>
            <a:prstDash val="solid"/>
            <a:round/>
            <a:headEnd type="none" w="med" len="med"/>
            <a:tailEnd type="triangle" w="med" len="med"/>
          </a:ln>
        </p:spPr>
      </p:cxnSp>
      <p:cxnSp>
        <p:nvCxnSpPr>
          <p:cNvPr id="346" name="Google Shape;346;p39"/>
          <p:cNvCxnSpPr/>
          <p:nvPr/>
        </p:nvCxnSpPr>
        <p:spPr>
          <a:xfrm>
            <a:off x="8689350" y="2760975"/>
            <a:ext cx="0" cy="5589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40"/>
          <p:cNvPicPr preferRelativeResize="0"/>
          <p:nvPr/>
        </p:nvPicPr>
        <p:blipFill>
          <a:blip r:embed="rId3">
            <a:alphaModFix/>
          </a:blip>
          <a:stretch>
            <a:fillRect/>
          </a:stretch>
        </p:blipFill>
        <p:spPr>
          <a:xfrm>
            <a:off x="152400" y="152400"/>
            <a:ext cx="4231650" cy="3780000"/>
          </a:xfrm>
          <a:prstGeom prst="rect">
            <a:avLst/>
          </a:prstGeom>
          <a:noFill/>
          <a:ln>
            <a:noFill/>
          </a:ln>
        </p:spPr>
      </p:pic>
      <p:pic>
        <p:nvPicPr>
          <p:cNvPr id="353" name="Google Shape;353;p40"/>
          <p:cNvPicPr preferRelativeResize="0"/>
          <p:nvPr/>
        </p:nvPicPr>
        <p:blipFill>
          <a:blip r:embed="rId4">
            <a:alphaModFix/>
          </a:blip>
          <a:stretch>
            <a:fillRect/>
          </a:stretch>
        </p:blipFill>
        <p:spPr>
          <a:xfrm>
            <a:off x="6350000" y="254000"/>
            <a:ext cx="4581525" cy="3171825"/>
          </a:xfrm>
          <a:prstGeom prst="rect">
            <a:avLst/>
          </a:prstGeom>
          <a:noFill/>
          <a:ln>
            <a:noFill/>
          </a:ln>
        </p:spPr>
      </p:pic>
      <p:sp>
        <p:nvSpPr>
          <p:cNvPr id="354" name="Google Shape;354;p40"/>
          <p:cNvSpPr txBox="1"/>
          <p:nvPr/>
        </p:nvSpPr>
        <p:spPr>
          <a:xfrm>
            <a:off x="152400" y="4424675"/>
            <a:ext cx="4308000" cy="6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b="1" i="1">
                <a:solidFill>
                  <a:schemeClr val="dk1"/>
                </a:solidFill>
              </a:rPr>
              <a:t>Answer truthfully. Minor offences e.g traffic fines should not affect your application but more serious offences could, seek further advice if needed</a:t>
            </a:r>
            <a:endParaRPr sz="2200" b="1" i="1">
              <a:solidFill>
                <a:schemeClr val="dk1"/>
              </a:solidFill>
            </a:endParaRPr>
          </a:p>
        </p:txBody>
      </p:sp>
      <p:sp>
        <p:nvSpPr>
          <p:cNvPr id="355" name="Google Shape;355;p40"/>
          <p:cNvSpPr txBox="1"/>
          <p:nvPr/>
        </p:nvSpPr>
        <p:spPr>
          <a:xfrm>
            <a:off x="7355850" y="4424675"/>
            <a:ext cx="34290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i="1">
                <a:solidFill>
                  <a:schemeClr val="dk1"/>
                </a:solidFill>
                <a:latin typeface="Roboto"/>
                <a:ea typeface="Roboto"/>
                <a:cs typeface="Roboto"/>
                <a:sym typeface="Roboto"/>
              </a:rPr>
              <a:t>Answer truthfully</a:t>
            </a:r>
            <a:endParaRPr sz="2400" b="1" i="1">
              <a:solidFill>
                <a:schemeClr val="dk1"/>
              </a:solidFill>
              <a:latin typeface="Roboto"/>
              <a:ea typeface="Roboto"/>
              <a:cs typeface="Roboto"/>
              <a:sym typeface="Roboto"/>
            </a:endParaRPr>
          </a:p>
        </p:txBody>
      </p:sp>
      <p:cxnSp>
        <p:nvCxnSpPr>
          <p:cNvPr id="356" name="Google Shape;356;p40"/>
          <p:cNvCxnSpPr/>
          <p:nvPr/>
        </p:nvCxnSpPr>
        <p:spPr>
          <a:xfrm>
            <a:off x="1958350" y="4259575"/>
            <a:ext cx="0" cy="317400"/>
          </a:xfrm>
          <a:prstGeom prst="straightConnector1">
            <a:avLst/>
          </a:prstGeom>
          <a:noFill/>
          <a:ln w="9525" cap="flat" cmpd="sng">
            <a:solidFill>
              <a:schemeClr val="dk1"/>
            </a:solidFill>
            <a:prstDash val="solid"/>
            <a:round/>
            <a:headEnd type="none" w="med" len="med"/>
            <a:tailEnd type="triangle" w="med" len="med"/>
          </a:ln>
        </p:spPr>
      </p:cxnSp>
      <p:cxnSp>
        <p:nvCxnSpPr>
          <p:cNvPr id="357" name="Google Shape;357;p40"/>
          <p:cNvCxnSpPr/>
          <p:nvPr/>
        </p:nvCxnSpPr>
        <p:spPr>
          <a:xfrm>
            <a:off x="8600450" y="3764275"/>
            <a:ext cx="12600" cy="5079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41"/>
          <p:cNvPicPr preferRelativeResize="0"/>
          <p:nvPr/>
        </p:nvPicPr>
        <p:blipFill>
          <a:blip r:embed="rId3">
            <a:alphaModFix/>
          </a:blip>
          <a:stretch>
            <a:fillRect/>
          </a:stretch>
        </p:blipFill>
        <p:spPr>
          <a:xfrm>
            <a:off x="152400" y="152400"/>
            <a:ext cx="3495675" cy="3800475"/>
          </a:xfrm>
          <a:prstGeom prst="rect">
            <a:avLst/>
          </a:prstGeom>
          <a:noFill/>
          <a:ln>
            <a:noFill/>
          </a:ln>
        </p:spPr>
      </p:pic>
      <p:pic>
        <p:nvPicPr>
          <p:cNvPr id="364" name="Google Shape;364;p41"/>
          <p:cNvPicPr preferRelativeResize="0"/>
          <p:nvPr/>
        </p:nvPicPr>
        <p:blipFill>
          <a:blip r:embed="rId4">
            <a:alphaModFix/>
          </a:blip>
          <a:stretch>
            <a:fillRect/>
          </a:stretch>
        </p:blipFill>
        <p:spPr>
          <a:xfrm>
            <a:off x="3878263" y="215913"/>
            <a:ext cx="3867150" cy="3495675"/>
          </a:xfrm>
          <a:prstGeom prst="rect">
            <a:avLst/>
          </a:prstGeom>
          <a:noFill/>
          <a:ln>
            <a:noFill/>
          </a:ln>
        </p:spPr>
      </p:pic>
      <p:pic>
        <p:nvPicPr>
          <p:cNvPr id="365" name="Google Shape;365;p41"/>
          <p:cNvPicPr preferRelativeResize="0"/>
          <p:nvPr/>
        </p:nvPicPr>
        <p:blipFill>
          <a:blip r:embed="rId5">
            <a:alphaModFix/>
          </a:blip>
          <a:stretch>
            <a:fillRect/>
          </a:stretch>
        </p:blipFill>
        <p:spPr>
          <a:xfrm>
            <a:off x="7975600" y="268288"/>
            <a:ext cx="4114800" cy="3390900"/>
          </a:xfrm>
          <a:prstGeom prst="rect">
            <a:avLst/>
          </a:prstGeom>
          <a:noFill/>
          <a:ln>
            <a:noFill/>
          </a:ln>
        </p:spPr>
      </p:pic>
      <p:sp>
        <p:nvSpPr>
          <p:cNvPr id="366" name="Google Shape;366;p41"/>
          <p:cNvSpPr txBox="1"/>
          <p:nvPr/>
        </p:nvSpPr>
        <p:spPr>
          <a:xfrm>
            <a:off x="2580650" y="4640575"/>
            <a:ext cx="7454700" cy="12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i="1">
                <a:solidFill>
                  <a:schemeClr val="dk1"/>
                </a:solidFill>
                <a:latin typeface="Roboto"/>
                <a:ea typeface="Roboto"/>
                <a:cs typeface="Roboto"/>
                <a:sym typeface="Roboto"/>
              </a:rPr>
              <a:t>You must answer these questions truthfully and confirm you have read the additional information provided.</a:t>
            </a:r>
            <a:endParaRPr sz="2400" b="1" i="1">
              <a:solidFill>
                <a:schemeClr val="dk1"/>
              </a:solidFill>
              <a:latin typeface="Roboto"/>
              <a:ea typeface="Roboto"/>
              <a:cs typeface="Roboto"/>
              <a:sym typeface="Roboto"/>
            </a:endParaRPr>
          </a:p>
        </p:txBody>
      </p:sp>
      <p:cxnSp>
        <p:nvCxnSpPr>
          <p:cNvPr id="367" name="Google Shape;367;p41"/>
          <p:cNvCxnSpPr/>
          <p:nvPr/>
        </p:nvCxnSpPr>
        <p:spPr>
          <a:xfrm>
            <a:off x="2021850" y="4157975"/>
            <a:ext cx="546000" cy="216000"/>
          </a:xfrm>
          <a:prstGeom prst="straightConnector1">
            <a:avLst/>
          </a:prstGeom>
          <a:noFill/>
          <a:ln w="9525" cap="flat" cmpd="sng">
            <a:solidFill>
              <a:schemeClr val="dk1"/>
            </a:solidFill>
            <a:prstDash val="solid"/>
            <a:round/>
            <a:headEnd type="none" w="med" len="med"/>
            <a:tailEnd type="triangle" w="med" len="med"/>
          </a:ln>
        </p:spPr>
      </p:cxnSp>
      <p:cxnSp>
        <p:nvCxnSpPr>
          <p:cNvPr id="368" name="Google Shape;368;p41"/>
          <p:cNvCxnSpPr/>
          <p:nvPr/>
        </p:nvCxnSpPr>
        <p:spPr>
          <a:xfrm>
            <a:off x="5476250" y="3878575"/>
            <a:ext cx="12600" cy="457200"/>
          </a:xfrm>
          <a:prstGeom prst="straightConnector1">
            <a:avLst/>
          </a:prstGeom>
          <a:noFill/>
          <a:ln w="9525" cap="flat" cmpd="sng">
            <a:solidFill>
              <a:schemeClr val="dk1"/>
            </a:solidFill>
            <a:prstDash val="solid"/>
            <a:round/>
            <a:headEnd type="none" w="med" len="med"/>
            <a:tailEnd type="triangle" w="med" len="med"/>
          </a:ln>
        </p:spPr>
      </p:cxnSp>
      <p:cxnSp>
        <p:nvCxnSpPr>
          <p:cNvPr id="369" name="Google Shape;369;p41"/>
          <p:cNvCxnSpPr/>
          <p:nvPr/>
        </p:nvCxnSpPr>
        <p:spPr>
          <a:xfrm flipH="1">
            <a:off x="8968750" y="3878575"/>
            <a:ext cx="457200" cy="3429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42"/>
          <p:cNvPicPr preferRelativeResize="0"/>
          <p:nvPr/>
        </p:nvPicPr>
        <p:blipFill>
          <a:blip r:embed="rId3">
            <a:alphaModFix/>
          </a:blip>
          <a:stretch>
            <a:fillRect/>
          </a:stretch>
        </p:blipFill>
        <p:spPr>
          <a:xfrm>
            <a:off x="152400" y="152400"/>
            <a:ext cx="3667125" cy="3733800"/>
          </a:xfrm>
          <a:prstGeom prst="rect">
            <a:avLst/>
          </a:prstGeom>
          <a:noFill/>
          <a:ln>
            <a:noFill/>
          </a:ln>
        </p:spPr>
      </p:pic>
      <p:pic>
        <p:nvPicPr>
          <p:cNvPr id="376" name="Google Shape;376;p42"/>
          <p:cNvPicPr preferRelativeResize="0"/>
          <p:nvPr/>
        </p:nvPicPr>
        <p:blipFill>
          <a:blip r:embed="rId4">
            <a:alphaModFix/>
          </a:blip>
          <a:stretch>
            <a:fillRect/>
          </a:stretch>
        </p:blipFill>
        <p:spPr>
          <a:xfrm>
            <a:off x="5880100" y="227113"/>
            <a:ext cx="4762500" cy="2657475"/>
          </a:xfrm>
          <a:prstGeom prst="rect">
            <a:avLst/>
          </a:prstGeom>
          <a:noFill/>
          <a:ln>
            <a:noFill/>
          </a:ln>
        </p:spPr>
      </p:pic>
      <p:sp>
        <p:nvSpPr>
          <p:cNvPr id="377" name="Google Shape;377;p42"/>
          <p:cNvSpPr txBox="1"/>
          <p:nvPr/>
        </p:nvSpPr>
        <p:spPr>
          <a:xfrm>
            <a:off x="6289050" y="3675475"/>
            <a:ext cx="4635600" cy="24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i="1">
                <a:solidFill>
                  <a:schemeClr val="dk1"/>
                </a:solidFill>
                <a:latin typeface="Roboto"/>
                <a:ea typeface="Roboto"/>
                <a:cs typeface="Roboto"/>
                <a:sym typeface="Roboto"/>
              </a:rPr>
              <a:t>If your official sponsorship covers both fees and living costs then select YES. If you select yes you will be required to provide a letter of consent from your sponsor approving your application - seek further advice if required</a:t>
            </a:r>
            <a:endParaRPr sz="2000" b="1" i="1">
              <a:solidFill>
                <a:schemeClr val="dk1"/>
              </a:solidFill>
              <a:latin typeface="Roboto"/>
              <a:ea typeface="Roboto"/>
              <a:cs typeface="Roboto"/>
              <a:sym typeface="Roboto"/>
            </a:endParaRPr>
          </a:p>
        </p:txBody>
      </p:sp>
      <p:cxnSp>
        <p:nvCxnSpPr>
          <p:cNvPr id="378" name="Google Shape;378;p42"/>
          <p:cNvCxnSpPr>
            <a:stCxn id="376" idx="3"/>
          </p:cNvCxnSpPr>
          <p:nvPr/>
        </p:nvCxnSpPr>
        <p:spPr>
          <a:xfrm rot="10800000" flipH="1">
            <a:off x="10642600" y="1552850"/>
            <a:ext cx="383700" cy="3000"/>
          </a:xfrm>
          <a:prstGeom prst="straightConnector1">
            <a:avLst/>
          </a:prstGeom>
          <a:noFill/>
          <a:ln w="9525" cap="flat" cmpd="sng">
            <a:solidFill>
              <a:schemeClr val="dk1"/>
            </a:solidFill>
            <a:prstDash val="solid"/>
            <a:round/>
            <a:headEnd type="none" w="med" len="med"/>
            <a:tailEnd type="triangle" w="med" len="med"/>
          </a:ln>
        </p:spPr>
      </p:cxnSp>
      <p:sp>
        <p:nvSpPr>
          <p:cNvPr id="379" name="Google Shape;379;p42"/>
          <p:cNvSpPr txBox="1"/>
          <p:nvPr/>
        </p:nvSpPr>
        <p:spPr>
          <a:xfrm>
            <a:off x="9438025" y="5466075"/>
            <a:ext cx="30996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Roboto"/>
              <a:ea typeface="Roboto"/>
              <a:cs typeface="Roboto"/>
              <a:sym typeface="Roboto"/>
            </a:endParaRPr>
          </a:p>
        </p:txBody>
      </p:sp>
      <p:sp>
        <p:nvSpPr>
          <p:cNvPr id="380" name="Google Shape;380;p42"/>
          <p:cNvSpPr txBox="1"/>
          <p:nvPr/>
        </p:nvSpPr>
        <p:spPr>
          <a:xfrm>
            <a:off x="91450" y="4488175"/>
            <a:ext cx="4762500" cy="19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dk1"/>
              </a:solidFill>
              <a:latin typeface="Roboto"/>
              <a:ea typeface="Roboto"/>
              <a:cs typeface="Roboto"/>
              <a:sym typeface="Roboto"/>
            </a:endParaRPr>
          </a:p>
          <a:p>
            <a:pPr marL="0" lvl="0" indent="0" algn="l" rtl="0">
              <a:spcBef>
                <a:spcPts val="0"/>
              </a:spcBef>
              <a:spcAft>
                <a:spcPts val="0"/>
              </a:spcAft>
              <a:buNone/>
            </a:pPr>
            <a:r>
              <a:rPr lang="en-GB" sz="2000" b="1" i="1">
                <a:solidFill>
                  <a:schemeClr val="dk1"/>
                </a:solidFill>
                <a:latin typeface="Roboto"/>
                <a:ea typeface="Roboto"/>
                <a:cs typeface="Roboto"/>
                <a:sym typeface="Roboto"/>
              </a:rPr>
              <a:t>If you have worked for any of the organisations listed here, you will need to select the relevant option. You will then be prompted to provide more details about your employment there.</a:t>
            </a:r>
            <a:endParaRPr sz="2000" b="1" i="1">
              <a:solidFill>
                <a:schemeClr val="dk1"/>
              </a:solidFill>
              <a:latin typeface="Roboto"/>
              <a:ea typeface="Roboto"/>
              <a:cs typeface="Roboto"/>
              <a:sym typeface="Roboto"/>
            </a:endParaRPr>
          </a:p>
        </p:txBody>
      </p:sp>
      <p:cxnSp>
        <p:nvCxnSpPr>
          <p:cNvPr id="381" name="Google Shape;381;p42"/>
          <p:cNvCxnSpPr/>
          <p:nvPr/>
        </p:nvCxnSpPr>
        <p:spPr>
          <a:xfrm>
            <a:off x="1844050" y="4107175"/>
            <a:ext cx="0" cy="469800"/>
          </a:xfrm>
          <a:prstGeom prst="straightConnector1">
            <a:avLst/>
          </a:prstGeom>
          <a:noFill/>
          <a:ln w="9525" cap="flat" cmpd="sng">
            <a:solidFill>
              <a:schemeClr val="dk1"/>
            </a:solidFill>
            <a:prstDash val="solid"/>
            <a:round/>
            <a:headEnd type="none" w="med" len="med"/>
            <a:tailEnd type="triangle" w="med" len="med"/>
          </a:ln>
        </p:spPr>
      </p:cxnSp>
      <p:cxnSp>
        <p:nvCxnSpPr>
          <p:cNvPr id="382" name="Google Shape;382;p42"/>
          <p:cNvCxnSpPr/>
          <p:nvPr/>
        </p:nvCxnSpPr>
        <p:spPr>
          <a:xfrm>
            <a:off x="8308350" y="3167375"/>
            <a:ext cx="0" cy="5079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43"/>
          <p:cNvPicPr preferRelativeResize="0"/>
          <p:nvPr/>
        </p:nvPicPr>
        <p:blipFill>
          <a:blip r:embed="rId3">
            <a:alphaModFix/>
          </a:blip>
          <a:stretch>
            <a:fillRect/>
          </a:stretch>
        </p:blipFill>
        <p:spPr>
          <a:xfrm>
            <a:off x="1790700" y="647700"/>
            <a:ext cx="6377725" cy="1135375"/>
          </a:xfrm>
          <a:prstGeom prst="rect">
            <a:avLst/>
          </a:prstGeom>
          <a:noFill/>
          <a:ln>
            <a:noFill/>
          </a:ln>
        </p:spPr>
      </p:pic>
      <p:sp>
        <p:nvSpPr>
          <p:cNvPr id="389" name="Google Shape;389;p43"/>
          <p:cNvSpPr txBox="1"/>
          <p:nvPr/>
        </p:nvSpPr>
        <p:spPr>
          <a:xfrm flipH="1">
            <a:off x="1221850" y="2710175"/>
            <a:ext cx="9347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chemeClr val="dk1"/>
                </a:solidFill>
                <a:latin typeface="Roboto"/>
                <a:ea typeface="Roboto"/>
                <a:cs typeface="Roboto"/>
                <a:sym typeface="Roboto"/>
              </a:rPr>
              <a:t>You have now completed all of the questions</a:t>
            </a:r>
            <a:endParaRPr sz="2400">
              <a:solidFill>
                <a:schemeClr val="dk1"/>
              </a:solidFill>
              <a:latin typeface="Roboto"/>
              <a:ea typeface="Roboto"/>
              <a:cs typeface="Roboto"/>
              <a:sym typeface="Roboto"/>
            </a:endParaRPr>
          </a:p>
          <a:p>
            <a:pPr marL="0" lvl="0" indent="0" algn="l" rtl="0">
              <a:spcBef>
                <a:spcPts val="0"/>
              </a:spcBef>
              <a:spcAft>
                <a:spcPts val="0"/>
              </a:spcAft>
              <a:buNone/>
            </a:pPr>
            <a:r>
              <a:rPr lang="en-GB" sz="2400">
                <a:solidFill>
                  <a:schemeClr val="dk1"/>
                </a:solidFill>
                <a:latin typeface="Roboto"/>
                <a:ea typeface="Roboto"/>
                <a:cs typeface="Roboto"/>
                <a:sym typeface="Roboto"/>
              </a:rPr>
              <a:t>Check your answers carefully before you proceed to next stage</a:t>
            </a:r>
            <a:endParaRPr sz="2400">
              <a:solidFill>
                <a:schemeClr val="dk1"/>
              </a:solidFill>
              <a:latin typeface="Roboto"/>
              <a:ea typeface="Roboto"/>
              <a:cs typeface="Roboto"/>
              <a:sym typeface="Roboto"/>
            </a:endParaRPr>
          </a:p>
          <a:p>
            <a:pPr marL="0" lvl="0" indent="0" algn="l" rtl="0">
              <a:spcBef>
                <a:spcPts val="0"/>
              </a:spcBef>
              <a:spcAft>
                <a:spcPts val="0"/>
              </a:spcAft>
              <a:buNone/>
            </a:pPr>
            <a:endParaRPr sz="2400">
              <a:solidFill>
                <a:schemeClr val="dk1"/>
              </a:solidFill>
              <a:latin typeface="Roboto"/>
              <a:ea typeface="Roboto"/>
              <a:cs typeface="Roboto"/>
              <a:sym typeface="Roboto"/>
            </a:endParaRPr>
          </a:p>
        </p:txBody>
      </p:sp>
      <p:cxnSp>
        <p:nvCxnSpPr>
          <p:cNvPr id="390" name="Google Shape;390;p43"/>
          <p:cNvCxnSpPr>
            <a:stCxn id="388" idx="3"/>
            <a:endCxn id="388" idx="3"/>
          </p:cNvCxnSpPr>
          <p:nvPr/>
        </p:nvCxnSpPr>
        <p:spPr>
          <a:xfrm>
            <a:off x="8168425" y="1215387"/>
            <a:ext cx="0" cy="0"/>
          </a:xfrm>
          <a:prstGeom prst="straightConnector1">
            <a:avLst/>
          </a:prstGeom>
          <a:noFill/>
          <a:ln w="9525" cap="flat" cmpd="sng">
            <a:solidFill>
              <a:schemeClr val="dk2"/>
            </a:solidFill>
            <a:prstDash val="solid"/>
            <a:round/>
            <a:headEnd type="none" w="med" len="med"/>
            <a:tailEnd type="triangle" w="med" len="med"/>
          </a:ln>
        </p:spPr>
      </p:cxnSp>
      <p:cxnSp>
        <p:nvCxnSpPr>
          <p:cNvPr id="391" name="Google Shape;391;p43"/>
          <p:cNvCxnSpPr/>
          <p:nvPr/>
        </p:nvCxnSpPr>
        <p:spPr>
          <a:xfrm>
            <a:off x="4663450" y="1960875"/>
            <a:ext cx="12600" cy="5589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4"/>
          <p:cNvSpPr txBox="1">
            <a:spLocks noGrp="1"/>
          </p:cNvSpPr>
          <p:nvPr>
            <p:ph type="title"/>
          </p:nvPr>
        </p:nvSpPr>
        <p:spPr>
          <a:xfrm>
            <a:off x="0" y="81275"/>
            <a:ext cx="12054900" cy="800100"/>
          </a:xfrm>
          <a:prstGeom prst="rect">
            <a:avLst/>
          </a:prstGeom>
        </p:spPr>
        <p:txBody>
          <a:bodyPr spcFirstLastPara="1" wrap="square" lIns="121900" tIns="121900" rIns="121900" bIns="121900" anchor="b" anchorCtr="0">
            <a:normAutofit fontScale="90000"/>
          </a:bodyPr>
          <a:lstStyle/>
          <a:p>
            <a:pPr marL="0" lvl="0" indent="0" algn="l" rtl="0">
              <a:spcBef>
                <a:spcPts val="0"/>
              </a:spcBef>
              <a:spcAft>
                <a:spcPts val="0"/>
              </a:spcAft>
              <a:buNone/>
            </a:pPr>
            <a:r>
              <a:rPr lang="en-GB"/>
              <a:t>Documents &amp; Declaration</a:t>
            </a:r>
            <a:endParaRPr/>
          </a:p>
        </p:txBody>
      </p:sp>
      <p:pic>
        <p:nvPicPr>
          <p:cNvPr id="398" name="Google Shape;398;p44"/>
          <p:cNvPicPr preferRelativeResize="0"/>
          <p:nvPr/>
        </p:nvPicPr>
        <p:blipFill>
          <a:blip r:embed="rId3">
            <a:alphaModFix/>
          </a:blip>
          <a:stretch>
            <a:fillRect/>
          </a:stretch>
        </p:blipFill>
        <p:spPr>
          <a:xfrm>
            <a:off x="6683088" y="967525"/>
            <a:ext cx="4676025" cy="3729150"/>
          </a:xfrm>
          <a:prstGeom prst="rect">
            <a:avLst/>
          </a:prstGeom>
          <a:noFill/>
          <a:ln>
            <a:noFill/>
          </a:ln>
        </p:spPr>
      </p:pic>
      <p:sp>
        <p:nvSpPr>
          <p:cNvPr id="399" name="Google Shape;399;p44"/>
          <p:cNvSpPr txBox="1"/>
          <p:nvPr/>
        </p:nvSpPr>
        <p:spPr>
          <a:xfrm flipH="1">
            <a:off x="6784450" y="5229850"/>
            <a:ext cx="4775100" cy="7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b="1" i="1">
                <a:solidFill>
                  <a:schemeClr val="dk1"/>
                </a:solidFill>
              </a:rPr>
              <a:t>You will need to tick all the boxes and provide all of the documents listed on this page</a:t>
            </a:r>
            <a:endParaRPr sz="2200" b="1" i="1">
              <a:solidFill>
                <a:schemeClr val="dk1"/>
              </a:solidFill>
            </a:endParaRPr>
          </a:p>
        </p:txBody>
      </p:sp>
      <p:pic>
        <p:nvPicPr>
          <p:cNvPr id="400" name="Google Shape;400;p44"/>
          <p:cNvPicPr preferRelativeResize="0"/>
          <p:nvPr/>
        </p:nvPicPr>
        <p:blipFill>
          <a:blip r:embed="rId4">
            <a:alphaModFix/>
          </a:blip>
          <a:stretch>
            <a:fillRect/>
          </a:stretch>
        </p:blipFill>
        <p:spPr>
          <a:xfrm>
            <a:off x="365988" y="881375"/>
            <a:ext cx="3590925" cy="2752725"/>
          </a:xfrm>
          <a:prstGeom prst="rect">
            <a:avLst/>
          </a:prstGeom>
          <a:noFill/>
          <a:ln>
            <a:noFill/>
          </a:ln>
        </p:spPr>
      </p:pic>
      <p:sp>
        <p:nvSpPr>
          <p:cNvPr id="401" name="Google Shape;401;p44"/>
          <p:cNvSpPr txBox="1"/>
          <p:nvPr/>
        </p:nvSpPr>
        <p:spPr>
          <a:xfrm>
            <a:off x="304500" y="4190900"/>
            <a:ext cx="4511400" cy="24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b="1" i="1">
                <a:solidFill>
                  <a:schemeClr val="dk1"/>
                </a:solidFill>
                <a:latin typeface="Roboto"/>
                <a:ea typeface="Roboto"/>
                <a:cs typeface="Roboto"/>
                <a:sym typeface="Roboto"/>
              </a:rPr>
              <a:t>You can add details of your dependant(s) here but they must complete a separate application form  see  </a:t>
            </a:r>
            <a:r>
              <a:rPr lang="en-GB" sz="2200" b="1" i="1" u="sng">
                <a:solidFill>
                  <a:schemeClr val="hlink"/>
                </a:solidFill>
                <a:latin typeface="Roboto"/>
                <a:ea typeface="Roboto"/>
                <a:cs typeface="Roboto"/>
                <a:sym typeface="Roboto"/>
                <a:hlinkClick r:id="rId5"/>
              </a:rPr>
              <a:t>https://www.gov.uk/graduate-visa/your-partner-and-children</a:t>
            </a:r>
            <a:endParaRPr sz="2200" b="1" i="1">
              <a:solidFill>
                <a:schemeClr val="dk1"/>
              </a:solidFill>
              <a:latin typeface="Roboto"/>
              <a:ea typeface="Roboto"/>
              <a:cs typeface="Roboto"/>
              <a:sym typeface="Roboto"/>
            </a:endParaRPr>
          </a:p>
          <a:p>
            <a:pPr marL="0" lvl="0" indent="0" algn="l" rtl="0">
              <a:spcBef>
                <a:spcPts val="0"/>
              </a:spcBef>
              <a:spcAft>
                <a:spcPts val="0"/>
              </a:spcAft>
              <a:buNone/>
            </a:pPr>
            <a:endParaRPr sz="2000" b="1" i="1">
              <a:solidFill>
                <a:schemeClr val="dk1"/>
              </a:solidFill>
              <a:latin typeface="Roboto"/>
              <a:ea typeface="Roboto"/>
              <a:cs typeface="Roboto"/>
              <a:sym typeface="Roboto"/>
            </a:endParaRPr>
          </a:p>
        </p:txBody>
      </p:sp>
      <p:cxnSp>
        <p:nvCxnSpPr>
          <p:cNvPr id="402" name="Google Shape;402;p44"/>
          <p:cNvCxnSpPr/>
          <p:nvPr/>
        </p:nvCxnSpPr>
        <p:spPr>
          <a:xfrm>
            <a:off x="2148713" y="3634100"/>
            <a:ext cx="25500" cy="556800"/>
          </a:xfrm>
          <a:prstGeom prst="straightConnector1">
            <a:avLst/>
          </a:prstGeom>
          <a:noFill/>
          <a:ln w="9525" cap="flat" cmpd="sng">
            <a:solidFill>
              <a:schemeClr val="dk1"/>
            </a:solidFill>
            <a:prstDash val="solid"/>
            <a:round/>
            <a:headEnd type="none" w="med" len="med"/>
            <a:tailEnd type="triangle" w="med" len="med"/>
          </a:ln>
        </p:spPr>
      </p:cxnSp>
      <p:cxnSp>
        <p:nvCxnSpPr>
          <p:cNvPr id="403" name="Google Shape;403;p44"/>
          <p:cNvCxnSpPr/>
          <p:nvPr/>
        </p:nvCxnSpPr>
        <p:spPr>
          <a:xfrm>
            <a:off x="8887650" y="4805825"/>
            <a:ext cx="24000" cy="4116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5"/>
          <p:cNvSpPr txBox="1">
            <a:spLocks noGrp="1"/>
          </p:cNvSpPr>
          <p:nvPr>
            <p:ph type="title"/>
          </p:nvPr>
        </p:nvSpPr>
        <p:spPr>
          <a:xfrm>
            <a:off x="53350" y="144775"/>
            <a:ext cx="11963400" cy="6729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SzPts val="990"/>
              <a:buNone/>
            </a:pPr>
            <a:r>
              <a:rPr lang="en-GB" sz="3000"/>
              <a:t>Declaration</a:t>
            </a:r>
            <a:endParaRPr sz="3000"/>
          </a:p>
        </p:txBody>
      </p:sp>
      <p:sp>
        <p:nvSpPr>
          <p:cNvPr id="410" name="Google Shape;410;p45"/>
          <p:cNvSpPr txBox="1"/>
          <p:nvPr/>
        </p:nvSpPr>
        <p:spPr>
          <a:xfrm rot="-991" flipH="1">
            <a:off x="9478750" y="1249801"/>
            <a:ext cx="20808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i="1">
                <a:solidFill>
                  <a:schemeClr val="dk1"/>
                </a:solidFill>
                <a:latin typeface="Roboto"/>
                <a:ea typeface="Roboto"/>
                <a:cs typeface="Roboto"/>
                <a:sym typeface="Roboto"/>
              </a:rPr>
              <a:t>Read carefully. You cannot edit your answers after signing declaration</a:t>
            </a:r>
            <a:endParaRPr sz="2400" b="1" i="1">
              <a:solidFill>
                <a:schemeClr val="dk1"/>
              </a:solidFill>
              <a:latin typeface="Roboto"/>
              <a:ea typeface="Roboto"/>
              <a:cs typeface="Roboto"/>
              <a:sym typeface="Roboto"/>
            </a:endParaRPr>
          </a:p>
        </p:txBody>
      </p:sp>
      <p:pic>
        <p:nvPicPr>
          <p:cNvPr id="411" name="Google Shape;411;p45"/>
          <p:cNvPicPr preferRelativeResize="0"/>
          <p:nvPr/>
        </p:nvPicPr>
        <p:blipFill>
          <a:blip r:embed="rId3">
            <a:alphaModFix/>
          </a:blip>
          <a:stretch>
            <a:fillRect/>
          </a:stretch>
        </p:blipFill>
        <p:spPr>
          <a:xfrm>
            <a:off x="4638063" y="951013"/>
            <a:ext cx="3686175" cy="4166986"/>
          </a:xfrm>
          <a:prstGeom prst="rect">
            <a:avLst/>
          </a:prstGeom>
          <a:noFill/>
          <a:ln>
            <a:noFill/>
          </a:ln>
        </p:spPr>
      </p:pic>
      <p:pic>
        <p:nvPicPr>
          <p:cNvPr id="412" name="Google Shape;412;p45"/>
          <p:cNvPicPr preferRelativeResize="0"/>
          <p:nvPr/>
        </p:nvPicPr>
        <p:blipFill>
          <a:blip r:embed="rId4">
            <a:alphaModFix/>
          </a:blip>
          <a:stretch>
            <a:fillRect/>
          </a:stretch>
        </p:blipFill>
        <p:spPr>
          <a:xfrm>
            <a:off x="571500" y="951025"/>
            <a:ext cx="3686175" cy="3200400"/>
          </a:xfrm>
          <a:prstGeom prst="rect">
            <a:avLst/>
          </a:prstGeom>
          <a:noFill/>
          <a:ln>
            <a:noFill/>
          </a:ln>
        </p:spPr>
      </p:pic>
      <p:sp>
        <p:nvSpPr>
          <p:cNvPr id="413" name="Google Shape;413;p45"/>
          <p:cNvSpPr txBox="1"/>
          <p:nvPr/>
        </p:nvSpPr>
        <p:spPr>
          <a:xfrm>
            <a:off x="571500" y="5077450"/>
            <a:ext cx="3686100" cy="11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i="1">
                <a:solidFill>
                  <a:schemeClr val="dk1"/>
                </a:solidFill>
              </a:rPr>
              <a:t>Please read through before you tick the box</a:t>
            </a:r>
            <a:endParaRPr sz="2400" b="1" i="1">
              <a:solidFill>
                <a:schemeClr val="dk1"/>
              </a:solidFill>
            </a:endParaRPr>
          </a:p>
        </p:txBody>
      </p:sp>
      <p:cxnSp>
        <p:nvCxnSpPr>
          <p:cNvPr id="414" name="Google Shape;414;p45"/>
          <p:cNvCxnSpPr/>
          <p:nvPr/>
        </p:nvCxnSpPr>
        <p:spPr>
          <a:xfrm>
            <a:off x="2453650" y="5217150"/>
            <a:ext cx="19500" cy="520800"/>
          </a:xfrm>
          <a:prstGeom prst="straightConnector1">
            <a:avLst/>
          </a:prstGeom>
          <a:noFill/>
          <a:ln w="9525" cap="flat" cmpd="sng">
            <a:solidFill>
              <a:schemeClr val="dk2"/>
            </a:solidFill>
            <a:prstDash val="solid"/>
            <a:round/>
            <a:headEnd type="none" w="med" len="med"/>
            <a:tailEnd type="triangle" w="med" len="med"/>
          </a:ln>
        </p:spPr>
      </p:cxnSp>
      <p:cxnSp>
        <p:nvCxnSpPr>
          <p:cNvPr id="415" name="Google Shape;415;p45"/>
          <p:cNvCxnSpPr/>
          <p:nvPr/>
        </p:nvCxnSpPr>
        <p:spPr>
          <a:xfrm>
            <a:off x="2199650" y="4417050"/>
            <a:ext cx="0" cy="355500"/>
          </a:xfrm>
          <a:prstGeom prst="straightConnector1">
            <a:avLst/>
          </a:prstGeom>
          <a:noFill/>
          <a:ln w="9525" cap="flat" cmpd="sng">
            <a:solidFill>
              <a:schemeClr val="dk1"/>
            </a:solidFill>
            <a:prstDash val="solid"/>
            <a:round/>
            <a:headEnd type="none" w="med" len="med"/>
            <a:tailEnd type="triangle" w="med" len="med"/>
          </a:ln>
        </p:spPr>
      </p:cxnSp>
      <p:cxnSp>
        <p:nvCxnSpPr>
          <p:cNvPr id="416" name="Google Shape;416;p45"/>
          <p:cNvCxnSpPr/>
          <p:nvPr/>
        </p:nvCxnSpPr>
        <p:spPr>
          <a:xfrm>
            <a:off x="8704625" y="2450375"/>
            <a:ext cx="393600" cy="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240446" y="252899"/>
            <a:ext cx="11113500" cy="56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GB" sz="3000"/>
              <a:t>Useful resources</a:t>
            </a:r>
            <a:endParaRPr sz="3000"/>
          </a:p>
        </p:txBody>
      </p:sp>
      <p:sp>
        <p:nvSpPr>
          <p:cNvPr id="117" name="Google Shape;117;p19"/>
          <p:cNvSpPr txBox="1">
            <a:spLocks noGrp="1"/>
          </p:cNvSpPr>
          <p:nvPr>
            <p:ph type="body" idx="1"/>
          </p:nvPr>
        </p:nvSpPr>
        <p:spPr>
          <a:xfrm>
            <a:off x="240446" y="1253330"/>
            <a:ext cx="11113500" cy="4666800"/>
          </a:xfrm>
          <a:prstGeom prst="rect">
            <a:avLst/>
          </a:prstGeom>
          <a:noFill/>
          <a:ln>
            <a:noFill/>
          </a:ln>
        </p:spPr>
        <p:txBody>
          <a:bodyPr spcFirstLastPara="1" wrap="square" lIns="91425" tIns="45700" rIns="91425" bIns="45700" anchor="t" anchorCtr="0">
            <a:normAutofit/>
          </a:bodyPr>
          <a:lstStyle/>
          <a:p>
            <a:pPr marL="457200" lvl="0" indent="-355600" algn="l" rtl="0">
              <a:lnSpc>
                <a:spcPct val="70000"/>
              </a:lnSpc>
              <a:spcBef>
                <a:spcPts val="1000"/>
              </a:spcBef>
              <a:spcAft>
                <a:spcPts val="0"/>
              </a:spcAft>
              <a:buSzPts val="2000"/>
              <a:buChar char="●"/>
            </a:pPr>
            <a:r>
              <a:rPr lang="en-GB" sz="2000" b="1"/>
              <a:t>University of Sheffield website </a:t>
            </a:r>
            <a:r>
              <a:rPr lang="en-GB" sz="2000" u="sng">
                <a:solidFill>
                  <a:schemeClr val="hlink"/>
                </a:solidFill>
                <a:hlinkClick r:id="rId3"/>
              </a:rPr>
              <a:t>https://www.sheffield.ac.uk/post-study-support/immigration/after-studies/graduate-route</a:t>
            </a:r>
            <a:endParaRPr sz="2000"/>
          </a:p>
          <a:p>
            <a:pPr marL="457200" lvl="0" indent="0" algn="l" rtl="0">
              <a:lnSpc>
                <a:spcPct val="70000"/>
              </a:lnSpc>
              <a:spcBef>
                <a:spcPts val="1000"/>
              </a:spcBef>
              <a:spcAft>
                <a:spcPts val="0"/>
              </a:spcAft>
              <a:buSzPts val="2800"/>
              <a:buNone/>
            </a:pPr>
            <a:endParaRPr sz="2000"/>
          </a:p>
          <a:p>
            <a:pPr marL="457200" lvl="0" indent="-355600" algn="l" rtl="0">
              <a:lnSpc>
                <a:spcPct val="70000"/>
              </a:lnSpc>
              <a:spcBef>
                <a:spcPts val="1000"/>
              </a:spcBef>
              <a:spcAft>
                <a:spcPts val="0"/>
              </a:spcAft>
              <a:buSzPts val="2000"/>
              <a:buChar char="●"/>
            </a:pPr>
            <a:r>
              <a:rPr lang="en-GB" sz="2000" b="1"/>
              <a:t>UKVI overview &amp; link to application</a:t>
            </a:r>
            <a:r>
              <a:rPr lang="en-GB" sz="2000"/>
              <a:t> </a:t>
            </a:r>
            <a:r>
              <a:rPr lang="en-GB" sz="2000" u="sng">
                <a:solidFill>
                  <a:schemeClr val="hlink"/>
                </a:solidFill>
                <a:hlinkClick r:id="rId4"/>
              </a:rPr>
              <a:t>https://www.gov.uk/graduate visa</a:t>
            </a:r>
            <a:endParaRPr sz="2000"/>
          </a:p>
          <a:p>
            <a:pPr marL="457200" lvl="0" indent="0" algn="l" rtl="0">
              <a:lnSpc>
                <a:spcPct val="70000"/>
              </a:lnSpc>
              <a:spcBef>
                <a:spcPts val="1000"/>
              </a:spcBef>
              <a:spcAft>
                <a:spcPts val="0"/>
              </a:spcAft>
              <a:buSzPts val="1018"/>
              <a:buNone/>
            </a:pPr>
            <a:endParaRPr sz="2000"/>
          </a:p>
          <a:p>
            <a:pPr marL="457200" lvl="0" indent="-355600" algn="l" rtl="0">
              <a:lnSpc>
                <a:spcPct val="70000"/>
              </a:lnSpc>
              <a:spcBef>
                <a:spcPts val="1000"/>
              </a:spcBef>
              <a:spcAft>
                <a:spcPts val="0"/>
              </a:spcAft>
              <a:buSzPts val="2000"/>
              <a:buChar char="●"/>
            </a:pPr>
            <a:r>
              <a:rPr lang="en-GB" sz="2000" b="1"/>
              <a:t>Immigration Rules</a:t>
            </a:r>
            <a:r>
              <a:rPr lang="en-GB" sz="2000"/>
              <a:t> </a:t>
            </a:r>
            <a:r>
              <a:rPr lang="en-GB" sz="2000" u="sng">
                <a:solidFill>
                  <a:schemeClr val="hlink"/>
                </a:solidFill>
                <a:hlinkClick r:id="rId5"/>
              </a:rPr>
              <a:t>https://www.gov.uk/guidance/immigration</a:t>
            </a:r>
            <a:endParaRPr sz="2000"/>
          </a:p>
          <a:p>
            <a:pPr marL="457200" lvl="0" indent="0" algn="l" rtl="0">
              <a:lnSpc>
                <a:spcPct val="70000"/>
              </a:lnSpc>
              <a:spcBef>
                <a:spcPts val="1000"/>
              </a:spcBef>
              <a:spcAft>
                <a:spcPts val="0"/>
              </a:spcAft>
              <a:buSzPts val="1018"/>
              <a:buNone/>
            </a:pPr>
            <a:r>
              <a:rPr lang="en-GB" sz="2000" u="sng">
                <a:solidFill>
                  <a:schemeClr val="hlink"/>
                </a:solidFill>
                <a:hlinkClick r:id="rId5"/>
              </a:rPr>
              <a:t>rules/immigration rules appendix graduate</a:t>
            </a:r>
            <a:endParaRPr sz="2000"/>
          </a:p>
          <a:p>
            <a:pPr marL="457200" lvl="0" indent="0" algn="l" rtl="0">
              <a:lnSpc>
                <a:spcPct val="70000"/>
              </a:lnSpc>
              <a:spcBef>
                <a:spcPts val="1000"/>
              </a:spcBef>
              <a:spcAft>
                <a:spcPts val="0"/>
              </a:spcAft>
              <a:buSzPts val="1018"/>
              <a:buNone/>
            </a:pPr>
            <a:endParaRPr sz="2000"/>
          </a:p>
          <a:p>
            <a:pPr marL="457200" lvl="0" indent="-355600" algn="l" rtl="0">
              <a:lnSpc>
                <a:spcPct val="70000"/>
              </a:lnSpc>
              <a:spcBef>
                <a:spcPts val="1000"/>
              </a:spcBef>
              <a:spcAft>
                <a:spcPts val="0"/>
              </a:spcAft>
              <a:buSzPts val="2000"/>
              <a:buChar char="●"/>
            </a:pPr>
            <a:r>
              <a:rPr lang="en-GB" sz="2000" b="1"/>
              <a:t>Graduate route caseworker guidance</a:t>
            </a:r>
            <a:r>
              <a:rPr lang="en-GB" sz="2000"/>
              <a:t>-</a:t>
            </a:r>
            <a:r>
              <a:rPr lang="en-GB" sz="2000" u="sng">
                <a:solidFill>
                  <a:schemeClr val="hlink"/>
                </a:solidFill>
                <a:hlinkClick r:id="rId6"/>
              </a:rPr>
              <a:t>https:// www.gov.uk/government/publications/graduate caseworker guidance</a:t>
            </a:r>
            <a:endParaRPr sz="2000"/>
          </a:p>
          <a:p>
            <a:pPr marL="0" lvl="0" indent="0" algn="l" rtl="0">
              <a:lnSpc>
                <a:spcPct val="70000"/>
              </a:lnSpc>
              <a:spcBef>
                <a:spcPts val="1000"/>
              </a:spcBef>
              <a:spcAft>
                <a:spcPts val="0"/>
              </a:spcAft>
              <a:buSzPts val="2800"/>
              <a:buNone/>
            </a:pPr>
            <a:endParaRPr sz="2000"/>
          </a:p>
          <a:p>
            <a:pPr marL="457200" lvl="0" indent="-355600" algn="l" rtl="0">
              <a:lnSpc>
                <a:spcPct val="70000"/>
              </a:lnSpc>
              <a:spcBef>
                <a:spcPts val="1000"/>
              </a:spcBef>
              <a:spcAft>
                <a:spcPts val="0"/>
              </a:spcAft>
              <a:buSzPts val="2000"/>
              <a:buChar char="●"/>
            </a:pPr>
            <a:r>
              <a:rPr lang="en-GB" sz="2000" b="1"/>
              <a:t>Guide to Using UKVI ID APP</a:t>
            </a:r>
            <a:r>
              <a:rPr lang="en-GB" sz="2000"/>
              <a:t>  </a:t>
            </a:r>
            <a:r>
              <a:rPr lang="en-GB" sz="2000" u="sng">
                <a:solidFill>
                  <a:schemeClr val="hlink"/>
                </a:solidFill>
                <a:hlinkClick r:id="rId7"/>
              </a:rPr>
              <a:t>https://www.gov.uk/guidance/using-the-uk-immigration-id-check-app</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6"/>
          <p:cNvSpPr txBox="1">
            <a:spLocks noGrp="1"/>
          </p:cNvSpPr>
          <p:nvPr>
            <p:ph type="title"/>
          </p:nvPr>
        </p:nvSpPr>
        <p:spPr>
          <a:xfrm>
            <a:off x="485150" y="170175"/>
            <a:ext cx="11189700" cy="736500"/>
          </a:xfrm>
          <a:prstGeom prst="rect">
            <a:avLst/>
          </a:prstGeom>
        </p:spPr>
        <p:txBody>
          <a:bodyPr spcFirstLastPara="1" wrap="square" lIns="121900" tIns="121900" rIns="121900" bIns="121900" anchor="b" anchorCtr="0">
            <a:normAutofit fontScale="90000"/>
          </a:bodyPr>
          <a:lstStyle/>
          <a:p>
            <a:pPr marL="0" lvl="0" indent="0" algn="l" rtl="0">
              <a:spcBef>
                <a:spcPts val="0"/>
              </a:spcBef>
              <a:spcAft>
                <a:spcPts val="0"/>
              </a:spcAft>
              <a:buNone/>
            </a:pPr>
            <a:r>
              <a:rPr lang="en-GB"/>
              <a:t>Pay Immigration Healthcare Surcharge &amp; Visa Fee</a:t>
            </a:r>
            <a:endParaRPr/>
          </a:p>
        </p:txBody>
      </p:sp>
      <p:pic>
        <p:nvPicPr>
          <p:cNvPr id="423" name="Google Shape;423;p46"/>
          <p:cNvPicPr preferRelativeResize="0"/>
          <p:nvPr/>
        </p:nvPicPr>
        <p:blipFill>
          <a:blip r:embed="rId3">
            <a:alphaModFix/>
          </a:blip>
          <a:stretch>
            <a:fillRect/>
          </a:stretch>
        </p:blipFill>
        <p:spPr>
          <a:xfrm>
            <a:off x="266700" y="1206500"/>
            <a:ext cx="4585450" cy="4264250"/>
          </a:xfrm>
          <a:prstGeom prst="rect">
            <a:avLst/>
          </a:prstGeom>
          <a:noFill/>
          <a:ln>
            <a:noFill/>
          </a:ln>
        </p:spPr>
      </p:pic>
      <p:sp>
        <p:nvSpPr>
          <p:cNvPr id="424" name="Google Shape;424;p46"/>
          <p:cNvSpPr txBox="1"/>
          <p:nvPr/>
        </p:nvSpPr>
        <p:spPr>
          <a:xfrm>
            <a:off x="5279725" y="1108950"/>
            <a:ext cx="5533500" cy="50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i="1">
              <a:solidFill>
                <a:schemeClr val="dk1"/>
              </a:solidFill>
            </a:endParaRPr>
          </a:p>
          <a:p>
            <a:pPr marL="0" lvl="0" indent="0" algn="l" rtl="0">
              <a:spcBef>
                <a:spcPts val="0"/>
              </a:spcBef>
              <a:spcAft>
                <a:spcPts val="0"/>
              </a:spcAft>
              <a:buNone/>
            </a:pPr>
            <a:r>
              <a:rPr lang="en-GB" sz="2400" b="1" i="1">
                <a:solidFill>
                  <a:schemeClr val="dk1"/>
                </a:solidFill>
              </a:rPr>
              <a:t>Click Go To IHS and you will be redirected to the payment website</a:t>
            </a:r>
            <a:endParaRPr sz="2400" b="1" i="1">
              <a:solidFill>
                <a:schemeClr val="dk1"/>
              </a:solidFill>
            </a:endParaRPr>
          </a:p>
          <a:p>
            <a:pPr marL="0" lvl="0" indent="0" algn="l" rtl="0">
              <a:spcBef>
                <a:spcPts val="0"/>
              </a:spcBef>
              <a:spcAft>
                <a:spcPts val="0"/>
              </a:spcAft>
              <a:buNone/>
            </a:pPr>
            <a:endParaRPr sz="2400">
              <a:solidFill>
                <a:schemeClr val="dk1"/>
              </a:solidFill>
              <a:latin typeface="Roboto"/>
              <a:ea typeface="Roboto"/>
              <a:cs typeface="Roboto"/>
              <a:sym typeface="Roboto"/>
            </a:endParaRPr>
          </a:p>
          <a:p>
            <a:pPr marL="0" lvl="0" indent="0" algn="l" rtl="0">
              <a:spcBef>
                <a:spcPts val="0"/>
              </a:spcBef>
              <a:spcAft>
                <a:spcPts val="0"/>
              </a:spcAft>
              <a:buNone/>
            </a:pPr>
            <a:endParaRPr sz="2400">
              <a:solidFill>
                <a:schemeClr val="dk1"/>
              </a:solidFill>
              <a:latin typeface="Roboto"/>
              <a:ea typeface="Roboto"/>
              <a:cs typeface="Roboto"/>
              <a:sym typeface="Roboto"/>
            </a:endParaRPr>
          </a:p>
          <a:p>
            <a:pPr marL="0" lvl="0" indent="0" algn="l" rtl="0">
              <a:spcBef>
                <a:spcPts val="0"/>
              </a:spcBef>
              <a:spcAft>
                <a:spcPts val="0"/>
              </a:spcAft>
              <a:buNone/>
            </a:pPr>
            <a:r>
              <a:rPr lang="en-GB" sz="2400" b="1" i="1">
                <a:solidFill>
                  <a:schemeClr val="dk1"/>
                </a:solidFill>
              </a:rPr>
              <a:t>After payment you will get email confirmation of payment which you should retain for your records</a:t>
            </a:r>
            <a:endParaRPr sz="2400" b="1" i="1">
              <a:solidFill>
                <a:schemeClr val="dk1"/>
              </a:solidFill>
            </a:endParaRPr>
          </a:p>
          <a:p>
            <a:pPr marL="0" lvl="0" indent="0" algn="l" rtl="0">
              <a:spcBef>
                <a:spcPts val="0"/>
              </a:spcBef>
              <a:spcAft>
                <a:spcPts val="0"/>
              </a:spcAft>
              <a:buNone/>
            </a:pPr>
            <a:endParaRPr sz="2400" b="1" i="1">
              <a:solidFill>
                <a:schemeClr val="dk1"/>
              </a:solidFill>
            </a:endParaRPr>
          </a:p>
          <a:p>
            <a:pPr marL="0" lvl="0" indent="0" algn="l" rtl="0">
              <a:spcBef>
                <a:spcPts val="0"/>
              </a:spcBef>
              <a:spcAft>
                <a:spcPts val="0"/>
              </a:spcAft>
              <a:buNone/>
            </a:pPr>
            <a:endParaRPr sz="2400" b="1" i="1">
              <a:solidFill>
                <a:schemeClr val="dk1"/>
              </a:solidFill>
            </a:endParaRPr>
          </a:p>
          <a:p>
            <a:pPr marL="0" lvl="0" indent="0" algn="l" rtl="0">
              <a:spcBef>
                <a:spcPts val="0"/>
              </a:spcBef>
              <a:spcAft>
                <a:spcPts val="0"/>
              </a:spcAft>
              <a:buNone/>
            </a:pPr>
            <a:r>
              <a:rPr lang="en-GB" sz="2400" b="1" i="1">
                <a:solidFill>
                  <a:schemeClr val="dk1"/>
                </a:solidFill>
              </a:rPr>
              <a:t>You be directed back to your visa application and then asked to pay the visa fee</a:t>
            </a:r>
            <a:endParaRPr sz="2400" b="1" i="1">
              <a:solidFill>
                <a:schemeClr val="dk1"/>
              </a:solidFill>
            </a:endParaRPr>
          </a:p>
        </p:txBody>
      </p:sp>
      <p:cxnSp>
        <p:nvCxnSpPr>
          <p:cNvPr id="425" name="Google Shape;425;p46"/>
          <p:cNvCxnSpPr/>
          <p:nvPr/>
        </p:nvCxnSpPr>
        <p:spPr>
          <a:xfrm flipH="1">
            <a:off x="7232800" y="2519138"/>
            <a:ext cx="11400" cy="274200"/>
          </a:xfrm>
          <a:prstGeom prst="straightConnector1">
            <a:avLst/>
          </a:prstGeom>
          <a:noFill/>
          <a:ln w="9525" cap="flat" cmpd="sng">
            <a:solidFill>
              <a:schemeClr val="dk1"/>
            </a:solidFill>
            <a:prstDash val="solid"/>
            <a:round/>
            <a:headEnd type="none" w="med" len="med"/>
            <a:tailEnd type="triangle" w="med" len="med"/>
          </a:ln>
        </p:spPr>
      </p:cxnSp>
      <p:cxnSp>
        <p:nvCxnSpPr>
          <p:cNvPr id="426" name="Google Shape;426;p46"/>
          <p:cNvCxnSpPr/>
          <p:nvPr/>
        </p:nvCxnSpPr>
        <p:spPr>
          <a:xfrm flipH="1">
            <a:off x="7232800" y="4331238"/>
            <a:ext cx="11400" cy="274200"/>
          </a:xfrm>
          <a:prstGeom prst="straightConnector1">
            <a:avLst/>
          </a:prstGeom>
          <a:noFill/>
          <a:ln w="9525" cap="flat" cmpd="sng">
            <a:solidFill>
              <a:schemeClr val="dk1"/>
            </a:solidFill>
            <a:prstDash val="solid"/>
            <a:round/>
            <a:headEnd type="none" w="med" len="med"/>
            <a:tailEnd type="triangle" w="med" len="med"/>
          </a:ln>
        </p:spPr>
      </p:cxnSp>
      <p:cxnSp>
        <p:nvCxnSpPr>
          <p:cNvPr id="427" name="Google Shape;427;p46"/>
          <p:cNvCxnSpPr/>
          <p:nvPr/>
        </p:nvCxnSpPr>
        <p:spPr>
          <a:xfrm>
            <a:off x="4512500" y="1830213"/>
            <a:ext cx="548100" cy="81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7"/>
          <p:cNvSpPr txBox="1">
            <a:spLocks noGrp="1"/>
          </p:cNvSpPr>
          <p:nvPr>
            <p:ph type="title"/>
          </p:nvPr>
        </p:nvSpPr>
        <p:spPr>
          <a:xfrm>
            <a:off x="180350" y="144775"/>
            <a:ext cx="11494800" cy="863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GB"/>
              <a:t>Pay for Application &amp; Final steps</a:t>
            </a:r>
            <a:endParaRPr/>
          </a:p>
        </p:txBody>
      </p:sp>
      <p:sp>
        <p:nvSpPr>
          <p:cNvPr id="434" name="Google Shape;434;p47"/>
          <p:cNvSpPr txBox="1"/>
          <p:nvPr/>
        </p:nvSpPr>
        <p:spPr>
          <a:xfrm flipH="1">
            <a:off x="253700" y="945725"/>
            <a:ext cx="10175400" cy="5668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You should receive a visa fee payment confirmation email - this means you have submitted the application, keep a copy</a:t>
            </a:r>
            <a:endParaRPr sz="2000">
              <a:solidFill>
                <a:schemeClr val="dk1"/>
              </a:solidFill>
              <a:latin typeface="Roboto"/>
              <a:ea typeface="Roboto"/>
              <a:cs typeface="Roboto"/>
              <a:sym typeface="Roboto"/>
            </a:endParaRPr>
          </a:p>
          <a:p>
            <a:pPr marL="457200" lvl="0" indent="-355600" algn="l" rtl="0">
              <a:spcBef>
                <a:spcPts val="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You will then need to upload your supporting documents</a:t>
            </a:r>
            <a:endParaRPr sz="2000">
              <a:solidFill>
                <a:schemeClr val="dk1"/>
              </a:solidFill>
              <a:latin typeface="Roboto"/>
              <a:ea typeface="Roboto"/>
              <a:cs typeface="Roboto"/>
              <a:sym typeface="Roboto"/>
            </a:endParaRPr>
          </a:p>
          <a:p>
            <a:pPr marL="457200" lvl="0" indent="-355600" algn="l" rtl="0">
              <a:spcBef>
                <a:spcPts val="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We suggest you download &amp; keep a copy of the application form for your records</a:t>
            </a:r>
            <a:endParaRPr sz="2000">
              <a:solidFill>
                <a:schemeClr val="dk1"/>
              </a:solidFill>
              <a:latin typeface="Roboto"/>
              <a:ea typeface="Roboto"/>
              <a:cs typeface="Roboto"/>
              <a:sym typeface="Roboto"/>
            </a:endParaRPr>
          </a:p>
          <a:p>
            <a:pPr marL="457200" lvl="0" indent="-355600" algn="l" rtl="0">
              <a:spcBef>
                <a:spcPts val="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If you did not use IDV app to register your biometrics you will also need to book appointment at a TLS visa application centre. You should be directed to relevant website</a:t>
            </a:r>
            <a:endParaRPr sz="2000">
              <a:solidFill>
                <a:schemeClr val="dk1"/>
              </a:solidFill>
              <a:latin typeface="Roboto"/>
              <a:ea typeface="Roboto"/>
              <a:cs typeface="Roboto"/>
              <a:sym typeface="Roboto"/>
            </a:endParaRPr>
          </a:p>
          <a:p>
            <a:pPr marL="457200" lvl="0" indent="-355600" algn="l" rtl="0">
              <a:spcBef>
                <a:spcPts val="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If using a visa application centre, you must also upload your supporting documents to the TLS website, and do so before you attend the biometric appointment</a:t>
            </a:r>
            <a:endParaRPr sz="2000">
              <a:solidFill>
                <a:schemeClr val="dk1"/>
              </a:solidFill>
              <a:latin typeface="Roboto"/>
              <a:ea typeface="Roboto"/>
              <a:cs typeface="Roboto"/>
              <a:sym typeface="Roboto"/>
            </a:endParaRPr>
          </a:p>
          <a:p>
            <a:pPr marL="457200" lvl="0" indent="-355600" algn="l" rtl="0">
              <a:spcBef>
                <a:spcPts val="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Standard applications can take up to 8 weeks to be processed. Priority applications may be available at extra cost if you need a quicker decision</a:t>
            </a:r>
            <a:endParaRPr sz="2000">
              <a:solidFill>
                <a:schemeClr val="dk1"/>
              </a:solidFill>
              <a:latin typeface="Roboto"/>
              <a:ea typeface="Roboto"/>
              <a:cs typeface="Roboto"/>
              <a:sym typeface="Roboto"/>
            </a:endParaRPr>
          </a:p>
          <a:p>
            <a:pPr marL="457200" lvl="0" indent="0" algn="l" rtl="0">
              <a:spcBef>
                <a:spcPts val="0"/>
              </a:spcBef>
              <a:spcAft>
                <a:spcPts val="0"/>
              </a:spcAft>
              <a:buNone/>
            </a:pPr>
            <a:r>
              <a:rPr lang="en-GB" sz="2000">
                <a:solidFill>
                  <a:schemeClr val="dk1"/>
                </a:solidFill>
                <a:latin typeface="Roboto"/>
                <a:ea typeface="Roboto"/>
                <a:cs typeface="Roboto"/>
                <a:sym typeface="Roboto"/>
              </a:rPr>
              <a:t>If you make valid in time application before your Student visa expiry date, you can stay in the UK lawfully whilst the GIR application is pending, even if your current visa expires and you will will have</a:t>
            </a:r>
            <a:r>
              <a:rPr lang="en-GB" sz="2000" u="sng">
                <a:solidFill>
                  <a:schemeClr val="hlink"/>
                </a:solidFill>
                <a:latin typeface="Roboto"/>
                <a:ea typeface="Roboto"/>
                <a:cs typeface="Roboto"/>
                <a:sym typeface="Roboto"/>
                <a:hlinkClick r:id="rId3"/>
              </a:rPr>
              <a:t> section 3c leave</a:t>
            </a:r>
            <a:r>
              <a:rPr lang="en-GB" sz="2000">
                <a:solidFill>
                  <a:schemeClr val="dk1"/>
                </a:solidFill>
                <a:latin typeface="Roboto"/>
                <a:ea typeface="Roboto"/>
                <a:cs typeface="Roboto"/>
                <a:sym typeface="Roboto"/>
              </a:rPr>
              <a:t> which extends your student visa conditions such as the right to work or rent</a:t>
            </a:r>
            <a:endParaRPr sz="2000">
              <a:solidFill>
                <a:schemeClr val="dk1"/>
              </a:solidFill>
              <a:latin typeface="Roboto"/>
              <a:ea typeface="Roboto"/>
              <a:cs typeface="Roboto"/>
              <a:sym typeface="Roboto"/>
            </a:endParaRPr>
          </a:p>
          <a:p>
            <a:pPr marL="457200" lvl="0" indent="-355600" algn="l" rtl="0">
              <a:spcBef>
                <a:spcPts val="0"/>
              </a:spcBef>
              <a:spcAft>
                <a:spcPts val="0"/>
              </a:spcAft>
              <a:buClr>
                <a:schemeClr val="dk1"/>
              </a:buClr>
              <a:buSzPts val="2000"/>
              <a:buFont typeface="Roboto"/>
              <a:buChar char="➢"/>
            </a:pPr>
            <a:r>
              <a:rPr lang="en-GB" sz="2000" b="1">
                <a:solidFill>
                  <a:schemeClr val="dk1"/>
                </a:solidFill>
                <a:latin typeface="Roboto"/>
                <a:ea typeface="Roboto"/>
                <a:cs typeface="Roboto"/>
                <a:sym typeface="Roboto"/>
              </a:rPr>
              <a:t>Do not travel outside of the  UK or common travel area whilst the application is being processed, as this will withdraw the application ! </a:t>
            </a:r>
            <a:endParaRPr sz="2000" b="1">
              <a:solidFill>
                <a:schemeClr val="dk1"/>
              </a:solidFill>
              <a:latin typeface="Roboto"/>
              <a:ea typeface="Roboto"/>
              <a:cs typeface="Roboto"/>
              <a:sym typeface="Roboto"/>
            </a:endParaRPr>
          </a:p>
          <a:p>
            <a:pPr marL="457200" lvl="0" indent="0" algn="l" rtl="0">
              <a:spcBef>
                <a:spcPts val="0"/>
              </a:spcBef>
              <a:spcAft>
                <a:spcPts val="0"/>
              </a:spcAft>
              <a:buNone/>
            </a:pPr>
            <a:endParaRPr sz="2000">
              <a:solidFill>
                <a:schemeClr val="dk1"/>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8"/>
          <p:cNvSpPr txBox="1"/>
          <p:nvPr/>
        </p:nvSpPr>
        <p:spPr>
          <a:xfrm>
            <a:off x="1871975" y="2080250"/>
            <a:ext cx="7670700" cy="18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900">
                <a:solidFill>
                  <a:schemeClr val="dk1"/>
                </a:solidFill>
                <a:latin typeface="Roboto"/>
                <a:ea typeface="Roboto"/>
                <a:cs typeface="Roboto"/>
                <a:sym typeface="Roboto"/>
              </a:rPr>
              <a:t>Good Luck with your application !</a:t>
            </a:r>
            <a:endParaRPr sz="3900">
              <a:solidFill>
                <a:schemeClr val="dk1"/>
              </a:solidFill>
              <a:latin typeface="Roboto"/>
              <a:ea typeface="Roboto"/>
              <a:cs typeface="Roboto"/>
              <a:sym typeface="Roboto"/>
            </a:endParaRPr>
          </a:p>
          <a:p>
            <a:pPr marL="0" lvl="0" indent="0" algn="l" rtl="0">
              <a:spcBef>
                <a:spcPts val="0"/>
              </a:spcBef>
              <a:spcAft>
                <a:spcPts val="0"/>
              </a:spcAft>
              <a:buNone/>
            </a:pPr>
            <a:endParaRPr sz="3900">
              <a:solidFill>
                <a:schemeClr val="dk1"/>
              </a:solidFill>
              <a:latin typeface="Roboto"/>
              <a:ea typeface="Roboto"/>
              <a:cs typeface="Roboto"/>
              <a:sym typeface="Roboto"/>
            </a:endParaRPr>
          </a:p>
          <a:p>
            <a:pPr marL="0" lvl="0" indent="0" algn="l" rtl="0">
              <a:spcBef>
                <a:spcPts val="0"/>
              </a:spcBef>
              <a:spcAft>
                <a:spcPts val="0"/>
              </a:spcAft>
              <a:buNone/>
            </a:pPr>
            <a:endParaRPr sz="39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240446" y="252899"/>
            <a:ext cx="11113500" cy="56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GB" sz="3000"/>
              <a:t>Are you ready to apply?</a:t>
            </a:r>
            <a:endParaRPr sz="3000"/>
          </a:p>
        </p:txBody>
      </p:sp>
      <p:sp>
        <p:nvSpPr>
          <p:cNvPr id="124" name="Google Shape;124;p20"/>
          <p:cNvSpPr txBox="1">
            <a:spLocks noGrp="1"/>
          </p:cNvSpPr>
          <p:nvPr>
            <p:ph type="body" idx="1"/>
          </p:nvPr>
        </p:nvSpPr>
        <p:spPr>
          <a:xfrm>
            <a:off x="240446" y="1253330"/>
            <a:ext cx="11113500" cy="46668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1000"/>
              </a:spcBef>
              <a:spcAft>
                <a:spcPts val="0"/>
              </a:spcAft>
              <a:buSzPts val="2800"/>
              <a:buNone/>
            </a:pPr>
            <a:r>
              <a:rPr lang="en-GB" sz="2043"/>
              <a:t>T</a:t>
            </a:r>
            <a:r>
              <a:rPr lang="en-GB" sz="2043" b="1"/>
              <a:t>o check your eligibility</a:t>
            </a:r>
            <a:r>
              <a:rPr lang="en-GB" sz="2043"/>
              <a:t> see </a:t>
            </a:r>
            <a:r>
              <a:rPr lang="en-GB" sz="2043" u="sng">
                <a:solidFill>
                  <a:schemeClr val="hlink"/>
                </a:solidFill>
                <a:hlinkClick r:id="rId3"/>
              </a:rPr>
              <a:t>https://www.gov.uk/graduate-visa</a:t>
            </a:r>
            <a:r>
              <a:rPr lang="en-GB" sz="2043"/>
              <a:t>, and  </a:t>
            </a:r>
            <a:r>
              <a:rPr lang="en-GB" sz="2043" u="sng">
                <a:solidFill>
                  <a:schemeClr val="hlink"/>
                </a:solidFill>
                <a:hlinkClick r:id="rId4"/>
              </a:rPr>
              <a:t>https://www.sheffield.ac.uk/post-study-support/immigration/after-studies/graduate-route</a:t>
            </a:r>
            <a:r>
              <a:rPr lang="en-GB" sz="2043"/>
              <a:t> for more information</a:t>
            </a:r>
            <a:endParaRPr sz="2043"/>
          </a:p>
          <a:p>
            <a:pPr marL="0" lvl="0" indent="0" algn="l" rtl="0">
              <a:lnSpc>
                <a:spcPct val="90000"/>
              </a:lnSpc>
              <a:spcBef>
                <a:spcPts val="1000"/>
              </a:spcBef>
              <a:spcAft>
                <a:spcPts val="0"/>
              </a:spcAft>
              <a:buSzPts val="2800"/>
              <a:buNone/>
            </a:pPr>
            <a:r>
              <a:rPr lang="en-GB" sz="2043" b="1"/>
              <a:t>You should only apply if</a:t>
            </a:r>
            <a:r>
              <a:rPr lang="en-GB" sz="2043"/>
              <a:t> </a:t>
            </a:r>
            <a:endParaRPr sz="2043"/>
          </a:p>
          <a:p>
            <a:pPr marL="457200" lvl="0" indent="-358380" algn="l" rtl="0">
              <a:lnSpc>
                <a:spcPct val="90000"/>
              </a:lnSpc>
              <a:spcBef>
                <a:spcPts val="1000"/>
              </a:spcBef>
              <a:spcAft>
                <a:spcPts val="0"/>
              </a:spcAft>
              <a:buSzPts val="2044"/>
              <a:buChar char="●"/>
            </a:pPr>
            <a:r>
              <a:rPr lang="en-GB" sz="2043"/>
              <a:t>You are inside the UK</a:t>
            </a:r>
            <a:endParaRPr sz="2043"/>
          </a:p>
          <a:p>
            <a:pPr marL="457200" lvl="0" indent="-358380" algn="l" rtl="0">
              <a:lnSpc>
                <a:spcPct val="90000"/>
              </a:lnSpc>
              <a:spcBef>
                <a:spcPts val="1000"/>
              </a:spcBef>
              <a:spcAft>
                <a:spcPts val="0"/>
              </a:spcAft>
              <a:buSzPts val="2044"/>
              <a:buChar char="●"/>
            </a:pPr>
            <a:r>
              <a:rPr lang="en-GB" sz="2000"/>
              <a:t>You have a valid Student visa at the time of the application</a:t>
            </a:r>
            <a:endParaRPr sz="2043"/>
          </a:p>
          <a:p>
            <a:pPr marL="457200" lvl="0" indent="-358380" algn="l" rtl="0">
              <a:lnSpc>
                <a:spcPct val="90000"/>
              </a:lnSpc>
              <a:spcBef>
                <a:spcPts val="1000"/>
              </a:spcBef>
              <a:spcAft>
                <a:spcPts val="0"/>
              </a:spcAft>
              <a:buSzPts val="2044"/>
              <a:buChar char="●"/>
            </a:pPr>
            <a:r>
              <a:rPr lang="en-GB" sz="2043"/>
              <a:t>You have received your official results and successfully completed your degree and</a:t>
            </a:r>
            <a:endParaRPr sz="2043"/>
          </a:p>
          <a:p>
            <a:pPr marL="457200" lvl="0" indent="-358380" algn="l" rtl="0">
              <a:lnSpc>
                <a:spcPct val="90000"/>
              </a:lnSpc>
              <a:spcBef>
                <a:spcPts val="1000"/>
              </a:spcBef>
              <a:spcAft>
                <a:spcPts val="0"/>
              </a:spcAft>
              <a:buSzPts val="2044"/>
              <a:buChar char="●"/>
            </a:pPr>
            <a:r>
              <a:rPr lang="en-GB" sz="2043"/>
              <a:t>You have received an email from ISSAC, to confirm that we have reported your successful completion to UKVI (this email will provide your last CAS number which you will need for the application)</a:t>
            </a:r>
            <a:endParaRPr sz="2043"/>
          </a:p>
          <a:p>
            <a:pPr marL="457200" lvl="0" indent="-358380" algn="l" rtl="0">
              <a:lnSpc>
                <a:spcPct val="90000"/>
              </a:lnSpc>
              <a:spcBef>
                <a:spcPts val="1000"/>
              </a:spcBef>
              <a:spcAft>
                <a:spcPts val="0"/>
              </a:spcAft>
              <a:buSzPts val="2044"/>
              <a:buChar char="●"/>
            </a:pPr>
            <a:r>
              <a:rPr lang="en-GB" sz="2043" b="1"/>
              <a:t>If you apply before successful completion has been reported your application could be refused and you could lose your application fee</a:t>
            </a:r>
            <a:endParaRPr sz="2043" b="1"/>
          </a:p>
          <a:p>
            <a:pPr marL="457200" lvl="0" indent="-358380" algn="l" rtl="0">
              <a:lnSpc>
                <a:spcPct val="90000"/>
              </a:lnSpc>
              <a:spcBef>
                <a:spcPts val="1000"/>
              </a:spcBef>
              <a:spcAft>
                <a:spcPts val="0"/>
              </a:spcAft>
              <a:buSzPts val="2044"/>
              <a:buChar char="●"/>
            </a:pPr>
            <a:r>
              <a:rPr lang="en-GB" sz="2043"/>
              <a:t>Email </a:t>
            </a:r>
            <a:r>
              <a:rPr lang="en-GB" sz="2043" u="sng">
                <a:solidFill>
                  <a:schemeClr val="hlink"/>
                </a:solidFill>
                <a:hlinkClick r:id="rId5"/>
              </a:rPr>
              <a:t>graduateroute@sheffield.ac.uk</a:t>
            </a:r>
            <a:r>
              <a:rPr lang="en-GB" sz="2043"/>
              <a:t> if you have not received this email but have received your ‘official results’ so that we can look into this for you</a:t>
            </a:r>
            <a:endParaRPr sz="2043"/>
          </a:p>
          <a:p>
            <a:pPr marL="457200" lvl="0" indent="-358316" algn="l" rtl="0">
              <a:lnSpc>
                <a:spcPct val="90000"/>
              </a:lnSpc>
              <a:spcBef>
                <a:spcPts val="1000"/>
              </a:spcBef>
              <a:spcAft>
                <a:spcPts val="0"/>
              </a:spcAft>
              <a:buSzPts val="2043"/>
              <a:buChar char="●"/>
            </a:pPr>
            <a:r>
              <a:rPr lang="en-GB" sz="2043"/>
              <a:t>Also get in touch if your vsa is about to exiref your student visa is about to expire</a:t>
            </a:r>
            <a:endParaRPr sz="2043"/>
          </a:p>
        </p:txBody>
      </p:sp>
      <p:sp>
        <p:nvSpPr>
          <p:cNvPr id="125" name="Google Shape;125;p20"/>
          <p:cNvSpPr txBox="1"/>
          <p:nvPr/>
        </p:nvSpPr>
        <p:spPr>
          <a:xfrm>
            <a:off x="9343525" y="3489875"/>
            <a:ext cx="2871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240446" y="252899"/>
            <a:ext cx="11113353" cy="5642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GB" sz="3000"/>
              <a:t>How to Apply</a:t>
            </a:r>
            <a:r>
              <a:rPr lang="en-GB"/>
              <a:t> </a:t>
            </a:r>
            <a:endParaRPr/>
          </a:p>
        </p:txBody>
      </p:sp>
      <p:pic>
        <p:nvPicPr>
          <p:cNvPr id="131" name="Google Shape;131;p21"/>
          <p:cNvPicPr preferRelativeResize="0">
            <a:picLocks noGrp="1"/>
          </p:cNvPicPr>
          <p:nvPr>
            <p:ph type="body" idx="1"/>
          </p:nvPr>
        </p:nvPicPr>
        <p:blipFill rotWithShape="1">
          <a:blip r:embed="rId3">
            <a:alphaModFix/>
          </a:blip>
          <a:srcRect/>
          <a:stretch/>
        </p:blipFill>
        <p:spPr>
          <a:xfrm>
            <a:off x="144209" y="2745264"/>
            <a:ext cx="4202100" cy="1840800"/>
          </a:xfrm>
          <a:prstGeom prst="rect">
            <a:avLst/>
          </a:prstGeom>
          <a:noFill/>
          <a:ln>
            <a:noFill/>
          </a:ln>
        </p:spPr>
      </p:pic>
      <p:pic>
        <p:nvPicPr>
          <p:cNvPr id="132" name="Google Shape;132;p21"/>
          <p:cNvPicPr preferRelativeResize="0"/>
          <p:nvPr/>
        </p:nvPicPr>
        <p:blipFill rotWithShape="1">
          <a:blip r:embed="rId4">
            <a:alphaModFix/>
          </a:blip>
          <a:srcRect/>
          <a:stretch/>
        </p:blipFill>
        <p:spPr>
          <a:xfrm>
            <a:off x="5863509" y="2664813"/>
            <a:ext cx="4415572" cy="2739470"/>
          </a:xfrm>
          <a:prstGeom prst="rect">
            <a:avLst/>
          </a:prstGeom>
          <a:noFill/>
          <a:ln>
            <a:noFill/>
          </a:ln>
        </p:spPr>
      </p:pic>
      <p:sp>
        <p:nvSpPr>
          <p:cNvPr id="133" name="Google Shape;133;p21"/>
          <p:cNvSpPr txBox="1"/>
          <p:nvPr/>
        </p:nvSpPr>
        <p:spPr>
          <a:xfrm>
            <a:off x="6453975" y="4920775"/>
            <a:ext cx="4027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1"/>
          <p:cNvSpPr txBox="1"/>
          <p:nvPr/>
        </p:nvSpPr>
        <p:spPr>
          <a:xfrm>
            <a:off x="745875" y="5352775"/>
            <a:ext cx="3234300" cy="400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Calibri"/>
                <a:ea typeface="Calibri"/>
                <a:cs typeface="Calibri"/>
                <a:sym typeface="Calibri"/>
              </a:rPr>
              <a:t>Answer as appropriate</a:t>
            </a:r>
            <a:endParaRPr sz="2000" b="1" i="1" u="none" strike="noStrike" cap="none">
              <a:solidFill>
                <a:schemeClr val="dk1"/>
              </a:solidFill>
              <a:latin typeface="Calibri"/>
              <a:ea typeface="Calibri"/>
              <a:cs typeface="Calibri"/>
              <a:sym typeface="Calibri"/>
            </a:endParaRPr>
          </a:p>
        </p:txBody>
      </p:sp>
      <p:sp>
        <p:nvSpPr>
          <p:cNvPr id="135" name="Google Shape;135;p21"/>
          <p:cNvSpPr txBox="1"/>
          <p:nvPr/>
        </p:nvSpPr>
        <p:spPr>
          <a:xfrm>
            <a:off x="229950" y="1312875"/>
            <a:ext cx="10500" cy="1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136" name="Google Shape;136;p21"/>
          <p:cNvSpPr txBox="1"/>
          <p:nvPr/>
        </p:nvSpPr>
        <p:spPr>
          <a:xfrm>
            <a:off x="663025" y="1503375"/>
            <a:ext cx="10245600" cy="47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To apply go to </a:t>
            </a:r>
            <a:r>
              <a:rPr lang="en-GB" sz="2000" b="0" i="0" u="sng" strike="noStrike" cap="none">
                <a:solidFill>
                  <a:schemeClr val="hlink"/>
                </a:solidFill>
                <a:latin typeface="Arial"/>
                <a:ea typeface="Arial"/>
                <a:cs typeface="Arial"/>
                <a:sym typeface="Arial"/>
                <a:hlinkClick r:id="rId5"/>
              </a:rPr>
              <a:t>https ://www.gov.uk/graduate visa/apply</a:t>
            </a:r>
            <a:endParaRPr sz="2000" b="0" i="0" u="none" strike="noStrike" cap="none">
              <a:solidFill>
                <a:schemeClr val="dk1"/>
              </a:solidFill>
              <a:latin typeface="Arial"/>
              <a:ea typeface="Arial"/>
              <a:cs typeface="Arial"/>
              <a:sym typeface="Arial"/>
            </a:endParaRPr>
          </a:p>
        </p:txBody>
      </p:sp>
      <p:cxnSp>
        <p:nvCxnSpPr>
          <p:cNvPr id="137" name="Google Shape;137;p21"/>
          <p:cNvCxnSpPr/>
          <p:nvPr/>
        </p:nvCxnSpPr>
        <p:spPr>
          <a:xfrm flipH="1">
            <a:off x="2237759" y="4586064"/>
            <a:ext cx="7500" cy="498900"/>
          </a:xfrm>
          <a:prstGeom prst="straightConnector1">
            <a:avLst/>
          </a:prstGeom>
          <a:noFill/>
          <a:ln w="9525" cap="flat" cmpd="sng">
            <a:solidFill>
              <a:schemeClr val="dk1"/>
            </a:solidFill>
            <a:prstDash val="solid"/>
            <a:round/>
            <a:headEnd type="none" w="med" len="med"/>
            <a:tailEnd type="triangle" w="med" len="med"/>
          </a:ln>
        </p:spPr>
      </p:cxnSp>
      <p:cxnSp>
        <p:nvCxnSpPr>
          <p:cNvPr id="138" name="Google Shape;138;p21"/>
          <p:cNvCxnSpPr/>
          <p:nvPr/>
        </p:nvCxnSpPr>
        <p:spPr>
          <a:xfrm flipH="1">
            <a:off x="4866650" y="4869175"/>
            <a:ext cx="762000" cy="2031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2"/>
          <p:cNvPicPr preferRelativeResize="0">
            <a:picLocks noGrp="1"/>
          </p:cNvPicPr>
          <p:nvPr>
            <p:ph type="body" idx="2"/>
          </p:nvPr>
        </p:nvPicPr>
        <p:blipFill rotWithShape="1">
          <a:blip r:embed="rId3">
            <a:alphaModFix/>
          </a:blip>
          <a:srcRect/>
          <a:stretch/>
        </p:blipFill>
        <p:spPr>
          <a:xfrm>
            <a:off x="1044878" y="4102214"/>
            <a:ext cx="5181600" cy="2110200"/>
          </a:xfrm>
          <a:prstGeom prst="rect">
            <a:avLst/>
          </a:prstGeom>
          <a:noFill/>
          <a:ln>
            <a:noFill/>
          </a:ln>
        </p:spPr>
      </p:pic>
      <p:pic>
        <p:nvPicPr>
          <p:cNvPr id="144" name="Google Shape;144;p22"/>
          <p:cNvPicPr preferRelativeResize="0"/>
          <p:nvPr/>
        </p:nvPicPr>
        <p:blipFill rotWithShape="1">
          <a:blip r:embed="rId4">
            <a:alphaModFix/>
          </a:blip>
          <a:srcRect/>
          <a:stretch/>
        </p:blipFill>
        <p:spPr>
          <a:xfrm>
            <a:off x="7060951" y="1552500"/>
            <a:ext cx="3969400" cy="2371425"/>
          </a:xfrm>
          <a:prstGeom prst="rect">
            <a:avLst/>
          </a:prstGeom>
          <a:noFill/>
          <a:ln>
            <a:noFill/>
          </a:ln>
        </p:spPr>
      </p:pic>
      <p:sp>
        <p:nvSpPr>
          <p:cNvPr id="145" name="Google Shape;145;p22"/>
          <p:cNvSpPr txBox="1"/>
          <p:nvPr/>
        </p:nvSpPr>
        <p:spPr>
          <a:xfrm>
            <a:off x="6753450" y="4526900"/>
            <a:ext cx="4365300" cy="15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146" name="Google Shape;146;p22"/>
          <p:cNvSpPr txBox="1"/>
          <p:nvPr/>
        </p:nvSpPr>
        <p:spPr>
          <a:xfrm>
            <a:off x="6861075" y="4280875"/>
            <a:ext cx="4874400" cy="175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147" name="Google Shape;147;p22"/>
          <p:cNvSpPr txBox="1"/>
          <p:nvPr/>
        </p:nvSpPr>
        <p:spPr>
          <a:xfrm>
            <a:off x="7180575" y="4137650"/>
            <a:ext cx="3314700" cy="2539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Answer as appropriate. </a:t>
            </a:r>
            <a:r>
              <a:rPr lang="en-GB" sz="2000" b="1" i="1">
                <a:solidFill>
                  <a:schemeClr val="dk1"/>
                </a:solidFill>
              </a:rPr>
              <a:t>Most </a:t>
            </a:r>
            <a:r>
              <a:rPr lang="en-GB" sz="2000" b="1" i="1" u="none" strike="noStrike" cap="none">
                <a:solidFill>
                  <a:schemeClr val="dk1"/>
                </a:solidFill>
                <a:latin typeface="Arial"/>
                <a:ea typeface="Arial"/>
                <a:cs typeface="Arial"/>
                <a:sym typeface="Arial"/>
              </a:rPr>
              <a:t>BRP’s will have expired in December 2024 and were replaced with E visas.</a:t>
            </a:r>
            <a:endParaRPr sz="2800" b="0" i="0" u="none" strike="noStrike" cap="none">
              <a:solidFill>
                <a:schemeClr val="dk1"/>
              </a:solidFill>
              <a:latin typeface="Arial"/>
              <a:ea typeface="Arial"/>
              <a:cs typeface="Arial"/>
              <a:sym typeface="Arial"/>
            </a:endParaRPr>
          </a:p>
        </p:txBody>
      </p:sp>
      <p:sp>
        <p:nvSpPr>
          <p:cNvPr id="148" name="Google Shape;148;p22"/>
          <p:cNvSpPr txBox="1"/>
          <p:nvPr/>
        </p:nvSpPr>
        <p:spPr>
          <a:xfrm>
            <a:off x="132075" y="403850"/>
            <a:ext cx="11241300" cy="7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chemeClr val="dk1"/>
                </a:solidFill>
                <a:latin typeface="Roboto"/>
                <a:ea typeface="Roboto"/>
                <a:cs typeface="Roboto"/>
                <a:sym typeface="Roboto"/>
              </a:rPr>
              <a:t>Starting the application</a:t>
            </a:r>
            <a:endParaRPr sz="3000">
              <a:solidFill>
                <a:schemeClr val="dk1"/>
              </a:solidFill>
              <a:latin typeface="Roboto"/>
              <a:ea typeface="Roboto"/>
              <a:cs typeface="Roboto"/>
              <a:sym typeface="Roboto"/>
            </a:endParaRPr>
          </a:p>
        </p:txBody>
      </p:sp>
      <p:pic>
        <p:nvPicPr>
          <p:cNvPr id="149" name="Google Shape;149;p22"/>
          <p:cNvPicPr preferRelativeResize="0"/>
          <p:nvPr/>
        </p:nvPicPr>
        <p:blipFill>
          <a:blip r:embed="rId5">
            <a:alphaModFix/>
          </a:blip>
          <a:stretch>
            <a:fillRect/>
          </a:stretch>
        </p:blipFill>
        <p:spPr>
          <a:xfrm>
            <a:off x="1044875" y="1405000"/>
            <a:ext cx="4638675" cy="2352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240446" y="252899"/>
            <a:ext cx="11113353" cy="5642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GB"/>
              <a:t>Questions to establish if you can use IDV app </a:t>
            </a:r>
            <a:endParaRPr/>
          </a:p>
        </p:txBody>
      </p:sp>
      <p:pic>
        <p:nvPicPr>
          <p:cNvPr id="155" name="Google Shape;155;p23"/>
          <p:cNvPicPr preferRelativeResize="0">
            <a:picLocks noGrp="1"/>
          </p:cNvPicPr>
          <p:nvPr>
            <p:ph type="body" idx="2"/>
          </p:nvPr>
        </p:nvPicPr>
        <p:blipFill rotWithShape="1">
          <a:blip r:embed="rId3">
            <a:alphaModFix/>
          </a:blip>
          <a:srcRect/>
          <a:stretch/>
        </p:blipFill>
        <p:spPr>
          <a:xfrm>
            <a:off x="387831" y="1364924"/>
            <a:ext cx="5181600" cy="2014500"/>
          </a:xfrm>
          <a:prstGeom prst="rect">
            <a:avLst/>
          </a:prstGeom>
          <a:noFill/>
          <a:ln>
            <a:noFill/>
          </a:ln>
        </p:spPr>
      </p:pic>
      <p:pic>
        <p:nvPicPr>
          <p:cNvPr id="156" name="Google Shape;156;p23"/>
          <p:cNvPicPr preferRelativeResize="0"/>
          <p:nvPr/>
        </p:nvPicPr>
        <p:blipFill rotWithShape="1">
          <a:blip r:embed="rId4">
            <a:alphaModFix/>
          </a:blip>
          <a:srcRect/>
          <a:stretch/>
        </p:blipFill>
        <p:spPr>
          <a:xfrm>
            <a:off x="316850" y="3927200"/>
            <a:ext cx="5252575" cy="2614050"/>
          </a:xfrm>
          <a:prstGeom prst="rect">
            <a:avLst/>
          </a:prstGeom>
          <a:noFill/>
          <a:ln>
            <a:noFill/>
          </a:ln>
        </p:spPr>
      </p:pic>
      <p:cxnSp>
        <p:nvCxnSpPr>
          <p:cNvPr id="157" name="Google Shape;157;p23"/>
          <p:cNvCxnSpPr/>
          <p:nvPr/>
        </p:nvCxnSpPr>
        <p:spPr>
          <a:xfrm rot="10800000" flipH="1">
            <a:off x="3954875" y="3342825"/>
            <a:ext cx="46200" cy="46200"/>
          </a:xfrm>
          <a:prstGeom prst="straightConnector1">
            <a:avLst/>
          </a:prstGeom>
          <a:noFill/>
          <a:ln w="9525" cap="flat" cmpd="sng">
            <a:solidFill>
              <a:schemeClr val="dk2"/>
            </a:solidFill>
            <a:prstDash val="solid"/>
            <a:round/>
            <a:headEnd type="none" w="sm" len="sm"/>
            <a:tailEnd type="none" w="sm" len="sm"/>
          </a:ln>
        </p:spPr>
      </p:cxnSp>
      <p:cxnSp>
        <p:nvCxnSpPr>
          <p:cNvPr id="158" name="Google Shape;158;p23"/>
          <p:cNvCxnSpPr>
            <a:stCxn id="155" idx="3"/>
          </p:cNvCxnSpPr>
          <p:nvPr/>
        </p:nvCxnSpPr>
        <p:spPr>
          <a:xfrm>
            <a:off x="5569431" y="2372174"/>
            <a:ext cx="1709100" cy="6000"/>
          </a:xfrm>
          <a:prstGeom prst="straightConnector1">
            <a:avLst/>
          </a:prstGeom>
          <a:noFill/>
          <a:ln w="9525" cap="flat" cmpd="sng">
            <a:solidFill>
              <a:schemeClr val="dk2"/>
            </a:solidFill>
            <a:prstDash val="solid"/>
            <a:round/>
            <a:headEnd type="none" w="sm" len="sm"/>
            <a:tailEnd type="none" w="sm" len="sm"/>
          </a:ln>
        </p:spPr>
      </p:cxnSp>
      <p:sp>
        <p:nvSpPr>
          <p:cNvPr id="159" name="Google Shape;159;p23"/>
          <p:cNvSpPr txBox="1"/>
          <p:nvPr/>
        </p:nvSpPr>
        <p:spPr>
          <a:xfrm>
            <a:off x="6753450" y="1851350"/>
            <a:ext cx="4121100" cy="67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Arial"/>
                <a:ea typeface="Arial"/>
                <a:cs typeface="Arial"/>
                <a:sym typeface="Arial"/>
              </a:rPr>
              <a:t>Answer as appropriate</a:t>
            </a:r>
            <a:endParaRPr sz="2800" b="0" i="0" u="none" strike="noStrike" cap="none">
              <a:solidFill>
                <a:schemeClr val="dk1"/>
              </a:solidFill>
              <a:latin typeface="Arial"/>
              <a:ea typeface="Arial"/>
              <a:cs typeface="Arial"/>
              <a:sym typeface="Arial"/>
            </a:endParaRPr>
          </a:p>
        </p:txBody>
      </p:sp>
      <p:sp>
        <p:nvSpPr>
          <p:cNvPr id="160" name="Google Shape;160;p23"/>
          <p:cNvSpPr txBox="1"/>
          <p:nvPr/>
        </p:nvSpPr>
        <p:spPr>
          <a:xfrm>
            <a:off x="7060825" y="1851350"/>
            <a:ext cx="3198300" cy="56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161" name="Google Shape;161;p23"/>
          <p:cNvSpPr txBox="1"/>
          <p:nvPr/>
        </p:nvSpPr>
        <p:spPr>
          <a:xfrm>
            <a:off x="6814950" y="4757550"/>
            <a:ext cx="54096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Arial"/>
                <a:ea typeface="Arial"/>
                <a:cs typeface="Arial"/>
                <a:sym typeface="Arial"/>
              </a:rPr>
              <a:t>Answer as appropriate</a:t>
            </a:r>
            <a:endParaRPr sz="2800" b="0" i="0" u="none" strike="noStrike" cap="none">
              <a:solidFill>
                <a:schemeClr val="dk1"/>
              </a:solidFill>
              <a:latin typeface="Arial"/>
              <a:ea typeface="Arial"/>
              <a:cs typeface="Arial"/>
              <a:sym typeface="Arial"/>
            </a:endParaRPr>
          </a:p>
        </p:txBody>
      </p:sp>
      <p:cxnSp>
        <p:nvCxnSpPr>
          <p:cNvPr id="162" name="Google Shape;162;p23"/>
          <p:cNvCxnSpPr/>
          <p:nvPr/>
        </p:nvCxnSpPr>
        <p:spPr>
          <a:xfrm>
            <a:off x="5885175" y="2385050"/>
            <a:ext cx="597000" cy="0"/>
          </a:xfrm>
          <a:prstGeom prst="straightConnector1">
            <a:avLst/>
          </a:prstGeom>
          <a:noFill/>
          <a:ln w="9525" cap="flat" cmpd="sng">
            <a:solidFill>
              <a:schemeClr val="dk1"/>
            </a:solidFill>
            <a:prstDash val="solid"/>
            <a:round/>
            <a:headEnd type="none" w="med" len="med"/>
            <a:tailEnd type="triangle" w="med" len="med"/>
          </a:ln>
        </p:spPr>
      </p:cxnSp>
      <p:cxnSp>
        <p:nvCxnSpPr>
          <p:cNvPr id="163" name="Google Shape;163;p23"/>
          <p:cNvCxnSpPr/>
          <p:nvPr/>
        </p:nvCxnSpPr>
        <p:spPr>
          <a:xfrm>
            <a:off x="5808975" y="5191750"/>
            <a:ext cx="469800" cy="126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240446" y="252899"/>
            <a:ext cx="11113353" cy="5642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GB"/>
              <a:t>Either create or sign into your UKVI account</a:t>
            </a:r>
            <a:endParaRPr/>
          </a:p>
        </p:txBody>
      </p:sp>
      <p:pic>
        <p:nvPicPr>
          <p:cNvPr id="169" name="Google Shape;169;p24"/>
          <p:cNvPicPr preferRelativeResize="0">
            <a:picLocks noGrp="1"/>
          </p:cNvPicPr>
          <p:nvPr>
            <p:ph type="body" idx="2"/>
          </p:nvPr>
        </p:nvPicPr>
        <p:blipFill rotWithShape="1">
          <a:blip r:embed="rId3">
            <a:alphaModFix/>
          </a:blip>
          <a:srcRect/>
          <a:stretch/>
        </p:blipFill>
        <p:spPr>
          <a:xfrm>
            <a:off x="6172200" y="1825617"/>
            <a:ext cx="5181600" cy="2217900"/>
          </a:xfrm>
          <a:prstGeom prst="rect">
            <a:avLst/>
          </a:prstGeom>
          <a:noFill/>
          <a:ln>
            <a:noFill/>
          </a:ln>
        </p:spPr>
      </p:pic>
      <p:pic>
        <p:nvPicPr>
          <p:cNvPr id="170" name="Google Shape;170;p24"/>
          <p:cNvPicPr preferRelativeResize="0">
            <a:picLocks noGrp="1"/>
          </p:cNvPicPr>
          <p:nvPr>
            <p:ph type="body" idx="1"/>
          </p:nvPr>
        </p:nvPicPr>
        <p:blipFill rotWithShape="1">
          <a:blip r:embed="rId4">
            <a:alphaModFix/>
          </a:blip>
          <a:srcRect/>
          <a:stretch/>
        </p:blipFill>
        <p:spPr>
          <a:xfrm>
            <a:off x="1150854" y="1825625"/>
            <a:ext cx="4556292" cy="3760166"/>
          </a:xfrm>
          <a:prstGeom prst="rect">
            <a:avLst/>
          </a:prstGeom>
          <a:noFill/>
          <a:ln>
            <a:noFill/>
          </a:ln>
        </p:spPr>
      </p:pic>
      <p:pic>
        <p:nvPicPr>
          <p:cNvPr id="171" name="Google Shape;171;p24"/>
          <p:cNvPicPr preferRelativeResize="0"/>
          <p:nvPr/>
        </p:nvPicPr>
        <p:blipFill rotWithShape="1">
          <a:blip r:embed="rId5">
            <a:alphaModFix/>
          </a:blip>
          <a:srcRect/>
          <a:stretch/>
        </p:blipFill>
        <p:spPr>
          <a:xfrm>
            <a:off x="1150854" y="5585791"/>
            <a:ext cx="1685680" cy="397566"/>
          </a:xfrm>
          <a:prstGeom prst="rect">
            <a:avLst/>
          </a:prstGeom>
          <a:noFill/>
          <a:ln>
            <a:noFill/>
          </a:ln>
        </p:spPr>
      </p:pic>
      <p:sp>
        <p:nvSpPr>
          <p:cNvPr id="172" name="Google Shape;172;p24"/>
          <p:cNvSpPr txBox="1"/>
          <p:nvPr/>
        </p:nvSpPr>
        <p:spPr>
          <a:xfrm>
            <a:off x="6261375" y="4357750"/>
            <a:ext cx="4982100" cy="187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400" b="1" i="1" u="none" strike="noStrike" cap="none">
                <a:solidFill>
                  <a:schemeClr val="dk1"/>
                </a:solidFill>
                <a:latin typeface="Arial"/>
                <a:ea typeface="Arial"/>
                <a:cs typeface="Arial"/>
                <a:sym typeface="Arial"/>
              </a:rPr>
              <a:t>From 1 January 2025 you should have </a:t>
            </a:r>
            <a:r>
              <a:rPr lang="en-GB" sz="2400" b="1" i="1">
                <a:solidFill>
                  <a:schemeClr val="dk1"/>
                </a:solidFill>
              </a:rPr>
              <a:t>already </a:t>
            </a:r>
            <a:r>
              <a:rPr lang="en-GB" sz="2400" b="1" i="1" u="none" strike="noStrike" cap="none">
                <a:solidFill>
                  <a:schemeClr val="dk1"/>
                </a:solidFill>
                <a:latin typeface="Arial"/>
                <a:ea typeface="Arial"/>
                <a:cs typeface="Arial"/>
                <a:sym typeface="Arial"/>
              </a:rPr>
              <a:t>created a UKVI account to access your E visa. In which case you will just need to sign into your existing UKVI account.</a:t>
            </a:r>
            <a:endParaRPr sz="2400" b="1" i="1"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240446" y="252899"/>
            <a:ext cx="11113500" cy="56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GB"/>
              <a:t>Using the UKVI IDV APP to register your biometrics</a:t>
            </a:r>
            <a:endParaRPr/>
          </a:p>
        </p:txBody>
      </p:sp>
      <p:sp>
        <p:nvSpPr>
          <p:cNvPr id="179" name="Google Shape;179;p25"/>
          <p:cNvSpPr txBox="1">
            <a:spLocks noGrp="1"/>
          </p:cNvSpPr>
          <p:nvPr>
            <p:ph type="body" idx="2"/>
          </p:nvPr>
        </p:nvSpPr>
        <p:spPr>
          <a:xfrm>
            <a:off x="6215700" y="1377825"/>
            <a:ext cx="5138400" cy="50964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275"/>
              <a:buNone/>
            </a:pPr>
            <a:r>
              <a:rPr lang="en-GB" sz="1800" b="1" i="1"/>
              <a:t>For tips on how to use the UKVI IDV app see </a:t>
            </a:r>
            <a:r>
              <a:rPr lang="en-GB" sz="1800" b="1" i="1" u="sng">
                <a:solidFill>
                  <a:schemeClr val="hlink"/>
                </a:solidFill>
                <a:hlinkClick r:id="rId3"/>
              </a:rPr>
              <a:t>https://www.gov.uk/guidance/using-the-uk-immigration-id-check-app</a:t>
            </a:r>
            <a:endParaRPr sz="1800" b="1" i="1"/>
          </a:p>
          <a:p>
            <a:pPr marL="0" lvl="0" indent="0" algn="l" rtl="0">
              <a:lnSpc>
                <a:spcPct val="70000"/>
              </a:lnSpc>
              <a:spcBef>
                <a:spcPts val="1000"/>
              </a:spcBef>
              <a:spcAft>
                <a:spcPts val="0"/>
              </a:spcAft>
              <a:buSzPts val="275"/>
              <a:buNone/>
            </a:pPr>
            <a:r>
              <a:rPr lang="en-GB" sz="1800" b="1" i="1"/>
              <a:t>If you do not have or cannot borrow a smartphone which has near field communication (NFC) contact ISAAC as we can help with this</a:t>
            </a:r>
            <a:endParaRPr sz="1800" b="1" i="1"/>
          </a:p>
          <a:p>
            <a:pPr marL="0" lvl="0" indent="0" algn="l" rtl="0">
              <a:lnSpc>
                <a:spcPct val="70000"/>
              </a:lnSpc>
              <a:spcBef>
                <a:spcPts val="1000"/>
              </a:spcBef>
              <a:spcAft>
                <a:spcPts val="0"/>
              </a:spcAft>
              <a:buSzPts val="275"/>
              <a:buNone/>
            </a:pPr>
            <a:r>
              <a:rPr lang="en-GB" sz="1800" b="1" i="1"/>
              <a:t>Don’t worry if you cannot use the IDV app, you will be able to book appointment at a visa application centre to register biometrics and complete online form.</a:t>
            </a:r>
            <a:endParaRPr sz="1800" b="1" i="1"/>
          </a:p>
          <a:p>
            <a:pPr marL="0" lvl="0" indent="0" algn="l" rtl="0">
              <a:lnSpc>
                <a:spcPct val="70000"/>
              </a:lnSpc>
              <a:spcBef>
                <a:spcPts val="1000"/>
              </a:spcBef>
              <a:spcAft>
                <a:spcPts val="0"/>
              </a:spcAft>
              <a:buSzPts val="275"/>
              <a:buNone/>
            </a:pPr>
            <a:r>
              <a:rPr lang="en-GB" sz="1800" b="1" i="1"/>
              <a:t>You can download the app via google or apple play store</a:t>
            </a:r>
            <a:endParaRPr sz="1800" b="1" i="1"/>
          </a:p>
          <a:p>
            <a:pPr marL="0" lvl="0" indent="0" algn="l" rtl="0">
              <a:lnSpc>
                <a:spcPct val="70000"/>
              </a:lnSpc>
              <a:spcBef>
                <a:spcPts val="1000"/>
              </a:spcBef>
              <a:spcAft>
                <a:spcPts val="0"/>
              </a:spcAft>
              <a:buSzPts val="275"/>
              <a:buNone/>
            </a:pPr>
            <a:r>
              <a:rPr lang="en-GB" sz="1800" b="1" i="1"/>
              <a:t>You will need to link the ID App to your UKVI account using QR code </a:t>
            </a:r>
            <a:endParaRPr sz="1800" b="1" i="1"/>
          </a:p>
          <a:p>
            <a:pPr marL="0" lvl="0" indent="0" algn="l" rtl="0">
              <a:lnSpc>
                <a:spcPct val="70000"/>
              </a:lnSpc>
              <a:spcBef>
                <a:spcPts val="1000"/>
              </a:spcBef>
              <a:spcAft>
                <a:spcPts val="0"/>
              </a:spcAft>
              <a:buSzPts val="275"/>
              <a:buNone/>
            </a:pPr>
            <a:r>
              <a:rPr lang="en-GB" sz="1800" b="1" i="1"/>
              <a:t>Once you have confirmed your identity using on the ID app you can complete the rest of the application on any device e.g. PC, laptop or smartphone</a:t>
            </a:r>
            <a:endParaRPr sz="2000" b="1"/>
          </a:p>
        </p:txBody>
      </p:sp>
      <p:pic>
        <p:nvPicPr>
          <p:cNvPr id="180" name="Google Shape;180;p25"/>
          <p:cNvPicPr preferRelativeResize="0"/>
          <p:nvPr/>
        </p:nvPicPr>
        <p:blipFill rotWithShape="1">
          <a:blip r:embed="rId4">
            <a:alphaModFix/>
          </a:blip>
          <a:srcRect/>
          <a:stretch/>
        </p:blipFill>
        <p:spPr>
          <a:xfrm>
            <a:off x="3337000" y="1186450"/>
            <a:ext cx="1416850" cy="1135475"/>
          </a:xfrm>
          <a:prstGeom prst="rect">
            <a:avLst/>
          </a:prstGeom>
          <a:noFill/>
          <a:ln>
            <a:noFill/>
          </a:ln>
        </p:spPr>
      </p:pic>
      <p:pic>
        <p:nvPicPr>
          <p:cNvPr id="181" name="Google Shape;181;p25"/>
          <p:cNvPicPr preferRelativeResize="0"/>
          <p:nvPr/>
        </p:nvPicPr>
        <p:blipFill>
          <a:blip r:embed="rId5">
            <a:alphaModFix/>
          </a:blip>
          <a:stretch>
            <a:fillRect/>
          </a:stretch>
        </p:blipFill>
        <p:spPr>
          <a:xfrm>
            <a:off x="584950" y="935925"/>
            <a:ext cx="5138400" cy="5287771"/>
          </a:xfrm>
          <a:prstGeom prst="rect">
            <a:avLst/>
          </a:prstGeom>
          <a:noFill/>
          <a:ln>
            <a:noFill/>
          </a:ln>
        </p:spPr>
      </p:pic>
      <p:pic>
        <p:nvPicPr>
          <p:cNvPr id="182" name="Google Shape;182;p25"/>
          <p:cNvPicPr preferRelativeResize="0"/>
          <p:nvPr/>
        </p:nvPicPr>
        <p:blipFill rotWithShape="1">
          <a:blip r:embed="rId4">
            <a:alphaModFix/>
          </a:blip>
          <a:srcRect/>
          <a:stretch/>
        </p:blipFill>
        <p:spPr>
          <a:xfrm>
            <a:off x="4132025" y="4865975"/>
            <a:ext cx="1287425" cy="103175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1822</Words>
  <Application>Microsoft Office PowerPoint</Application>
  <PresentationFormat>Widescreen</PresentationFormat>
  <Paragraphs>145</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Roboto</vt:lpstr>
      <vt:lpstr>Roboto Slab</vt:lpstr>
      <vt:lpstr>Arial</vt:lpstr>
      <vt:lpstr>Marina</vt:lpstr>
      <vt:lpstr>Graduate Immigration Route</vt:lpstr>
      <vt:lpstr>About this guide</vt:lpstr>
      <vt:lpstr>Useful resources</vt:lpstr>
      <vt:lpstr>Are you ready to apply?</vt:lpstr>
      <vt:lpstr>How to Apply </vt:lpstr>
      <vt:lpstr>PowerPoint Presentation</vt:lpstr>
      <vt:lpstr>Questions to establish if you can use IDV app </vt:lpstr>
      <vt:lpstr>Either create or sign into your UKVI account</vt:lpstr>
      <vt:lpstr>Using the UKVI IDV APP to register your biometrics</vt:lpstr>
      <vt:lpstr>Confirm your Identity</vt:lpstr>
      <vt:lpstr>PowerPoint Presentation</vt:lpstr>
      <vt:lpstr>Completing the Application</vt:lpstr>
      <vt:lpstr>Application</vt:lpstr>
      <vt:lpstr>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Documents &amp; Declaration</vt:lpstr>
      <vt:lpstr>Declaration</vt:lpstr>
      <vt:lpstr>Pay Immigration Healthcare Surcharge &amp; Visa Fee</vt:lpstr>
      <vt:lpstr>Pay for Application &amp; Final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Sarah Woods</cp:lastModifiedBy>
  <cp:revision>1</cp:revision>
  <dcterms:modified xsi:type="dcterms:W3CDTF">2025-11-14T17:41:22Z</dcterms:modified>
</cp:coreProperties>
</file>