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4.xml" ContentType="application/vnd.openxmlformats-officedocument.theme+xml"/>
  <Override PartName="/ppt/slideLayouts/slideLayout28.xml" ContentType="application/vnd.openxmlformats-officedocument.presentationml.slideLayout+xml"/>
  <Override PartName="/ppt/theme/theme15.xml" ContentType="application/vnd.openxmlformats-officedocument.theme+xml"/>
  <Override PartName="/ppt/slideLayouts/slideLayout29.xml" ContentType="application/vnd.openxmlformats-officedocument.presentationml.slideLayout+xml"/>
  <Override PartName="/ppt/theme/theme16.xml" ContentType="application/vnd.openxmlformats-officedocument.theme+xml"/>
  <Override PartName="/ppt/slideLayouts/slideLayout30.xml" ContentType="application/vnd.openxmlformats-officedocument.presentationml.slideLayout+xml"/>
  <Override PartName="/ppt/theme/theme17.xml" ContentType="application/vnd.openxmlformats-officedocument.theme+xml"/>
  <Override PartName="/ppt/slideLayouts/slideLayout31.xml" ContentType="application/vnd.openxmlformats-officedocument.presentationml.slideLayout+xml"/>
  <Override PartName="/ppt/theme/theme18.xml" ContentType="application/vnd.openxmlformats-officedocument.theme+xml"/>
  <Override PartName="/ppt/slideLayouts/slideLayout32.xml" ContentType="application/vnd.openxmlformats-officedocument.presentationml.slideLayout+xml"/>
  <Override PartName="/ppt/theme/theme19.xml" ContentType="application/vnd.openxmlformats-officedocument.theme+xml"/>
  <Override PartName="/ppt/slideLayouts/slideLayout33.xml" ContentType="application/vnd.openxmlformats-officedocument.presentationml.slideLayout+xml"/>
  <Override PartName="/ppt/theme/theme20.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829" r:id="rId5"/>
    <p:sldMasterId id="2147483777" r:id="rId6"/>
    <p:sldMasterId id="2147483759" r:id="rId7"/>
    <p:sldMasterId id="2147483660" r:id="rId8"/>
    <p:sldMasterId id="2147483670" r:id="rId9"/>
    <p:sldMasterId id="2147483751" r:id="rId10"/>
    <p:sldMasterId id="2147483773" r:id="rId11"/>
    <p:sldMasterId id="2147483741" r:id="rId12"/>
    <p:sldMasterId id="2147483831" r:id="rId13"/>
    <p:sldMasterId id="2147483833" r:id="rId14"/>
    <p:sldMasterId id="2147483836" r:id="rId15"/>
    <p:sldMasterId id="2147483838" r:id="rId16"/>
    <p:sldMasterId id="2147483840" r:id="rId17"/>
    <p:sldMasterId id="2147483843" r:id="rId18"/>
    <p:sldMasterId id="2147483845" r:id="rId19"/>
    <p:sldMasterId id="2147483847" r:id="rId20"/>
    <p:sldMasterId id="2147483849" r:id="rId21"/>
    <p:sldMasterId id="2147483851" r:id="rId22"/>
    <p:sldMasterId id="2147483855" r:id="rId23"/>
    <p:sldMasterId id="2147483857" r:id="rId24"/>
  </p:sldMasterIdLst>
  <p:notesMasterIdLst>
    <p:notesMasterId r:id="rId75"/>
  </p:notesMasterIdLst>
  <p:sldIdLst>
    <p:sldId id="271" r:id="rId25"/>
    <p:sldId id="272" r:id="rId26"/>
    <p:sldId id="298" r:id="rId27"/>
    <p:sldId id="304" r:id="rId28"/>
    <p:sldId id="323" r:id="rId29"/>
    <p:sldId id="2147197928" r:id="rId30"/>
    <p:sldId id="262" r:id="rId31"/>
    <p:sldId id="2147197923" r:id="rId32"/>
    <p:sldId id="2147197924" r:id="rId33"/>
    <p:sldId id="2147197925" r:id="rId34"/>
    <p:sldId id="2147197926" r:id="rId35"/>
    <p:sldId id="5542" r:id="rId36"/>
    <p:sldId id="322" r:id="rId37"/>
    <p:sldId id="5535" r:id="rId38"/>
    <p:sldId id="5536" r:id="rId39"/>
    <p:sldId id="320" r:id="rId40"/>
    <p:sldId id="325" r:id="rId41"/>
    <p:sldId id="310" r:id="rId42"/>
    <p:sldId id="321" r:id="rId43"/>
    <p:sldId id="312" r:id="rId44"/>
    <p:sldId id="313" r:id="rId45"/>
    <p:sldId id="296" r:id="rId46"/>
    <p:sldId id="326" r:id="rId47"/>
    <p:sldId id="327" r:id="rId48"/>
    <p:sldId id="2147197929" r:id="rId49"/>
    <p:sldId id="299" r:id="rId50"/>
    <p:sldId id="275" r:id="rId51"/>
    <p:sldId id="303" r:id="rId52"/>
    <p:sldId id="302" r:id="rId53"/>
    <p:sldId id="300" r:id="rId54"/>
    <p:sldId id="283" r:id="rId55"/>
    <p:sldId id="280" r:id="rId56"/>
    <p:sldId id="281" r:id="rId57"/>
    <p:sldId id="301" r:id="rId58"/>
    <p:sldId id="282" r:id="rId59"/>
    <p:sldId id="273" r:id="rId60"/>
    <p:sldId id="278" r:id="rId61"/>
    <p:sldId id="256" r:id="rId62"/>
    <p:sldId id="257" r:id="rId63"/>
    <p:sldId id="258" r:id="rId64"/>
    <p:sldId id="259" r:id="rId65"/>
    <p:sldId id="260" r:id="rId66"/>
    <p:sldId id="261" r:id="rId67"/>
    <p:sldId id="2147197930" r:id="rId68"/>
    <p:sldId id="263" r:id="rId69"/>
    <p:sldId id="264" r:id="rId70"/>
    <p:sldId id="265" r:id="rId71"/>
    <p:sldId id="266" r:id="rId72"/>
    <p:sldId id="276" r:id="rId73"/>
    <p:sldId id="277" r:id="rId7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D561AA-1970-9B77-8629-EBA7E46B41B3}" name="Neil Ferguson" initials="NF" userId="S::n.ferguson@sheffield.ac.uk::55a15666-5b48-43ea-837d-50d7c0d4946c" providerId="AD"/>
  <p188:author id="{FD417AD6-9B2D-F058-A30E-37884B22BD2D}" name="Vicky Napp" initials="VN" userId="S::Vicky.Napp@ycr.org.uk::3f08c09d-e742-4377-a48f-5a307d58c0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77D"/>
    <a:srgbClr val="B6C4D5"/>
    <a:srgbClr val="474B5B"/>
    <a:srgbClr val="F6E4A8"/>
    <a:srgbClr val="D99F98"/>
    <a:srgbClr val="9ABF8B"/>
    <a:srgbClr val="B9D8D8"/>
    <a:srgbClr val="FFFFFF"/>
    <a:srgbClr val="007DC5"/>
    <a:srgbClr val="FFC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4501" autoAdjust="0"/>
  </p:normalViewPr>
  <p:slideViewPr>
    <p:cSldViewPr snapToGrid="0">
      <p:cViewPr varScale="1">
        <p:scale>
          <a:sx n="115" d="100"/>
          <a:sy n="115" d="100"/>
        </p:scale>
        <p:origin x="1878" y="132"/>
      </p:cViewPr>
      <p:guideLst/>
    </p:cSldViewPr>
  </p:slideViewPr>
  <p:notesTextViewPr>
    <p:cViewPr>
      <p:scale>
        <a:sx n="1" d="1"/>
        <a:sy n="1" d="1"/>
      </p:scale>
      <p:origin x="0" y="0"/>
    </p:cViewPr>
  </p:notesTextViewPr>
  <p:sorterViewPr>
    <p:cViewPr>
      <p:scale>
        <a:sx n="84" d="100"/>
        <a:sy n="84" d="100"/>
      </p:scale>
      <p:origin x="0" y="-3628"/>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8.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37.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27.xml"/><Relationship Id="rId72" Type="http://schemas.openxmlformats.org/officeDocument/2006/relationships/slide" Target="slides/slide48.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47.xml"/><Relationship Id="rId2" Type="http://schemas.openxmlformats.org/officeDocument/2006/relationships/customXml" Target="../customXml/item2.xml"/><Relationship Id="rId2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9E3704-45C5-4445-8A90-382F98B09ED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13411D59-BCE5-480D-911B-C20976DCABB0}">
      <dgm:prSet phldrT="[Text]"/>
      <dgm:spPr/>
      <dgm:t>
        <a:bodyPr/>
        <a:lstStyle/>
        <a:p>
          <a:r>
            <a:rPr lang="en-GB" dirty="0"/>
            <a:t>Impact</a:t>
          </a:r>
        </a:p>
      </dgm:t>
    </dgm:pt>
    <dgm:pt modelId="{17B197A3-87C6-409E-8106-03DFA34C212F}" type="parTrans" cxnId="{592DBB66-0E15-4878-8D48-B70402C8084C}">
      <dgm:prSet/>
      <dgm:spPr/>
      <dgm:t>
        <a:bodyPr/>
        <a:lstStyle/>
        <a:p>
          <a:endParaRPr lang="en-GB"/>
        </a:p>
      </dgm:t>
    </dgm:pt>
    <dgm:pt modelId="{3C34A1D9-4378-4288-986F-1F786DFD03FE}" type="sibTrans" cxnId="{592DBB66-0E15-4878-8D48-B70402C8084C}">
      <dgm:prSet/>
      <dgm:spPr/>
      <dgm:t>
        <a:bodyPr/>
        <a:lstStyle/>
        <a:p>
          <a:endParaRPr lang="en-GB"/>
        </a:p>
      </dgm:t>
    </dgm:pt>
    <dgm:pt modelId="{BCADEAE7-EDDA-4E34-AAC5-587126FD08BE}">
      <dgm:prSet phldrT="[Text]"/>
      <dgm:spPr>
        <a:solidFill>
          <a:schemeClr val="tx1"/>
        </a:solidFill>
      </dgm:spPr>
      <dgm:t>
        <a:bodyPr/>
        <a:lstStyle/>
        <a:p>
          <a:r>
            <a:rPr lang="en-GB" i="1" dirty="0"/>
            <a:t>Action Research</a:t>
          </a:r>
        </a:p>
      </dgm:t>
    </dgm:pt>
    <dgm:pt modelId="{D750F437-7520-4955-A4E7-B094246CE244}" type="parTrans" cxnId="{3EC48D2E-78A4-4806-A988-07329EE28FC7}">
      <dgm:prSet/>
      <dgm:spPr/>
      <dgm:t>
        <a:bodyPr/>
        <a:lstStyle/>
        <a:p>
          <a:endParaRPr lang="en-GB"/>
        </a:p>
      </dgm:t>
    </dgm:pt>
    <dgm:pt modelId="{0EDA5002-1E4F-422E-B656-6DB35CE8B610}" type="sibTrans" cxnId="{3EC48D2E-78A4-4806-A988-07329EE28FC7}">
      <dgm:prSet/>
      <dgm:spPr/>
      <dgm:t>
        <a:bodyPr/>
        <a:lstStyle/>
        <a:p>
          <a:endParaRPr lang="en-GB"/>
        </a:p>
      </dgm:t>
    </dgm:pt>
    <dgm:pt modelId="{FE7F5244-CB40-4A90-B3CE-FE2BE9F0603F}">
      <dgm:prSet phldrT="[Text]"/>
      <dgm:spPr>
        <a:solidFill>
          <a:schemeClr val="accent4"/>
        </a:solidFill>
      </dgm:spPr>
      <dgm:t>
        <a:bodyPr/>
        <a:lstStyle/>
        <a:p>
          <a:r>
            <a:rPr lang="en-GB" i="1" dirty="0"/>
            <a:t>Research Active Region</a:t>
          </a:r>
        </a:p>
      </dgm:t>
    </dgm:pt>
    <dgm:pt modelId="{FD6CC949-7B19-4C9D-8207-0C9C7C80B5B7}" type="parTrans" cxnId="{AA0011FF-F18F-46C6-A414-8AFFCBA11B4F}">
      <dgm:prSet/>
      <dgm:spPr/>
      <dgm:t>
        <a:bodyPr/>
        <a:lstStyle/>
        <a:p>
          <a:endParaRPr lang="en-GB"/>
        </a:p>
      </dgm:t>
    </dgm:pt>
    <dgm:pt modelId="{836C5BCE-E1F1-4DBE-8E75-4B4B566BBA44}" type="sibTrans" cxnId="{AA0011FF-F18F-46C6-A414-8AFFCBA11B4F}">
      <dgm:prSet/>
      <dgm:spPr/>
      <dgm:t>
        <a:bodyPr/>
        <a:lstStyle/>
        <a:p>
          <a:endParaRPr lang="en-GB"/>
        </a:p>
      </dgm:t>
    </dgm:pt>
    <dgm:pt modelId="{1603BD96-9114-497B-8FBE-DEE0F91E867F}">
      <dgm:prSet phldrT="[Text]"/>
      <dgm:spPr>
        <a:solidFill>
          <a:schemeClr val="accent2"/>
        </a:solidFill>
      </dgm:spPr>
      <dgm:t>
        <a:bodyPr/>
        <a:lstStyle/>
        <a:p>
          <a:r>
            <a:rPr lang="en-GB" i="1" dirty="0"/>
            <a:t>For Everyone</a:t>
          </a:r>
        </a:p>
        <a:p>
          <a:endParaRPr lang="en-GB" i="1" dirty="0"/>
        </a:p>
      </dgm:t>
    </dgm:pt>
    <dgm:pt modelId="{CE0459DB-24CD-4851-83FA-BBF098BF3A82}" type="parTrans" cxnId="{7E684C4F-91F5-4128-92DF-396ADD10A917}">
      <dgm:prSet/>
      <dgm:spPr/>
      <dgm:t>
        <a:bodyPr/>
        <a:lstStyle/>
        <a:p>
          <a:endParaRPr lang="en-GB"/>
        </a:p>
      </dgm:t>
    </dgm:pt>
    <dgm:pt modelId="{2FFA59BF-1D23-428A-B480-181A39D4974B}" type="sibTrans" cxnId="{7E684C4F-91F5-4128-92DF-396ADD10A917}">
      <dgm:prSet/>
      <dgm:spPr/>
      <dgm:t>
        <a:bodyPr/>
        <a:lstStyle/>
        <a:p>
          <a:endParaRPr lang="en-GB"/>
        </a:p>
      </dgm:t>
    </dgm:pt>
    <dgm:pt modelId="{9827BACC-B75D-4C60-837B-852D1943F08D}">
      <dgm:prSet phldrT="[Text]"/>
      <dgm:spPr>
        <a:solidFill>
          <a:schemeClr val="accent3"/>
        </a:solidFill>
      </dgm:spPr>
      <dgm:t>
        <a:bodyPr/>
        <a:lstStyle/>
        <a:p>
          <a:r>
            <a:rPr lang="en-GB" i="1" dirty="0"/>
            <a:t>Shaped by People</a:t>
          </a:r>
        </a:p>
      </dgm:t>
    </dgm:pt>
    <dgm:pt modelId="{0A279D1B-1BC9-499C-8BF1-017D618047BA}" type="parTrans" cxnId="{ACEC5083-5394-4B55-8C7F-F993A61C7367}">
      <dgm:prSet/>
      <dgm:spPr/>
      <dgm:t>
        <a:bodyPr/>
        <a:lstStyle/>
        <a:p>
          <a:endParaRPr lang="en-GB"/>
        </a:p>
      </dgm:t>
    </dgm:pt>
    <dgm:pt modelId="{B18378F0-CEB1-43DB-8E21-AE3F9E98CEEA}" type="sibTrans" cxnId="{ACEC5083-5394-4B55-8C7F-F993A61C7367}">
      <dgm:prSet/>
      <dgm:spPr/>
      <dgm:t>
        <a:bodyPr/>
        <a:lstStyle/>
        <a:p>
          <a:endParaRPr lang="en-GB"/>
        </a:p>
      </dgm:t>
    </dgm:pt>
    <dgm:pt modelId="{BAA254C6-1B96-4F86-BB5B-D1478574E140}" type="pres">
      <dgm:prSet presAssocID="{3A9E3704-45C5-4445-8A90-382F98B09ED3}" presName="diagram" presStyleCnt="0">
        <dgm:presLayoutVars>
          <dgm:chMax val="1"/>
          <dgm:dir/>
          <dgm:animLvl val="ctr"/>
          <dgm:resizeHandles val="exact"/>
        </dgm:presLayoutVars>
      </dgm:prSet>
      <dgm:spPr/>
    </dgm:pt>
    <dgm:pt modelId="{BDC05FC1-9B8A-4122-B823-8B2BDBBAD920}" type="pres">
      <dgm:prSet presAssocID="{3A9E3704-45C5-4445-8A90-382F98B09ED3}" presName="matrix" presStyleCnt="0"/>
      <dgm:spPr/>
    </dgm:pt>
    <dgm:pt modelId="{06701C80-103B-4896-B70F-A5EA53E67216}" type="pres">
      <dgm:prSet presAssocID="{3A9E3704-45C5-4445-8A90-382F98B09ED3}" presName="tile1" presStyleLbl="node1" presStyleIdx="0" presStyleCnt="4"/>
      <dgm:spPr/>
    </dgm:pt>
    <dgm:pt modelId="{DDD1EC3D-73B0-4271-BF0B-7A5FBC439E0B}" type="pres">
      <dgm:prSet presAssocID="{3A9E3704-45C5-4445-8A90-382F98B09ED3}" presName="tile1text" presStyleLbl="node1" presStyleIdx="0" presStyleCnt="4">
        <dgm:presLayoutVars>
          <dgm:chMax val="0"/>
          <dgm:chPref val="0"/>
          <dgm:bulletEnabled val="1"/>
        </dgm:presLayoutVars>
      </dgm:prSet>
      <dgm:spPr/>
    </dgm:pt>
    <dgm:pt modelId="{4A169C94-358E-4150-811B-4A4665870384}" type="pres">
      <dgm:prSet presAssocID="{3A9E3704-45C5-4445-8A90-382F98B09ED3}" presName="tile2" presStyleLbl="node1" presStyleIdx="1" presStyleCnt="4"/>
      <dgm:spPr/>
    </dgm:pt>
    <dgm:pt modelId="{C98BBA08-F025-46F2-8F9B-90FB89770F93}" type="pres">
      <dgm:prSet presAssocID="{3A9E3704-45C5-4445-8A90-382F98B09ED3}" presName="tile2text" presStyleLbl="node1" presStyleIdx="1" presStyleCnt="4">
        <dgm:presLayoutVars>
          <dgm:chMax val="0"/>
          <dgm:chPref val="0"/>
          <dgm:bulletEnabled val="1"/>
        </dgm:presLayoutVars>
      </dgm:prSet>
      <dgm:spPr/>
    </dgm:pt>
    <dgm:pt modelId="{A1E253D7-1ECA-415E-B7E7-EC080AC9CBD7}" type="pres">
      <dgm:prSet presAssocID="{3A9E3704-45C5-4445-8A90-382F98B09ED3}" presName="tile3" presStyleLbl="node1" presStyleIdx="2" presStyleCnt="4"/>
      <dgm:spPr/>
    </dgm:pt>
    <dgm:pt modelId="{6EC2C74D-671D-4072-82CD-CDF020B32215}" type="pres">
      <dgm:prSet presAssocID="{3A9E3704-45C5-4445-8A90-382F98B09ED3}" presName="tile3text" presStyleLbl="node1" presStyleIdx="2" presStyleCnt="4">
        <dgm:presLayoutVars>
          <dgm:chMax val="0"/>
          <dgm:chPref val="0"/>
          <dgm:bulletEnabled val="1"/>
        </dgm:presLayoutVars>
      </dgm:prSet>
      <dgm:spPr/>
    </dgm:pt>
    <dgm:pt modelId="{94B6E3D7-1CC9-4C2E-A83F-CCC537EBF8E9}" type="pres">
      <dgm:prSet presAssocID="{3A9E3704-45C5-4445-8A90-382F98B09ED3}" presName="tile4" presStyleLbl="node1" presStyleIdx="3" presStyleCnt="4" custLinFactNeighborX="780" custLinFactNeighborY="557"/>
      <dgm:spPr/>
    </dgm:pt>
    <dgm:pt modelId="{1D89825E-45CB-4A89-9C6F-8A898FA4385F}" type="pres">
      <dgm:prSet presAssocID="{3A9E3704-45C5-4445-8A90-382F98B09ED3}" presName="tile4text" presStyleLbl="node1" presStyleIdx="3" presStyleCnt="4">
        <dgm:presLayoutVars>
          <dgm:chMax val="0"/>
          <dgm:chPref val="0"/>
          <dgm:bulletEnabled val="1"/>
        </dgm:presLayoutVars>
      </dgm:prSet>
      <dgm:spPr/>
    </dgm:pt>
    <dgm:pt modelId="{AC28F2A4-2264-4F81-A40B-0DAC64FF6B56}" type="pres">
      <dgm:prSet presAssocID="{3A9E3704-45C5-4445-8A90-382F98B09ED3}" presName="centerTile" presStyleLbl="fgShp" presStyleIdx="0" presStyleCnt="1">
        <dgm:presLayoutVars>
          <dgm:chMax val="0"/>
          <dgm:chPref val="0"/>
        </dgm:presLayoutVars>
      </dgm:prSet>
      <dgm:spPr/>
    </dgm:pt>
  </dgm:ptLst>
  <dgm:cxnLst>
    <dgm:cxn modelId="{3EC48D2E-78A4-4806-A988-07329EE28FC7}" srcId="{13411D59-BCE5-480D-911B-C20976DCABB0}" destId="{BCADEAE7-EDDA-4E34-AAC5-587126FD08BE}" srcOrd="0" destOrd="0" parTransId="{D750F437-7520-4955-A4E7-B094246CE244}" sibTransId="{0EDA5002-1E4F-422E-B656-6DB35CE8B610}"/>
    <dgm:cxn modelId="{93D7B866-B5CA-4CF1-A848-AC93D6BA538A}" type="presOf" srcId="{FE7F5244-CB40-4A90-B3CE-FE2BE9F0603F}" destId="{4A169C94-358E-4150-811B-4A4665870384}" srcOrd="0" destOrd="0" presId="urn:microsoft.com/office/officeart/2005/8/layout/matrix1"/>
    <dgm:cxn modelId="{592DBB66-0E15-4878-8D48-B70402C8084C}" srcId="{3A9E3704-45C5-4445-8A90-382F98B09ED3}" destId="{13411D59-BCE5-480D-911B-C20976DCABB0}" srcOrd="0" destOrd="0" parTransId="{17B197A3-87C6-409E-8106-03DFA34C212F}" sibTransId="{3C34A1D9-4378-4288-986F-1F786DFD03FE}"/>
    <dgm:cxn modelId="{83A6594A-C5F6-4020-BD5D-E981E502D0FA}" type="presOf" srcId="{9827BACC-B75D-4C60-837B-852D1943F08D}" destId="{1D89825E-45CB-4A89-9C6F-8A898FA4385F}" srcOrd="1" destOrd="0" presId="urn:microsoft.com/office/officeart/2005/8/layout/matrix1"/>
    <dgm:cxn modelId="{7E684C4F-91F5-4128-92DF-396ADD10A917}" srcId="{13411D59-BCE5-480D-911B-C20976DCABB0}" destId="{1603BD96-9114-497B-8FBE-DEE0F91E867F}" srcOrd="2" destOrd="0" parTransId="{CE0459DB-24CD-4851-83FA-BBF098BF3A82}" sibTransId="{2FFA59BF-1D23-428A-B480-181A39D4974B}"/>
    <dgm:cxn modelId="{BB545A70-FF2C-4086-B939-A2E482A9A286}" type="presOf" srcId="{1603BD96-9114-497B-8FBE-DEE0F91E867F}" destId="{A1E253D7-1ECA-415E-B7E7-EC080AC9CBD7}" srcOrd="0" destOrd="0" presId="urn:microsoft.com/office/officeart/2005/8/layout/matrix1"/>
    <dgm:cxn modelId="{49831F75-DA4E-493E-811F-EB23313920A1}" type="presOf" srcId="{1603BD96-9114-497B-8FBE-DEE0F91E867F}" destId="{6EC2C74D-671D-4072-82CD-CDF020B32215}" srcOrd="1" destOrd="0" presId="urn:microsoft.com/office/officeart/2005/8/layout/matrix1"/>
    <dgm:cxn modelId="{8CCFA380-5CF6-4F2C-90BB-EEE24D1FD5FF}" type="presOf" srcId="{13411D59-BCE5-480D-911B-C20976DCABB0}" destId="{AC28F2A4-2264-4F81-A40B-0DAC64FF6B56}" srcOrd="0" destOrd="0" presId="urn:microsoft.com/office/officeart/2005/8/layout/matrix1"/>
    <dgm:cxn modelId="{ACEC5083-5394-4B55-8C7F-F993A61C7367}" srcId="{13411D59-BCE5-480D-911B-C20976DCABB0}" destId="{9827BACC-B75D-4C60-837B-852D1943F08D}" srcOrd="3" destOrd="0" parTransId="{0A279D1B-1BC9-499C-8BF1-017D618047BA}" sibTransId="{B18378F0-CEB1-43DB-8E21-AE3F9E98CEEA}"/>
    <dgm:cxn modelId="{32084489-1B57-4F5C-8DB6-49AC1FD0ACAF}" type="presOf" srcId="{9827BACC-B75D-4C60-837B-852D1943F08D}" destId="{94B6E3D7-1CC9-4C2E-A83F-CCC537EBF8E9}" srcOrd="0" destOrd="0" presId="urn:microsoft.com/office/officeart/2005/8/layout/matrix1"/>
    <dgm:cxn modelId="{A4C552A3-C030-4A54-B88A-B5B8D2879510}" type="presOf" srcId="{BCADEAE7-EDDA-4E34-AAC5-587126FD08BE}" destId="{06701C80-103B-4896-B70F-A5EA53E67216}" srcOrd="0" destOrd="0" presId="urn:microsoft.com/office/officeart/2005/8/layout/matrix1"/>
    <dgm:cxn modelId="{FF9580D1-8487-4C87-97EF-36E9889F70B1}" type="presOf" srcId="{FE7F5244-CB40-4A90-B3CE-FE2BE9F0603F}" destId="{C98BBA08-F025-46F2-8F9B-90FB89770F93}" srcOrd="1" destOrd="0" presId="urn:microsoft.com/office/officeart/2005/8/layout/matrix1"/>
    <dgm:cxn modelId="{BAD7AFE8-82EC-4288-83B7-4321C5D77D49}" type="presOf" srcId="{BCADEAE7-EDDA-4E34-AAC5-587126FD08BE}" destId="{DDD1EC3D-73B0-4271-BF0B-7A5FBC439E0B}" srcOrd="1" destOrd="0" presId="urn:microsoft.com/office/officeart/2005/8/layout/matrix1"/>
    <dgm:cxn modelId="{7F5D4DF2-37F4-4B35-9809-DD65AD76D9B5}" type="presOf" srcId="{3A9E3704-45C5-4445-8A90-382F98B09ED3}" destId="{BAA254C6-1B96-4F86-BB5B-D1478574E140}" srcOrd="0" destOrd="0" presId="urn:microsoft.com/office/officeart/2005/8/layout/matrix1"/>
    <dgm:cxn modelId="{AA0011FF-F18F-46C6-A414-8AFFCBA11B4F}" srcId="{13411D59-BCE5-480D-911B-C20976DCABB0}" destId="{FE7F5244-CB40-4A90-B3CE-FE2BE9F0603F}" srcOrd="1" destOrd="0" parTransId="{FD6CC949-7B19-4C9D-8207-0C9C7C80B5B7}" sibTransId="{836C5BCE-E1F1-4DBE-8E75-4B4B566BBA44}"/>
    <dgm:cxn modelId="{D558C8DE-5664-47CB-A094-54EC20941554}" type="presParOf" srcId="{BAA254C6-1B96-4F86-BB5B-D1478574E140}" destId="{BDC05FC1-9B8A-4122-B823-8B2BDBBAD920}" srcOrd="0" destOrd="0" presId="urn:microsoft.com/office/officeart/2005/8/layout/matrix1"/>
    <dgm:cxn modelId="{CA8B4DE4-507A-4F32-BDC6-59107E85E276}" type="presParOf" srcId="{BDC05FC1-9B8A-4122-B823-8B2BDBBAD920}" destId="{06701C80-103B-4896-B70F-A5EA53E67216}" srcOrd="0" destOrd="0" presId="urn:microsoft.com/office/officeart/2005/8/layout/matrix1"/>
    <dgm:cxn modelId="{069FCF1D-F586-46C7-8ABA-8B0464C04335}" type="presParOf" srcId="{BDC05FC1-9B8A-4122-B823-8B2BDBBAD920}" destId="{DDD1EC3D-73B0-4271-BF0B-7A5FBC439E0B}" srcOrd="1" destOrd="0" presId="urn:microsoft.com/office/officeart/2005/8/layout/matrix1"/>
    <dgm:cxn modelId="{6A1DD299-31FB-4B77-99D9-57BADC6F1931}" type="presParOf" srcId="{BDC05FC1-9B8A-4122-B823-8B2BDBBAD920}" destId="{4A169C94-358E-4150-811B-4A4665870384}" srcOrd="2" destOrd="0" presId="urn:microsoft.com/office/officeart/2005/8/layout/matrix1"/>
    <dgm:cxn modelId="{6FDEDC8C-007E-42C8-9CEF-0712DA87DC19}" type="presParOf" srcId="{BDC05FC1-9B8A-4122-B823-8B2BDBBAD920}" destId="{C98BBA08-F025-46F2-8F9B-90FB89770F93}" srcOrd="3" destOrd="0" presId="urn:microsoft.com/office/officeart/2005/8/layout/matrix1"/>
    <dgm:cxn modelId="{B1C12721-079E-42BC-B31F-0F617F9E2F57}" type="presParOf" srcId="{BDC05FC1-9B8A-4122-B823-8B2BDBBAD920}" destId="{A1E253D7-1ECA-415E-B7E7-EC080AC9CBD7}" srcOrd="4" destOrd="0" presId="urn:microsoft.com/office/officeart/2005/8/layout/matrix1"/>
    <dgm:cxn modelId="{EAF2BB26-F02D-456F-AB1E-7315527D7F8A}" type="presParOf" srcId="{BDC05FC1-9B8A-4122-B823-8B2BDBBAD920}" destId="{6EC2C74D-671D-4072-82CD-CDF020B32215}" srcOrd="5" destOrd="0" presId="urn:microsoft.com/office/officeart/2005/8/layout/matrix1"/>
    <dgm:cxn modelId="{1D6051FD-D44C-4856-961A-3661AAFDECF8}" type="presParOf" srcId="{BDC05FC1-9B8A-4122-B823-8B2BDBBAD920}" destId="{94B6E3D7-1CC9-4C2E-A83F-CCC537EBF8E9}" srcOrd="6" destOrd="0" presId="urn:microsoft.com/office/officeart/2005/8/layout/matrix1"/>
    <dgm:cxn modelId="{DAD6F09A-A5A4-4918-B2BF-83FAE8424E16}" type="presParOf" srcId="{BDC05FC1-9B8A-4122-B823-8B2BDBBAD920}" destId="{1D89825E-45CB-4A89-9C6F-8A898FA4385F}" srcOrd="7" destOrd="0" presId="urn:microsoft.com/office/officeart/2005/8/layout/matrix1"/>
    <dgm:cxn modelId="{897BD665-697D-442D-8AE3-C15061ED1D47}" type="presParOf" srcId="{BAA254C6-1B96-4F86-BB5B-D1478574E140}" destId="{AC28F2A4-2264-4F81-A40B-0DAC64FF6B5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9E3704-45C5-4445-8A90-382F98B09ED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13411D59-BCE5-480D-911B-C20976DCABB0}">
      <dgm:prSet phldrT="[Text]"/>
      <dgm:spPr>
        <a:solidFill>
          <a:schemeClr val="accent1">
            <a:lumMod val="20000"/>
            <a:lumOff val="80000"/>
          </a:schemeClr>
        </a:solidFill>
      </dgm:spPr>
      <dgm:t>
        <a:bodyPr/>
        <a:lstStyle/>
        <a:p>
          <a:r>
            <a:rPr lang="en-GB" dirty="0"/>
            <a:t>Impact</a:t>
          </a:r>
        </a:p>
        <a:p>
          <a:r>
            <a:rPr lang="en-GB" dirty="0"/>
            <a:t>Research Excellence</a:t>
          </a:r>
        </a:p>
      </dgm:t>
    </dgm:pt>
    <dgm:pt modelId="{17B197A3-87C6-409E-8106-03DFA34C212F}" type="parTrans" cxnId="{592DBB66-0E15-4878-8D48-B70402C8084C}">
      <dgm:prSet/>
      <dgm:spPr/>
      <dgm:t>
        <a:bodyPr/>
        <a:lstStyle/>
        <a:p>
          <a:endParaRPr lang="en-GB"/>
        </a:p>
      </dgm:t>
    </dgm:pt>
    <dgm:pt modelId="{3C34A1D9-4378-4288-986F-1F786DFD03FE}" type="sibTrans" cxnId="{592DBB66-0E15-4878-8D48-B70402C8084C}">
      <dgm:prSet/>
      <dgm:spPr/>
      <dgm:t>
        <a:bodyPr/>
        <a:lstStyle/>
        <a:p>
          <a:endParaRPr lang="en-GB"/>
        </a:p>
      </dgm:t>
    </dgm:pt>
    <dgm:pt modelId="{BCADEAE7-EDDA-4E34-AAC5-587126FD08BE}">
      <dgm:prSet phldrT="[Text]"/>
      <dgm:spPr>
        <a:solidFill>
          <a:schemeClr val="tx1"/>
        </a:solidFill>
      </dgm:spPr>
      <dgm:t>
        <a:bodyPr/>
        <a:lstStyle/>
        <a:p>
          <a:r>
            <a:rPr lang="en-GB" i="1" dirty="0"/>
            <a:t>Action Research</a:t>
          </a:r>
        </a:p>
      </dgm:t>
    </dgm:pt>
    <dgm:pt modelId="{D750F437-7520-4955-A4E7-B094246CE244}" type="parTrans" cxnId="{3EC48D2E-78A4-4806-A988-07329EE28FC7}">
      <dgm:prSet/>
      <dgm:spPr/>
      <dgm:t>
        <a:bodyPr/>
        <a:lstStyle/>
        <a:p>
          <a:endParaRPr lang="en-GB"/>
        </a:p>
      </dgm:t>
    </dgm:pt>
    <dgm:pt modelId="{0EDA5002-1E4F-422E-B656-6DB35CE8B610}" type="sibTrans" cxnId="{3EC48D2E-78A4-4806-A988-07329EE28FC7}">
      <dgm:prSet/>
      <dgm:spPr/>
      <dgm:t>
        <a:bodyPr/>
        <a:lstStyle/>
        <a:p>
          <a:endParaRPr lang="en-GB"/>
        </a:p>
      </dgm:t>
    </dgm:pt>
    <dgm:pt modelId="{FE7F5244-CB40-4A90-B3CE-FE2BE9F0603F}">
      <dgm:prSet phldrT="[Text]"/>
      <dgm:spPr>
        <a:solidFill>
          <a:schemeClr val="accent4"/>
        </a:solidFill>
      </dgm:spPr>
      <dgm:t>
        <a:bodyPr/>
        <a:lstStyle/>
        <a:p>
          <a:r>
            <a:rPr lang="en-GB" i="1" dirty="0"/>
            <a:t>Research Active Region</a:t>
          </a:r>
        </a:p>
      </dgm:t>
    </dgm:pt>
    <dgm:pt modelId="{FD6CC949-7B19-4C9D-8207-0C9C7C80B5B7}" type="parTrans" cxnId="{AA0011FF-F18F-46C6-A414-8AFFCBA11B4F}">
      <dgm:prSet/>
      <dgm:spPr/>
      <dgm:t>
        <a:bodyPr/>
        <a:lstStyle/>
        <a:p>
          <a:endParaRPr lang="en-GB"/>
        </a:p>
      </dgm:t>
    </dgm:pt>
    <dgm:pt modelId="{836C5BCE-E1F1-4DBE-8E75-4B4B566BBA44}" type="sibTrans" cxnId="{AA0011FF-F18F-46C6-A414-8AFFCBA11B4F}">
      <dgm:prSet/>
      <dgm:spPr/>
      <dgm:t>
        <a:bodyPr/>
        <a:lstStyle/>
        <a:p>
          <a:endParaRPr lang="en-GB"/>
        </a:p>
      </dgm:t>
    </dgm:pt>
    <dgm:pt modelId="{1603BD96-9114-497B-8FBE-DEE0F91E867F}">
      <dgm:prSet phldrT="[Text]"/>
      <dgm:spPr>
        <a:solidFill>
          <a:schemeClr val="accent2"/>
        </a:solidFill>
      </dgm:spPr>
      <dgm:t>
        <a:bodyPr/>
        <a:lstStyle/>
        <a:p>
          <a:r>
            <a:rPr lang="en-GB" i="1" dirty="0"/>
            <a:t>For Everyone</a:t>
          </a:r>
        </a:p>
        <a:p>
          <a:endParaRPr lang="en-GB" i="1" dirty="0"/>
        </a:p>
      </dgm:t>
    </dgm:pt>
    <dgm:pt modelId="{CE0459DB-24CD-4851-83FA-BBF098BF3A82}" type="parTrans" cxnId="{7E684C4F-91F5-4128-92DF-396ADD10A917}">
      <dgm:prSet/>
      <dgm:spPr/>
      <dgm:t>
        <a:bodyPr/>
        <a:lstStyle/>
        <a:p>
          <a:endParaRPr lang="en-GB"/>
        </a:p>
      </dgm:t>
    </dgm:pt>
    <dgm:pt modelId="{2FFA59BF-1D23-428A-B480-181A39D4974B}" type="sibTrans" cxnId="{7E684C4F-91F5-4128-92DF-396ADD10A917}">
      <dgm:prSet/>
      <dgm:spPr/>
      <dgm:t>
        <a:bodyPr/>
        <a:lstStyle/>
        <a:p>
          <a:endParaRPr lang="en-GB"/>
        </a:p>
      </dgm:t>
    </dgm:pt>
    <dgm:pt modelId="{9827BACC-B75D-4C60-837B-852D1943F08D}">
      <dgm:prSet phldrT="[Text]"/>
      <dgm:spPr>
        <a:solidFill>
          <a:schemeClr val="accent3"/>
        </a:solidFill>
      </dgm:spPr>
      <dgm:t>
        <a:bodyPr/>
        <a:lstStyle/>
        <a:p>
          <a:r>
            <a:rPr lang="en-GB" i="1" dirty="0"/>
            <a:t>Shaped by People</a:t>
          </a:r>
        </a:p>
      </dgm:t>
    </dgm:pt>
    <dgm:pt modelId="{0A279D1B-1BC9-499C-8BF1-017D618047BA}" type="parTrans" cxnId="{ACEC5083-5394-4B55-8C7F-F993A61C7367}">
      <dgm:prSet/>
      <dgm:spPr/>
      <dgm:t>
        <a:bodyPr/>
        <a:lstStyle/>
        <a:p>
          <a:endParaRPr lang="en-GB"/>
        </a:p>
      </dgm:t>
    </dgm:pt>
    <dgm:pt modelId="{B18378F0-CEB1-43DB-8E21-AE3F9E98CEEA}" type="sibTrans" cxnId="{ACEC5083-5394-4B55-8C7F-F993A61C7367}">
      <dgm:prSet/>
      <dgm:spPr/>
      <dgm:t>
        <a:bodyPr/>
        <a:lstStyle/>
        <a:p>
          <a:endParaRPr lang="en-GB"/>
        </a:p>
      </dgm:t>
    </dgm:pt>
    <dgm:pt modelId="{BAA254C6-1B96-4F86-BB5B-D1478574E140}" type="pres">
      <dgm:prSet presAssocID="{3A9E3704-45C5-4445-8A90-382F98B09ED3}" presName="diagram" presStyleCnt="0">
        <dgm:presLayoutVars>
          <dgm:chMax val="1"/>
          <dgm:dir/>
          <dgm:animLvl val="ctr"/>
          <dgm:resizeHandles val="exact"/>
        </dgm:presLayoutVars>
      </dgm:prSet>
      <dgm:spPr/>
    </dgm:pt>
    <dgm:pt modelId="{BDC05FC1-9B8A-4122-B823-8B2BDBBAD920}" type="pres">
      <dgm:prSet presAssocID="{3A9E3704-45C5-4445-8A90-382F98B09ED3}" presName="matrix" presStyleCnt="0"/>
      <dgm:spPr/>
    </dgm:pt>
    <dgm:pt modelId="{06701C80-103B-4896-B70F-A5EA53E67216}" type="pres">
      <dgm:prSet presAssocID="{3A9E3704-45C5-4445-8A90-382F98B09ED3}" presName="tile1" presStyleLbl="node1" presStyleIdx="0" presStyleCnt="4"/>
      <dgm:spPr/>
    </dgm:pt>
    <dgm:pt modelId="{DDD1EC3D-73B0-4271-BF0B-7A5FBC439E0B}" type="pres">
      <dgm:prSet presAssocID="{3A9E3704-45C5-4445-8A90-382F98B09ED3}" presName="tile1text" presStyleLbl="node1" presStyleIdx="0" presStyleCnt="4">
        <dgm:presLayoutVars>
          <dgm:chMax val="0"/>
          <dgm:chPref val="0"/>
          <dgm:bulletEnabled val="1"/>
        </dgm:presLayoutVars>
      </dgm:prSet>
      <dgm:spPr/>
    </dgm:pt>
    <dgm:pt modelId="{4A169C94-358E-4150-811B-4A4665870384}" type="pres">
      <dgm:prSet presAssocID="{3A9E3704-45C5-4445-8A90-382F98B09ED3}" presName="tile2" presStyleLbl="node1" presStyleIdx="1" presStyleCnt="4"/>
      <dgm:spPr/>
    </dgm:pt>
    <dgm:pt modelId="{C98BBA08-F025-46F2-8F9B-90FB89770F93}" type="pres">
      <dgm:prSet presAssocID="{3A9E3704-45C5-4445-8A90-382F98B09ED3}" presName="tile2text" presStyleLbl="node1" presStyleIdx="1" presStyleCnt="4">
        <dgm:presLayoutVars>
          <dgm:chMax val="0"/>
          <dgm:chPref val="0"/>
          <dgm:bulletEnabled val="1"/>
        </dgm:presLayoutVars>
      </dgm:prSet>
      <dgm:spPr/>
    </dgm:pt>
    <dgm:pt modelId="{A1E253D7-1ECA-415E-B7E7-EC080AC9CBD7}" type="pres">
      <dgm:prSet presAssocID="{3A9E3704-45C5-4445-8A90-382F98B09ED3}" presName="tile3" presStyleLbl="node1" presStyleIdx="2" presStyleCnt="4"/>
      <dgm:spPr/>
    </dgm:pt>
    <dgm:pt modelId="{6EC2C74D-671D-4072-82CD-CDF020B32215}" type="pres">
      <dgm:prSet presAssocID="{3A9E3704-45C5-4445-8A90-382F98B09ED3}" presName="tile3text" presStyleLbl="node1" presStyleIdx="2" presStyleCnt="4">
        <dgm:presLayoutVars>
          <dgm:chMax val="0"/>
          <dgm:chPref val="0"/>
          <dgm:bulletEnabled val="1"/>
        </dgm:presLayoutVars>
      </dgm:prSet>
      <dgm:spPr/>
    </dgm:pt>
    <dgm:pt modelId="{94B6E3D7-1CC9-4C2E-A83F-CCC537EBF8E9}" type="pres">
      <dgm:prSet presAssocID="{3A9E3704-45C5-4445-8A90-382F98B09ED3}" presName="tile4" presStyleLbl="node1" presStyleIdx="3" presStyleCnt="4" custLinFactNeighborX="780" custLinFactNeighborY="557"/>
      <dgm:spPr/>
    </dgm:pt>
    <dgm:pt modelId="{1D89825E-45CB-4A89-9C6F-8A898FA4385F}" type="pres">
      <dgm:prSet presAssocID="{3A9E3704-45C5-4445-8A90-382F98B09ED3}" presName="tile4text" presStyleLbl="node1" presStyleIdx="3" presStyleCnt="4">
        <dgm:presLayoutVars>
          <dgm:chMax val="0"/>
          <dgm:chPref val="0"/>
          <dgm:bulletEnabled val="1"/>
        </dgm:presLayoutVars>
      </dgm:prSet>
      <dgm:spPr/>
    </dgm:pt>
    <dgm:pt modelId="{AC28F2A4-2264-4F81-A40B-0DAC64FF6B56}" type="pres">
      <dgm:prSet presAssocID="{3A9E3704-45C5-4445-8A90-382F98B09ED3}" presName="centerTile" presStyleLbl="fgShp" presStyleIdx="0" presStyleCnt="1" custScaleX="205387" custScaleY="126669">
        <dgm:presLayoutVars>
          <dgm:chMax val="0"/>
          <dgm:chPref val="0"/>
        </dgm:presLayoutVars>
      </dgm:prSet>
      <dgm:spPr/>
    </dgm:pt>
  </dgm:ptLst>
  <dgm:cxnLst>
    <dgm:cxn modelId="{3EC48D2E-78A4-4806-A988-07329EE28FC7}" srcId="{13411D59-BCE5-480D-911B-C20976DCABB0}" destId="{BCADEAE7-EDDA-4E34-AAC5-587126FD08BE}" srcOrd="0" destOrd="0" parTransId="{D750F437-7520-4955-A4E7-B094246CE244}" sibTransId="{0EDA5002-1E4F-422E-B656-6DB35CE8B610}"/>
    <dgm:cxn modelId="{93D7B866-B5CA-4CF1-A848-AC93D6BA538A}" type="presOf" srcId="{FE7F5244-CB40-4A90-B3CE-FE2BE9F0603F}" destId="{4A169C94-358E-4150-811B-4A4665870384}" srcOrd="0" destOrd="0" presId="urn:microsoft.com/office/officeart/2005/8/layout/matrix1"/>
    <dgm:cxn modelId="{592DBB66-0E15-4878-8D48-B70402C8084C}" srcId="{3A9E3704-45C5-4445-8A90-382F98B09ED3}" destId="{13411D59-BCE5-480D-911B-C20976DCABB0}" srcOrd="0" destOrd="0" parTransId="{17B197A3-87C6-409E-8106-03DFA34C212F}" sibTransId="{3C34A1D9-4378-4288-986F-1F786DFD03FE}"/>
    <dgm:cxn modelId="{83A6594A-C5F6-4020-BD5D-E981E502D0FA}" type="presOf" srcId="{9827BACC-B75D-4C60-837B-852D1943F08D}" destId="{1D89825E-45CB-4A89-9C6F-8A898FA4385F}" srcOrd="1" destOrd="0" presId="urn:microsoft.com/office/officeart/2005/8/layout/matrix1"/>
    <dgm:cxn modelId="{7E684C4F-91F5-4128-92DF-396ADD10A917}" srcId="{13411D59-BCE5-480D-911B-C20976DCABB0}" destId="{1603BD96-9114-497B-8FBE-DEE0F91E867F}" srcOrd="2" destOrd="0" parTransId="{CE0459DB-24CD-4851-83FA-BBF098BF3A82}" sibTransId="{2FFA59BF-1D23-428A-B480-181A39D4974B}"/>
    <dgm:cxn modelId="{BB545A70-FF2C-4086-B939-A2E482A9A286}" type="presOf" srcId="{1603BD96-9114-497B-8FBE-DEE0F91E867F}" destId="{A1E253D7-1ECA-415E-B7E7-EC080AC9CBD7}" srcOrd="0" destOrd="0" presId="urn:microsoft.com/office/officeart/2005/8/layout/matrix1"/>
    <dgm:cxn modelId="{49831F75-DA4E-493E-811F-EB23313920A1}" type="presOf" srcId="{1603BD96-9114-497B-8FBE-DEE0F91E867F}" destId="{6EC2C74D-671D-4072-82CD-CDF020B32215}" srcOrd="1" destOrd="0" presId="urn:microsoft.com/office/officeart/2005/8/layout/matrix1"/>
    <dgm:cxn modelId="{8CCFA380-5CF6-4F2C-90BB-EEE24D1FD5FF}" type="presOf" srcId="{13411D59-BCE5-480D-911B-C20976DCABB0}" destId="{AC28F2A4-2264-4F81-A40B-0DAC64FF6B56}" srcOrd="0" destOrd="0" presId="urn:microsoft.com/office/officeart/2005/8/layout/matrix1"/>
    <dgm:cxn modelId="{ACEC5083-5394-4B55-8C7F-F993A61C7367}" srcId="{13411D59-BCE5-480D-911B-C20976DCABB0}" destId="{9827BACC-B75D-4C60-837B-852D1943F08D}" srcOrd="3" destOrd="0" parTransId="{0A279D1B-1BC9-499C-8BF1-017D618047BA}" sibTransId="{B18378F0-CEB1-43DB-8E21-AE3F9E98CEEA}"/>
    <dgm:cxn modelId="{32084489-1B57-4F5C-8DB6-49AC1FD0ACAF}" type="presOf" srcId="{9827BACC-B75D-4C60-837B-852D1943F08D}" destId="{94B6E3D7-1CC9-4C2E-A83F-CCC537EBF8E9}" srcOrd="0" destOrd="0" presId="urn:microsoft.com/office/officeart/2005/8/layout/matrix1"/>
    <dgm:cxn modelId="{A4C552A3-C030-4A54-B88A-B5B8D2879510}" type="presOf" srcId="{BCADEAE7-EDDA-4E34-AAC5-587126FD08BE}" destId="{06701C80-103B-4896-B70F-A5EA53E67216}" srcOrd="0" destOrd="0" presId="urn:microsoft.com/office/officeart/2005/8/layout/matrix1"/>
    <dgm:cxn modelId="{FF9580D1-8487-4C87-97EF-36E9889F70B1}" type="presOf" srcId="{FE7F5244-CB40-4A90-B3CE-FE2BE9F0603F}" destId="{C98BBA08-F025-46F2-8F9B-90FB89770F93}" srcOrd="1" destOrd="0" presId="urn:microsoft.com/office/officeart/2005/8/layout/matrix1"/>
    <dgm:cxn modelId="{BAD7AFE8-82EC-4288-83B7-4321C5D77D49}" type="presOf" srcId="{BCADEAE7-EDDA-4E34-AAC5-587126FD08BE}" destId="{DDD1EC3D-73B0-4271-BF0B-7A5FBC439E0B}" srcOrd="1" destOrd="0" presId="urn:microsoft.com/office/officeart/2005/8/layout/matrix1"/>
    <dgm:cxn modelId="{7F5D4DF2-37F4-4B35-9809-DD65AD76D9B5}" type="presOf" srcId="{3A9E3704-45C5-4445-8A90-382F98B09ED3}" destId="{BAA254C6-1B96-4F86-BB5B-D1478574E140}" srcOrd="0" destOrd="0" presId="urn:microsoft.com/office/officeart/2005/8/layout/matrix1"/>
    <dgm:cxn modelId="{AA0011FF-F18F-46C6-A414-8AFFCBA11B4F}" srcId="{13411D59-BCE5-480D-911B-C20976DCABB0}" destId="{FE7F5244-CB40-4A90-B3CE-FE2BE9F0603F}" srcOrd="1" destOrd="0" parTransId="{FD6CC949-7B19-4C9D-8207-0C9C7C80B5B7}" sibTransId="{836C5BCE-E1F1-4DBE-8E75-4B4B566BBA44}"/>
    <dgm:cxn modelId="{D558C8DE-5664-47CB-A094-54EC20941554}" type="presParOf" srcId="{BAA254C6-1B96-4F86-BB5B-D1478574E140}" destId="{BDC05FC1-9B8A-4122-B823-8B2BDBBAD920}" srcOrd="0" destOrd="0" presId="urn:microsoft.com/office/officeart/2005/8/layout/matrix1"/>
    <dgm:cxn modelId="{CA8B4DE4-507A-4F32-BDC6-59107E85E276}" type="presParOf" srcId="{BDC05FC1-9B8A-4122-B823-8B2BDBBAD920}" destId="{06701C80-103B-4896-B70F-A5EA53E67216}" srcOrd="0" destOrd="0" presId="urn:microsoft.com/office/officeart/2005/8/layout/matrix1"/>
    <dgm:cxn modelId="{069FCF1D-F586-46C7-8ABA-8B0464C04335}" type="presParOf" srcId="{BDC05FC1-9B8A-4122-B823-8B2BDBBAD920}" destId="{DDD1EC3D-73B0-4271-BF0B-7A5FBC439E0B}" srcOrd="1" destOrd="0" presId="urn:microsoft.com/office/officeart/2005/8/layout/matrix1"/>
    <dgm:cxn modelId="{6A1DD299-31FB-4B77-99D9-57BADC6F1931}" type="presParOf" srcId="{BDC05FC1-9B8A-4122-B823-8B2BDBBAD920}" destId="{4A169C94-358E-4150-811B-4A4665870384}" srcOrd="2" destOrd="0" presId="urn:microsoft.com/office/officeart/2005/8/layout/matrix1"/>
    <dgm:cxn modelId="{6FDEDC8C-007E-42C8-9CEF-0712DA87DC19}" type="presParOf" srcId="{BDC05FC1-9B8A-4122-B823-8B2BDBBAD920}" destId="{C98BBA08-F025-46F2-8F9B-90FB89770F93}" srcOrd="3" destOrd="0" presId="urn:microsoft.com/office/officeart/2005/8/layout/matrix1"/>
    <dgm:cxn modelId="{B1C12721-079E-42BC-B31F-0F617F9E2F57}" type="presParOf" srcId="{BDC05FC1-9B8A-4122-B823-8B2BDBBAD920}" destId="{A1E253D7-1ECA-415E-B7E7-EC080AC9CBD7}" srcOrd="4" destOrd="0" presId="urn:microsoft.com/office/officeart/2005/8/layout/matrix1"/>
    <dgm:cxn modelId="{EAF2BB26-F02D-456F-AB1E-7315527D7F8A}" type="presParOf" srcId="{BDC05FC1-9B8A-4122-B823-8B2BDBBAD920}" destId="{6EC2C74D-671D-4072-82CD-CDF020B32215}" srcOrd="5" destOrd="0" presId="urn:microsoft.com/office/officeart/2005/8/layout/matrix1"/>
    <dgm:cxn modelId="{1D6051FD-D44C-4856-961A-3661AAFDECF8}" type="presParOf" srcId="{BDC05FC1-9B8A-4122-B823-8B2BDBBAD920}" destId="{94B6E3D7-1CC9-4C2E-A83F-CCC537EBF8E9}" srcOrd="6" destOrd="0" presId="urn:microsoft.com/office/officeart/2005/8/layout/matrix1"/>
    <dgm:cxn modelId="{DAD6F09A-A5A4-4918-B2BF-83FAE8424E16}" type="presParOf" srcId="{BDC05FC1-9B8A-4122-B823-8B2BDBBAD920}" destId="{1D89825E-45CB-4A89-9C6F-8A898FA4385F}" srcOrd="7" destOrd="0" presId="urn:microsoft.com/office/officeart/2005/8/layout/matrix1"/>
    <dgm:cxn modelId="{897BD665-697D-442D-8AE3-C15061ED1D47}" type="presParOf" srcId="{BAA254C6-1B96-4F86-BB5B-D1478574E140}" destId="{AC28F2A4-2264-4F81-A40B-0DAC64FF6B5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01C80-103B-4896-B70F-A5EA53E67216}">
      <dsp:nvSpPr>
        <dsp:cNvPr id="0" name=""/>
        <dsp:cNvSpPr/>
      </dsp:nvSpPr>
      <dsp:spPr>
        <a:xfrm rot="16200000">
          <a:off x="567782" y="-567782"/>
          <a:ext cx="2584665" cy="3720230"/>
        </a:xfrm>
        <a:prstGeom prst="round1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GB" sz="4000" i="1" kern="1200" dirty="0"/>
            <a:t>Action Research</a:t>
          </a:r>
        </a:p>
      </dsp:txBody>
      <dsp:txXfrm rot="5400000">
        <a:off x="0" y="0"/>
        <a:ext cx="3720230" cy="1938499"/>
      </dsp:txXfrm>
    </dsp:sp>
    <dsp:sp modelId="{4A169C94-358E-4150-811B-4A4665870384}">
      <dsp:nvSpPr>
        <dsp:cNvPr id="0" name=""/>
        <dsp:cNvSpPr/>
      </dsp:nvSpPr>
      <dsp:spPr>
        <a:xfrm>
          <a:off x="3720230" y="0"/>
          <a:ext cx="3720230" cy="2584665"/>
        </a:xfrm>
        <a:prstGeom prst="round1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GB" sz="4000" i="1" kern="1200" dirty="0"/>
            <a:t>Research Active Region</a:t>
          </a:r>
        </a:p>
      </dsp:txBody>
      <dsp:txXfrm>
        <a:off x="3720230" y="0"/>
        <a:ext cx="3720230" cy="1938499"/>
      </dsp:txXfrm>
    </dsp:sp>
    <dsp:sp modelId="{A1E253D7-1ECA-415E-B7E7-EC080AC9CBD7}">
      <dsp:nvSpPr>
        <dsp:cNvPr id="0" name=""/>
        <dsp:cNvSpPr/>
      </dsp:nvSpPr>
      <dsp:spPr>
        <a:xfrm rot="10800000">
          <a:off x="0" y="2584665"/>
          <a:ext cx="3720230" cy="258466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GB" sz="4000" i="1" kern="1200" dirty="0"/>
            <a:t>For Everyone</a:t>
          </a:r>
        </a:p>
        <a:p>
          <a:pPr marL="0" lvl="0" indent="0" algn="ctr" defTabSz="1778000">
            <a:lnSpc>
              <a:spcPct val="90000"/>
            </a:lnSpc>
            <a:spcBef>
              <a:spcPct val="0"/>
            </a:spcBef>
            <a:spcAft>
              <a:spcPct val="35000"/>
            </a:spcAft>
            <a:buNone/>
          </a:pPr>
          <a:endParaRPr lang="en-GB" sz="4000" i="1" kern="1200" dirty="0"/>
        </a:p>
      </dsp:txBody>
      <dsp:txXfrm rot="10800000">
        <a:off x="0" y="3230831"/>
        <a:ext cx="3720230" cy="1938499"/>
      </dsp:txXfrm>
    </dsp:sp>
    <dsp:sp modelId="{94B6E3D7-1CC9-4C2E-A83F-CCC537EBF8E9}">
      <dsp:nvSpPr>
        <dsp:cNvPr id="0" name=""/>
        <dsp:cNvSpPr/>
      </dsp:nvSpPr>
      <dsp:spPr>
        <a:xfrm rot="5400000">
          <a:off x="4288012" y="2016883"/>
          <a:ext cx="2584665" cy="3720230"/>
        </a:xfrm>
        <a:prstGeom prst="round1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GB" sz="4000" i="1" kern="1200" dirty="0"/>
            <a:t>Shaped by People</a:t>
          </a:r>
        </a:p>
      </dsp:txBody>
      <dsp:txXfrm rot="-5400000">
        <a:off x="3720230" y="3230831"/>
        <a:ext cx="3720230" cy="1938499"/>
      </dsp:txXfrm>
    </dsp:sp>
    <dsp:sp modelId="{AC28F2A4-2264-4F81-A40B-0DAC64FF6B56}">
      <dsp:nvSpPr>
        <dsp:cNvPr id="0" name=""/>
        <dsp:cNvSpPr/>
      </dsp:nvSpPr>
      <dsp:spPr>
        <a:xfrm>
          <a:off x="2604160" y="1938499"/>
          <a:ext cx="2232138" cy="1292332"/>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kern="1200" dirty="0"/>
            <a:t>Impact</a:t>
          </a:r>
        </a:p>
      </dsp:txBody>
      <dsp:txXfrm>
        <a:off x="2667246" y="2001585"/>
        <a:ext cx="2105966" cy="1166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01C80-103B-4896-B70F-A5EA53E67216}">
      <dsp:nvSpPr>
        <dsp:cNvPr id="0" name=""/>
        <dsp:cNvSpPr/>
      </dsp:nvSpPr>
      <dsp:spPr>
        <a:xfrm rot="16200000">
          <a:off x="567782" y="-567782"/>
          <a:ext cx="2584665" cy="3720230"/>
        </a:xfrm>
        <a:prstGeom prst="round1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GB" sz="3400" i="1" kern="1200" dirty="0"/>
            <a:t>Action Research</a:t>
          </a:r>
        </a:p>
      </dsp:txBody>
      <dsp:txXfrm rot="5400000">
        <a:off x="0" y="0"/>
        <a:ext cx="3720230" cy="1938499"/>
      </dsp:txXfrm>
    </dsp:sp>
    <dsp:sp modelId="{4A169C94-358E-4150-811B-4A4665870384}">
      <dsp:nvSpPr>
        <dsp:cNvPr id="0" name=""/>
        <dsp:cNvSpPr/>
      </dsp:nvSpPr>
      <dsp:spPr>
        <a:xfrm>
          <a:off x="3720230" y="0"/>
          <a:ext cx="3720230" cy="2584665"/>
        </a:xfrm>
        <a:prstGeom prst="round1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GB" sz="3400" i="1" kern="1200" dirty="0"/>
            <a:t>Research Active Region</a:t>
          </a:r>
        </a:p>
      </dsp:txBody>
      <dsp:txXfrm>
        <a:off x="3720230" y="0"/>
        <a:ext cx="3720230" cy="1938499"/>
      </dsp:txXfrm>
    </dsp:sp>
    <dsp:sp modelId="{A1E253D7-1ECA-415E-B7E7-EC080AC9CBD7}">
      <dsp:nvSpPr>
        <dsp:cNvPr id="0" name=""/>
        <dsp:cNvSpPr/>
      </dsp:nvSpPr>
      <dsp:spPr>
        <a:xfrm rot="10800000">
          <a:off x="0" y="2584665"/>
          <a:ext cx="3720230" cy="258466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GB" sz="3400" i="1" kern="1200" dirty="0"/>
            <a:t>For Everyone</a:t>
          </a:r>
        </a:p>
        <a:p>
          <a:pPr marL="0" lvl="0" indent="0" algn="ctr" defTabSz="1511300">
            <a:lnSpc>
              <a:spcPct val="90000"/>
            </a:lnSpc>
            <a:spcBef>
              <a:spcPct val="0"/>
            </a:spcBef>
            <a:spcAft>
              <a:spcPct val="35000"/>
            </a:spcAft>
            <a:buNone/>
          </a:pPr>
          <a:endParaRPr lang="en-GB" sz="3400" i="1" kern="1200" dirty="0"/>
        </a:p>
      </dsp:txBody>
      <dsp:txXfrm rot="10800000">
        <a:off x="0" y="3230831"/>
        <a:ext cx="3720230" cy="1938499"/>
      </dsp:txXfrm>
    </dsp:sp>
    <dsp:sp modelId="{94B6E3D7-1CC9-4C2E-A83F-CCC537EBF8E9}">
      <dsp:nvSpPr>
        <dsp:cNvPr id="0" name=""/>
        <dsp:cNvSpPr/>
      </dsp:nvSpPr>
      <dsp:spPr>
        <a:xfrm rot="5400000">
          <a:off x="4288012" y="2016883"/>
          <a:ext cx="2584665" cy="3720230"/>
        </a:xfrm>
        <a:prstGeom prst="round1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GB" sz="3400" i="1" kern="1200" dirty="0"/>
            <a:t>Shaped by People</a:t>
          </a:r>
        </a:p>
      </dsp:txBody>
      <dsp:txXfrm rot="-5400000">
        <a:off x="3720230" y="3230831"/>
        <a:ext cx="3720230" cy="1938499"/>
      </dsp:txXfrm>
    </dsp:sp>
    <dsp:sp modelId="{AC28F2A4-2264-4F81-A40B-0DAC64FF6B56}">
      <dsp:nvSpPr>
        <dsp:cNvPr id="0" name=""/>
        <dsp:cNvSpPr/>
      </dsp:nvSpPr>
      <dsp:spPr>
        <a:xfrm>
          <a:off x="1427969" y="1766173"/>
          <a:ext cx="4584521" cy="1636984"/>
        </a:xfrm>
        <a:prstGeom prst="round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Impact</a:t>
          </a:r>
        </a:p>
        <a:p>
          <a:pPr marL="0" lvl="0" indent="0" algn="ctr" defTabSz="1511300">
            <a:lnSpc>
              <a:spcPct val="90000"/>
            </a:lnSpc>
            <a:spcBef>
              <a:spcPct val="0"/>
            </a:spcBef>
            <a:spcAft>
              <a:spcPct val="35000"/>
            </a:spcAft>
            <a:buNone/>
          </a:pPr>
          <a:r>
            <a:rPr lang="en-GB" sz="3400" kern="1200" dirty="0"/>
            <a:t>Research Excellence</a:t>
          </a:r>
        </a:p>
      </dsp:txBody>
      <dsp:txXfrm>
        <a:off x="1507880" y="1846084"/>
        <a:ext cx="4424699" cy="1477162"/>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6"/>
          </a:xfrm>
          <a:prstGeom prst="rect">
            <a:avLst/>
          </a:prstGeom>
        </p:spPr>
        <p:txBody>
          <a:bodyPr vert="horz" lIns="95571" tIns="47786" rIns="95571" bIns="47786" rtlCol="0"/>
          <a:lstStyle>
            <a:lvl1pPr algn="l">
              <a:defRPr sz="1300"/>
            </a:lvl1pPr>
          </a:lstStyle>
          <a:p>
            <a:endParaRPr lang="en-GB"/>
          </a:p>
        </p:txBody>
      </p:sp>
      <p:sp>
        <p:nvSpPr>
          <p:cNvPr id="3" name="Date Placeholder 2"/>
          <p:cNvSpPr>
            <a:spLocks noGrp="1"/>
          </p:cNvSpPr>
          <p:nvPr>
            <p:ph type="dt" idx="1"/>
          </p:nvPr>
        </p:nvSpPr>
        <p:spPr>
          <a:xfrm>
            <a:off x="3850442" y="0"/>
            <a:ext cx="2945659" cy="498136"/>
          </a:xfrm>
          <a:prstGeom prst="rect">
            <a:avLst/>
          </a:prstGeom>
        </p:spPr>
        <p:txBody>
          <a:bodyPr vert="horz" lIns="95571" tIns="47786" rIns="95571" bIns="47786" rtlCol="0"/>
          <a:lstStyle>
            <a:lvl1pPr algn="r">
              <a:defRPr sz="1300"/>
            </a:lvl1pPr>
          </a:lstStyle>
          <a:p>
            <a:fld id="{36544099-9DAD-4F79-B2BF-6037798085B5}" type="datetimeFigureOut">
              <a:rPr lang="en-GB" smtClean="0"/>
              <a:t>16/10/2025</a:t>
            </a:fld>
            <a:endParaRPr lang="en-GB"/>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5571" tIns="47786" rIns="95571" bIns="47786" rtlCol="0" anchor="ctr"/>
          <a:lstStyle/>
          <a:p>
            <a:endParaRPr lang="en-GB"/>
          </a:p>
        </p:txBody>
      </p:sp>
      <p:sp>
        <p:nvSpPr>
          <p:cNvPr id="5" name="Notes Placeholder 4"/>
          <p:cNvSpPr>
            <a:spLocks noGrp="1"/>
          </p:cNvSpPr>
          <p:nvPr>
            <p:ph type="body" sz="quarter" idx="3"/>
          </p:nvPr>
        </p:nvSpPr>
        <p:spPr>
          <a:xfrm>
            <a:off x="679768" y="4777959"/>
            <a:ext cx="5438140" cy="3909238"/>
          </a:xfrm>
          <a:prstGeom prst="rect">
            <a:avLst/>
          </a:prstGeom>
        </p:spPr>
        <p:txBody>
          <a:bodyPr vert="horz" lIns="95571" tIns="47786" rIns="95571" bIns="477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3"/>
            <a:ext cx="2945659" cy="498134"/>
          </a:xfrm>
          <a:prstGeom prst="rect">
            <a:avLst/>
          </a:prstGeom>
        </p:spPr>
        <p:txBody>
          <a:bodyPr vert="horz" lIns="95571" tIns="47786" rIns="95571" bIns="47786" rtlCol="0" anchor="b"/>
          <a:lstStyle>
            <a:lvl1pPr algn="l">
              <a:defRPr sz="1300"/>
            </a:lvl1pPr>
          </a:lstStyle>
          <a:p>
            <a:endParaRPr lang="en-GB"/>
          </a:p>
        </p:txBody>
      </p:sp>
      <p:sp>
        <p:nvSpPr>
          <p:cNvPr id="7" name="Slide Number Placeholder 6"/>
          <p:cNvSpPr>
            <a:spLocks noGrp="1"/>
          </p:cNvSpPr>
          <p:nvPr>
            <p:ph type="sldNum" sz="quarter" idx="5"/>
          </p:nvPr>
        </p:nvSpPr>
        <p:spPr>
          <a:xfrm>
            <a:off x="3850442" y="9430093"/>
            <a:ext cx="2945659" cy="498134"/>
          </a:xfrm>
          <a:prstGeom prst="rect">
            <a:avLst/>
          </a:prstGeom>
        </p:spPr>
        <p:txBody>
          <a:bodyPr vert="horz" lIns="95571" tIns="47786" rIns="95571" bIns="47786" rtlCol="0" anchor="b"/>
          <a:lstStyle>
            <a:lvl1pPr algn="r">
              <a:defRPr sz="1300"/>
            </a:lvl1pPr>
          </a:lstStyle>
          <a:p>
            <a:fld id="{7E21EB83-E399-423A-9F28-2CDB4EFEF0EF}" type="slidenum">
              <a:rPr lang="en-GB" smtClean="0"/>
              <a:t>‹#›</a:t>
            </a:fld>
            <a:endParaRPr lang="en-GB"/>
          </a:p>
        </p:txBody>
      </p:sp>
    </p:spTree>
    <p:extLst>
      <p:ext uri="{BB962C8B-B14F-4D97-AF65-F5344CB8AC3E}">
        <p14:creationId xmlns:p14="http://schemas.microsoft.com/office/powerpoint/2010/main" val="118206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21EB83-E399-423A-9F28-2CDB4EFEF0EF}" type="slidenum">
              <a:rPr lang="en-GB" smtClean="0"/>
              <a:t>1</a:t>
            </a:fld>
            <a:endParaRPr lang="en-GB"/>
          </a:p>
        </p:txBody>
      </p:sp>
    </p:spTree>
    <p:extLst>
      <p:ext uri="{BB962C8B-B14F-4D97-AF65-F5344CB8AC3E}">
        <p14:creationId xmlns:p14="http://schemas.microsoft.com/office/powerpoint/2010/main" val="2889800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a:p>
            <a:endParaRPr lang="en-GB" dirty="0"/>
          </a:p>
          <a:p>
            <a:endParaRPr lang="en-GB" dirty="0"/>
          </a:p>
        </p:txBody>
      </p:sp>
      <p:sp>
        <p:nvSpPr>
          <p:cNvPr id="4" name="Slide Number Placeholder 3"/>
          <p:cNvSpPr>
            <a:spLocks noGrp="1"/>
          </p:cNvSpPr>
          <p:nvPr>
            <p:ph type="sldNum" sz="quarter" idx="5"/>
          </p:nvPr>
        </p:nvSpPr>
        <p:spPr/>
        <p:txBody>
          <a:bodyPr/>
          <a:lstStyle/>
          <a:p>
            <a:pPr defTabSz="904342">
              <a:defRPr/>
            </a:pPr>
            <a:fld id="{0FD39067-8DA6-42B2-93E9-62730AFE0611}" type="slidenum">
              <a:rPr lang="en-GB" sz="1200">
                <a:solidFill>
                  <a:prstClr val="black"/>
                </a:solidFill>
                <a:latin typeface="Calibri" panose="020F0502020204030204"/>
              </a:rPr>
              <a:pPr defTabSz="904342">
                <a:defRPr/>
              </a:pPr>
              <a:t>16</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273349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04342">
              <a:defRPr/>
            </a:pPr>
            <a:fld id="{7E21EB83-E399-423A-9F28-2CDB4EFEF0EF}" type="slidenum">
              <a:rPr lang="en-GB" sz="1200">
                <a:solidFill>
                  <a:prstClr val="black"/>
                </a:solidFill>
                <a:latin typeface="Calibri" panose="020F0502020204030204"/>
              </a:rPr>
              <a:pPr defTabSz="904342">
                <a:defRPr/>
              </a:pPr>
              <a:t>18</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1607376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04342">
              <a:defRPr/>
            </a:pPr>
            <a:fld id="{7E21EB83-E399-423A-9F28-2CDB4EFEF0EF}" type="slidenum">
              <a:rPr lang="en-GB" sz="1200">
                <a:solidFill>
                  <a:prstClr val="black"/>
                </a:solidFill>
                <a:latin typeface="Calibri" panose="020F0502020204030204"/>
              </a:rPr>
              <a:pPr defTabSz="904342">
                <a:defRPr/>
              </a:pPr>
              <a:t>19</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385545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04342">
              <a:defRPr/>
            </a:pPr>
            <a:fld id="{7E21EB83-E399-423A-9F28-2CDB4EFEF0EF}" type="slidenum">
              <a:rPr lang="en-GB" sz="1200">
                <a:solidFill>
                  <a:prstClr val="black"/>
                </a:solidFill>
                <a:latin typeface="Calibri" panose="020F0502020204030204"/>
              </a:rPr>
              <a:pPr defTabSz="904342">
                <a:defRPr/>
              </a:pPr>
              <a:t>20</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3847450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04342">
              <a:defRPr/>
            </a:pPr>
            <a:fld id="{7E21EB83-E399-423A-9F28-2CDB4EFEF0EF}" type="slidenum">
              <a:rPr lang="en-GB" sz="1200">
                <a:solidFill>
                  <a:prstClr val="black"/>
                </a:solidFill>
                <a:latin typeface="Calibri" panose="020F0502020204030204"/>
              </a:rPr>
              <a:pPr defTabSz="904342">
                <a:defRPr/>
              </a:pPr>
              <a:t>21</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1201255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0A300-DD97-D74D-06FD-C7545DA5C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9D29C-F5E4-CFEC-9372-66A25828F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D73CC-FCB4-51C8-896F-8A4CDCC1F6C9}"/>
              </a:ext>
            </a:extLst>
          </p:cNvPr>
          <p:cNvSpPr>
            <a:spLocks noGrp="1"/>
          </p:cNvSpPr>
          <p:nvPr>
            <p:ph type="body" idx="1"/>
          </p:nvPr>
        </p:nvSpPr>
        <p:spPr/>
        <p:txBody>
          <a:bodyPr/>
          <a:lstStyle/>
          <a:p>
            <a:endParaRPr lang="en-GB" dirty="0"/>
          </a:p>
          <a:p>
            <a:endParaRPr lang="en-GB" dirty="0"/>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DED2905A-BCD3-E5A8-ED22-04BBEA92E9B4}"/>
              </a:ext>
            </a:extLst>
          </p:cNvPr>
          <p:cNvSpPr>
            <a:spLocks noGrp="1"/>
          </p:cNvSpPr>
          <p:nvPr>
            <p:ph type="sldNum" sz="quarter" idx="5"/>
          </p:nvPr>
        </p:nvSpPr>
        <p:spPr/>
        <p:txBody>
          <a:bodyPr/>
          <a:lstStyle/>
          <a:p>
            <a:pPr defTabSz="904342">
              <a:defRPr/>
            </a:pPr>
            <a:fld id="{993E5EF1-1856-4CFA-A5F6-BC7E4E6C7906}" type="slidenum">
              <a:rPr lang="en-GB" sz="1200">
                <a:solidFill>
                  <a:prstClr val="black"/>
                </a:solidFill>
                <a:latin typeface="Calibri" panose="020F0502020204030204"/>
              </a:rPr>
              <a:pPr defTabSz="904342">
                <a:defRPr/>
              </a:pPr>
              <a:t>23</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1665605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718A6-91AA-F465-A222-2BF6CAF75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FF342-9EA7-27AC-131D-123C72833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5C2A3-1C23-0A34-28F1-AC2F242D2A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B526378-4AE1-139A-2A8B-DFA2C61BE2CB}"/>
              </a:ext>
            </a:extLst>
          </p:cNvPr>
          <p:cNvSpPr>
            <a:spLocks noGrp="1"/>
          </p:cNvSpPr>
          <p:nvPr>
            <p:ph type="sldNum" sz="quarter" idx="5"/>
          </p:nvPr>
        </p:nvSpPr>
        <p:spPr/>
        <p:txBody>
          <a:bodyPr/>
          <a:lstStyle/>
          <a:p>
            <a:pPr defTabSz="904342">
              <a:defRPr/>
            </a:pPr>
            <a:fld id="{993E5EF1-1856-4CFA-A5F6-BC7E4E6C7906}" type="slidenum">
              <a:rPr lang="en-GB" sz="1200">
                <a:solidFill>
                  <a:prstClr val="black"/>
                </a:solidFill>
                <a:latin typeface="Calibri" panose="020F0502020204030204"/>
              </a:rPr>
              <a:pPr defTabSz="904342">
                <a:defRPr/>
              </a:pPr>
              <a:t>24</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3226133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04342">
              <a:defRPr/>
            </a:pPr>
            <a:fld id="{3E5BDD99-E0B0-45CF-86E5-0C12C94E08EA}" type="slidenum">
              <a:rPr lang="en-GB" altLang="en-US" sz="1200">
                <a:solidFill>
                  <a:prstClr val="black"/>
                </a:solidFill>
                <a:latin typeface="Calibri" panose="020F0502020204030204"/>
              </a:rPr>
              <a:pPr defTabSz="904342">
                <a:defRPr/>
              </a:pPr>
              <a:t>25</a:t>
            </a:fld>
            <a:endParaRPr lang="en-GB" altLang="en-US" sz="1200" dirty="0">
              <a:solidFill>
                <a:prstClr val="black"/>
              </a:solidFill>
              <a:latin typeface="Calibri" panose="020F0502020204030204"/>
            </a:endParaRPr>
          </a:p>
        </p:txBody>
      </p:sp>
    </p:spTree>
    <p:extLst>
      <p:ext uri="{BB962C8B-B14F-4D97-AF65-F5344CB8AC3E}">
        <p14:creationId xmlns:p14="http://schemas.microsoft.com/office/powerpoint/2010/main" val="3232943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mj-lt"/>
            </a:endParaRPr>
          </a:p>
        </p:txBody>
      </p:sp>
      <p:sp>
        <p:nvSpPr>
          <p:cNvPr id="4" name="Slide Number Placeholder 3"/>
          <p:cNvSpPr>
            <a:spLocks noGrp="1"/>
          </p:cNvSpPr>
          <p:nvPr>
            <p:ph type="sldNum" sz="quarter" idx="5"/>
          </p:nvPr>
        </p:nvSpPr>
        <p:spPr/>
        <p:txBody>
          <a:bodyPr/>
          <a:lstStyle/>
          <a:p>
            <a:fld id="{7E21EB83-E399-423A-9F28-2CDB4EFEF0EF}" type="slidenum">
              <a:rPr lang="en-GB" smtClean="0"/>
              <a:t>27</a:t>
            </a:fld>
            <a:endParaRPr lang="en-GB"/>
          </a:p>
        </p:txBody>
      </p:sp>
    </p:spTree>
    <p:extLst>
      <p:ext uri="{BB962C8B-B14F-4D97-AF65-F5344CB8AC3E}">
        <p14:creationId xmlns:p14="http://schemas.microsoft.com/office/powerpoint/2010/main" val="322795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1C89B-B509-DE87-AFFB-52495FBF6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F6CBF-FA29-3A01-26A0-94291AD2F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06518-BF7F-B29A-2B0B-4F0940101505}"/>
              </a:ext>
            </a:extLst>
          </p:cNvPr>
          <p:cNvSpPr>
            <a:spLocks noGrp="1"/>
          </p:cNvSpPr>
          <p:nvPr>
            <p:ph type="body" idx="1"/>
          </p:nvPr>
        </p:nvSpPr>
        <p:spPr/>
        <p:txBody>
          <a:bodyPr/>
          <a:lstStyle/>
          <a:p>
            <a:endParaRPr lang="en-GB" sz="1000" dirty="0">
              <a:latin typeface="+mj-lt"/>
            </a:endParaRPr>
          </a:p>
        </p:txBody>
      </p:sp>
      <p:sp>
        <p:nvSpPr>
          <p:cNvPr id="4" name="Slide Number Placeholder 3">
            <a:extLst>
              <a:ext uri="{FF2B5EF4-FFF2-40B4-BE49-F238E27FC236}">
                <a16:creationId xmlns:a16="http://schemas.microsoft.com/office/drawing/2014/main" id="{97AAF64A-0791-3CE0-5DE1-492530E4E0C4}"/>
              </a:ext>
            </a:extLst>
          </p:cNvPr>
          <p:cNvSpPr>
            <a:spLocks noGrp="1"/>
          </p:cNvSpPr>
          <p:nvPr>
            <p:ph type="sldNum" sz="quarter" idx="5"/>
          </p:nvPr>
        </p:nvSpPr>
        <p:spPr/>
        <p:txBody>
          <a:bodyPr/>
          <a:lstStyle/>
          <a:p>
            <a:fld id="{7E21EB83-E399-423A-9F28-2CDB4EFEF0EF}" type="slidenum">
              <a:rPr lang="en-GB" smtClean="0"/>
              <a:t>28</a:t>
            </a:fld>
            <a:endParaRPr lang="en-GB"/>
          </a:p>
        </p:txBody>
      </p:sp>
    </p:spTree>
    <p:extLst>
      <p:ext uri="{BB962C8B-B14F-4D97-AF65-F5344CB8AC3E}">
        <p14:creationId xmlns:p14="http://schemas.microsoft.com/office/powerpoint/2010/main" val="283824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21EB83-E399-423A-9F28-2CDB4EFEF0EF}" type="slidenum">
              <a:rPr lang="en-GB" smtClean="0"/>
              <a:t>2</a:t>
            </a:fld>
            <a:endParaRPr lang="en-GB"/>
          </a:p>
        </p:txBody>
      </p:sp>
    </p:spTree>
    <p:extLst>
      <p:ext uri="{BB962C8B-B14F-4D97-AF65-F5344CB8AC3E}">
        <p14:creationId xmlns:p14="http://schemas.microsoft.com/office/powerpoint/2010/main" val="958190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122F7-C152-56A2-979C-2EE7C79B7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23380-D7C9-CE9D-2157-8036006CD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4077C9-996D-575B-6D50-24C7CEA27E91}"/>
              </a:ext>
            </a:extLst>
          </p:cNvPr>
          <p:cNvSpPr>
            <a:spLocks noGrp="1"/>
          </p:cNvSpPr>
          <p:nvPr>
            <p:ph type="body" idx="1"/>
          </p:nvPr>
        </p:nvSpPr>
        <p:spPr/>
        <p:txBody>
          <a:bodyPr/>
          <a:lstStyle/>
          <a:p>
            <a:pPr marL="0" indent="0">
              <a:buFont typeface="Arial" panose="020B0604020202020204" pitchFamily="34" charset="0"/>
              <a:buNone/>
            </a:pPr>
            <a:endParaRPr lang="en-GB" sz="1000" dirty="0">
              <a:latin typeface="+mj-lt"/>
            </a:endParaRPr>
          </a:p>
        </p:txBody>
      </p:sp>
      <p:sp>
        <p:nvSpPr>
          <p:cNvPr id="4" name="Slide Number Placeholder 3">
            <a:extLst>
              <a:ext uri="{FF2B5EF4-FFF2-40B4-BE49-F238E27FC236}">
                <a16:creationId xmlns:a16="http://schemas.microsoft.com/office/drawing/2014/main" id="{0BE19E39-2479-48A1-BAE5-5B5414434392}"/>
              </a:ext>
            </a:extLst>
          </p:cNvPr>
          <p:cNvSpPr>
            <a:spLocks noGrp="1"/>
          </p:cNvSpPr>
          <p:nvPr>
            <p:ph type="sldNum" sz="quarter" idx="5"/>
          </p:nvPr>
        </p:nvSpPr>
        <p:spPr/>
        <p:txBody>
          <a:bodyPr/>
          <a:lstStyle/>
          <a:p>
            <a:fld id="{7E21EB83-E399-423A-9F28-2CDB4EFEF0EF}" type="slidenum">
              <a:rPr lang="en-GB" smtClean="0"/>
              <a:t>29</a:t>
            </a:fld>
            <a:endParaRPr lang="en-GB"/>
          </a:p>
        </p:txBody>
      </p:sp>
    </p:spTree>
    <p:extLst>
      <p:ext uri="{BB962C8B-B14F-4D97-AF65-F5344CB8AC3E}">
        <p14:creationId xmlns:p14="http://schemas.microsoft.com/office/powerpoint/2010/main" val="2021781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05A20-70D6-5B56-391F-84728B69C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398A4-B28E-DD26-0778-593F093AF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B15AF-462E-FA73-E7A4-9D4655199D03}"/>
              </a:ext>
            </a:extLst>
          </p:cNvPr>
          <p:cNvSpPr>
            <a:spLocks noGrp="1"/>
          </p:cNvSpPr>
          <p:nvPr>
            <p:ph type="body" idx="1"/>
          </p:nvPr>
        </p:nvSpPr>
        <p:spPr/>
        <p:txBody>
          <a:bodyPr/>
          <a:lstStyle/>
          <a:p>
            <a:r>
              <a:rPr lang="en-GB" sz="1000" dirty="0">
                <a:solidFill>
                  <a:srgbClr val="0B0C0C"/>
                </a:solidFill>
                <a:latin typeface="+mj-lt"/>
              </a:rPr>
              <a:t>Must fit with YCR’s Objectives: the advancement of health or the saving of lives by undertaking research and other relevant activities in the Yorkshire region or elsewhere to help people avoid, survive or cope with cancer.</a:t>
            </a:r>
            <a:endParaRPr lang="en-GB" sz="1000" dirty="0">
              <a:latin typeface="+mj-lt"/>
            </a:endParaRPr>
          </a:p>
          <a:p>
            <a:pPr defTabSz="955708">
              <a:defRPr/>
            </a:pPr>
            <a:endParaRPr lang="en-GB" sz="1000" dirty="0">
              <a:latin typeface="+mj-lt"/>
            </a:endParaRPr>
          </a:p>
          <a:p>
            <a:pPr defTabSz="955708">
              <a:defRPr/>
            </a:pPr>
            <a:r>
              <a:rPr lang="en-GB" sz="1000" dirty="0">
                <a:latin typeface="+mj-lt"/>
              </a:rPr>
              <a:t>Need to fit in with the strategy themes</a:t>
            </a:r>
          </a:p>
          <a:p>
            <a:pPr defTabSz="955708">
              <a:defRPr/>
            </a:pPr>
            <a:endParaRPr lang="en-GB" sz="1000" dirty="0">
              <a:latin typeface="+mj-lt"/>
            </a:endParaRPr>
          </a:p>
          <a:p>
            <a:pPr defTabSz="955708">
              <a:defRPr/>
            </a:pPr>
            <a:r>
              <a:rPr lang="en-GB" sz="1000" dirty="0">
                <a:latin typeface="+mj-lt"/>
                <a:cs typeface="Arial" panose="020B0604020202020204" pitchFamily="34" charset="0"/>
              </a:rPr>
              <a:t>No formal costings needed for internal review process </a:t>
            </a:r>
          </a:p>
          <a:p>
            <a:pPr marL="179195" indent="-179195" defTabSz="955708">
              <a:buFont typeface="Arial" panose="020B0604020202020204" pitchFamily="34" charset="0"/>
              <a:buChar char="•"/>
              <a:defRPr/>
            </a:pPr>
            <a:r>
              <a:rPr lang="en-GB" sz="1000" dirty="0">
                <a:latin typeface="+mj-lt"/>
                <a:cs typeface="Arial" panose="020B0604020202020204" pitchFamily="34" charset="0"/>
              </a:rPr>
              <a:t>need sufficient information to allow reviewers to judge the approximate costs, the appropriateness of these and value for money of the proposal</a:t>
            </a:r>
          </a:p>
          <a:p>
            <a:pPr marL="179195" indent="-179195" defTabSz="955708">
              <a:buFont typeface="Arial" panose="020B0604020202020204" pitchFamily="34" charset="0"/>
              <a:buChar char="•"/>
              <a:defRPr/>
            </a:pPr>
            <a:r>
              <a:rPr lang="en-GB" sz="1000" dirty="0">
                <a:latin typeface="+mj-lt"/>
                <a:cs typeface="Arial" panose="020B0604020202020204" pitchFamily="34" charset="0"/>
              </a:rPr>
              <a:t>Use costing spreadsheet provided to help with this (just use the figures for the different grades on the form)</a:t>
            </a:r>
          </a:p>
          <a:p>
            <a:pPr marL="179195" indent="-179195" defTabSz="955708">
              <a:buFont typeface="Arial" panose="020B0604020202020204" pitchFamily="34" charset="0"/>
              <a:buChar char="•"/>
              <a:defRPr/>
            </a:pPr>
            <a:r>
              <a:rPr lang="en-GB" sz="1000" dirty="0">
                <a:latin typeface="+mj-lt"/>
                <a:cs typeface="Arial" panose="020B0604020202020204" pitchFamily="34" charset="0"/>
              </a:rPr>
              <a:t>Include STH costs – again, not required in detail at this stage</a:t>
            </a:r>
          </a:p>
          <a:p>
            <a:pPr marL="179195" indent="-179195" defTabSz="955708">
              <a:buFont typeface="Arial" panose="020B0604020202020204" pitchFamily="34" charset="0"/>
              <a:buChar char="•"/>
              <a:defRPr/>
            </a:pPr>
            <a:r>
              <a:rPr lang="en-GB" sz="1000" dirty="0">
                <a:latin typeface="+mj-lt"/>
                <a:cs typeface="Arial" panose="020B0604020202020204" pitchFamily="34" charset="0"/>
              </a:rPr>
              <a:t>Need to know STH involvement early to prevent problems later on with sponsorship/governance</a:t>
            </a:r>
          </a:p>
          <a:p>
            <a:endParaRPr lang="en-GB" sz="1000" dirty="0">
              <a:latin typeface="+mj-lt"/>
            </a:endParaRPr>
          </a:p>
          <a:p>
            <a:r>
              <a:rPr lang="en-GB" sz="1000" dirty="0">
                <a:latin typeface="+mj-lt"/>
              </a:rPr>
              <a:t>Streams were set by the Cancer Research Executive and agreed by Cancer Oversight Board as the main priorities</a:t>
            </a:r>
          </a:p>
        </p:txBody>
      </p:sp>
      <p:sp>
        <p:nvSpPr>
          <p:cNvPr id="4" name="Slide Number Placeholder 3">
            <a:extLst>
              <a:ext uri="{FF2B5EF4-FFF2-40B4-BE49-F238E27FC236}">
                <a16:creationId xmlns:a16="http://schemas.microsoft.com/office/drawing/2014/main" id="{3FE1EB76-5687-073A-79A0-1FCF39E86317}"/>
              </a:ext>
            </a:extLst>
          </p:cNvPr>
          <p:cNvSpPr>
            <a:spLocks noGrp="1"/>
          </p:cNvSpPr>
          <p:nvPr>
            <p:ph type="sldNum" sz="quarter" idx="5"/>
          </p:nvPr>
        </p:nvSpPr>
        <p:spPr/>
        <p:txBody>
          <a:bodyPr/>
          <a:lstStyle/>
          <a:p>
            <a:fld id="{7E21EB83-E399-423A-9F28-2CDB4EFEF0EF}" type="slidenum">
              <a:rPr lang="en-GB" smtClean="0"/>
              <a:t>30</a:t>
            </a:fld>
            <a:endParaRPr lang="en-GB"/>
          </a:p>
        </p:txBody>
      </p:sp>
    </p:spTree>
    <p:extLst>
      <p:ext uri="{BB962C8B-B14F-4D97-AF65-F5344CB8AC3E}">
        <p14:creationId xmlns:p14="http://schemas.microsoft.com/office/powerpoint/2010/main" val="3093943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mj-lt"/>
              </a:rPr>
              <a:t>Proposals may align with one or a number of the themes – applicants should know which of these fit with their proposal.  </a:t>
            </a:r>
          </a:p>
          <a:p>
            <a:endParaRPr lang="en-GB" sz="1000" dirty="0">
              <a:latin typeface="+mj-lt"/>
            </a:endParaRPr>
          </a:p>
          <a:p>
            <a:pPr defTabSz="955708">
              <a:defRPr/>
            </a:pPr>
            <a:r>
              <a:rPr lang="en-US" sz="1000" dirty="0">
                <a:solidFill>
                  <a:srgbClr val="000000"/>
                </a:solidFill>
                <a:latin typeface="+mj-lt"/>
                <a:ea typeface="Arial" panose="020B0604020202020204" pitchFamily="34" charset="0"/>
              </a:rPr>
              <a:t>All proposals </a:t>
            </a:r>
            <a:r>
              <a:rPr lang="en-US" sz="1000" b="1" dirty="0">
                <a:solidFill>
                  <a:srgbClr val="000000"/>
                </a:solidFill>
                <a:latin typeface="+mj-lt"/>
                <a:ea typeface="Arial" panose="020B0604020202020204" pitchFamily="34" charset="0"/>
              </a:rPr>
              <a:t>must have a measurable output</a:t>
            </a:r>
            <a:r>
              <a:rPr lang="en-US" sz="1000" dirty="0">
                <a:solidFill>
                  <a:srgbClr val="000000"/>
                </a:solidFill>
                <a:latin typeface="+mj-lt"/>
                <a:ea typeface="Arial" panose="020B0604020202020204" pitchFamily="34" charset="0"/>
              </a:rPr>
              <a:t> delivering the ambition of one or more of the Themes.</a:t>
            </a:r>
            <a:endParaRPr lang="en-GB" sz="1000" dirty="0">
              <a:latin typeface="+mj-lt"/>
              <a:ea typeface="Arial" panose="020B0604020202020204" pitchFamily="34" charset="0"/>
            </a:endParaRPr>
          </a:p>
          <a:p>
            <a:endParaRPr lang="en-GB" sz="1000" dirty="0">
              <a:latin typeface="+mj-lt"/>
            </a:endParaRPr>
          </a:p>
        </p:txBody>
      </p:sp>
      <p:sp>
        <p:nvSpPr>
          <p:cNvPr id="4" name="Slide Number Placeholder 3"/>
          <p:cNvSpPr>
            <a:spLocks noGrp="1"/>
          </p:cNvSpPr>
          <p:nvPr>
            <p:ph type="sldNum" sz="quarter" idx="5"/>
          </p:nvPr>
        </p:nvSpPr>
        <p:spPr/>
        <p:txBody>
          <a:bodyPr/>
          <a:lstStyle/>
          <a:p>
            <a:fld id="{7E21EB83-E399-423A-9F28-2CDB4EFEF0EF}" type="slidenum">
              <a:rPr lang="en-GB" smtClean="0"/>
              <a:t>31</a:t>
            </a:fld>
            <a:endParaRPr lang="en-GB"/>
          </a:p>
        </p:txBody>
      </p:sp>
    </p:spTree>
    <p:extLst>
      <p:ext uri="{BB962C8B-B14F-4D97-AF65-F5344CB8AC3E}">
        <p14:creationId xmlns:p14="http://schemas.microsoft.com/office/powerpoint/2010/main" val="3416591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00" dirty="0">
                <a:solidFill>
                  <a:srgbClr val="62677D"/>
                </a:solidFill>
              </a:rPr>
              <a:t>Applications with the greatest potential to secure further funding or to build capacity at the University will be </a:t>
            </a:r>
            <a:r>
              <a:rPr lang="en-US" sz="1000" dirty="0" err="1">
                <a:solidFill>
                  <a:srgbClr val="62677D"/>
                </a:solidFill>
              </a:rPr>
              <a:t>prioritised</a:t>
            </a:r>
            <a:r>
              <a:rPr lang="en-US" sz="1000" dirty="0">
                <a:solidFill>
                  <a:srgbClr val="62677D"/>
                </a:solidFill>
              </a:rPr>
              <a:t>.</a:t>
            </a:r>
            <a:endParaRPr lang="en-GB" sz="1000" dirty="0">
              <a:solidFill>
                <a:srgbClr val="62677D"/>
              </a:solidFill>
            </a:endParaRPr>
          </a:p>
          <a:p>
            <a:pPr>
              <a:buNone/>
            </a:pPr>
            <a:r>
              <a:rPr lang="en-US" sz="1000" dirty="0">
                <a:solidFill>
                  <a:srgbClr val="62677D"/>
                </a:solidFill>
              </a:rPr>
              <a:t> </a:t>
            </a:r>
            <a:endParaRPr lang="en-GB" sz="1000" dirty="0">
              <a:solidFill>
                <a:srgbClr val="62677D"/>
              </a:solidFill>
            </a:endParaRPr>
          </a:p>
          <a:p>
            <a:pPr>
              <a:buNone/>
            </a:pPr>
            <a:r>
              <a:rPr lang="en-US" sz="1000" dirty="0">
                <a:solidFill>
                  <a:srgbClr val="62677D"/>
                </a:solidFill>
              </a:rPr>
              <a:t>Small grants awards are intended to fund specific new projects/studies.  They are not intended to be used as bridging funding (i.e. continuation of post doctoral work on projects under current PI, covering technician or research posts in isolation) or to fund pieces of equipment, databases etc.</a:t>
            </a:r>
            <a:endParaRPr lang="en-GB" sz="1000" dirty="0">
              <a:solidFill>
                <a:srgbClr val="62677D"/>
              </a:solidFill>
              <a:latin typeface="Arial" panose="020B0604020202020204" pitchFamily="34" charset="0"/>
              <a:ea typeface="Arial" panose="020B0604020202020204" pitchFamily="34" charset="0"/>
            </a:endParaRPr>
          </a:p>
          <a:p>
            <a:endParaRPr lang="en-US" sz="1000" dirty="0">
              <a:latin typeface="+mj-lt"/>
              <a:ea typeface="Arial" panose="020B0604020202020204" pitchFamily="34" charset="0"/>
            </a:endParaRPr>
          </a:p>
        </p:txBody>
      </p:sp>
      <p:sp>
        <p:nvSpPr>
          <p:cNvPr id="4" name="Slide Number Placeholder 3"/>
          <p:cNvSpPr>
            <a:spLocks noGrp="1"/>
          </p:cNvSpPr>
          <p:nvPr>
            <p:ph type="sldNum" sz="quarter" idx="5"/>
          </p:nvPr>
        </p:nvSpPr>
        <p:spPr/>
        <p:txBody>
          <a:bodyPr/>
          <a:lstStyle/>
          <a:p>
            <a:fld id="{7E21EB83-E399-423A-9F28-2CDB4EFEF0EF}" type="slidenum">
              <a:rPr lang="en-GB" smtClean="0"/>
              <a:t>32</a:t>
            </a:fld>
            <a:endParaRPr lang="en-GB"/>
          </a:p>
        </p:txBody>
      </p:sp>
    </p:spTree>
    <p:extLst>
      <p:ext uri="{BB962C8B-B14F-4D97-AF65-F5344CB8AC3E}">
        <p14:creationId xmlns:p14="http://schemas.microsoft.com/office/powerpoint/2010/main" val="3148615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342">
              <a:defRPr/>
            </a:pPr>
            <a:r>
              <a:rPr lang="en-US" sz="1000" dirty="0">
                <a:solidFill>
                  <a:srgbClr val="000000"/>
                </a:solidFill>
                <a:latin typeface="Calibri" panose="020F0502020204030204" pitchFamily="34" charset="0"/>
                <a:ea typeface="Arial" panose="020B0604020202020204" pitchFamily="34" charset="0"/>
              </a:rPr>
              <a:t>Aimed at early career researchers who are looking to establish their independence.  Will have a number of first author papers, but will not have any as last author.  </a:t>
            </a:r>
          </a:p>
          <a:p>
            <a:pPr defTabSz="904342">
              <a:defRPr/>
            </a:pPr>
            <a:r>
              <a:rPr lang="en-US" sz="1000" dirty="0">
                <a:solidFill>
                  <a:srgbClr val="000000"/>
                </a:solidFill>
                <a:latin typeface="Calibri" panose="020F0502020204030204" pitchFamily="34" charset="0"/>
                <a:ea typeface="Arial" panose="020B0604020202020204" pitchFamily="34" charset="0"/>
              </a:rPr>
              <a:t>They will not be the PI on any major funded projects, but may be associated (e.g. as a researcher co-investigator) or have led on smaller proposals.</a:t>
            </a:r>
            <a:endParaRPr lang="en-GB" sz="1000" dirty="0">
              <a:latin typeface="Arial" panose="020B0604020202020204" pitchFamily="34" charset="0"/>
              <a:ea typeface="Arial" panose="020B0604020202020204" pitchFamily="34" charset="0"/>
            </a:endParaRPr>
          </a:p>
          <a:p>
            <a:endParaRPr lang="en-GB" sz="1000" dirty="0">
              <a:latin typeface="+mj-lt"/>
            </a:endParaRPr>
          </a:p>
          <a:p>
            <a:r>
              <a:rPr lang="en-GB" sz="1000" dirty="0"/>
              <a:t>Must dedicate 100% of working time to the fellowship</a:t>
            </a:r>
          </a:p>
          <a:p>
            <a:endParaRPr lang="en-GB" sz="1000" dirty="0"/>
          </a:p>
          <a:p>
            <a:r>
              <a:rPr lang="en-GB" sz="1000" dirty="0"/>
              <a:t>Clinical fellows can maintain clinical work but must work 60% on Fellowship – clinical time is paid for by their trust</a:t>
            </a:r>
          </a:p>
          <a:p>
            <a:endParaRPr lang="en-GB" sz="1000" dirty="0"/>
          </a:p>
          <a:p>
            <a:r>
              <a:rPr lang="en-GB" sz="1000" dirty="0"/>
              <a:t>Clinical Costs can be higher – e.g. if clinical salary takes up too much of the funding for objectives to be met</a:t>
            </a:r>
          </a:p>
          <a:p>
            <a:endParaRPr lang="en-GB" sz="1000" dirty="0">
              <a:latin typeface="+mj-lt"/>
            </a:endParaRPr>
          </a:p>
          <a:p>
            <a:r>
              <a:rPr lang="en-GB" sz="1000" dirty="0">
                <a:latin typeface="+mj-lt"/>
              </a:rPr>
              <a:t>Letter of support not needed at the outline stage, but we will check they’ve been approached.</a:t>
            </a:r>
          </a:p>
        </p:txBody>
      </p:sp>
      <p:sp>
        <p:nvSpPr>
          <p:cNvPr id="4" name="Slide Number Placeholder 3"/>
          <p:cNvSpPr>
            <a:spLocks noGrp="1"/>
          </p:cNvSpPr>
          <p:nvPr>
            <p:ph type="sldNum" sz="quarter" idx="5"/>
          </p:nvPr>
        </p:nvSpPr>
        <p:spPr/>
        <p:txBody>
          <a:bodyPr/>
          <a:lstStyle/>
          <a:p>
            <a:fld id="{7E21EB83-E399-423A-9F28-2CDB4EFEF0EF}" type="slidenum">
              <a:rPr lang="en-GB" smtClean="0"/>
              <a:t>33</a:t>
            </a:fld>
            <a:endParaRPr lang="en-GB"/>
          </a:p>
        </p:txBody>
      </p:sp>
    </p:spTree>
    <p:extLst>
      <p:ext uri="{BB962C8B-B14F-4D97-AF65-F5344CB8AC3E}">
        <p14:creationId xmlns:p14="http://schemas.microsoft.com/office/powerpoint/2010/main" val="1298798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2A895-0E38-77E5-88F6-ED77024EA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B9C7C-75CC-D659-C103-D5D582A13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A8249-8E1A-EB5D-AA32-8C08034E10FF}"/>
              </a:ext>
            </a:extLst>
          </p:cNvPr>
          <p:cNvSpPr>
            <a:spLocks noGrp="1"/>
          </p:cNvSpPr>
          <p:nvPr>
            <p:ph type="body" idx="1"/>
          </p:nvPr>
        </p:nvSpPr>
        <p:spPr/>
        <p:txBody>
          <a:bodyPr/>
          <a:lstStyle/>
          <a:p>
            <a:pPr defTabSz="904342">
              <a:defRPr/>
            </a:pPr>
            <a:r>
              <a:rPr lang="en-GB" sz="1000" dirty="0"/>
              <a:t>Clinical Costs can be higher – e.g. if clinical salary takes up too much of the funding for objectives to be met</a:t>
            </a:r>
          </a:p>
          <a:p>
            <a:pPr defTabSz="904342">
              <a:defRPr/>
            </a:pPr>
            <a:endParaRPr lang="en-GB" sz="1000" dirty="0"/>
          </a:p>
          <a:p>
            <a:r>
              <a:rPr lang="en-US" dirty="0"/>
              <a:t>Clinical applicants may need to apply for a shorter duration PhD in order to fulfil the out of </a:t>
            </a:r>
            <a:r>
              <a:rPr lang="en-US" dirty="0" err="1"/>
              <a:t>programme</a:t>
            </a:r>
            <a:r>
              <a:rPr lang="en-US" dirty="0"/>
              <a:t> requirements of their clinical training.</a:t>
            </a:r>
            <a:endParaRPr lang="en-GB" dirty="0"/>
          </a:p>
          <a:p>
            <a:r>
              <a:rPr lang="en-US" dirty="0"/>
              <a:t>Health Education England Yorkshire and Humber  guidance is as follows: NHS England – Yorkshire and Humber allows academic Postgraduate Doctors in Training (</a:t>
            </a:r>
            <a:r>
              <a:rPr lang="en-US" dirty="0" err="1"/>
              <a:t>PGDiTs</a:t>
            </a:r>
            <a:r>
              <a:rPr lang="en-US" dirty="0"/>
              <a:t>) a usual maximum of three years of OOPR, with a possible further year extension dependent on individual circumstances.</a:t>
            </a:r>
            <a:endParaRPr lang="en-GB" sz="1000" dirty="0"/>
          </a:p>
          <a:p>
            <a:pPr defTabSz="904342">
              <a:defRPr/>
            </a:pPr>
            <a:endParaRPr lang="en-GB" sz="1000" dirty="0">
              <a:latin typeface="+mj-lt"/>
            </a:endParaRPr>
          </a:p>
        </p:txBody>
      </p:sp>
      <p:sp>
        <p:nvSpPr>
          <p:cNvPr id="4" name="Slide Number Placeholder 3">
            <a:extLst>
              <a:ext uri="{FF2B5EF4-FFF2-40B4-BE49-F238E27FC236}">
                <a16:creationId xmlns:a16="http://schemas.microsoft.com/office/drawing/2014/main" id="{415AD3E2-E1B1-E96C-1413-5AFE81F70531}"/>
              </a:ext>
            </a:extLst>
          </p:cNvPr>
          <p:cNvSpPr>
            <a:spLocks noGrp="1"/>
          </p:cNvSpPr>
          <p:nvPr>
            <p:ph type="sldNum" sz="quarter" idx="5"/>
          </p:nvPr>
        </p:nvSpPr>
        <p:spPr/>
        <p:txBody>
          <a:bodyPr/>
          <a:lstStyle/>
          <a:p>
            <a:fld id="{7E21EB83-E399-423A-9F28-2CDB4EFEF0EF}" type="slidenum">
              <a:rPr lang="en-GB" smtClean="0"/>
              <a:t>34</a:t>
            </a:fld>
            <a:endParaRPr lang="en-GB"/>
          </a:p>
        </p:txBody>
      </p:sp>
    </p:spTree>
    <p:extLst>
      <p:ext uri="{BB962C8B-B14F-4D97-AF65-F5344CB8AC3E}">
        <p14:creationId xmlns:p14="http://schemas.microsoft.com/office/powerpoint/2010/main" val="2233867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Internal review </a:t>
            </a:r>
          </a:p>
          <a:p>
            <a:pPr marL="169564" indent="-169564">
              <a:buFont typeface="Arial" panose="020B0604020202020204" pitchFamily="34" charset="0"/>
              <a:buChar char="•"/>
            </a:pPr>
            <a:r>
              <a:rPr lang="en-GB" sz="1100" dirty="0">
                <a:latin typeface="Arial" panose="020B0604020202020204" pitchFamily="34" charset="0"/>
                <a:cs typeface="Arial" panose="020B0604020202020204" pitchFamily="34" charset="0"/>
              </a:rPr>
              <a:t>Goes out to 2 reviewers (selected from experts in areas you indicated on form).  </a:t>
            </a:r>
          </a:p>
          <a:p>
            <a:pPr marL="169564" indent="-169564">
              <a:buFont typeface="Arial" panose="020B0604020202020204" pitchFamily="34" charset="0"/>
              <a:buChar char="•"/>
            </a:pPr>
            <a:r>
              <a:rPr lang="en-GB" sz="1100" dirty="0">
                <a:latin typeface="Arial" panose="020B0604020202020204" pitchFamily="34" charset="0"/>
                <a:cs typeface="Arial" panose="020B0604020202020204" pitchFamily="34" charset="0"/>
              </a:rPr>
              <a:t>Also get opinions from KE/Commercialisation/Faculty/STH on feasibility and any likely issues/weaknesses to be addressed</a:t>
            </a:r>
          </a:p>
          <a:p>
            <a:pPr marL="169564" indent="-169564">
              <a:buFont typeface="Arial" panose="020B0604020202020204" pitchFamily="34" charset="0"/>
              <a:buChar char="•"/>
            </a:pPr>
            <a:r>
              <a:rPr lang="en-GB" sz="1100" dirty="0">
                <a:latin typeface="Arial" panose="020B0604020202020204" pitchFamily="34" charset="0"/>
                <a:cs typeface="Arial" panose="020B0604020202020204" pitchFamily="34" charset="0"/>
              </a:rPr>
              <a:t>Fellowship applicants will have an interview to check that they are at the right stage for fellowship</a:t>
            </a:r>
          </a:p>
          <a:p>
            <a:pPr marL="169564" indent="-169564">
              <a:buFont typeface="Arial" panose="020B0604020202020204" pitchFamily="34" charset="0"/>
              <a:buChar char="•"/>
            </a:pPr>
            <a:r>
              <a:rPr lang="en-GB" sz="1100" dirty="0">
                <a:latin typeface="Arial" panose="020B0604020202020204" pitchFamily="34" charset="0"/>
                <a:cs typeface="Arial" panose="020B0604020202020204" pitchFamily="34" charset="0"/>
              </a:rPr>
              <a:t>Then goes to Internal Review Panel – all feedback shared and applications scored</a:t>
            </a:r>
          </a:p>
          <a:p>
            <a:r>
              <a:rPr lang="en-GB" sz="1100" dirty="0">
                <a:latin typeface="Arial" panose="020B0604020202020204" pitchFamily="34" charset="0"/>
                <a:cs typeface="Arial" panose="020B0604020202020204" pitchFamily="34" charset="0"/>
              </a:rPr>
              <a:t>External Review</a:t>
            </a:r>
          </a:p>
          <a:p>
            <a:pPr marL="169564" indent="-169564">
              <a:buFont typeface="Arial" panose="020B0604020202020204" pitchFamily="34" charset="0"/>
              <a:buChar char="•"/>
            </a:pPr>
            <a:r>
              <a:rPr lang="en-GB" sz="1100" dirty="0">
                <a:latin typeface="Arial" panose="020B0604020202020204" pitchFamily="34" charset="0"/>
                <a:cs typeface="Arial" panose="020B0604020202020204" pitchFamily="34" charset="0"/>
              </a:rPr>
              <a:t>3 members of the Worldwide Cancer Research RRC will be invited to perform an initial triage of applications.  Those applications which are deemed by a majority of the panel not to be of a suitable standard will not be submitted for full review.  First 2 rounds has ~25% triaged out, this round had none.</a:t>
            </a:r>
          </a:p>
          <a:p>
            <a:pPr marL="169564" indent="-169564">
              <a:buFont typeface="Arial" panose="020B0604020202020204" pitchFamily="34" charset="0"/>
              <a:buChar char="•"/>
            </a:pPr>
            <a:r>
              <a:rPr lang="en-GB" sz="1100" dirty="0">
                <a:latin typeface="Arial" panose="020B0604020202020204" pitchFamily="34" charset="0"/>
                <a:cs typeface="Arial" panose="020B0604020202020204" pitchFamily="34" charset="0"/>
              </a:rPr>
              <a:t>Panel meeting in Late October</a:t>
            </a:r>
          </a:p>
          <a:p>
            <a:pPr marL="169564" indent="-169564">
              <a:buFont typeface="Arial" panose="020B0604020202020204" pitchFamily="34" charset="0"/>
              <a:buChar char="•"/>
            </a:pPr>
            <a:r>
              <a:rPr lang="en-GB" sz="1100" dirty="0">
                <a:latin typeface="Arial" panose="020B0604020202020204" pitchFamily="34" charset="0"/>
                <a:cs typeface="Arial" panose="020B0604020202020204" pitchFamily="34" charset="0"/>
              </a:rPr>
              <a:t>We get a list of fundable projects – funded in ranked order up to the value of the pot available.</a:t>
            </a:r>
          </a:p>
        </p:txBody>
      </p:sp>
      <p:sp>
        <p:nvSpPr>
          <p:cNvPr id="4" name="Slide Number Placeholder 3"/>
          <p:cNvSpPr>
            <a:spLocks noGrp="1"/>
          </p:cNvSpPr>
          <p:nvPr>
            <p:ph type="sldNum" sz="quarter" idx="5"/>
          </p:nvPr>
        </p:nvSpPr>
        <p:spPr/>
        <p:txBody>
          <a:bodyPr/>
          <a:lstStyle/>
          <a:p>
            <a:fld id="{7E21EB83-E399-423A-9F28-2CDB4EFEF0EF}" type="slidenum">
              <a:rPr lang="en-GB" smtClean="0"/>
              <a:t>35</a:t>
            </a:fld>
            <a:endParaRPr lang="en-GB"/>
          </a:p>
        </p:txBody>
      </p:sp>
    </p:spTree>
    <p:extLst>
      <p:ext uri="{BB962C8B-B14F-4D97-AF65-F5344CB8AC3E}">
        <p14:creationId xmlns:p14="http://schemas.microsoft.com/office/powerpoint/2010/main" val="774721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21EB83-E399-423A-9F28-2CDB4EFEF0EF}" type="slidenum">
              <a:rPr lang="en-GB" smtClean="0"/>
              <a:t>36</a:t>
            </a:fld>
            <a:endParaRPr lang="en-GB"/>
          </a:p>
        </p:txBody>
      </p:sp>
    </p:spTree>
    <p:extLst>
      <p:ext uri="{BB962C8B-B14F-4D97-AF65-F5344CB8AC3E}">
        <p14:creationId xmlns:p14="http://schemas.microsoft.com/office/powerpoint/2010/main" val="2148771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mj-lt"/>
              </a:rPr>
              <a:t>If the lead applicant doesn’t have a substantive </a:t>
            </a:r>
            <a:r>
              <a:rPr lang="en-GB" sz="1000" dirty="0" err="1">
                <a:latin typeface="+mj-lt"/>
              </a:rPr>
              <a:t>TUoS</a:t>
            </a:r>
            <a:r>
              <a:rPr lang="en-GB" sz="1000" dirty="0">
                <a:latin typeface="+mj-lt"/>
              </a:rPr>
              <a:t> or Organisation won’t be </a:t>
            </a:r>
            <a:r>
              <a:rPr lang="en-GB" sz="1000" dirty="0" err="1">
                <a:latin typeface="+mj-lt"/>
              </a:rPr>
              <a:t>TUoS</a:t>
            </a:r>
            <a:r>
              <a:rPr lang="en-GB" sz="1000" dirty="0">
                <a:latin typeface="+mj-lt"/>
              </a:rPr>
              <a:t> – don’t need to follow this process, but it won’t go into the ring fenced pot!!</a:t>
            </a:r>
          </a:p>
          <a:p>
            <a:endParaRPr lang="en-GB" sz="1000" dirty="0">
              <a:latin typeface="+mj-lt"/>
            </a:endParaRPr>
          </a:p>
          <a:p>
            <a:pPr defTabSz="904342">
              <a:defRPr/>
            </a:pPr>
            <a:r>
              <a:rPr lang="en-GB" sz="1000" dirty="0"/>
              <a:t>You will need to register for or log in to </a:t>
            </a:r>
            <a:r>
              <a:rPr lang="en-GB" sz="1000" dirty="0" err="1"/>
              <a:t>flexigrant</a:t>
            </a:r>
            <a:r>
              <a:rPr lang="en-GB" sz="1000" dirty="0"/>
              <a:t> for this.  </a:t>
            </a:r>
          </a:p>
        </p:txBody>
      </p:sp>
      <p:sp>
        <p:nvSpPr>
          <p:cNvPr id="4" name="Slide Number Placeholder 3"/>
          <p:cNvSpPr>
            <a:spLocks noGrp="1"/>
          </p:cNvSpPr>
          <p:nvPr>
            <p:ph type="sldNum" sz="quarter" idx="5"/>
          </p:nvPr>
        </p:nvSpPr>
        <p:spPr/>
        <p:txBody>
          <a:bodyPr/>
          <a:lstStyle/>
          <a:p>
            <a:fld id="{7E21EB83-E399-423A-9F28-2CDB4EFEF0EF}" type="slidenum">
              <a:rPr lang="en-GB" smtClean="0"/>
              <a:t>37</a:t>
            </a:fld>
            <a:endParaRPr lang="en-GB"/>
          </a:p>
        </p:txBody>
      </p:sp>
    </p:spTree>
    <p:extLst>
      <p:ext uri="{BB962C8B-B14F-4D97-AF65-F5344CB8AC3E}">
        <p14:creationId xmlns:p14="http://schemas.microsoft.com/office/powerpoint/2010/main" val="930485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4" name="Google Shape;1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04342">
              <a:defRPr/>
            </a:pPr>
            <a:fld id="{0FD39067-8DA6-42B2-93E9-62730AFE0611}" type="slidenum">
              <a:rPr lang="en-GB" sz="1200">
                <a:solidFill>
                  <a:prstClr val="black"/>
                </a:solidFill>
                <a:latin typeface="Calibri" panose="020F0502020204030204"/>
              </a:rPr>
              <a:pPr defTabSz="904342">
                <a:defRPr/>
              </a:pPr>
              <a:t>3</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820410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61" name="Google Shape;16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69" name="Google Shape;1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86" name="Google Shape;18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4" name="Google Shape;2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12" name="Google Shape;21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04342">
              <a:defRPr/>
            </a:pPr>
            <a:fld id="{0FD39067-8DA6-42B2-93E9-62730AFE0611}" type="slidenum">
              <a:rPr lang="en-GB" sz="1200">
                <a:solidFill>
                  <a:prstClr val="black"/>
                </a:solidFill>
                <a:latin typeface="Calibri" panose="020F0502020204030204"/>
              </a:rPr>
              <a:pPr defTabSz="904342">
                <a:defRPr/>
              </a:pPr>
              <a:t>4</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3128917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21EB83-E399-423A-9F28-2CDB4EFEF0EF}" type="slidenum">
              <a:rPr lang="en-GB" smtClean="0"/>
              <a:t>49</a:t>
            </a:fld>
            <a:endParaRPr lang="en-GB"/>
          </a:p>
        </p:txBody>
      </p:sp>
    </p:spTree>
    <p:extLst>
      <p:ext uri="{BB962C8B-B14F-4D97-AF65-F5344CB8AC3E}">
        <p14:creationId xmlns:p14="http://schemas.microsoft.com/office/powerpoint/2010/main" val="2982613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21EB83-E399-423A-9F28-2CDB4EFEF0EF}" type="slidenum">
              <a:rPr lang="en-GB" smtClean="0"/>
              <a:t>50</a:t>
            </a:fld>
            <a:endParaRPr lang="en-GB"/>
          </a:p>
        </p:txBody>
      </p:sp>
    </p:spTree>
    <p:extLst>
      <p:ext uri="{BB962C8B-B14F-4D97-AF65-F5344CB8AC3E}">
        <p14:creationId xmlns:p14="http://schemas.microsoft.com/office/powerpoint/2010/main" val="1617233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04342">
              <a:defRPr/>
            </a:pPr>
            <a:fld id="{62EFA8D1-A62B-41BB-8D90-C9EA41F1E9F2}" type="slidenum">
              <a:rPr lang="en-GB" sz="1200">
                <a:solidFill>
                  <a:prstClr val="black"/>
                </a:solidFill>
                <a:latin typeface="Calibri" panose="020F0502020204030204"/>
              </a:rPr>
              <a:pPr defTabSz="904342">
                <a:defRPr/>
              </a:pPr>
              <a:t>5</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94549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65612-52ED-2F8E-9044-7CB4015B5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84242-0748-1C09-3B33-E3FFDA408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BD4BFA-EE7C-6A16-158F-74E2B7ADE23F}"/>
              </a:ext>
            </a:extLst>
          </p:cNvPr>
          <p:cNvSpPr>
            <a:spLocks noGrp="1"/>
          </p:cNvSpPr>
          <p:nvPr>
            <p:ph type="body" idx="1"/>
          </p:nvPr>
        </p:nvSpPr>
        <p:spPr/>
        <p:txBody>
          <a:bodyPr/>
          <a:lstStyle/>
          <a:p>
            <a:pPr defTabSz="904342">
              <a:defRPr/>
            </a:pPr>
            <a:r>
              <a:rPr lang="en-GB"/>
              <a:t>Life years lost to cancer reflects the number of years of life someone looses due to a premature cancer death, life years gained is the opposite – the number of years of life added due to an avoided death or extended life – in this example a woman aged 40 who dies from cervical cancer looses 44 years of life – this is because according to the national life tables she would be expected to live to 84. </a:t>
            </a:r>
          </a:p>
          <a:p>
            <a:pPr defTabSz="904342">
              <a:defRPr/>
            </a:pPr>
            <a:endParaRPr lang="en-GB"/>
          </a:p>
          <a:p>
            <a:r>
              <a:rPr lang="en-GB"/>
              <a:t>Let’s say she takes part in one of the charity’s cervical screening programmes 10 years earlier, when she’s 30 and has the pre-cancerous cells removed, her cancer prevented and her life saved. When she’s 40 (at the point she would have died) she no longer gets diagnosed with cancer and therefore gains those 44 years of additional life. This is how our models work, by using evidence and data we can estimate the number of people who will have lives saved benefits, when these benefits will occur and when a death would have occurred.</a:t>
            </a:r>
          </a:p>
          <a:p>
            <a:endParaRPr lang="en-GB"/>
          </a:p>
          <a:p>
            <a:r>
              <a:rPr lang="en-GB"/>
              <a:t>Life years gained is made up of more than just saving lives or getting people to live to their life expectancy – we can also achieve life years gained by extending life if a life saved is not possible. In this example a man aged 75 passes away from bowel cancer and loses 11 years of life. </a:t>
            </a:r>
          </a:p>
          <a:p>
            <a:endParaRPr lang="en-GB"/>
          </a:p>
          <a:p>
            <a:r>
              <a:rPr lang="en-GB"/>
              <a:t>Let’s say he benefited from the bowel cancer improvement programme and had improved treatment which led to him living 2 years more than he would have without benefiting from the programme. He now gains 2 years of life.</a:t>
            </a:r>
          </a:p>
          <a:p>
            <a:endParaRPr lang="en-GB"/>
          </a:p>
          <a:p>
            <a:endParaRPr lang="en-GB"/>
          </a:p>
          <a:p>
            <a:endParaRPr lang="en-GB"/>
          </a:p>
          <a:p>
            <a:endParaRPr lang="en-GB"/>
          </a:p>
          <a:p>
            <a:endParaRPr lang="en-GB"/>
          </a:p>
        </p:txBody>
      </p:sp>
      <p:sp>
        <p:nvSpPr>
          <p:cNvPr id="4" name="Slide Number Placeholder 3">
            <a:extLst>
              <a:ext uri="{FF2B5EF4-FFF2-40B4-BE49-F238E27FC236}">
                <a16:creationId xmlns:a16="http://schemas.microsoft.com/office/drawing/2014/main" id="{03912DEE-87DE-3395-23A7-8CF7E65F28FD}"/>
              </a:ext>
            </a:extLst>
          </p:cNvPr>
          <p:cNvSpPr>
            <a:spLocks noGrp="1"/>
          </p:cNvSpPr>
          <p:nvPr>
            <p:ph type="sldNum" sz="quarter" idx="5"/>
          </p:nvPr>
        </p:nvSpPr>
        <p:spPr/>
        <p:txBody>
          <a:bodyPr/>
          <a:lstStyle/>
          <a:p>
            <a:pPr defTabSz="904342">
              <a:defRPr/>
            </a:pPr>
            <a:fld id="{261E11B6-0685-4EB0-A40D-C57CB8EB9E1B}" type="slidenum">
              <a:rPr lang="en-GB" sz="1200">
                <a:solidFill>
                  <a:prstClr val="black"/>
                </a:solidFill>
                <a:latin typeface="Calibri" panose="020F0502020204030204"/>
              </a:rPr>
              <a:pPr defTabSz="904342">
                <a:defRPr/>
              </a:pPr>
              <a:t>12</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3434000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04342">
              <a:defRPr/>
            </a:pPr>
            <a:fld id="{7E21EB83-E399-423A-9F28-2CDB4EFEF0EF}" type="slidenum">
              <a:rPr lang="en-GB" sz="1200">
                <a:solidFill>
                  <a:prstClr val="black"/>
                </a:solidFill>
                <a:latin typeface="Calibri" panose="020F0502020204030204"/>
              </a:rPr>
              <a:pPr defTabSz="904342">
                <a:defRPr/>
              </a:pPr>
              <a:t>13</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3742481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8F4D7-039D-16B6-CA40-3D420318B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1E509-5C2B-658D-A7CC-197C4999D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504B84-BB1F-6C51-883A-326E7ABA30F3}"/>
              </a:ext>
            </a:extLst>
          </p:cNvPr>
          <p:cNvSpPr>
            <a:spLocks noGrp="1"/>
          </p:cNvSpPr>
          <p:nvPr>
            <p:ph type="body" idx="1"/>
          </p:nvPr>
        </p:nvSpPr>
        <p:spPr/>
        <p:txBody>
          <a:bodyPr/>
          <a:lstStyle/>
          <a:p>
            <a:r>
              <a:rPr lang="en-GB" b="0"/>
              <a:t>Our LYG models also provide estimates for several other things which lead to LYG, across the active and completed Awards this is made up of:</a:t>
            </a:r>
          </a:p>
          <a:p>
            <a:endParaRPr lang="en-GB" b="0"/>
          </a:p>
          <a:p>
            <a:r>
              <a:rPr lang="en-GB" b="0"/>
              <a:t>Lives saved is defined as surviving more than 5 years due to taking part in the charity’s work (when they wouldn’t have in the absence of the study)</a:t>
            </a:r>
          </a:p>
          <a:p>
            <a:r>
              <a:rPr lang="en-GB" b="0"/>
              <a:t>Whereas lives extended is when a life saved is not possible but instead could lead to an extended life (below 5 additional years)</a:t>
            </a:r>
          </a:p>
        </p:txBody>
      </p:sp>
      <p:sp>
        <p:nvSpPr>
          <p:cNvPr id="4" name="Slide Number Placeholder 3">
            <a:extLst>
              <a:ext uri="{FF2B5EF4-FFF2-40B4-BE49-F238E27FC236}">
                <a16:creationId xmlns:a16="http://schemas.microsoft.com/office/drawing/2014/main" id="{44E61994-F6A1-AE31-1734-270256E81659}"/>
              </a:ext>
            </a:extLst>
          </p:cNvPr>
          <p:cNvSpPr>
            <a:spLocks noGrp="1"/>
          </p:cNvSpPr>
          <p:nvPr>
            <p:ph type="sldNum" sz="quarter" idx="5"/>
          </p:nvPr>
        </p:nvSpPr>
        <p:spPr/>
        <p:txBody>
          <a:bodyPr/>
          <a:lstStyle/>
          <a:p>
            <a:pPr defTabSz="904342">
              <a:defRPr/>
            </a:pPr>
            <a:fld id="{261E11B6-0685-4EB0-A40D-C57CB8EB9E1B}" type="slidenum">
              <a:rPr lang="en-GB" sz="1200">
                <a:solidFill>
                  <a:prstClr val="black"/>
                </a:solidFill>
                <a:latin typeface="Calibri" panose="020F0502020204030204"/>
              </a:rPr>
              <a:pPr defTabSz="904342">
                <a:defRPr/>
              </a:pPr>
              <a:t>14</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3986702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Summary of the charity’s award portfolio from 2015 to 31</a:t>
            </a:r>
            <a:r>
              <a:rPr lang="en-GB" b="0" baseline="30000" dirty="0"/>
              <a:t>st</a:t>
            </a:r>
            <a:r>
              <a:rPr lang="en-GB" b="0" dirty="0"/>
              <a:t> March 2025</a:t>
            </a:r>
          </a:p>
          <a:p>
            <a:endParaRPr lang="en-GB" b="0" dirty="0"/>
          </a:p>
          <a:p>
            <a:r>
              <a:rPr lang="en-GB" b="0" dirty="0"/>
              <a:t>Includes active and completed Awards and all research and service Awards</a:t>
            </a:r>
          </a:p>
          <a:p>
            <a:endParaRPr lang="en-GB" b="0" dirty="0"/>
          </a:p>
          <a:p>
            <a:r>
              <a:rPr lang="en-GB" b="0" dirty="0"/>
              <a:t>197,600 people have already had the opportunity to take part </a:t>
            </a:r>
          </a:p>
          <a:p>
            <a:r>
              <a:rPr lang="en-GB" b="0" dirty="0"/>
              <a:t>80,700 people actually recruited to date – doesn’t include those who have been invited to take part (like to lung screening for example). This is because opportunity includes people being invited to cancer screening awards.</a:t>
            </a:r>
          </a:p>
        </p:txBody>
      </p:sp>
      <p:sp>
        <p:nvSpPr>
          <p:cNvPr id="4" name="Slide Number Placeholder 3"/>
          <p:cNvSpPr>
            <a:spLocks noGrp="1"/>
          </p:cNvSpPr>
          <p:nvPr>
            <p:ph type="sldNum" sz="quarter" idx="5"/>
          </p:nvPr>
        </p:nvSpPr>
        <p:spPr/>
        <p:txBody>
          <a:bodyPr/>
          <a:lstStyle/>
          <a:p>
            <a:pPr defTabSz="904342">
              <a:defRPr/>
            </a:pPr>
            <a:fld id="{261E11B6-0685-4EB0-A40D-C57CB8EB9E1B}" type="slidenum">
              <a:rPr lang="en-GB" sz="1200">
                <a:solidFill>
                  <a:prstClr val="black"/>
                </a:solidFill>
                <a:latin typeface="Calibri" panose="020F0502020204030204"/>
              </a:rPr>
              <a:pPr defTabSz="904342">
                <a:defRPr/>
              </a:pPr>
              <a:t>15</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2376444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1DD32-62BA-B21D-30EA-AA9F3630F7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FF510F-E395-DFD8-3022-5A59E22CEB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AE1A6B-E7F4-4C23-A771-819C151ECA9C}"/>
              </a:ext>
            </a:extLst>
          </p:cNvPr>
          <p:cNvSpPr>
            <a:spLocks noGrp="1"/>
          </p:cNvSpPr>
          <p:nvPr>
            <p:ph type="dt" sz="half" idx="10"/>
          </p:nvPr>
        </p:nvSpPr>
        <p:spPr/>
        <p:txBody>
          <a:bodyPr/>
          <a:lstStyle/>
          <a:p>
            <a:fld id="{8B741013-7447-4802-B70A-993405842A1B}" type="datetimeFigureOut">
              <a:rPr lang="en-GB" smtClean="0"/>
              <a:t>16/10/2025</a:t>
            </a:fld>
            <a:endParaRPr lang="en-GB"/>
          </a:p>
        </p:txBody>
      </p:sp>
      <p:sp>
        <p:nvSpPr>
          <p:cNvPr id="5" name="Footer Placeholder 4">
            <a:extLst>
              <a:ext uri="{FF2B5EF4-FFF2-40B4-BE49-F238E27FC236}">
                <a16:creationId xmlns:a16="http://schemas.microsoft.com/office/drawing/2014/main" id="{D33EE9F2-5BD8-82FE-555D-3FF98FF7B7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AF5CBC-91FC-50CC-01B3-5DC942D42ECF}"/>
              </a:ext>
            </a:extLst>
          </p:cNvPr>
          <p:cNvSpPr>
            <a:spLocks noGrp="1"/>
          </p:cNvSpPr>
          <p:nvPr>
            <p:ph type="sldNum" sz="quarter" idx="12"/>
          </p:nvPr>
        </p:nvSpPr>
        <p:spPr/>
        <p:txBody>
          <a:bodyPr/>
          <a:lstStyle/>
          <a:p>
            <a:fld id="{FEFFF45F-E31F-4F4B-85C5-3AB418FEDAEE}" type="slidenum">
              <a:rPr lang="en-GB" smtClean="0"/>
              <a:t>‹#›</a:t>
            </a:fld>
            <a:endParaRPr lang="en-GB"/>
          </a:p>
        </p:txBody>
      </p:sp>
    </p:spTree>
    <p:extLst>
      <p:ext uri="{BB962C8B-B14F-4D97-AF65-F5344CB8AC3E}">
        <p14:creationId xmlns:p14="http://schemas.microsoft.com/office/powerpoint/2010/main" val="372823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94769-2880-AE67-7F96-32970AFA44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CDD9A2-A03A-F400-5315-5D060FA2CC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4ABC5E-5674-84C4-7026-02E0D2E41749}"/>
              </a:ext>
            </a:extLst>
          </p:cNvPr>
          <p:cNvSpPr>
            <a:spLocks noGrp="1"/>
          </p:cNvSpPr>
          <p:nvPr>
            <p:ph type="dt" sz="half" idx="10"/>
          </p:nvPr>
        </p:nvSpPr>
        <p:spPr/>
        <p:txBody>
          <a:bodyPr/>
          <a:lstStyle/>
          <a:p>
            <a:fld id="{8B741013-7447-4802-B70A-993405842A1B}" type="datetimeFigureOut">
              <a:rPr lang="en-GB" smtClean="0"/>
              <a:t>16/10/2025</a:t>
            </a:fld>
            <a:endParaRPr lang="en-GB"/>
          </a:p>
        </p:txBody>
      </p:sp>
      <p:sp>
        <p:nvSpPr>
          <p:cNvPr id="5" name="Footer Placeholder 4">
            <a:extLst>
              <a:ext uri="{FF2B5EF4-FFF2-40B4-BE49-F238E27FC236}">
                <a16:creationId xmlns:a16="http://schemas.microsoft.com/office/drawing/2014/main" id="{FFED3883-9FA3-38D5-05D6-118F37256B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8422F-EFA2-E5AA-E28E-82112EFA9182}"/>
              </a:ext>
            </a:extLst>
          </p:cNvPr>
          <p:cNvSpPr>
            <a:spLocks noGrp="1"/>
          </p:cNvSpPr>
          <p:nvPr>
            <p:ph type="sldNum" sz="quarter" idx="12"/>
          </p:nvPr>
        </p:nvSpPr>
        <p:spPr/>
        <p:txBody>
          <a:bodyPr/>
          <a:lstStyle/>
          <a:p>
            <a:fld id="{FEFFF45F-E31F-4F4B-85C5-3AB418FEDAEE}" type="slidenum">
              <a:rPr lang="en-GB" smtClean="0"/>
              <a:t>‹#›</a:t>
            </a:fld>
            <a:endParaRPr lang="en-GB"/>
          </a:p>
        </p:txBody>
      </p:sp>
    </p:spTree>
    <p:extLst>
      <p:ext uri="{BB962C8B-B14F-4D97-AF65-F5344CB8AC3E}">
        <p14:creationId xmlns:p14="http://schemas.microsoft.com/office/powerpoint/2010/main" val="3635782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68869-CC51-FF4E-C8F5-A7697D2C9A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AAB349-4548-E596-4C28-CD989DBB57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70B03E-3BD3-C409-52F6-0C7D6CF78A6C}"/>
              </a:ext>
            </a:extLst>
          </p:cNvPr>
          <p:cNvSpPr>
            <a:spLocks noGrp="1"/>
          </p:cNvSpPr>
          <p:nvPr>
            <p:ph type="dt" sz="half" idx="10"/>
          </p:nvPr>
        </p:nvSpPr>
        <p:spPr/>
        <p:txBody>
          <a:bodyPr/>
          <a:lstStyle/>
          <a:p>
            <a:fld id="{8B741013-7447-4802-B70A-993405842A1B}" type="datetimeFigureOut">
              <a:rPr lang="en-GB" smtClean="0"/>
              <a:t>16/10/2025</a:t>
            </a:fld>
            <a:endParaRPr lang="en-GB"/>
          </a:p>
        </p:txBody>
      </p:sp>
      <p:sp>
        <p:nvSpPr>
          <p:cNvPr id="5" name="Footer Placeholder 4">
            <a:extLst>
              <a:ext uri="{FF2B5EF4-FFF2-40B4-BE49-F238E27FC236}">
                <a16:creationId xmlns:a16="http://schemas.microsoft.com/office/drawing/2014/main" id="{0AFDD10F-1A21-86E1-39ED-5655F69F5A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5D81AD-E7B3-0DB3-942F-7FB20750CC13}"/>
              </a:ext>
            </a:extLst>
          </p:cNvPr>
          <p:cNvSpPr>
            <a:spLocks noGrp="1"/>
          </p:cNvSpPr>
          <p:nvPr>
            <p:ph type="sldNum" sz="quarter" idx="12"/>
          </p:nvPr>
        </p:nvSpPr>
        <p:spPr/>
        <p:txBody>
          <a:bodyPr/>
          <a:lstStyle/>
          <a:p>
            <a:fld id="{FEFFF45F-E31F-4F4B-85C5-3AB418FEDAEE}" type="slidenum">
              <a:rPr lang="en-GB" smtClean="0"/>
              <a:t>‹#›</a:t>
            </a:fld>
            <a:endParaRPr lang="en-GB"/>
          </a:p>
        </p:txBody>
      </p:sp>
    </p:spTree>
    <p:extLst>
      <p:ext uri="{BB962C8B-B14F-4D97-AF65-F5344CB8AC3E}">
        <p14:creationId xmlns:p14="http://schemas.microsoft.com/office/powerpoint/2010/main" val="1600279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30868821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153C-5325-7242-841A-9E3C9F5ED39F}"/>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GB"/>
              <a:t>Click to edit Master title style</a:t>
            </a:r>
            <a:endParaRPr lang="en-US"/>
          </a:p>
        </p:txBody>
      </p:sp>
      <p:sp>
        <p:nvSpPr>
          <p:cNvPr id="3" name="Subtitle 2">
            <a:extLst>
              <a:ext uri="{FF2B5EF4-FFF2-40B4-BE49-F238E27FC236}">
                <a16:creationId xmlns:a16="http://schemas.microsoft.com/office/drawing/2014/main" id="{25680250-1191-3344-ADA1-6AF2C6A37A5F}"/>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Footer Placeholder 4">
            <a:extLst>
              <a:ext uri="{FF2B5EF4-FFF2-40B4-BE49-F238E27FC236}">
                <a16:creationId xmlns:a16="http://schemas.microsoft.com/office/drawing/2014/main" id="{A7F069DB-8681-2747-9A9A-B157281A31ED}"/>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12229455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18106776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FD1FB4-37A2-3345-AD03-C018936F00C5}"/>
              </a:ext>
            </a:extLst>
          </p:cNvPr>
          <p:cNvSpPr/>
          <p:nvPr userDrawn="1"/>
        </p:nvSpPr>
        <p:spPr>
          <a:xfrm>
            <a:off x="4014651" y="3857897"/>
            <a:ext cx="8307978" cy="3082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538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hasCustomPrompt="1"/>
          </p:nvPr>
        </p:nvSpPr>
        <p:spPr>
          <a:xfrm>
            <a:off x="838200" y="365125"/>
            <a:ext cx="10515600" cy="1325563"/>
          </a:xfrm>
          <a:prstGeom prst="rect">
            <a:avLst/>
          </a:prstGeom>
        </p:spPr>
        <p:txBody>
          <a:bodyPr/>
          <a:lstStyle/>
          <a:p>
            <a:r>
              <a:rPr lang="en-GB"/>
              <a:t>Today</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2079623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lo">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A7F069DB-8681-2747-9A9A-B157281A31ED}"/>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GB" altLang="en-US" sz="800"/>
              <a:t>Yorkshire Cancer Research. Registered Charity 516898. All rights Reserved.</a:t>
            </a:r>
            <a:endParaRPr lang="en-US" sz="800"/>
          </a:p>
        </p:txBody>
      </p:sp>
      <p:pic>
        <p:nvPicPr>
          <p:cNvPr id="4" name="Picture 3">
            <a:extLst>
              <a:ext uri="{FF2B5EF4-FFF2-40B4-BE49-F238E27FC236}">
                <a16:creationId xmlns:a16="http://schemas.microsoft.com/office/drawing/2014/main" id="{E2BDB35D-0A06-1E47-8287-7B20E164F8C4}"/>
              </a:ext>
            </a:extLst>
          </p:cNvPr>
          <p:cNvPicPr>
            <a:picLocks noChangeAspect="1"/>
          </p:cNvPicPr>
          <p:nvPr userDrawn="1"/>
        </p:nvPicPr>
        <p:blipFill>
          <a:blip/>
          <a:stretch>
            <a:fillRect/>
          </a:stretch>
        </p:blipFill>
        <p:spPr>
          <a:xfrm>
            <a:off x="3776519" y="2553368"/>
            <a:ext cx="4531590" cy="1368234"/>
          </a:xfrm>
          <a:prstGeom prst="rect">
            <a:avLst/>
          </a:prstGeom>
        </p:spPr>
      </p:pic>
    </p:spTree>
    <p:extLst>
      <p:ext uri="{BB962C8B-B14F-4D97-AF65-F5344CB8AC3E}">
        <p14:creationId xmlns:p14="http://schemas.microsoft.com/office/powerpoint/2010/main" val="887127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A6826E7-3CF2-D14E-90A4-C1E31EBF32D3}"/>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GB" altLang="en-US" sz="800"/>
              <a:t>Yorkshire Cancer Research. Registered Charity 516898. All rights Reserved.</a:t>
            </a:r>
            <a:endParaRPr lang="en-US" sz="800"/>
          </a:p>
        </p:txBody>
      </p:sp>
    </p:spTree>
    <p:extLst>
      <p:ext uri="{BB962C8B-B14F-4D97-AF65-F5344CB8AC3E}">
        <p14:creationId xmlns:p14="http://schemas.microsoft.com/office/powerpoint/2010/main" val="16554392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BB53-488D-E44F-BE91-CDCC7BC207C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7" name="Footer Placeholder 4">
            <a:extLst>
              <a:ext uri="{FF2B5EF4-FFF2-40B4-BE49-F238E27FC236}">
                <a16:creationId xmlns:a16="http://schemas.microsoft.com/office/drawing/2014/main" id="{AA9216CF-C375-4143-A227-45E1AA582013}"/>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3087306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8F07-FC12-8A43-F50C-CF74288AD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923FB3-ABFC-E88A-60FD-8A3ED2470E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8D6628-9B43-2B3D-11C0-9C57775A6A69}"/>
              </a:ext>
            </a:extLst>
          </p:cNvPr>
          <p:cNvSpPr>
            <a:spLocks noGrp="1"/>
          </p:cNvSpPr>
          <p:nvPr>
            <p:ph type="dt" sz="half" idx="10"/>
          </p:nvPr>
        </p:nvSpPr>
        <p:spPr/>
        <p:txBody>
          <a:bodyPr/>
          <a:lstStyle/>
          <a:p>
            <a:fld id="{8B741013-7447-4802-B70A-993405842A1B}" type="datetimeFigureOut">
              <a:rPr lang="en-GB" smtClean="0"/>
              <a:t>16/10/2025</a:t>
            </a:fld>
            <a:endParaRPr lang="en-GB"/>
          </a:p>
        </p:txBody>
      </p:sp>
      <p:sp>
        <p:nvSpPr>
          <p:cNvPr id="5" name="Footer Placeholder 4">
            <a:extLst>
              <a:ext uri="{FF2B5EF4-FFF2-40B4-BE49-F238E27FC236}">
                <a16:creationId xmlns:a16="http://schemas.microsoft.com/office/drawing/2014/main" id="{11680F17-3D83-18C0-AB87-D257BEEE0B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DAE992-4FF1-3A1D-D501-996AD1CC8E9E}"/>
              </a:ext>
            </a:extLst>
          </p:cNvPr>
          <p:cNvSpPr>
            <a:spLocks noGrp="1"/>
          </p:cNvSpPr>
          <p:nvPr>
            <p:ph type="sldNum" sz="quarter" idx="12"/>
          </p:nvPr>
        </p:nvSpPr>
        <p:spPr/>
        <p:txBody>
          <a:bodyPr/>
          <a:lstStyle/>
          <a:p>
            <a:fld id="{FEFFF45F-E31F-4F4B-85C5-3AB418FEDAEE}" type="slidenum">
              <a:rPr lang="en-GB" smtClean="0"/>
              <a:t>‹#›</a:t>
            </a:fld>
            <a:endParaRPr lang="en-GB"/>
          </a:p>
        </p:txBody>
      </p:sp>
    </p:spTree>
    <p:extLst>
      <p:ext uri="{BB962C8B-B14F-4D97-AF65-F5344CB8AC3E}">
        <p14:creationId xmlns:p14="http://schemas.microsoft.com/office/powerpoint/2010/main" val="1186817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llo">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A7F069DB-8681-2747-9A9A-B157281A31ED}"/>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GB" altLang="en-US" sz="800"/>
              <a:t>Yorkshire Cancer Research. Registered Charity 516898. All rights Reserved.</a:t>
            </a:r>
            <a:endParaRPr lang="en-US" sz="800"/>
          </a:p>
        </p:txBody>
      </p:sp>
      <p:pic>
        <p:nvPicPr>
          <p:cNvPr id="4" name="Picture 3">
            <a:extLst>
              <a:ext uri="{FF2B5EF4-FFF2-40B4-BE49-F238E27FC236}">
                <a16:creationId xmlns:a16="http://schemas.microsoft.com/office/drawing/2014/main" id="{E2BDB35D-0A06-1E47-8287-7B20E164F8C4}"/>
              </a:ext>
            </a:extLst>
          </p:cNvPr>
          <p:cNvPicPr>
            <a:picLocks noChangeAspect="1"/>
          </p:cNvPicPr>
          <p:nvPr userDrawn="1"/>
        </p:nvPicPr>
        <p:blipFill>
          <a:blip r:embed="rId2"/>
          <a:stretch>
            <a:fillRect/>
          </a:stretch>
        </p:blipFill>
        <p:spPr>
          <a:xfrm>
            <a:off x="3776519" y="2553368"/>
            <a:ext cx="4531590" cy="1368234"/>
          </a:xfrm>
          <a:prstGeom prst="rect">
            <a:avLst/>
          </a:prstGeom>
        </p:spPr>
      </p:pic>
    </p:spTree>
    <p:extLst>
      <p:ext uri="{BB962C8B-B14F-4D97-AF65-F5344CB8AC3E}">
        <p14:creationId xmlns:p14="http://schemas.microsoft.com/office/powerpoint/2010/main" val="2868350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5" name="Round Single Corner of Rectangle 4">
            <a:extLst>
              <a:ext uri="{FF2B5EF4-FFF2-40B4-BE49-F238E27FC236}">
                <a16:creationId xmlns:a16="http://schemas.microsoft.com/office/drawing/2014/main" id="{6BA1CDD6-1F2D-6443-9FE2-82BE57E09788}"/>
              </a:ext>
            </a:extLst>
          </p:cNvPr>
          <p:cNvSpPr/>
          <p:nvPr userDrawn="1"/>
        </p:nvSpPr>
        <p:spPr>
          <a:xfrm>
            <a:off x="402432" y="381571"/>
            <a:ext cx="11387137" cy="6011701"/>
          </a:xfrm>
          <a:prstGeom prst="round1Rect">
            <a:avLst>
              <a:gd name="adj" fmla="val 100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4">
            <a:extLst>
              <a:ext uri="{FF2B5EF4-FFF2-40B4-BE49-F238E27FC236}">
                <a16:creationId xmlns:a16="http://schemas.microsoft.com/office/drawing/2014/main" id="{1CF1155E-C057-634E-83CA-6B228140B906}"/>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7" name="Title 1">
            <a:extLst>
              <a:ext uri="{FF2B5EF4-FFF2-40B4-BE49-F238E27FC236}">
                <a16:creationId xmlns:a16="http://schemas.microsoft.com/office/drawing/2014/main" id="{3B6EB82C-567B-5E46-85FB-AF35F5E00562}"/>
              </a:ext>
            </a:extLst>
          </p:cNvPr>
          <p:cNvSpPr>
            <a:spLocks noGrp="1"/>
          </p:cNvSpPr>
          <p:nvPr>
            <p:ph type="ctrTitle"/>
          </p:nvPr>
        </p:nvSpPr>
        <p:spPr>
          <a:xfrm>
            <a:off x="1524000" y="1221753"/>
            <a:ext cx="9144000" cy="2387600"/>
          </a:xfrm>
          <a:prstGeom prst="rect">
            <a:avLst/>
          </a:prstGeom>
        </p:spPr>
        <p:txBody>
          <a:bodyPr anchor="b">
            <a:normAutofit/>
          </a:bodyPr>
          <a:lstStyle>
            <a:lvl1pPr algn="ctr">
              <a:defRPr sz="5400"/>
            </a:lvl1pPr>
          </a:lstStyle>
          <a:p>
            <a:r>
              <a:rPr lang="en-GB"/>
              <a:t>Click to edit Master title style</a:t>
            </a:r>
            <a:endParaRPr lang="en-US"/>
          </a:p>
        </p:txBody>
      </p:sp>
      <p:sp>
        <p:nvSpPr>
          <p:cNvPr id="8" name="Subtitle 2">
            <a:extLst>
              <a:ext uri="{FF2B5EF4-FFF2-40B4-BE49-F238E27FC236}">
                <a16:creationId xmlns:a16="http://schemas.microsoft.com/office/drawing/2014/main" id="{4FDBF703-C464-784F-9EE9-4BA86CE88699}"/>
              </a:ext>
            </a:extLst>
          </p:cNvPr>
          <p:cNvSpPr>
            <a:spLocks noGrp="1"/>
          </p:cNvSpPr>
          <p:nvPr>
            <p:ph type="subTitle" idx="1"/>
          </p:nvPr>
        </p:nvSpPr>
        <p:spPr>
          <a:xfrm>
            <a:off x="1524000" y="3860453"/>
            <a:ext cx="9144000" cy="1655762"/>
          </a:xfrm>
          <a:prstGeom prst="rect">
            <a:avLst/>
          </a:prstGeo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807217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153C-5325-7242-841A-9E3C9F5ED39F}"/>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GB"/>
              <a:t>Click to edit Master title style</a:t>
            </a:r>
            <a:endParaRPr lang="en-US"/>
          </a:p>
        </p:txBody>
      </p:sp>
      <p:sp>
        <p:nvSpPr>
          <p:cNvPr id="3" name="Subtitle 2">
            <a:extLst>
              <a:ext uri="{FF2B5EF4-FFF2-40B4-BE49-F238E27FC236}">
                <a16:creationId xmlns:a16="http://schemas.microsoft.com/office/drawing/2014/main" id="{25680250-1191-3344-ADA1-6AF2C6A37A5F}"/>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Footer Placeholder 4">
            <a:extLst>
              <a:ext uri="{FF2B5EF4-FFF2-40B4-BE49-F238E27FC236}">
                <a16:creationId xmlns:a16="http://schemas.microsoft.com/office/drawing/2014/main" id="{A7F069DB-8681-2747-9A9A-B157281A31ED}"/>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3843075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101C-DFB0-68B5-4AB9-2513E8D728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8B3EBE-925D-6133-ABBA-6F9536DB3E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111463-BC71-BDD3-4CC2-42929E66BC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D8E58-75B8-4455-9340-FE071366A8C9}" type="datetimeFigureOut">
              <a:rPr kumimoji="0" lang="en-GB" sz="1800" b="0" i="0" u="none" strike="noStrike" kern="1200" cap="none" spc="0" normalizeH="0" baseline="0" noProof="0" smtClean="0">
                <a:ln>
                  <a:noFill/>
                </a:ln>
                <a:solidFill>
                  <a:srgbClr val="007DC5"/>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16/10/2025</a:t>
            </a:fld>
            <a:endParaRPr kumimoji="0" lang="en-GB" sz="1800" b="0" i="0" u="none" strike="noStrike" kern="1200" cap="none" spc="0" normalizeH="0" baseline="0" noProof="0">
              <a:ln>
                <a:noFill/>
              </a:ln>
              <a:solidFill>
                <a:srgbClr val="007DC5"/>
              </a:solidFill>
              <a:effectLst/>
              <a:uLnTx/>
              <a:uFillTx/>
              <a:latin typeface="Helvetica"/>
              <a:ea typeface="+mn-ea"/>
              <a:cs typeface="+mn-cs"/>
            </a:endParaRPr>
          </a:p>
        </p:txBody>
      </p:sp>
      <p:sp>
        <p:nvSpPr>
          <p:cNvPr id="5" name="Footer Placeholder 4">
            <a:extLst>
              <a:ext uri="{FF2B5EF4-FFF2-40B4-BE49-F238E27FC236}">
                <a16:creationId xmlns:a16="http://schemas.microsoft.com/office/drawing/2014/main" id="{5F492D38-5533-756B-24F9-60FA1616B1A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7DC5">
                  <a:tint val="75000"/>
                </a:srgbClr>
              </a:solidFill>
              <a:effectLst/>
              <a:uLnTx/>
              <a:uFillTx/>
              <a:latin typeface="Helvetica"/>
              <a:ea typeface="+mn-ea"/>
              <a:cs typeface="+mn-cs"/>
            </a:endParaRPr>
          </a:p>
        </p:txBody>
      </p:sp>
      <p:sp>
        <p:nvSpPr>
          <p:cNvPr id="6" name="Slide Number Placeholder 5">
            <a:extLst>
              <a:ext uri="{FF2B5EF4-FFF2-40B4-BE49-F238E27FC236}">
                <a16:creationId xmlns:a16="http://schemas.microsoft.com/office/drawing/2014/main" id="{78C9F45F-2A9E-72F7-20F9-D6ACF4B2A42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91A72C-31CE-4CFD-A078-2D46D5B9B55A}" type="slidenum">
              <a:rPr kumimoji="0" lang="en-GB" sz="1800" b="0" i="0" u="none" strike="noStrike" kern="1200" cap="none" spc="0" normalizeH="0" baseline="0" noProof="0" smtClean="0">
                <a:ln>
                  <a:noFill/>
                </a:ln>
                <a:solidFill>
                  <a:srgbClr val="007DC5"/>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7DC5"/>
              </a:solidFill>
              <a:effectLst/>
              <a:uLnTx/>
              <a:uFillTx/>
              <a:latin typeface="Helvetica"/>
              <a:ea typeface="+mn-ea"/>
              <a:cs typeface="+mn-cs"/>
            </a:endParaRPr>
          </a:p>
        </p:txBody>
      </p:sp>
    </p:spTree>
    <p:extLst>
      <p:ext uri="{BB962C8B-B14F-4D97-AF65-F5344CB8AC3E}">
        <p14:creationId xmlns:p14="http://schemas.microsoft.com/office/powerpoint/2010/main" val="1456492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FD1FB4-37A2-3345-AD03-C018936F00C5}"/>
              </a:ext>
            </a:extLst>
          </p:cNvPr>
          <p:cNvSpPr/>
          <p:nvPr userDrawn="1"/>
        </p:nvSpPr>
        <p:spPr>
          <a:xfrm>
            <a:off x="4014651" y="3857897"/>
            <a:ext cx="8307978" cy="3082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1018986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FD1FB4-37A2-3345-AD03-C018936F00C5}"/>
              </a:ext>
            </a:extLst>
          </p:cNvPr>
          <p:cNvSpPr/>
          <p:nvPr userDrawn="1"/>
        </p:nvSpPr>
        <p:spPr>
          <a:xfrm>
            <a:off x="4014651" y="3857897"/>
            <a:ext cx="8307978" cy="3082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770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4288187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BB53-488D-E44F-BE91-CDCC7BC207C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7" name="Footer Placeholder 4">
            <a:extLst>
              <a:ext uri="{FF2B5EF4-FFF2-40B4-BE49-F238E27FC236}">
                <a16:creationId xmlns:a16="http://schemas.microsoft.com/office/drawing/2014/main" id="{AA9216CF-C375-4143-A227-45E1AA582013}"/>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3484808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23269709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hasCustomPrompt="1"/>
          </p:nvPr>
        </p:nvSpPr>
        <p:spPr>
          <a:xfrm>
            <a:off x="838200" y="365125"/>
            <a:ext cx="10515600" cy="1325563"/>
          </a:xfrm>
          <a:prstGeom prst="rect">
            <a:avLst/>
          </a:prstGeom>
        </p:spPr>
        <p:txBody>
          <a:bodyPr/>
          <a:lstStyle/>
          <a:p>
            <a:r>
              <a:rPr lang="en-GB"/>
              <a:t>Today</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223775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885AA-B50A-C0E6-7F04-2A5339E01E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1DD68E-7388-C38F-8A3D-4B6FBBD4C0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45AC2D-FCA9-71A2-55BB-10C5FD05F746}"/>
              </a:ext>
            </a:extLst>
          </p:cNvPr>
          <p:cNvSpPr>
            <a:spLocks noGrp="1"/>
          </p:cNvSpPr>
          <p:nvPr>
            <p:ph type="dt" sz="half" idx="10"/>
          </p:nvPr>
        </p:nvSpPr>
        <p:spPr/>
        <p:txBody>
          <a:bodyPr/>
          <a:lstStyle/>
          <a:p>
            <a:fld id="{8B741013-7447-4802-B70A-993405842A1B}" type="datetimeFigureOut">
              <a:rPr lang="en-GB" smtClean="0"/>
              <a:t>16/10/2025</a:t>
            </a:fld>
            <a:endParaRPr lang="en-GB"/>
          </a:p>
        </p:txBody>
      </p:sp>
      <p:sp>
        <p:nvSpPr>
          <p:cNvPr id="5" name="Footer Placeholder 4">
            <a:extLst>
              <a:ext uri="{FF2B5EF4-FFF2-40B4-BE49-F238E27FC236}">
                <a16:creationId xmlns:a16="http://schemas.microsoft.com/office/drawing/2014/main" id="{C4AB4C2B-DD51-7E48-1BAF-A3AA464AD8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019B37-189A-ABEF-B614-1D30E1A4FF99}"/>
              </a:ext>
            </a:extLst>
          </p:cNvPr>
          <p:cNvSpPr>
            <a:spLocks noGrp="1"/>
          </p:cNvSpPr>
          <p:nvPr>
            <p:ph type="sldNum" sz="quarter" idx="12"/>
          </p:nvPr>
        </p:nvSpPr>
        <p:spPr/>
        <p:txBody>
          <a:bodyPr/>
          <a:lstStyle/>
          <a:p>
            <a:fld id="{FEFFF45F-E31F-4F4B-85C5-3AB418FEDAEE}" type="slidenum">
              <a:rPr lang="en-GB" smtClean="0"/>
              <a:t>‹#›</a:t>
            </a:fld>
            <a:endParaRPr lang="en-GB"/>
          </a:p>
        </p:txBody>
      </p:sp>
    </p:spTree>
    <p:extLst>
      <p:ext uri="{BB962C8B-B14F-4D97-AF65-F5344CB8AC3E}">
        <p14:creationId xmlns:p14="http://schemas.microsoft.com/office/powerpoint/2010/main" val="1170412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2936099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485841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A6826E7-3CF2-D14E-90A4-C1E31EBF32D3}"/>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GB" altLang="en-US" sz="800"/>
              <a:t>Yorkshire Cancer Research. Registered Charity 516898. All rights Reserved.</a:t>
            </a:r>
            <a:endParaRPr lang="en-US" sz="800"/>
          </a:p>
        </p:txBody>
      </p:sp>
    </p:spTree>
    <p:extLst>
      <p:ext uri="{BB962C8B-B14F-4D97-AF65-F5344CB8AC3E}">
        <p14:creationId xmlns:p14="http://schemas.microsoft.com/office/powerpoint/2010/main" val="39904663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hasCustomPrompt="1"/>
          </p:nvPr>
        </p:nvSpPr>
        <p:spPr>
          <a:xfrm>
            <a:off x="838200" y="365125"/>
            <a:ext cx="10515600" cy="1325563"/>
          </a:xfrm>
          <a:prstGeom prst="rect">
            <a:avLst/>
          </a:prstGeom>
        </p:spPr>
        <p:txBody>
          <a:bodyPr/>
          <a:lstStyle/>
          <a:p>
            <a:r>
              <a:rPr lang="en-GB"/>
              <a:t>Today</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1724891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 Title slide (Firth Court)">
  <p:cSld name="2. Title slide (Firth Court)">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30" descr="The University of Sheffield logo"/>
          <p:cNvPicPr preferRelativeResize="0"/>
          <p:nvPr/>
        </p:nvPicPr>
        <p:blipFill rotWithShape="1">
          <a:blip r:embed="rId3">
            <a:alphaModFix/>
          </a:blip>
          <a:srcRect/>
          <a:stretch/>
        </p:blipFill>
        <p:spPr>
          <a:xfrm>
            <a:off x="360001" y="220367"/>
            <a:ext cx="2779935" cy="843267"/>
          </a:xfrm>
          <a:prstGeom prst="rect">
            <a:avLst/>
          </a:prstGeom>
          <a:noFill/>
          <a:ln>
            <a:noFill/>
          </a:ln>
        </p:spPr>
      </p:pic>
      <p:sp>
        <p:nvSpPr>
          <p:cNvPr id="11" name="Google Shape;11;p30"/>
          <p:cNvSpPr txBox="1">
            <a:spLocks noGrp="1"/>
          </p:cNvSpPr>
          <p:nvPr>
            <p:ph type="title"/>
          </p:nvPr>
        </p:nvSpPr>
        <p:spPr>
          <a:xfrm>
            <a:off x="220134" y="1604536"/>
            <a:ext cx="7273487" cy="2350429"/>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6667" b="1" i="0">
                <a:solidFill>
                  <a:schemeClr val="lt2"/>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 name="Google Shape;12;p30"/>
          <p:cNvSpPr txBox="1">
            <a:spLocks noGrp="1"/>
          </p:cNvSpPr>
          <p:nvPr>
            <p:ph type="body" idx="1"/>
          </p:nvPr>
        </p:nvSpPr>
        <p:spPr>
          <a:xfrm>
            <a:off x="220133" y="4147949"/>
            <a:ext cx="6256867" cy="1186051"/>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2667">
                <a:solidFill>
                  <a:schemeClr val="lt2"/>
                </a:solidFill>
                <a:latin typeface="Arial"/>
                <a:ea typeface="Arial"/>
                <a:cs typeface="Arial"/>
                <a:sym typeface="Arial"/>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13" name="Google Shape;13;p30"/>
          <p:cNvSpPr txBox="1">
            <a:spLocks noGrp="1"/>
          </p:cNvSpPr>
          <p:nvPr>
            <p:ph type="body" idx="2"/>
          </p:nvPr>
        </p:nvSpPr>
        <p:spPr>
          <a:xfrm>
            <a:off x="360001" y="5952067"/>
            <a:ext cx="3787767" cy="789517"/>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2667">
                <a:solidFill>
                  <a:schemeClr val="dk1"/>
                </a:solidFill>
              </a:defRPr>
            </a:lvl1pPr>
            <a:lvl2pPr marL="1219170" lvl="1" indent="-304792" algn="l">
              <a:lnSpc>
                <a:spcPct val="115000"/>
              </a:lnSpc>
              <a:spcBef>
                <a:spcPts val="0"/>
              </a:spcBef>
              <a:spcAft>
                <a:spcPts val="0"/>
              </a:spcAft>
              <a:buSzPts val="2400"/>
              <a:buNone/>
              <a:defRPr sz="2667">
                <a:solidFill>
                  <a:schemeClr val="dk1"/>
                </a:solidFill>
              </a:defRPr>
            </a:lvl2pPr>
            <a:lvl3pPr marL="1828754" lvl="2" indent="-304792" algn="l">
              <a:lnSpc>
                <a:spcPct val="115000"/>
              </a:lnSpc>
              <a:spcBef>
                <a:spcPts val="0"/>
              </a:spcBef>
              <a:spcAft>
                <a:spcPts val="0"/>
              </a:spcAft>
              <a:buSzPts val="2400"/>
              <a:buNone/>
              <a:defRPr/>
            </a:lvl3pPr>
            <a:lvl4pPr marL="2438339" lvl="3" indent="-304792" algn="l">
              <a:lnSpc>
                <a:spcPct val="115000"/>
              </a:lnSpc>
              <a:spcBef>
                <a:spcPts val="0"/>
              </a:spcBef>
              <a:spcAft>
                <a:spcPts val="0"/>
              </a:spcAft>
              <a:buSzPts val="2400"/>
              <a:buNone/>
              <a:defRPr/>
            </a:lvl4pPr>
            <a:lvl5pPr marL="3047924" lvl="4" indent="-304792" algn="l">
              <a:lnSpc>
                <a:spcPct val="115000"/>
              </a:lnSpc>
              <a:spcBef>
                <a:spcPts val="0"/>
              </a:spcBef>
              <a:spcAft>
                <a:spcPts val="0"/>
              </a:spcAft>
              <a:buSzPts val="2400"/>
              <a:buNone/>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14" name="Google Shape;14;p30"/>
          <p:cNvSpPr txBox="1">
            <a:spLocks noGrp="1"/>
          </p:cNvSpPr>
          <p:nvPr>
            <p:ph type="body" idx="3"/>
          </p:nvPr>
        </p:nvSpPr>
        <p:spPr>
          <a:xfrm>
            <a:off x="4309533" y="5960534"/>
            <a:ext cx="2015067" cy="789517"/>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2667">
                <a:solidFill>
                  <a:schemeClr val="dk1"/>
                </a:solidFill>
              </a:defRPr>
            </a:lvl1pPr>
            <a:lvl2pPr marL="1219170" lvl="1" indent="-304792" algn="l">
              <a:lnSpc>
                <a:spcPct val="115000"/>
              </a:lnSpc>
              <a:spcBef>
                <a:spcPts val="0"/>
              </a:spcBef>
              <a:spcAft>
                <a:spcPts val="0"/>
              </a:spcAft>
              <a:buSzPts val="2400"/>
              <a:buNone/>
              <a:defRPr sz="2667">
                <a:solidFill>
                  <a:schemeClr val="dk1"/>
                </a:solidFill>
              </a:defRPr>
            </a:lvl2pPr>
            <a:lvl3pPr marL="1828754" lvl="2" indent="-304792" algn="l">
              <a:lnSpc>
                <a:spcPct val="115000"/>
              </a:lnSpc>
              <a:spcBef>
                <a:spcPts val="0"/>
              </a:spcBef>
              <a:spcAft>
                <a:spcPts val="0"/>
              </a:spcAft>
              <a:buSzPts val="2400"/>
              <a:buNone/>
              <a:defRPr/>
            </a:lvl3pPr>
            <a:lvl4pPr marL="2438339" lvl="3" indent="-304792" algn="l">
              <a:lnSpc>
                <a:spcPct val="115000"/>
              </a:lnSpc>
              <a:spcBef>
                <a:spcPts val="0"/>
              </a:spcBef>
              <a:spcAft>
                <a:spcPts val="0"/>
              </a:spcAft>
              <a:buSzPts val="2400"/>
              <a:buNone/>
              <a:defRPr/>
            </a:lvl4pPr>
            <a:lvl5pPr marL="3047924" lvl="4" indent="-304792" algn="l">
              <a:lnSpc>
                <a:spcPct val="115000"/>
              </a:lnSpc>
              <a:spcBef>
                <a:spcPts val="0"/>
              </a:spcBef>
              <a:spcAft>
                <a:spcPts val="0"/>
              </a:spcAft>
              <a:buSzPts val="2400"/>
              <a:buNone/>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15" name="Google Shape;15;p30"/>
          <p:cNvSpPr/>
          <p:nvPr/>
        </p:nvSpPr>
        <p:spPr>
          <a:xfrm>
            <a:off x="7612567" y="5739162"/>
            <a:ext cx="4579435" cy="1025757"/>
          </a:xfrm>
          <a:prstGeom prst="rect">
            <a:avLst/>
          </a:prstGeom>
          <a:solidFill>
            <a:schemeClr val="l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6" name="Google Shape;16;p30"/>
          <p:cNvPicPr preferRelativeResize="0"/>
          <p:nvPr/>
        </p:nvPicPr>
        <p:blipFill rotWithShape="1">
          <a:blip r:embed="rId4">
            <a:alphaModFix/>
          </a:blip>
          <a:srcRect/>
          <a:stretch/>
        </p:blipFill>
        <p:spPr>
          <a:xfrm>
            <a:off x="9934176" y="5916596"/>
            <a:ext cx="1998257" cy="665669"/>
          </a:xfrm>
          <a:prstGeom prst="rect">
            <a:avLst/>
          </a:prstGeom>
          <a:noFill/>
          <a:ln>
            <a:noFill/>
          </a:ln>
        </p:spPr>
      </p:pic>
      <p:pic>
        <p:nvPicPr>
          <p:cNvPr id="17" name="Google Shape;17;p30"/>
          <p:cNvPicPr preferRelativeResize="0"/>
          <p:nvPr/>
        </p:nvPicPr>
        <p:blipFill rotWithShape="1">
          <a:blip r:embed="rId5">
            <a:alphaModFix/>
          </a:blip>
          <a:srcRect/>
          <a:stretch/>
        </p:blipFill>
        <p:spPr>
          <a:xfrm>
            <a:off x="7853518" y="5916596"/>
            <a:ext cx="1899868" cy="702512"/>
          </a:xfrm>
          <a:prstGeom prst="rect">
            <a:avLst/>
          </a:prstGeom>
          <a:noFill/>
          <a:ln>
            <a:noFill/>
          </a:ln>
        </p:spPr>
      </p:pic>
    </p:spTree>
    <p:extLst>
      <p:ext uri="{BB962C8B-B14F-4D97-AF65-F5344CB8AC3E}">
        <p14:creationId xmlns:p14="http://schemas.microsoft.com/office/powerpoint/2010/main" val="761986022"/>
      </p:ext>
    </p:extLst>
  </p:cSld>
  <p:clrMapOvr>
    <a:masterClrMapping/>
  </p:clrMapOvr>
  <p:extLst>
    <p:ext uri="{DCECCB84-F9BA-43D5-87BE-67443E8EF086}">
      <p15:sldGuideLst xmlns:p15="http://schemas.microsoft.com/office/powerpoint/2012/main">
        <p15:guide id="1" pos="81">
          <p15:clr>
            <a:srgbClr val="FA7B17"/>
          </p15:clr>
        </p15:guide>
        <p15:guide id="2" orient="horz" pos="1744">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 Title and body">
  <p:cSld name="11. Title and body">
    <p:spTree>
      <p:nvGrpSpPr>
        <p:cNvPr id="1" name="Shape 18"/>
        <p:cNvGrpSpPr/>
        <p:nvPr/>
      </p:nvGrpSpPr>
      <p:grpSpPr>
        <a:xfrm>
          <a:off x="0" y="0"/>
          <a:ext cx="0" cy="0"/>
          <a:chOff x="0" y="0"/>
          <a:chExt cx="0" cy="0"/>
        </a:xfrm>
      </p:grpSpPr>
      <p:sp>
        <p:nvSpPr>
          <p:cNvPr id="19" name="Google Shape;19;p31"/>
          <p:cNvSpPr txBox="1"/>
          <p:nvPr/>
        </p:nvSpPr>
        <p:spPr>
          <a:xfrm>
            <a:off x="-24600" y="0"/>
            <a:ext cx="12241200" cy="964391"/>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500"/>
              <a:buFont typeface="Arial"/>
              <a:buNone/>
            </a:pPr>
            <a:endParaRPr sz="4667" b="1" i="0" u="none" strike="noStrike" cap="none">
              <a:solidFill>
                <a:schemeClr val="dk1"/>
              </a:solidFill>
              <a:latin typeface="Arial"/>
              <a:ea typeface="Arial"/>
              <a:cs typeface="Arial"/>
              <a:sym typeface="Arial"/>
            </a:endParaRPr>
          </a:p>
        </p:txBody>
      </p:sp>
      <p:sp>
        <p:nvSpPr>
          <p:cNvPr id="20" name="Google Shape;20;p31"/>
          <p:cNvSpPr txBox="1">
            <a:spLocks noGrp="1"/>
          </p:cNvSpPr>
          <p:nvPr>
            <p:ph type="title"/>
          </p:nvPr>
        </p:nvSpPr>
        <p:spPr>
          <a:xfrm>
            <a:off x="170933" y="100400"/>
            <a:ext cx="10928867"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4667" b="1" i="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31"/>
          <p:cNvSpPr txBox="1">
            <a:spLocks noGrp="1"/>
          </p:cNvSpPr>
          <p:nvPr>
            <p:ph type="body" idx="1"/>
          </p:nvPr>
        </p:nvSpPr>
        <p:spPr>
          <a:xfrm>
            <a:off x="170933" y="1151467"/>
            <a:ext cx="11758600" cy="4842933"/>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cxnSp>
        <p:nvCxnSpPr>
          <p:cNvPr id="22" name="Google Shape;22;p31"/>
          <p:cNvCxnSpPr/>
          <p:nvPr/>
        </p:nvCxnSpPr>
        <p:spPr>
          <a:xfrm>
            <a:off x="1901300" y="6705600"/>
            <a:ext cx="9501200" cy="0"/>
          </a:xfrm>
          <a:prstGeom prst="straightConnector1">
            <a:avLst/>
          </a:prstGeom>
          <a:noFill/>
          <a:ln w="9525" cap="flat" cmpd="sng">
            <a:solidFill>
              <a:schemeClr val="lt2"/>
            </a:solidFill>
            <a:prstDash val="solid"/>
            <a:round/>
            <a:headEnd type="none" w="sm" len="sm"/>
            <a:tailEnd type="none" w="sm" len="sm"/>
          </a:ln>
        </p:spPr>
      </p:cxnSp>
      <p:pic>
        <p:nvPicPr>
          <p:cNvPr id="23" name="Google Shape;23;p31" descr="The University of Sheffield logo"/>
          <p:cNvPicPr preferRelativeResize="0"/>
          <p:nvPr/>
        </p:nvPicPr>
        <p:blipFill rotWithShape="1">
          <a:blip r:embed="rId2">
            <a:alphaModFix/>
          </a:blip>
          <a:srcRect/>
          <a:stretch/>
        </p:blipFill>
        <p:spPr>
          <a:xfrm>
            <a:off x="170934" y="6267334"/>
            <a:ext cx="1566255" cy="475100"/>
          </a:xfrm>
          <a:prstGeom prst="rect">
            <a:avLst/>
          </a:prstGeom>
          <a:noFill/>
          <a:ln>
            <a:noFill/>
          </a:ln>
        </p:spPr>
      </p:pic>
      <p:sp>
        <p:nvSpPr>
          <p:cNvPr id="24" name="Google Shape;24;p31"/>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20545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2. Text and image">
  <p:cSld name="12. Text and image">
    <p:spTree>
      <p:nvGrpSpPr>
        <p:cNvPr id="1" name="Shape 25"/>
        <p:cNvGrpSpPr/>
        <p:nvPr/>
      </p:nvGrpSpPr>
      <p:grpSpPr>
        <a:xfrm>
          <a:off x="0" y="0"/>
          <a:ext cx="0" cy="0"/>
          <a:chOff x="0" y="0"/>
          <a:chExt cx="0" cy="0"/>
        </a:xfrm>
      </p:grpSpPr>
      <p:sp>
        <p:nvSpPr>
          <p:cNvPr id="26" name="Google Shape;26;p32"/>
          <p:cNvSpPr txBox="1">
            <a:spLocks noGrp="1"/>
          </p:cNvSpPr>
          <p:nvPr>
            <p:ph type="title"/>
          </p:nvPr>
        </p:nvSpPr>
        <p:spPr>
          <a:xfrm>
            <a:off x="188400" y="340067"/>
            <a:ext cx="6875200" cy="1004533"/>
          </a:xfrm>
          <a:prstGeom prst="rect">
            <a:avLst/>
          </a:prstGeom>
          <a:solidFill>
            <a:schemeClr val="lt2"/>
          </a:solid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sz="3200" b="1" i="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32"/>
          <p:cNvSpPr txBox="1">
            <a:spLocks noGrp="1"/>
          </p:cNvSpPr>
          <p:nvPr>
            <p:ph type="body" idx="1"/>
          </p:nvPr>
        </p:nvSpPr>
        <p:spPr>
          <a:xfrm>
            <a:off x="170933" y="1439334"/>
            <a:ext cx="6204467" cy="4284133"/>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2667"/>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28" name="Google Shape;28;p32"/>
          <p:cNvSpPr/>
          <p:nvPr/>
        </p:nvSpPr>
        <p:spPr>
          <a:xfrm>
            <a:off x="188400" y="1344600"/>
            <a:ext cx="10112400" cy="4835600"/>
          </a:xfrm>
          <a:prstGeom prst="rect">
            <a:avLst/>
          </a:prstGeom>
          <a:solidFill>
            <a:srgbClr val="E1F4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 name="Google Shape;29;p32"/>
          <p:cNvSpPr>
            <a:spLocks noGrp="1"/>
          </p:cNvSpPr>
          <p:nvPr>
            <p:ph type="pic" idx="2"/>
          </p:nvPr>
        </p:nvSpPr>
        <p:spPr>
          <a:xfrm>
            <a:off x="6638267" y="119033"/>
            <a:ext cx="5429600" cy="6629200"/>
          </a:xfrm>
          <a:prstGeom prst="rect">
            <a:avLst/>
          </a:prstGeom>
          <a:noFill/>
          <a:ln>
            <a:noFill/>
          </a:ln>
        </p:spPr>
      </p:sp>
      <p:sp>
        <p:nvSpPr>
          <p:cNvPr id="30" name="Google Shape;30;p32"/>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62691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3. Image and quote">
  <p:cSld name="13. Image and quote">
    <p:spTree>
      <p:nvGrpSpPr>
        <p:cNvPr id="1" name="Shape 31"/>
        <p:cNvGrpSpPr/>
        <p:nvPr/>
      </p:nvGrpSpPr>
      <p:grpSpPr>
        <a:xfrm>
          <a:off x="0" y="0"/>
          <a:ext cx="0" cy="0"/>
          <a:chOff x="0" y="0"/>
          <a:chExt cx="0" cy="0"/>
        </a:xfrm>
      </p:grpSpPr>
      <p:sp>
        <p:nvSpPr>
          <p:cNvPr id="32" name="Google Shape;32;p33"/>
          <p:cNvSpPr txBox="1"/>
          <p:nvPr/>
        </p:nvSpPr>
        <p:spPr>
          <a:xfrm>
            <a:off x="0" y="0"/>
            <a:ext cx="12241200" cy="964391"/>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500"/>
              <a:buFont typeface="Arial"/>
              <a:buNone/>
            </a:pPr>
            <a:endParaRPr sz="4667" b="1" i="0" u="none" strike="noStrike" cap="none">
              <a:solidFill>
                <a:schemeClr val="dk1"/>
              </a:solidFill>
              <a:latin typeface="Arial"/>
              <a:ea typeface="Arial"/>
              <a:cs typeface="Arial"/>
              <a:sym typeface="Arial"/>
            </a:endParaRPr>
          </a:p>
        </p:txBody>
      </p:sp>
      <p:sp>
        <p:nvSpPr>
          <p:cNvPr id="33" name="Google Shape;33;p33"/>
          <p:cNvSpPr txBox="1">
            <a:spLocks noGrp="1"/>
          </p:cNvSpPr>
          <p:nvPr>
            <p:ph type="title"/>
          </p:nvPr>
        </p:nvSpPr>
        <p:spPr>
          <a:xfrm>
            <a:off x="170933" y="100400"/>
            <a:ext cx="10928867"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4667" b="1" i="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33"/>
          <p:cNvSpPr>
            <a:spLocks noGrp="1"/>
          </p:cNvSpPr>
          <p:nvPr>
            <p:ph type="pic" idx="2"/>
          </p:nvPr>
        </p:nvSpPr>
        <p:spPr>
          <a:xfrm>
            <a:off x="279400" y="1354433"/>
            <a:ext cx="5676800" cy="4394400"/>
          </a:xfrm>
          <a:prstGeom prst="rect">
            <a:avLst/>
          </a:prstGeom>
          <a:noFill/>
          <a:ln>
            <a:noFill/>
          </a:ln>
        </p:spPr>
      </p:sp>
      <p:sp>
        <p:nvSpPr>
          <p:cNvPr id="35" name="Google Shape;35;p33"/>
          <p:cNvSpPr txBox="1">
            <a:spLocks noGrp="1"/>
          </p:cNvSpPr>
          <p:nvPr>
            <p:ph type="body" idx="1"/>
          </p:nvPr>
        </p:nvSpPr>
        <p:spPr>
          <a:xfrm>
            <a:off x="279400" y="5655733"/>
            <a:ext cx="5693733" cy="727385"/>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3200"/>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36" name="Google Shape;36;p33"/>
          <p:cNvSpPr txBox="1">
            <a:spLocks noGrp="1"/>
          </p:cNvSpPr>
          <p:nvPr>
            <p:ph type="body" idx="3"/>
          </p:nvPr>
        </p:nvSpPr>
        <p:spPr>
          <a:xfrm>
            <a:off x="6096000" y="1612166"/>
            <a:ext cx="5932101" cy="4593900"/>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3200"/>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37" name="Google Shape;37;p33"/>
          <p:cNvSpPr/>
          <p:nvPr/>
        </p:nvSpPr>
        <p:spPr>
          <a:xfrm>
            <a:off x="5956200" y="1456900"/>
            <a:ext cx="6072000" cy="5062400"/>
          </a:xfrm>
          <a:prstGeom prst="rect">
            <a:avLst/>
          </a:prstGeom>
          <a:solidFill>
            <a:srgbClr val="E1F4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 name="Google Shape;38;p33"/>
          <p:cNvSpPr/>
          <p:nvPr/>
        </p:nvSpPr>
        <p:spPr>
          <a:xfrm>
            <a:off x="133400" y="1181000"/>
            <a:ext cx="5968800" cy="5207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33"/>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GB" smtClean="0"/>
              <a:pPr/>
              <a:t>‹#›</a:t>
            </a:fld>
            <a:endParaRPr lang="en-GB"/>
          </a:p>
        </p:txBody>
      </p:sp>
      <p:sp>
        <p:nvSpPr>
          <p:cNvPr id="40" name="Google Shape;40;p33"/>
          <p:cNvSpPr>
            <a:spLocks noGrp="1"/>
          </p:cNvSpPr>
          <p:nvPr>
            <p:ph type="pic" idx="4"/>
          </p:nvPr>
        </p:nvSpPr>
        <p:spPr>
          <a:xfrm>
            <a:off x="279401" y="1354666"/>
            <a:ext cx="5676900" cy="4301067"/>
          </a:xfrm>
          <a:prstGeom prst="rect">
            <a:avLst/>
          </a:prstGeom>
          <a:noFill/>
          <a:ln>
            <a:noFill/>
          </a:ln>
        </p:spPr>
      </p:sp>
    </p:spTree>
    <p:extLst>
      <p:ext uri="{BB962C8B-B14F-4D97-AF65-F5344CB8AC3E}">
        <p14:creationId xmlns:p14="http://schemas.microsoft.com/office/powerpoint/2010/main" val="3771225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1. Title and three columns">
  <p:cSld name="21. Title and three columns">
    <p:spTree>
      <p:nvGrpSpPr>
        <p:cNvPr id="1" name="Shape 41"/>
        <p:cNvGrpSpPr/>
        <p:nvPr/>
      </p:nvGrpSpPr>
      <p:grpSpPr>
        <a:xfrm>
          <a:off x="0" y="0"/>
          <a:ext cx="0" cy="0"/>
          <a:chOff x="0" y="0"/>
          <a:chExt cx="0" cy="0"/>
        </a:xfrm>
      </p:grpSpPr>
      <p:sp>
        <p:nvSpPr>
          <p:cNvPr id="42" name="Google Shape;42;p58"/>
          <p:cNvSpPr txBox="1"/>
          <p:nvPr/>
        </p:nvSpPr>
        <p:spPr>
          <a:xfrm>
            <a:off x="-24600" y="0"/>
            <a:ext cx="12241200" cy="964391"/>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500"/>
              <a:buFont typeface="Arial"/>
              <a:buNone/>
            </a:pPr>
            <a:endParaRPr sz="4667" b="1" i="0" u="none" strike="noStrike" cap="none">
              <a:solidFill>
                <a:schemeClr val="dk1"/>
              </a:solidFill>
              <a:latin typeface="Arial"/>
              <a:ea typeface="Arial"/>
              <a:cs typeface="Arial"/>
              <a:sym typeface="Arial"/>
            </a:endParaRPr>
          </a:p>
        </p:txBody>
      </p:sp>
      <p:sp>
        <p:nvSpPr>
          <p:cNvPr id="43" name="Google Shape;43;p58"/>
          <p:cNvSpPr txBox="1">
            <a:spLocks noGrp="1"/>
          </p:cNvSpPr>
          <p:nvPr>
            <p:ph type="title"/>
          </p:nvPr>
        </p:nvSpPr>
        <p:spPr>
          <a:xfrm>
            <a:off x="170933" y="100400"/>
            <a:ext cx="10928867"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4667" b="1" i="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 name="Google Shape;44;p58"/>
          <p:cNvSpPr txBox="1">
            <a:spLocks noGrp="1"/>
          </p:cNvSpPr>
          <p:nvPr>
            <p:ph type="body" idx="1"/>
          </p:nvPr>
        </p:nvSpPr>
        <p:spPr>
          <a:xfrm>
            <a:off x="466400" y="1360299"/>
            <a:ext cx="3254800" cy="4720800"/>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45" name="Google Shape;45;p58"/>
          <p:cNvSpPr txBox="1">
            <a:spLocks noGrp="1"/>
          </p:cNvSpPr>
          <p:nvPr>
            <p:ph type="body" idx="2"/>
          </p:nvPr>
        </p:nvSpPr>
        <p:spPr>
          <a:xfrm>
            <a:off x="4462667" y="1360299"/>
            <a:ext cx="3254800" cy="4720800"/>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46" name="Google Shape;46;p58"/>
          <p:cNvSpPr txBox="1">
            <a:spLocks noGrp="1"/>
          </p:cNvSpPr>
          <p:nvPr>
            <p:ph type="body" idx="3"/>
          </p:nvPr>
        </p:nvSpPr>
        <p:spPr>
          <a:xfrm>
            <a:off x="8450467" y="1360299"/>
            <a:ext cx="3254800" cy="4720800"/>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pic>
        <p:nvPicPr>
          <p:cNvPr id="47" name="Google Shape;47;p58"/>
          <p:cNvPicPr preferRelativeResize="0"/>
          <p:nvPr/>
        </p:nvPicPr>
        <p:blipFill rotWithShape="1">
          <a:blip r:embed="rId2">
            <a:alphaModFix/>
          </a:blip>
          <a:srcRect/>
          <a:stretch/>
        </p:blipFill>
        <p:spPr>
          <a:xfrm>
            <a:off x="170934" y="6267334"/>
            <a:ext cx="1566255" cy="475100"/>
          </a:xfrm>
          <a:prstGeom prst="rect">
            <a:avLst/>
          </a:prstGeom>
          <a:noFill/>
          <a:ln>
            <a:noFill/>
          </a:ln>
        </p:spPr>
      </p:pic>
      <p:cxnSp>
        <p:nvCxnSpPr>
          <p:cNvPr id="48" name="Google Shape;48;p58"/>
          <p:cNvCxnSpPr/>
          <p:nvPr/>
        </p:nvCxnSpPr>
        <p:spPr>
          <a:xfrm>
            <a:off x="1901300" y="6705600"/>
            <a:ext cx="9501200" cy="0"/>
          </a:xfrm>
          <a:prstGeom prst="straightConnector1">
            <a:avLst/>
          </a:prstGeom>
          <a:noFill/>
          <a:ln w="9525" cap="flat" cmpd="sng">
            <a:solidFill>
              <a:schemeClr val="lt2"/>
            </a:solidFill>
            <a:prstDash val="solid"/>
            <a:round/>
            <a:headEnd type="none" w="sm" len="sm"/>
            <a:tailEnd type="none" w="sm" len="sm"/>
          </a:ln>
        </p:spPr>
      </p:cxnSp>
      <p:pic>
        <p:nvPicPr>
          <p:cNvPr id="49" name="Google Shape;49;p58" descr="The University of Sheffield logo"/>
          <p:cNvPicPr preferRelativeResize="0"/>
          <p:nvPr/>
        </p:nvPicPr>
        <p:blipFill rotWithShape="1">
          <a:blip r:embed="rId2">
            <a:alphaModFix/>
          </a:blip>
          <a:srcRect/>
          <a:stretch/>
        </p:blipFill>
        <p:spPr>
          <a:xfrm>
            <a:off x="170934" y="6267334"/>
            <a:ext cx="1566255" cy="475100"/>
          </a:xfrm>
          <a:prstGeom prst="rect">
            <a:avLst/>
          </a:prstGeom>
          <a:noFill/>
          <a:ln>
            <a:noFill/>
          </a:ln>
        </p:spPr>
      </p:pic>
      <p:sp>
        <p:nvSpPr>
          <p:cNvPr id="50" name="Google Shape;50;p58"/>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53030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4. Full image + text (right aligned)">
  <p:cSld name="14. Full image + text (right aligned)">
    <p:spTree>
      <p:nvGrpSpPr>
        <p:cNvPr id="1" name="Shape 51"/>
        <p:cNvGrpSpPr/>
        <p:nvPr/>
      </p:nvGrpSpPr>
      <p:grpSpPr>
        <a:xfrm>
          <a:off x="0" y="0"/>
          <a:ext cx="0" cy="0"/>
          <a:chOff x="0" y="0"/>
          <a:chExt cx="0" cy="0"/>
        </a:xfrm>
      </p:grpSpPr>
      <p:sp>
        <p:nvSpPr>
          <p:cNvPr id="52" name="Google Shape;52;p34"/>
          <p:cNvSpPr>
            <a:spLocks noGrp="1"/>
          </p:cNvSpPr>
          <p:nvPr>
            <p:ph type="pic" idx="2"/>
          </p:nvPr>
        </p:nvSpPr>
        <p:spPr>
          <a:xfrm>
            <a:off x="8467" y="0"/>
            <a:ext cx="12192000" cy="6858000"/>
          </a:xfrm>
          <a:prstGeom prst="rect">
            <a:avLst/>
          </a:prstGeom>
          <a:noFill/>
          <a:ln>
            <a:noFill/>
          </a:ln>
        </p:spPr>
      </p:sp>
      <p:sp>
        <p:nvSpPr>
          <p:cNvPr id="53" name="Google Shape;53;p34"/>
          <p:cNvSpPr txBox="1">
            <a:spLocks noGrp="1"/>
          </p:cNvSpPr>
          <p:nvPr>
            <p:ph type="title"/>
          </p:nvPr>
        </p:nvSpPr>
        <p:spPr>
          <a:xfrm>
            <a:off x="7033334" y="312200"/>
            <a:ext cx="5167133" cy="567267"/>
          </a:xfrm>
          <a:prstGeom prst="rect">
            <a:avLst/>
          </a:prstGeom>
          <a:solidFill>
            <a:schemeClr val="lt2"/>
          </a:solid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sz="3200" b="1" i="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 name="Google Shape;54;p34"/>
          <p:cNvSpPr txBox="1">
            <a:spLocks noGrp="1"/>
          </p:cNvSpPr>
          <p:nvPr>
            <p:ph type="body" idx="1"/>
          </p:nvPr>
        </p:nvSpPr>
        <p:spPr>
          <a:xfrm>
            <a:off x="7041800" y="879467"/>
            <a:ext cx="5141733" cy="2326216"/>
          </a:xfrm>
          <a:prstGeom prst="rect">
            <a:avLst/>
          </a:prstGeom>
          <a:solidFill>
            <a:schemeClr val="accent1"/>
          </a:solid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2400"/>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55" name="Google Shape;55;p34"/>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56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C0F94-C2E4-6BC5-E208-1524D2E6F8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7C3F02-C993-9197-30E0-76788400A2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3D3B56-1EA0-A809-9138-E61611C70F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E4EBDC-7E8E-20C7-ABC6-995103FA707F}"/>
              </a:ext>
            </a:extLst>
          </p:cNvPr>
          <p:cNvSpPr>
            <a:spLocks noGrp="1"/>
          </p:cNvSpPr>
          <p:nvPr>
            <p:ph type="dt" sz="half" idx="10"/>
          </p:nvPr>
        </p:nvSpPr>
        <p:spPr/>
        <p:txBody>
          <a:bodyPr/>
          <a:lstStyle/>
          <a:p>
            <a:fld id="{8B741013-7447-4802-B70A-993405842A1B}" type="datetimeFigureOut">
              <a:rPr lang="en-GB" smtClean="0"/>
              <a:t>16/10/2025</a:t>
            </a:fld>
            <a:endParaRPr lang="en-GB"/>
          </a:p>
        </p:txBody>
      </p:sp>
      <p:sp>
        <p:nvSpPr>
          <p:cNvPr id="6" name="Footer Placeholder 5">
            <a:extLst>
              <a:ext uri="{FF2B5EF4-FFF2-40B4-BE49-F238E27FC236}">
                <a16:creationId xmlns:a16="http://schemas.microsoft.com/office/drawing/2014/main" id="{53B726F5-C7F1-31B5-A810-FD8334915B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E2F5C7-680B-4B64-E42D-EC3665544A7A}"/>
              </a:ext>
            </a:extLst>
          </p:cNvPr>
          <p:cNvSpPr>
            <a:spLocks noGrp="1"/>
          </p:cNvSpPr>
          <p:nvPr>
            <p:ph type="sldNum" sz="quarter" idx="12"/>
          </p:nvPr>
        </p:nvSpPr>
        <p:spPr/>
        <p:txBody>
          <a:bodyPr/>
          <a:lstStyle/>
          <a:p>
            <a:fld id="{FEFFF45F-E31F-4F4B-85C5-3AB418FEDAEE}" type="slidenum">
              <a:rPr lang="en-GB" smtClean="0"/>
              <a:t>‹#›</a:t>
            </a:fld>
            <a:endParaRPr lang="en-GB"/>
          </a:p>
        </p:txBody>
      </p:sp>
    </p:spTree>
    <p:extLst>
      <p:ext uri="{BB962C8B-B14F-4D97-AF65-F5344CB8AC3E}">
        <p14:creationId xmlns:p14="http://schemas.microsoft.com/office/powerpoint/2010/main" val="3973083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 Section header (light)">
  <p:cSld name="5. Section header (light)">
    <p:bg>
      <p:bgPr>
        <a:solidFill>
          <a:srgbClr val="A1DED2"/>
        </a:solidFill>
        <a:effectLst/>
      </p:bgPr>
    </p:bg>
    <p:spTree>
      <p:nvGrpSpPr>
        <p:cNvPr id="1" name="Shape 56"/>
        <p:cNvGrpSpPr/>
        <p:nvPr/>
      </p:nvGrpSpPr>
      <p:grpSpPr>
        <a:xfrm>
          <a:off x="0" y="0"/>
          <a:ext cx="0" cy="0"/>
          <a:chOff x="0" y="0"/>
          <a:chExt cx="0" cy="0"/>
        </a:xfrm>
      </p:grpSpPr>
      <p:sp>
        <p:nvSpPr>
          <p:cNvPr id="57" name="Google Shape;57;p51"/>
          <p:cNvSpPr txBox="1"/>
          <p:nvPr/>
        </p:nvSpPr>
        <p:spPr>
          <a:xfrm>
            <a:off x="170933" y="5308033"/>
            <a:ext cx="11582400" cy="964391"/>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500"/>
              <a:buFont typeface="Arial"/>
              <a:buNone/>
            </a:pPr>
            <a:endParaRPr sz="4667" b="1" i="0" u="none" strike="noStrike" cap="none">
              <a:solidFill>
                <a:schemeClr val="dk1"/>
              </a:solidFill>
              <a:latin typeface="Arial"/>
              <a:ea typeface="Arial"/>
              <a:cs typeface="Arial"/>
              <a:sym typeface="Arial"/>
            </a:endParaRPr>
          </a:p>
        </p:txBody>
      </p:sp>
      <p:sp>
        <p:nvSpPr>
          <p:cNvPr id="58" name="Google Shape;58;p51"/>
          <p:cNvSpPr/>
          <p:nvPr/>
        </p:nvSpPr>
        <p:spPr>
          <a:xfrm>
            <a:off x="6656600" y="158965"/>
            <a:ext cx="4980400" cy="6331200"/>
          </a:xfrm>
          <a:prstGeom prst="rect">
            <a:avLst/>
          </a:prstGeom>
          <a:solidFill>
            <a:srgbClr val="E1F4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 name="Google Shape;59;p51"/>
          <p:cNvSpPr txBox="1">
            <a:spLocks noGrp="1"/>
          </p:cNvSpPr>
          <p:nvPr>
            <p:ph type="title"/>
          </p:nvPr>
        </p:nvSpPr>
        <p:spPr>
          <a:xfrm>
            <a:off x="170933" y="566101"/>
            <a:ext cx="6411000" cy="4334799"/>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8666" b="1" i="0">
                <a:solidFill>
                  <a:schemeClr val="lt2"/>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51"/>
          <p:cNvSpPr>
            <a:spLocks noGrp="1"/>
          </p:cNvSpPr>
          <p:nvPr>
            <p:ph type="pic" idx="2"/>
          </p:nvPr>
        </p:nvSpPr>
        <p:spPr>
          <a:xfrm>
            <a:off x="6852100" y="354533"/>
            <a:ext cx="4980400" cy="6331200"/>
          </a:xfrm>
          <a:prstGeom prst="rect">
            <a:avLst/>
          </a:prstGeom>
          <a:noFill/>
          <a:ln>
            <a:noFill/>
          </a:ln>
        </p:spPr>
      </p:sp>
      <p:pic>
        <p:nvPicPr>
          <p:cNvPr id="61" name="Google Shape;61;p51" descr="The University of Sheffield logo"/>
          <p:cNvPicPr preferRelativeResize="0"/>
          <p:nvPr/>
        </p:nvPicPr>
        <p:blipFill rotWithShape="1">
          <a:blip r:embed="rId2">
            <a:alphaModFix/>
          </a:blip>
          <a:srcRect/>
          <a:stretch/>
        </p:blipFill>
        <p:spPr>
          <a:xfrm>
            <a:off x="386601" y="5499220"/>
            <a:ext cx="1843135" cy="582033"/>
          </a:xfrm>
          <a:prstGeom prst="rect">
            <a:avLst/>
          </a:prstGeom>
          <a:noFill/>
          <a:ln>
            <a:noFill/>
          </a:ln>
        </p:spPr>
      </p:pic>
      <p:sp>
        <p:nvSpPr>
          <p:cNvPr id="62" name="Google Shape;62;p51"/>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08921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3. Final slide">
  <p:cSld name="23. Final slide">
    <p:spTree>
      <p:nvGrpSpPr>
        <p:cNvPr id="1" name="Shape 63"/>
        <p:cNvGrpSpPr/>
        <p:nvPr/>
      </p:nvGrpSpPr>
      <p:grpSpPr>
        <a:xfrm>
          <a:off x="0" y="0"/>
          <a:ext cx="0" cy="0"/>
          <a:chOff x="0" y="0"/>
          <a:chExt cx="0" cy="0"/>
        </a:xfrm>
      </p:grpSpPr>
      <p:pic>
        <p:nvPicPr>
          <p:cNvPr id="64" name="Google Shape;64;p47" descr="The University of Sheffield logo"/>
          <p:cNvPicPr preferRelativeResize="0"/>
          <p:nvPr/>
        </p:nvPicPr>
        <p:blipFill rotWithShape="1">
          <a:blip r:embed="rId2">
            <a:alphaModFix/>
          </a:blip>
          <a:srcRect/>
          <a:stretch/>
        </p:blipFill>
        <p:spPr>
          <a:xfrm>
            <a:off x="170934" y="6267334"/>
            <a:ext cx="1566255" cy="475100"/>
          </a:xfrm>
          <a:prstGeom prst="rect">
            <a:avLst/>
          </a:prstGeom>
          <a:noFill/>
          <a:ln>
            <a:noFill/>
          </a:ln>
        </p:spPr>
      </p:pic>
      <p:sp>
        <p:nvSpPr>
          <p:cNvPr id="65" name="Google Shape;65;p47"/>
          <p:cNvSpPr/>
          <p:nvPr/>
        </p:nvSpPr>
        <p:spPr>
          <a:xfrm>
            <a:off x="482400" y="405233"/>
            <a:ext cx="10689200" cy="52196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 name="Google Shape;66;p47"/>
          <p:cNvSpPr/>
          <p:nvPr/>
        </p:nvSpPr>
        <p:spPr>
          <a:xfrm>
            <a:off x="713239" y="684633"/>
            <a:ext cx="10689200" cy="5219600"/>
          </a:xfrm>
          <a:prstGeom prst="rect">
            <a:avLst/>
          </a:prstGeom>
          <a:solidFill>
            <a:srgbClr val="E1F4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 name="Google Shape;67;p47"/>
          <p:cNvSpPr txBox="1">
            <a:spLocks noGrp="1"/>
          </p:cNvSpPr>
          <p:nvPr>
            <p:ph type="title"/>
          </p:nvPr>
        </p:nvSpPr>
        <p:spPr>
          <a:xfrm>
            <a:off x="990600" y="1478380"/>
            <a:ext cx="6218867" cy="2852465"/>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8000" b="1" i="0">
                <a:solidFill>
                  <a:schemeClr val="lt2"/>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68" name="Google Shape;68;p47"/>
          <p:cNvCxnSpPr/>
          <p:nvPr/>
        </p:nvCxnSpPr>
        <p:spPr>
          <a:xfrm>
            <a:off x="1901300" y="6705600"/>
            <a:ext cx="9501200" cy="0"/>
          </a:xfrm>
          <a:prstGeom prst="straightConnector1">
            <a:avLst/>
          </a:prstGeom>
          <a:noFill/>
          <a:ln w="9525" cap="flat" cmpd="sng">
            <a:solidFill>
              <a:schemeClr val="lt2"/>
            </a:solidFill>
            <a:prstDash val="solid"/>
            <a:round/>
            <a:headEnd type="none" w="sm" len="sm"/>
            <a:tailEnd type="none" w="sm" len="sm"/>
          </a:ln>
        </p:spPr>
      </p:cxnSp>
      <p:sp>
        <p:nvSpPr>
          <p:cNvPr id="69" name="Google Shape;69;p47"/>
          <p:cNvSpPr txBox="1">
            <a:spLocks noGrp="1"/>
          </p:cNvSpPr>
          <p:nvPr>
            <p:ph type="body" idx="1"/>
          </p:nvPr>
        </p:nvSpPr>
        <p:spPr>
          <a:xfrm>
            <a:off x="990601" y="4521200"/>
            <a:ext cx="9886951" cy="806451"/>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a:solidFill>
                  <a:schemeClr val="lt2"/>
                </a:solidFill>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70" name="Google Shape;70;p47"/>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4108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 Title slide (The Diamond)">
  <p:cSld name="1. Title slide (The Diamond)">
    <p:bg>
      <p:bgPr>
        <a:blipFill>
          <a:blip r:embed="rId2">
            <a:alphaModFix/>
          </a:blip>
          <a:stretch>
            <a:fillRect/>
          </a:stretch>
        </a:blipFill>
        <a:effectLst/>
      </p:bgPr>
    </p:bg>
    <p:spTree>
      <p:nvGrpSpPr>
        <p:cNvPr id="1" name="Shape 71"/>
        <p:cNvGrpSpPr/>
        <p:nvPr/>
      </p:nvGrpSpPr>
      <p:grpSpPr>
        <a:xfrm>
          <a:off x="0" y="0"/>
          <a:ext cx="0" cy="0"/>
          <a:chOff x="0" y="0"/>
          <a:chExt cx="0" cy="0"/>
        </a:xfrm>
      </p:grpSpPr>
      <p:pic>
        <p:nvPicPr>
          <p:cNvPr id="72" name="Google Shape;72;p48" descr="The University of Sheffield logo"/>
          <p:cNvPicPr preferRelativeResize="0"/>
          <p:nvPr/>
        </p:nvPicPr>
        <p:blipFill rotWithShape="1">
          <a:blip r:embed="rId3">
            <a:alphaModFix/>
          </a:blip>
          <a:srcRect/>
          <a:stretch/>
        </p:blipFill>
        <p:spPr>
          <a:xfrm>
            <a:off x="360001" y="220367"/>
            <a:ext cx="2779935" cy="843267"/>
          </a:xfrm>
          <a:prstGeom prst="rect">
            <a:avLst/>
          </a:prstGeom>
          <a:noFill/>
          <a:ln>
            <a:noFill/>
          </a:ln>
        </p:spPr>
      </p:pic>
      <p:sp>
        <p:nvSpPr>
          <p:cNvPr id="73" name="Google Shape;73;p48"/>
          <p:cNvSpPr txBox="1">
            <a:spLocks noGrp="1"/>
          </p:cNvSpPr>
          <p:nvPr>
            <p:ph type="title"/>
          </p:nvPr>
        </p:nvSpPr>
        <p:spPr>
          <a:xfrm>
            <a:off x="220134" y="1604536"/>
            <a:ext cx="9275233" cy="2350429"/>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6667" b="1" i="0">
                <a:solidFill>
                  <a:schemeClr val="lt2"/>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 name="Google Shape;74;p48"/>
          <p:cNvSpPr txBox="1">
            <a:spLocks noGrp="1"/>
          </p:cNvSpPr>
          <p:nvPr>
            <p:ph type="body" idx="1"/>
          </p:nvPr>
        </p:nvSpPr>
        <p:spPr>
          <a:xfrm>
            <a:off x="220133" y="4147949"/>
            <a:ext cx="6256867" cy="1186051"/>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2667">
                <a:solidFill>
                  <a:schemeClr val="lt2"/>
                </a:solidFill>
                <a:latin typeface="Arial"/>
                <a:ea typeface="Arial"/>
                <a:cs typeface="Arial"/>
                <a:sym typeface="Arial"/>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75" name="Google Shape;75;p48"/>
          <p:cNvSpPr txBox="1">
            <a:spLocks noGrp="1"/>
          </p:cNvSpPr>
          <p:nvPr>
            <p:ph type="body" idx="2"/>
          </p:nvPr>
        </p:nvSpPr>
        <p:spPr>
          <a:xfrm>
            <a:off x="360001" y="5952067"/>
            <a:ext cx="3787767" cy="789517"/>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2667">
                <a:solidFill>
                  <a:schemeClr val="dk1"/>
                </a:solidFill>
              </a:defRPr>
            </a:lvl1pPr>
            <a:lvl2pPr marL="1219170" lvl="1" indent="-304792" algn="l">
              <a:lnSpc>
                <a:spcPct val="115000"/>
              </a:lnSpc>
              <a:spcBef>
                <a:spcPts val="0"/>
              </a:spcBef>
              <a:spcAft>
                <a:spcPts val="0"/>
              </a:spcAft>
              <a:buSzPts val="2400"/>
              <a:buNone/>
              <a:defRPr sz="2667">
                <a:solidFill>
                  <a:schemeClr val="dk1"/>
                </a:solidFill>
              </a:defRPr>
            </a:lvl2pPr>
            <a:lvl3pPr marL="1828754" lvl="2" indent="-304792" algn="l">
              <a:lnSpc>
                <a:spcPct val="115000"/>
              </a:lnSpc>
              <a:spcBef>
                <a:spcPts val="0"/>
              </a:spcBef>
              <a:spcAft>
                <a:spcPts val="0"/>
              </a:spcAft>
              <a:buSzPts val="2400"/>
              <a:buNone/>
              <a:defRPr/>
            </a:lvl3pPr>
            <a:lvl4pPr marL="2438339" lvl="3" indent="-304792" algn="l">
              <a:lnSpc>
                <a:spcPct val="115000"/>
              </a:lnSpc>
              <a:spcBef>
                <a:spcPts val="0"/>
              </a:spcBef>
              <a:spcAft>
                <a:spcPts val="0"/>
              </a:spcAft>
              <a:buSzPts val="2400"/>
              <a:buNone/>
              <a:defRPr/>
            </a:lvl4pPr>
            <a:lvl5pPr marL="3047924" lvl="4" indent="-304792" algn="l">
              <a:lnSpc>
                <a:spcPct val="115000"/>
              </a:lnSpc>
              <a:spcBef>
                <a:spcPts val="0"/>
              </a:spcBef>
              <a:spcAft>
                <a:spcPts val="0"/>
              </a:spcAft>
              <a:buSzPts val="2400"/>
              <a:buNone/>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76" name="Google Shape;76;p48"/>
          <p:cNvSpPr txBox="1">
            <a:spLocks noGrp="1"/>
          </p:cNvSpPr>
          <p:nvPr>
            <p:ph type="body" idx="3"/>
          </p:nvPr>
        </p:nvSpPr>
        <p:spPr>
          <a:xfrm>
            <a:off x="4309533" y="5960534"/>
            <a:ext cx="2895600" cy="789517"/>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2667">
                <a:solidFill>
                  <a:schemeClr val="dk1"/>
                </a:solidFill>
              </a:defRPr>
            </a:lvl1pPr>
            <a:lvl2pPr marL="1219170" lvl="1" indent="-304792" algn="l">
              <a:lnSpc>
                <a:spcPct val="115000"/>
              </a:lnSpc>
              <a:spcBef>
                <a:spcPts val="0"/>
              </a:spcBef>
              <a:spcAft>
                <a:spcPts val="0"/>
              </a:spcAft>
              <a:buSzPts val="2400"/>
              <a:buNone/>
              <a:defRPr sz="2667">
                <a:solidFill>
                  <a:schemeClr val="dk1"/>
                </a:solidFill>
              </a:defRPr>
            </a:lvl2pPr>
            <a:lvl3pPr marL="1828754" lvl="2" indent="-304792" algn="l">
              <a:lnSpc>
                <a:spcPct val="115000"/>
              </a:lnSpc>
              <a:spcBef>
                <a:spcPts val="0"/>
              </a:spcBef>
              <a:spcAft>
                <a:spcPts val="0"/>
              </a:spcAft>
              <a:buSzPts val="2400"/>
              <a:buNone/>
              <a:defRPr/>
            </a:lvl3pPr>
            <a:lvl4pPr marL="2438339" lvl="3" indent="-304792" algn="l">
              <a:lnSpc>
                <a:spcPct val="115000"/>
              </a:lnSpc>
              <a:spcBef>
                <a:spcPts val="0"/>
              </a:spcBef>
              <a:spcAft>
                <a:spcPts val="0"/>
              </a:spcAft>
              <a:buSzPts val="2400"/>
              <a:buNone/>
              <a:defRPr/>
            </a:lvl4pPr>
            <a:lvl5pPr marL="3047924" lvl="4" indent="-304792" algn="l">
              <a:lnSpc>
                <a:spcPct val="115000"/>
              </a:lnSpc>
              <a:spcBef>
                <a:spcPts val="0"/>
              </a:spcBef>
              <a:spcAft>
                <a:spcPts val="0"/>
              </a:spcAft>
              <a:buSzPts val="2400"/>
              <a:buNone/>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77" name="Google Shape;77;p48"/>
          <p:cNvSpPr/>
          <p:nvPr/>
        </p:nvSpPr>
        <p:spPr>
          <a:xfrm>
            <a:off x="7612567" y="5739162"/>
            <a:ext cx="4579435" cy="1025757"/>
          </a:xfrm>
          <a:prstGeom prst="rect">
            <a:avLst/>
          </a:prstGeom>
          <a:solidFill>
            <a:schemeClr val="l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78" name="Google Shape;78;p48"/>
          <p:cNvPicPr preferRelativeResize="0"/>
          <p:nvPr/>
        </p:nvPicPr>
        <p:blipFill rotWithShape="1">
          <a:blip r:embed="rId4">
            <a:alphaModFix/>
          </a:blip>
          <a:srcRect/>
          <a:stretch/>
        </p:blipFill>
        <p:spPr>
          <a:xfrm>
            <a:off x="9934176" y="5916596"/>
            <a:ext cx="1998257" cy="665669"/>
          </a:xfrm>
          <a:prstGeom prst="rect">
            <a:avLst/>
          </a:prstGeom>
          <a:noFill/>
          <a:ln>
            <a:noFill/>
          </a:ln>
        </p:spPr>
      </p:pic>
      <p:pic>
        <p:nvPicPr>
          <p:cNvPr id="79" name="Google Shape;79;p48"/>
          <p:cNvPicPr preferRelativeResize="0"/>
          <p:nvPr/>
        </p:nvPicPr>
        <p:blipFill rotWithShape="1">
          <a:blip r:embed="rId5">
            <a:alphaModFix/>
          </a:blip>
          <a:srcRect/>
          <a:stretch/>
        </p:blipFill>
        <p:spPr>
          <a:xfrm>
            <a:off x="7853518" y="5916596"/>
            <a:ext cx="1899868" cy="702512"/>
          </a:xfrm>
          <a:prstGeom prst="rect">
            <a:avLst/>
          </a:prstGeom>
          <a:noFill/>
          <a:ln>
            <a:noFill/>
          </a:ln>
        </p:spPr>
      </p:pic>
    </p:spTree>
    <p:extLst>
      <p:ext uri="{BB962C8B-B14F-4D97-AF65-F5344CB8AC3E}">
        <p14:creationId xmlns:p14="http://schemas.microsoft.com/office/powerpoint/2010/main" val="2655270971"/>
      </p:ext>
    </p:extLst>
  </p:cSld>
  <p:clrMapOvr>
    <a:masterClrMapping/>
  </p:clrMapOvr>
  <p:extLst>
    <p:ext uri="{DCECCB84-F9BA-43D5-87BE-67443E8EF086}">
      <p15:sldGuideLst xmlns:p15="http://schemas.microsoft.com/office/powerpoint/2012/main">
        <p15:guide id="1" pos="170">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 Title slide (The Arts Tower)">
  <p:cSld name="3. Title slide (The Arts Tower)">
    <p:bg>
      <p:bgPr>
        <a:blipFill>
          <a:blip r:embed="rId2">
            <a:alphaModFix/>
          </a:blip>
          <a:stretch>
            <a:fillRect/>
          </a:stretch>
        </a:blipFill>
        <a:effectLst/>
      </p:bgPr>
    </p:bg>
    <p:spTree>
      <p:nvGrpSpPr>
        <p:cNvPr id="1" name="Shape 80"/>
        <p:cNvGrpSpPr/>
        <p:nvPr/>
      </p:nvGrpSpPr>
      <p:grpSpPr>
        <a:xfrm>
          <a:off x="0" y="0"/>
          <a:ext cx="0" cy="0"/>
          <a:chOff x="0" y="0"/>
          <a:chExt cx="0" cy="0"/>
        </a:xfrm>
      </p:grpSpPr>
      <p:pic>
        <p:nvPicPr>
          <p:cNvPr id="81" name="Google Shape;81;p49" descr="The University of Sheffield logo"/>
          <p:cNvPicPr preferRelativeResize="0"/>
          <p:nvPr/>
        </p:nvPicPr>
        <p:blipFill rotWithShape="1">
          <a:blip r:embed="rId3">
            <a:alphaModFix/>
          </a:blip>
          <a:srcRect/>
          <a:stretch/>
        </p:blipFill>
        <p:spPr>
          <a:xfrm>
            <a:off x="360001" y="220367"/>
            <a:ext cx="2779935" cy="843267"/>
          </a:xfrm>
          <a:prstGeom prst="rect">
            <a:avLst/>
          </a:prstGeom>
          <a:noFill/>
          <a:ln>
            <a:noFill/>
          </a:ln>
        </p:spPr>
      </p:pic>
      <p:sp>
        <p:nvSpPr>
          <p:cNvPr id="82" name="Google Shape;82;p49"/>
          <p:cNvSpPr txBox="1">
            <a:spLocks noGrp="1"/>
          </p:cNvSpPr>
          <p:nvPr>
            <p:ph type="title"/>
          </p:nvPr>
        </p:nvSpPr>
        <p:spPr>
          <a:xfrm>
            <a:off x="220135" y="1604536"/>
            <a:ext cx="7759184" cy="2350429"/>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6667" b="1" i="0">
                <a:solidFill>
                  <a:schemeClr val="lt2"/>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 name="Google Shape;83;p49"/>
          <p:cNvSpPr txBox="1">
            <a:spLocks noGrp="1"/>
          </p:cNvSpPr>
          <p:nvPr>
            <p:ph type="body" idx="1"/>
          </p:nvPr>
        </p:nvSpPr>
        <p:spPr>
          <a:xfrm>
            <a:off x="220133" y="4147949"/>
            <a:ext cx="6256867" cy="1186051"/>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2667">
                <a:solidFill>
                  <a:schemeClr val="lt2"/>
                </a:solidFill>
                <a:latin typeface="Arial"/>
                <a:ea typeface="Arial"/>
                <a:cs typeface="Arial"/>
                <a:sym typeface="Arial"/>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84" name="Google Shape;84;p49"/>
          <p:cNvSpPr txBox="1">
            <a:spLocks noGrp="1"/>
          </p:cNvSpPr>
          <p:nvPr>
            <p:ph type="body" idx="2"/>
          </p:nvPr>
        </p:nvSpPr>
        <p:spPr>
          <a:xfrm>
            <a:off x="360001" y="5952067"/>
            <a:ext cx="3787767" cy="789517"/>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2667">
                <a:solidFill>
                  <a:schemeClr val="dk1"/>
                </a:solidFill>
              </a:defRPr>
            </a:lvl1pPr>
            <a:lvl2pPr marL="1219170" lvl="1" indent="-304792" algn="l">
              <a:lnSpc>
                <a:spcPct val="115000"/>
              </a:lnSpc>
              <a:spcBef>
                <a:spcPts val="0"/>
              </a:spcBef>
              <a:spcAft>
                <a:spcPts val="0"/>
              </a:spcAft>
              <a:buSzPts val="2400"/>
              <a:buNone/>
              <a:defRPr sz="2667">
                <a:solidFill>
                  <a:schemeClr val="dk1"/>
                </a:solidFill>
              </a:defRPr>
            </a:lvl2pPr>
            <a:lvl3pPr marL="1828754" lvl="2" indent="-304792" algn="l">
              <a:lnSpc>
                <a:spcPct val="115000"/>
              </a:lnSpc>
              <a:spcBef>
                <a:spcPts val="0"/>
              </a:spcBef>
              <a:spcAft>
                <a:spcPts val="0"/>
              </a:spcAft>
              <a:buSzPts val="2400"/>
              <a:buNone/>
              <a:defRPr/>
            </a:lvl3pPr>
            <a:lvl4pPr marL="2438339" lvl="3" indent="-304792" algn="l">
              <a:lnSpc>
                <a:spcPct val="115000"/>
              </a:lnSpc>
              <a:spcBef>
                <a:spcPts val="0"/>
              </a:spcBef>
              <a:spcAft>
                <a:spcPts val="0"/>
              </a:spcAft>
              <a:buSzPts val="2400"/>
              <a:buNone/>
              <a:defRPr/>
            </a:lvl4pPr>
            <a:lvl5pPr marL="3047924" lvl="4" indent="-304792" algn="l">
              <a:lnSpc>
                <a:spcPct val="115000"/>
              </a:lnSpc>
              <a:spcBef>
                <a:spcPts val="0"/>
              </a:spcBef>
              <a:spcAft>
                <a:spcPts val="0"/>
              </a:spcAft>
              <a:buSzPts val="2400"/>
              <a:buNone/>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85" name="Google Shape;85;p49"/>
          <p:cNvSpPr txBox="1">
            <a:spLocks noGrp="1"/>
          </p:cNvSpPr>
          <p:nvPr>
            <p:ph type="body" idx="3"/>
          </p:nvPr>
        </p:nvSpPr>
        <p:spPr>
          <a:xfrm>
            <a:off x="4309533" y="5960534"/>
            <a:ext cx="2895600" cy="789517"/>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2667">
                <a:solidFill>
                  <a:schemeClr val="dk1"/>
                </a:solidFill>
              </a:defRPr>
            </a:lvl1pPr>
            <a:lvl2pPr marL="1219170" lvl="1" indent="-304792" algn="l">
              <a:lnSpc>
                <a:spcPct val="115000"/>
              </a:lnSpc>
              <a:spcBef>
                <a:spcPts val="0"/>
              </a:spcBef>
              <a:spcAft>
                <a:spcPts val="0"/>
              </a:spcAft>
              <a:buSzPts val="2400"/>
              <a:buNone/>
              <a:defRPr sz="2667">
                <a:solidFill>
                  <a:schemeClr val="dk1"/>
                </a:solidFill>
              </a:defRPr>
            </a:lvl2pPr>
            <a:lvl3pPr marL="1828754" lvl="2" indent="-304792" algn="l">
              <a:lnSpc>
                <a:spcPct val="115000"/>
              </a:lnSpc>
              <a:spcBef>
                <a:spcPts val="0"/>
              </a:spcBef>
              <a:spcAft>
                <a:spcPts val="0"/>
              </a:spcAft>
              <a:buSzPts val="2400"/>
              <a:buNone/>
              <a:defRPr/>
            </a:lvl3pPr>
            <a:lvl4pPr marL="2438339" lvl="3" indent="-304792" algn="l">
              <a:lnSpc>
                <a:spcPct val="115000"/>
              </a:lnSpc>
              <a:spcBef>
                <a:spcPts val="0"/>
              </a:spcBef>
              <a:spcAft>
                <a:spcPts val="0"/>
              </a:spcAft>
              <a:buSzPts val="2400"/>
              <a:buNone/>
              <a:defRPr/>
            </a:lvl4pPr>
            <a:lvl5pPr marL="3047924" lvl="4" indent="-304792" algn="l">
              <a:lnSpc>
                <a:spcPct val="115000"/>
              </a:lnSpc>
              <a:spcBef>
                <a:spcPts val="0"/>
              </a:spcBef>
              <a:spcAft>
                <a:spcPts val="0"/>
              </a:spcAft>
              <a:buSzPts val="2400"/>
              <a:buNone/>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86" name="Google Shape;86;p49"/>
          <p:cNvSpPr/>
          <p:nvPr/>
        </p:nvSpPr>
        <p:spPr>
          <a:xfrm>
            <a:off x="7612567" y="5739162"/>
            <a:ext cx="4579435" cy="1025757"/>
          </a:xfrm>
          <a:prstGeom prst="rect">
            <a:avLst/>
          </a:prstGeom>
          <a:solidFill>
            <a:schemeClr val="l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87" name="Google Shape;87;p49"/>
          <p:cNvPicPr preferRelativeResize="0"/>
          <p:nvPr/>
        </p:nvPicPr>
        <p:blipFill rotWithShape="1">
          <a:blip r:embed="rId4">
            <a:alphaModFix/>
          </a:blip>
          <a:srcRect/>
          <a:stretch/>
        </p:blipFill>
        <p:spPr>
          <a:xfrm>
            <a:off x="9934176" y="5916596"/>
            <a:ext cx="1998257" cy="665669"/>
          </a:xfrm>
          <a:prstGeom prst="rect">
            <a:avLst/>
          </a:prstGeom>
          <a:noFill/>
          <a:ln>
            <a:noFill/>
          </a:ln>
        </p:spPr>
      </p:pic>
      <p:pic>
        <p:nvPicPr>
          <p:cNvPr id="88" name="Google Shape;88;p49"/>
          <p:cNvPicPr preferRelativeResize="0"/>
          <p:nvPr/>
        </p:nvPicPr>
        <p:blipFill rotWithShape="1">
          <a:blip r:embed="rId5">
            <a:alphaModFix/>
          </a:blip>
          <a:srcRect/>
          <a:stretch/>
        </p:blipFill>
        <p:spPr>
          <a:xfrm>
            <a:off x="7853518" y="5916596"/>
            <a:ext cx="1899868" cy="702512"/>
          </a:xfrm>
          <a:prstGeom prst="rect">
            <a:avLst/>
          </a:prstGeom>
          <a:noFill/>
          <a:ln>
            <a:noFill/>
          </a:ln>
        </p:spPr>
      </p:pic>
    </p:spTree>
    <p:extLst>
      <p:ext uri="{BB962C8B-B14F-4D97-AF65-F5344CB8AC3E}">
        <p14:creationId xmlns:p14="http://schemas.microsoft.com/office/powerpoint/2010/main" val="4077890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 Overview/Introduction slide">
  <p:cSld name="4. Overview/Introduction slide">
    <p:spTree>
      <p:nvGrpSpPr>
        <p:cNvPr id="1" name="Shape 89"/>
        <p:cNvGrpSpPr/>
        <p:nvPr/>
      </p:nvGrpSpPr>
      <p:grpSpPr>
        <a:xfrm>
          <a:off x="0" y="0"/>
          <a:ext cx="0" cy="0"/>
          <a:chOff x="0" y="0"/>
          <a:chExt cx="0" cy="0"/>
        </a:xfrm>
      </p:grpSpPr>
      <p:pic>
        <p:nvPicPr>
          <p:cNvPr id="90" name="Google Shape;90;p50"/>
          <p:cNvPicPr preferRelativeResize="0"/>
          <p:nvPr/>
        </p:nvPicPr>
        <p:blipFill rotWithShape="1">
          <a:blip r:embed="rId2">
            <a:alphaModFix/>
          </a:blip>
          <a:srcRect/>
          <a:stretch/>
        </p:blipFill>
        <p:spPr>
          <a:xfrm>
            <a:off x="89515" y="81734"/>
            <a:ext cx="11901453" cy="6694535"/>
          </a:xfrm>
          <a:prstGeom prst="rect">
            <a:avLst/>
          </a:prstGeom>
          <a:noFill/>
          <a:ln>
            <a:noFill/>
          </a:ln>
        </p:spPr>
      </p:pic>
      <p:sp>
        <p:nvSpPr>
          <p:cNvPr id="91" name="Google Shape;91;p50"/>
          <p:cNvSpPr txBox="1">
            <a:spLocks noGrp="1"/>
          </p:cNvSpPr>
          <p:nvPr>
            <p:ph type="title"/>
          </p:nvPr>
        </p:nvSpPr>
        <p:spPr>
          <a:xfrm>
            <a:off x="7518401" y="150133"/>
            <a:ext cx="4083049"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4400" b="1" i="0">
                <a:solidFill>
                  <a:schemeClr val="lt2"/>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2" name="Google Shape;92;p50"/>
          <p:cNvSpPr txBox="1">
            <a:spLocks noGrp="1"/>
          </p:cNvSpPr>
          <p:nvPr>
            <p:ph type="body" idx="1"/>
          </p:nvPr>
        </p:nvSpPr>
        <p:spPr>
          <a:xfrm>
            <a:off x="7518400" y="982134"/>
            <a:ext cx="4083051" cy="4716001"/>
          </a:xfrm>
          <a:prstGeom prst="rect">
            <a:avLst/>
          </a:prstGeom>
          <a:noFill/>
          <a:ln>
            <a:noFill/>
          </a:ln>
        </p:spPr>
        <p:txBody>
          <a:bodyPr spcFirstLastPara="1" wrap="square" lIns="91425" tIns="91425" rIns="91425" bIns="91425" anchor="t" anchorCtr="0">
            <a:normAutofit/>
          </a:bodyPr>
          <a:lstStyle>
            <a:lvl1pPr marL="609585" lvl="0" indent="-426709" algn="l">
              <a:lnSpc>
                <a:spcPct val="115000"/>
              </a:lnSpc>
              <a:spcBef>
                <a:spcPts val="0"/>
              </a:spcBef>
              <a:spcAft>
                <a:spcPts val="0"/>
              </a:spcAft>
              <a:buSzPts val="1440"/>
              <a:buChar char="●"/>
              <a:defRPr sz="2400"/>
            </a:lvl1pPr>
            <a:lvl2pPr marL="1219170" lvl="1" indent="-507987" algn="l">
              <a:lnSpc>
                <a:spcPct val="115000"/>
              </a:lnSpc>
              <a:spcBef>
                <a:spcPts val="0"/>
              </a:spcBef>
              <a:spcAft>
                <a:spcPts val="0"/>
              </a:spcAft>
              <a:buSzPts val="2400"/>
              <a:buChar char="○"/>
              <a:defRPr sz="2400"/>
            </a:lvl2pPr>
            <a:lvl3pPr marL="1828754" lvl="2" indent="-507987" algn="l">
              <a:lnSpc>
                <a:spcPct val="115000"/>
              </a:lnSpc>
              <a:spcBef>
                <a:spcPts val="0"/>
              </a:spcBef>
              <a:spcAft>
                <a:spcPts val="0"/>
              </a:spcAft>
              <a:buSzPts val="2400"/>
              <a:buChar char="■"/>
              <a:defRPr sz="2400"/>
            </a:lvl3pPr>
            <a:lvl4pPr marL="2438339" lvl="3" indent="-507987" algn="l">
              <a:lnSpc>
                <a:spcPct val="115000"/>
              </a:lnSpc>
              <a:spcBef>
                <a:spcPts val="0"/>
              </a:spcBef>
              <a:spcAft>
                <a:spcPts val="0"/>
              </a:spcAft>
              <a:buSzPts val="2400"/>
              <a:buChar char="●"/>
              <a:defRPr sz="2400"/>
            </a:lvl4pPr>
            <a:lvl5pPr marL="3047924" lvl="4" indent="-507987" algn="l">
              <a:lnSpc>
                <a:spcPct val="115000"/>
              </a:lnSpc>
              <a:spcBef>
                <a:spcPts val="0"/>
              </a:spcBef>
              <a:spcAft>
                <a:spcPts val="0"/>
              </a:spcAft>
              <a:buSzPts val="2400"/>
              <a:buChar char="○"/>
              <a:defRPr sz="2400"/>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pic>
        <p:nvPicPr>
          <p:cNvPr id="93" name="Google Shape;93;p50" descr="The University of Sheffield logo"/>
          <p:cNvPicPr preferRelativeResize="0"/>
          <p:nvPr/>
        </p:nvPicPr>
        <p:blipFill rotWithShape="1">
          <a:blip r:embed="rId3">
            <a:alphaModFix/>
          </a:blip>
          <a:srcRect/>
          <a:stretch/>
        </p:blipFill>
        <p:spPr>
          <a:xfrm>
            <a:off x="440367" y="5926701"/>
            <a:ext cx="1822965" cy="574833"/>
          </a:xfrm>
          <a:prstGeom prst="rect">
            <a:avLst/>
          </a:prstGeom>
          <a:noFill/>
          <a:ln>
            <a:noFill/>
          </a:ln>
        </p:spPr>
      </p:pic>
      <p:sp>
        <p:nvSpPr>
          <p:cNvPr id="94" name="Google Shape;94;p50"/>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78861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 Section header (dark)">
  <p:cSld name="6. Section header (dark)">
    <p:bg>
      <p:bgPr>
        <a:solidFill>
          <a:schemeClr val="lt2"/>
        </a:solidFill>
        <a:effectLst/>
      </p:bgPr>
    </p:bg>
    <p:spTree>
      <p:nvGrpSpPr>
        <p:cNvPr id="1" name="Shape 95"/>
        <p:cNvGrpSpPr/>
        <p:nvPr/>
      </p:nvGrpSpPr>
      <p:grpSpPr>
        <a:xfrm>
          <a:off x="0" y="0"/>
          <a:ext cx="0" cy="0"/>
          <a:chOff x="0" y="0"/>
          <a:chExt cx="0" cy="0"/>
        </a:xfrm>
      </p:grpSpPr>
      <p:sp>
        <p:nvSpPr>
          <p:cNvPr id="96" name="Google Shape;96;p52"/>
          <p:cNvSpPr txBox="1"/>
          <p:nvPr/>
        </p:nvSpPr>
        <p:spPr>
          <a:xfrm>
            <a:off x="170933" y="5308033"/>
            <a:ext cx="11582400" cy="964391"/>
          </a:xfrm>
          <a:prstGeom prst="rect">
            <a:avLst/>
          </a:prstGeom>
          <a:solidFill>
            <a:srgbClr val="A1DED2"/>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500"/>
              <a:buFont typeface="Arial"/>
              <a:buNone/>
            </a:pPr>
            <a:endParaRPr sz="4667" b="1" i="0" u="none" strike="noStrike" cap="none">
              <a:solidFill>
                <a:schemeClr val="dk1"/>
              </a:solidFill>
              <a:latin typeface="Arial"/>
              <a:ea typeface="Arial"/>
              <a:cs typeface="Arial"/>
              <a:sym typeface="Arial"/>
            </a:endParaRPr>
          </a:p>
        </p:txBody>
      </p:sp>
      <p:sp>
        <p:nvSpPr>
          <p:cNvPr id="97" name="Google Shape;97;p52"/>
          <p:cNvSpPr/>
          <p:nvPr/>
        </p:nvSpPr>
        <p:spPr>
          <a:xfrm>
            <a:off x="6656600" y="158965"/>
            <a:ext cx="4980400" cy="6331200"/>
          </a:xfrm>
          <a:prstGeom prst="rect">
            <a:avLst/>
          </a:prstGeom>
          <a:solidFill>
            <a:srgbClr val="E1F4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52"/>
          <p:cNvSpPr txBox="1">
            <a:spLocks noGrp="1"/>
          </p:cNvSpPr>
          <p:nvPr>
            <p:ph type="title"/>
          </p:nvPr>
        </p:nvSpPr>
        <p:spPr>
          <a:xfrm>
            <a:off x="170933" y="566101"/>
            <a:ext cx="6411000" cy="4334799"/>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8666" b="1" i="0">
                <a:solidFill>
                  <a:srgbClr val="E1F4F8"/>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52"/>
          <p:cNvSpPr>
            <a:spLocks noGrp="1"/>
          </p:cNvSpPr>
          <p:nvPr>
            <p:ph type="pic" idx="2"/>
          </p:nvPr>
        </p:nvSpPr>
        <p:spPr>
          <a:xfrm>
            <a:off x="6852100" y="354533"/>
            <a:ext cx="4980400" cy="6331200"/>
          </a:xfrm>
          <a:prstGeom prst="rect">
            <a:avLst/>
          </a:prstGeom>
          <a:noFill/>
          <a:ln>
            <a:noFill/>
          </a:ln>
        </p:spPr>
      </p:sp>
      <p:pic>
        <p:nvPicPr>
          <p:cNvPr id="100" name="Google Shape;100;p52" descr="The University of Sheffield logo"/>
          <p:cNvPicPr preferRelativeResize="0"/>
          <p:nvPr/>
        </p:nvPicPr>
        <p:blipFill rotWithShape="1">
          <a:blip r:embed="rId2">
            <a:alphaModFix/>
          </a:blip>
          <a:srcRect/>
          <a:stretch/>
        </p:blipFill>
        <p:spPr>
          <a:xfrm>
            <a:off x="388800" y="5500800"/>
            <a:ext cx="1921480" cy="580800"/>
          </a:xfrm>
          <a:prstGeom prst="rect">
            <a:avLst/>
          </a:prstGeom>
          <a:noFill/>
          <a:ln>
            <a:noFill/>
          </a:ln>
        </p:spPr>
      </p:pic>
      <p:sp>
        <p:nvSpPr>
          <p:cNvPr id="101" name="Google Shape;101;p52"/>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997617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9. Meet the team">
  <p:cSld name="9. Meet the team">
    <p:spTree>
      <p:nvGrpSpPr>
        <p:cNvPr id="1" name="Shape 102"/>
        <p:cNvGrpSpPr/>
        <p:nvPr/>
      </p:nvGrpSpPr>
      <p:grpSpPr>
        <a:xfrm>
          <a:off x="0" y="0"/>
          <a:ext cx="0" cy="0"/>
          <a:chOff x="0" y="0"/>
          <a:chExt cx="0" cy="0"/>
        </a:xfrm>
      </p:grpSpPr>
      <p:sp>
        <p:nvSpPr>
          <p:cNvPr id="103" name="Google Shape;103;p53"/>
          <p:cNvSpPr txBox="1"/>
          <p:nvPr/>
        </p:nvSpPr>
        <p:spPr>
          <a:xfrm>
            <a:off x="-24600" y="0"/>
            <a:ext cx="12241200" cy="964391"/>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500"/>
              <a:buFont typeface="Arial"/>
              <a:buNone/>
            </a:pPr>
            <a:endParaRPr sz="4667" b="1" i="0" u="none" strike="noStrike" cap="none">
              <a:solidFill>
                <a:schemeClr val="dk1"/>
              </a:solidFill>
              <a:latin typeface="Arial"/>
              <a:ea typeface="Arial"/>
              <a:cs typeface="Arial"/>
              <a:sym typeface="Arial"/>
            </a:endParaRPr>
          </a:p>
        </p:txBody>
      </p:sp>
      <p:sp>
        <p:nvSpPr>
          <p:cNvPr id="104" name="Google Shape;104;p53"/>
          <p:cNvSpPr txBox="1">
            <a:spLocks noGrp="1"/>
          </p:cNvSpPr>
          <p:nvPr>
            <p:ph type="title"/>
          </p:nvPr>
        </p:nvSpPr>
        <p:spPr>
          <a:xfrm>
            <a:off x="170933" y="0"/>
            <a:ext cx="10928400" cy="96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500"/>
              <a:buNone/>
              <a:defRPr sz="4667" b="1" i="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5" name="Google Shape;105;p53"/>
          <p:cNvSpPr/>
          <p:nvPr/>
        </p:nvSpPr>
        <p:spPr>
          <a:xfrm>
            <a:off x="1396800" y="2762984"/>
            <a:ext cx="9398400" cy="722400"/>
          </a:xfrm>
          <a:prstGeom prst="rect">
            <a:avLst/>
          </a:prstGeom>
          <a:solidFill>
            <a:srgbClr val="A1DED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106" name="Google Shape;106;p53"/>
          <p:cNvCxnSpPr/>
          <p:nvPr/>
        </p:nvCxnSpPr>
        <p:spPr>
          <a:xfrm>
            <a:off x="1901300" y="6705600"/>
            <a:ext cx="9501200" cy="0"/>
          </a:xfrm>
          <a:prstGeom prst="straightConnector1">
            <a:avLst/>
          </a:prstGeom>
          <a:noFill/>
          <a:ln w="9525" cap="flat" cmpd="sng">
            <a:solidFill>
              <a:schemeClr val="lt2"/>
            </a:solidFill>
            <a:prstDash val="solid"/>
            <a:round/>
            <a:headEnd type="none" w="sm" len="sm"/>
            <a:tailEnd type="none" w="sm" len="sm"/>
          </a:ln>
        </p:spPr>
      </p:cxnSp>
      <p:sp>
        <p:nvSpPr>
          <p:cNvPr id="107" name="Google Shape;107;p53"/>
          <p:cNvSpPr>
            <a:spLocks noGrp="1"/>
          </p:cNvSpPr>
          <p:nvPr>
            <p:ph type="pic" idx="2"/>
          </p:nvPr>
        </p:nvSpPr>
        <p:spPr>
          <a:xfrm>
            <a:off x="1663600" y="1841400"/>
            <a:ext cx="2565600" cy="2565600"/>
          </a:xfrm>
          <a:prstGeom prst="ellipse">
            <a:avLst/>
          </a:prstGeom>
          <a:noFill/>
          <a:ln>
            <a:noFill/>
          </a:ln>
        </p:spPr>
      </p:sp>
      <p:sp>
        <p:nvSpPr>
          <p:cNvPr id="108" name="Google Shape;108;p53"/>
          <p:cNvSpPr txBox="1">
            <a:spLocks noGrp="1"/>
          </p:cNvSpPr>
          <p:nvPr>
            <p:ph type="body" idx="1"/>
          </p:nvPr>
        </p:nvSpPr>
        <p:spPr>
          <a:xfrm>
            <a:off x="1405467" y="4604975"/>
            <a:ext cx="3086100" cy="722400"/>
          </a:xfrm>
          <a:prstGeom prst="rect">
            <a:avLst/>
          </a:prstGeom>
          <a:noFill/>
          <a:ln>
            <a:noFill/>
          </a:ln>
        </p:spPr>
        <p:txBody>
          <a:bodyPr spcFirstLastPara="1" wrap="square" lIns="91425" tIns="91425" rIns="91425" bIns="91425" anchor="t" anchorCtr="0">
            <a:normAutofit/>
          </a:bodyPr>
          <a:lstStyle>
            <a:lvl1pPr marL="609585" lvl="0" indent="-304792" algn="ctr">
              <a:lnSpc>
                <a:spcPct val="115000"/>
              </a:lnSpc>
              <a:spcBef>
                <a:spcPts val="0"/>
              </a:spcBef>
              <a:spcAft>
                <a:spcPts val="0"/>
              </a:spcAft>
              <a:buSzPts val="2400"/>
              <a:buNone/>
              <a:defRPr sz="2667" b="1" i="0">
                <a:latin typeface="Arial"/>
                <a:ea typeface="Arial"/>
                <a:cs typeface="Arial"/>
                <a:sym typeface="Arial"/>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109" name="Google Shape;109;p53"/>
          <p:cNvSpPr txBox="1">
            <a:spLocks noGrp="1"/>
          </p:cNvSpPr>
          <p:nvPr>
            <p:ph type="body" idx="3"/>
          </p:nvPr>
        </p:nvSpPr>
        <p:spPr>
          <a:xfrm>
            <a:off x="1405467" y="5416650"/>
            <a:ext cx="3086100" cy="542767"/>
          </a:xfrm>
          <a:prstGeom prst="rect">
            <a:avLst/>
          </a:prstGeom>
          <a:noFill/>
          <a:ln>
            <a:noFill/>
          </a:ln>
        </p:spPr>
        <p:txBody>
          <a:bodyPr spcFirstLastPara="1" wrap="square" lIns="91425" tIns="91425" rIns="91425" bIns="91425" anchor="t" anchorCtr="0">
            <a:noAutofit/>
          </a:bodyPr>
          <a:lstStyle>
            <a:lvl1pPr marL="609585" lvl="0" indent="-304792" algn="ctr">
              <a:lnSpc>
                <a:spcPct val="115000"/>
              </a:lnSpc>
              <a:spcBef>
                <a:spcPts val="0"/>
              </a:spcBef>
              <a:spcAft>
                <a:spcPts val="0"/>
              </a:spcAft>
              <a:buSzPts val="2400"/>
              <a:buNone/>
              <a:defRPr sz="2667">
                <a:latin typeface="Arial"/>
                <a:ea typeface="Arial"/>
                <a:cs typeface="Arial"/>
                <a:sym typeface="Arial"/>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110" name="Google Shape;110;p53"/>
          <p:cNvSpPr>
            <a:spLocks noGrp="1"/>
          </p:cNvSpPr>
          <p:nvPr>
            <p:ph type="pic" idx="4"/>
          </p:nvPr>
        </p:nvSpPr>
        <p:spPr>
          <a:xfrm>
            <a:off x="4813200" y="1841400"/>
            <a:ext cx="2565600" cy="2565600"/>
          </a:xfrm>
          <a:prstGeom prst="ellipse">
            <a:avLst/>
          </a:prstGeom>
          <a:noFill/>
          <a:ln>
            <a:noFill/>
          </a:ln>
        </p:spPr>
      </p:sp>
      <p:sp>
        <p:nvSpPr>
          <p:cNvPr id="111" name="Google Shape;111;p53"/>
          <p:cNvSpPr txBox="1">
            <a:spLocks noGrp="1"/>
          </p:cNvSpPr>
          <p:nvPr>
            <p:ph type="body" idx="5"/>
          </p:nvPr>
        </p:nvSpPr>
        <p:spPr>
          <a:xfrm>
            <a:off x="4555067" y="4604976"/>
            <a:ext cx="3086100" cy="722400"/>
          </a:xfrm>
          <a:prstGeom prst="rect">
            <a:avLst/>
          </a:prstGeom>
          <a:noFill/>
          <a:ln>
            <a:noFill/>
          </a:ln>
        </p:spPr>
        <p:txBody>
          <a:bodyPr spcFirstLastPara="1" wrap="square" lIns="91425" tIns="91425" rIns="91425" bIns="91425" anchor="t" anchorCtr="0">
            <a:noAutofit/>
          </a:bodyPr>
          <a:lstStyle>
            <a:lvl1pPr marL="609585" lvl="0" indent="-304792" algn="ctr">
              <a:lnSpc>
                <a:spcPct val="115000"/>
              </a:lnSpc>
              <a:spcBef>
                <a:spcPts val="0"/>
              </a:spcBef>
              <a:spcAft>
                <a:spcPts val="0"/>
              </a:spcAft>
              <a:buSzPts val="2400"/>
              <a:buNone/>
              <a:defRPr sz="2667" b="1" i="0">
                <a:latin typeface="Arial"/>
                <a:ea typeface="Arial"/>
                <a:cs typeface="Arial"/>
                <a:sym typeface="Arial"/>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112" name="Google Shape;112;p53"/>
          <p:cNvSpPr txBox="1">
            <a:spLocks noGrp="1"/>
          </p:cNvSpPr>
          <p:nvPr>
            <p:ph type="body" idx="6"/>
          </p:nvPr>
        </p:nvSpPr>
        <p:spPr>
          <a:xfrm>
            <a:off x="4555067" y="5416651"/>
            <a:ext cx="3086100" cy="542765"/>
          </a:xfrm>
          <a:prstGeom prst="rect">
            <a:avLst/>
          </a:prstGeom>
          <a:noFill/>
          <a:ln>
            <a:noFill/>
          </a:ln>
        </p:spPr>
        <p:txBody>
          <a:bodyPr spcFirstLastPara="1" wrap="square" lIns="91425" tIns="91425" rIns="91425" bIns="91425" anchor="t" anchorCtr="0">
            <a:noAutofit/>
          </a:bodyPr>
          <a:lstStyle>
            <a:lvl1pPr marL="609585" lvl="0" indent="-304792" algn="ctr">
              <a:lnSpc>
                <a:spcPct val="115000"/>
              </a:lnSpc>
              <a:spcBef>
                <a:spcPts val="0"/>
              </a:spcBef>
              <a:spcAft>
                <a:spcPts val="0"/>
              </a:spcAft>
              <a:buSzPts val="2400"/>
              <a:buNone/>
              <a:defRPr sz="2667">
                <a:latin typeface="Arial"/>
                <a:ea typeface="Arial"/>
                <a:cs typeface="Arial"/>
                <a:sym typeface="Arial"/>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113" name="Google Shape;113;p53"/>
          <p:cNvSpPr>
            <a:spLocks noGrp="1"/>
          </p:cNvSpPr>
          <p:nvPr>
            <p:ph type="pic" idx="7"/>
          </p:nvPr>
        </p:nvSpPr>
        <p:spPr>
          <a:xfrm>
            <a:off x="7962800" y="1841400"/>
            <a:ext cx="2565600" cy="2565600"/>
          </a:xfrm>
          <a:prstGeom prst="ellipse">
            <a:avLst/>
          </a:prstGeom>
          <a:noFill/>
          <a:ln>
            <a:noFill/>
          </a:ln>
        </p:spPr>
      </p:sp>
      <p:sp>
        <p:nvSpPr>
          <p:cNvPr id="114" name="Google Shape;114;p53"/>
          <p:cNvSpPr txBox="1">
            <a:spLocks noGrp="1"/>
          </p:cNvSpPr>
          <p:nvPr>
            <p:ph type="body" idx="8"/>
          </p:nvPr>
        </p:nvSpPr>
        <p:spPr>
          <a:xfrm>
            <a:off x="7713134" y="4604975"/>
            <a:ext cx="3086100" cy="722400"/>
          </a:xfrm>
          <a:prstGeom prst="rect">
            <a:avLst/>
          </a:prstGeom>
          <a:noFill/>
          <a:ln>
            <a:noFill/>
          </a:ln>
        </p:spPr>
        <p:txBody>
          <a:bodyPr spcFirstLastPara="1" wrap="square" lIns="91425" tIns="91425" rIns="91425" bIns="91425" anchor="t" anchorCtr="0">
            <a:noAutofit/>
          </a:bodyPr>
          <a:lstStyle>
            <a:lvl1pPr marL="609585" lvl="0" indent="-304792" algn="ctr">
              <a:lnSpc>
                <a:spcPct val="115000"/>
              </a:lnSpc>
              <a:spcBef>
                <a:spcPts val="0"/>
              </a:spcBef>
              <a:spcAft>
                <a:spcPts val="0"/>
              </a:spcAft>
              <a:buSzPts val="2400"/>
              <a:buNone/>
              <a:defRPr sz="2667" b="1" i="0">
                <a:latin typeface="Arial"/>
                <a:ea typeface="Arial"/>
                <a:cs typeface="Arial"/>
                <a:sym typeface="Arial"/>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115" name="Google Shape;115;p53"/>
          <p:cNvSpPr txBox="1">
            <a:spLocks noGrp="1"/>
          </p:cNvSpPr>
          <p:nvPr>
            <p:ph type="body" idx="9"/>
          </p:nvPr>
        </p:nvSpPr>
        <p:spPr>
          <a:xfrm>
            <a:off x="7713134" y="5416649"/>
            <a:ext cx="3086100" cy="542767"/>
          </a:xfrm>
          <a:prstGeom prst="rect">
            <a:avLst/>
          </a:prstGeom>
          <a:noFill/>
          <a:ln>
            <a:noFill/>
          </a:ln>
        </p:spPr>
        <p:txBody>
          <a:bodyPr spcFirstLastPara="1" wrap="square" lIns="91425" tIns="91425" rIns="91425" bIns="91425" anchor="t" anchorCtr="0">
            <a:noAutofit/>
          </a:bodyPr>
          <a:lstStyle>
            <a:lvl1pPr marL="609585" lvl="0" indent="-304792" algn="ctr">
              <a:lnSpc>
                <a:spcPct val="115000"/>
              </a:lnSpc>
              <a:spcBef>
                <a:spcPts val="0"/>
              </a:spcBef>
              <a:spcAft>
                <a:spcPts val="0"/>
              </a:spcAft>
              <a:buSzPts val="2400"/>
              <a:buNone/>
              <a:defRPr sz="2667">
                <a:latin typeface="Arial"/>
                <a:ea typeface="Arial"/>
                <a:cs typeface="Arial"/>
                <a:sym typeface="Arial"/>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116" name="Google Shape;116;p53"/>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GB" smtClean="0"/>
              <a:pPr/>
              <a:t>‹#›</a:t>
            </a:fld>
            <a:endParaRPr lang="en-GB"/>
          </a:p>
        </p:txBody>
      </p:sp>
      <p:pic>
        <p:nvPicPr>
          <p:cNvPr id="117" name="Google Shape;117;p53" descr="The University of Sheffield logo"/>
          <p:cNvPicPr preferRelativeResize="0"/>
          <p:nvPr/>
        </p:nvPicPr>
        <p:blipFill rotWithShape="1">
          <a:blip r:embed="rId2">
            <a:alphaModFix/>
          </a:blip>
          <a:srcRect/>
          <a:stretch/>
        </p:blipFill>
        <p:spPr>
          <a:xfrm>
            <a:off x="170934" y="6267334"/>
            <a:ext cx="1566255" cy="475100"/>
          </a:xfrm>
          <a:prstGeom prst="rect">
            <a:avLst/>
          </a:prstGeom>
          <a:noFill/>
          <a:ln>
            <a:noFill/>
          </a:ln>
        </p:spPr>
      </p:pic>
    </p:spTree>
    <p:extLst>
      <p:ext uri="{BB962C8B-B14F-4D97-AF65-F5344CB8AC3E}">
        <p14:creationId xmlns:p14="http://schemas.microsoft.com/office/powerpoint/2010/main" val="1599519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5. Full image + text (left aligned) ">
  <p:cSld name="15. Full image + text (left aligned) ">
    <p:spTree>
      <p:nvGrpSpPr>
        <p:cNvPr id="1" name="Shape 118"/>
        <p:cNvGrpSpPr/>
        <p:nvPr/>
      </p:nvGrpSpPr>
      <p:grpSpPr>
        <a:xfrm>
          <a:off x="0" y="0"/>
          <a:ext cx="0" cy="0"/>
          <a:chOff x="0" y="0"/>
          <a:chExt cx="0" cy="0"/>
        </a:xfrm>
      </p:grpSpPr>
      <p:sp>
        <p:nvSpPr>
          <p:cNvPr id="119" name="Google Shape;119;p54"/>
          <p:cNvSpPr>
            <a:spLocks noGrp="1"/>
          </p:cNvSpPr>
          <p:nvPr>
            <p:ph type="pic" idx="2"/>
          </p:nvPr>
        </p:nvSpPr>
        <p:spPr>
          <a:xfrm>
            <a:off x="0" y="-9167"/>
            <a:ext cx="12192000" cy="6858000"/>
          </a:xfrm>
          <a:prstGeom prst="rect">
            <a:avLst/>
          </a:prstGeom>
          <a:noFill/>
          <a:ln>
            <a:noFill/>
          </a:ln>
        </p:spPr>
      </p:sp>
      <p:sp>
        <p:nvSpPr>
          <p:cNvPr id="120" name="Google Shape;120;p54"/>
          <p:cNvSpPr txBox="1">
            <a:spLocks noGrp="1"/>
          </p:cNvSpPr>
          <p:nvPr>
            <p:ph type="title"/>
          </p:nvPr>
        </p:nvSpPr>
        <p:spPr>
          <a:xfrm>
            <a:off x="-6700" y="312200"/>
            <a:ext cx="5167133" cy="567267"/>
          </a:xfrm>
          <a:prstGeom prst="rect">
            <a:avLst/>
          </a:prstGeom>
          <a:solidFill>
            <a:schemeClr val="lt2"/>
          </a:solid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sz="3200" b="1" i="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1" name="Google Shape;121;p54"/>
          <p:cNvSpPr txBox="1">
            <a:spLocks noGrp="1"/>
          </p:cNvSpPr>
          <p:nvPr>
            <p:ph type="body" idx="1"/>
          </p:nvPr>
        </p:nvSpPr>
        <p:spPr>
          <a:xfrm>
            <a:off x="6000" y="879467"/>
            <a:ext cx="5141733" cy="2326216"/>
          </a:xfrm>
          <a:prstGeom prst="rect">
            <a:avLst/>
          </a:prstGeom>
          <a:solidFill>
            <a:schemeClr val="accent1"/>
          </a:solid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sz="2400"/>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122" name="Google Shape;122;p54"/>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1077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6. Video">
  <p:cSld name="16. Video">
    <p:bg>
      <p:bgPr>
        <a:solidFill>
          <a:srgbClr val="E1F4F8"/>
        </a:solidFill>
        <a:effectLst/>
      </p:bgPr>
    </p:bg>
    <p:spTree>
      <p:nvGrpSpPr>
        <p:cNvPr id="1" name="Shape 123"/>
        <p:cNvGrpSpPr/>
        <p:nvPr/>
      </p:nvGrpSpPr>
      <p:grpSpPr>
        <a:xfrm>
          <a:off x="0" y="0"/>
          <a:ext cx="0" cy="0"/>
          <a:chOff x="0" y="0"/>
          <a:chExt cx="0" cy="0"/>
        </a:xfrm>
      </p:grpSpPr>
      <p:sp>
        <p:nvSpPr>
          <p:cNvPr id="124" name="Google Shape;124;p55"/>
          <p:cNvSpPr txBox="1">
            <a:spLocks noGrp="1"/>
          </p:cNvSpPr>
          <p:nvPr>
            <p:ph type="title"/>
          </p:nvPr>
        </p:nvSpPr>
        <p:spPr>
          <a:xfrm>
            <a:off x="118596" y="1479402"/>
            <a:ext cx="2887565" cy="5008183"/>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3200" b="1" i="0">
                <a:solidFill>
                  <a:schemeClr val="lt2"/>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55"/>
          <p:cNvSpPr/>
          <p:nvPr/>
        </p:nvSpPr>
        <p:spPr>
          <a:xfrm>
            <a:off x="3167967" y="369617"/>
            <a:ext cx="8436000" cy="6326800"/>
          </a:xfrm>
          <a:prstGeom prst="rect">
            <a:avLst/>
          </a:prstGeom>
          <a:solidFill>
            <a:srgbClr val="44009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 name="Google Shape;126;p55"/>
          <p:cNvSpPr txBox="1"/>
          <p:nvPr/>
        </p:nvSpPr>
        <p:spPr>
          <a:xfrm>
            <a:off x="0" y="190400"/>
            <a:ext cx="2462400" cy="964391"/>
          </a:xfrm>
          <a:prstGeom prst="rect">
            <a:avLst/>
          </a:prstGeom>
          <a:solidFill>
            <a:srgbClr val="440099"/>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500"/>
              <a:buFont typeface="Arial"/>
              <a:buNone/>
            </a:pPr>
            <a:endParaRPr sz="4667" b="1" i="0" u="none" strike="noStrike" cap="none">
              <a:solidFill>
                <a:srgbClr val="FFFFFF"/>
              </a:solidFill>
              <a:latin typeface="Arial"/>
              <a:ea typeface="Arial"/>
              <a:cs typeface="Arial"/>
              <a:sym typeface="Arial"/>
            </a:endParaRPr>
          </a:p>
        </p:txBody>
      </p:sp>
      <p:pic>
        <p:nvPicPr>
          <p:cNvPr id="127" name="Google Shape;127;p55" descr="The University of Sheffield logo"/>
          <p:cNvPicPr preferRelativeResize="0"/>
          <p:nvPr/>
        </p:nvPicPr>
        <p:blipFill rotWithShape="1">
          <a:blip r:embed="rId2">
            <a:alphaModFix/>
          </a:blip>
          <a:srcRect/>
          <a:stretch/>
        </p:blipFill>
        <p:spPr>
          <a:xfrm>
            <a:off x="215667" y="381586"/>
            <a:ext cx="1843135" cy="582033"/>
          </a:xfrm>
          <a:prstGeom prst="rect">
            <a:avLst/>
          </a:prstGeom>
          <a:noFill/>
          <a:ln>
            <a:noFill/>
          </a:ln>
        </p:spPr>
      </p:pic>
      <p:sp>
        <p:nvSpPr>
          <p:cNvPr id="128" name="Google Shape;128;p55"/>
          <p:cNvSpPr>
            <a:spLocks noGrp="1"/>
          </p:cNvSpPr>
          <p:nvPr>
            <p:ph type="media" idx="2"/>
          </p:nvPr>
        </p:nvSpPr>
        <p:spPr>
          <a:xfrm>
            <a:off x="3310468" y="262467"/>
            <a:ext cx="8437033" cy="6225117"/>
          </a:xfrm>
          <a:prstGeom prst="rect">
            <a:avLst/>
          </a:prstGeom>
          <a:noFill/>
          <a:ln>
            <a:noFill/>
          </a:ln>
        </p:spPr>
        <p:txBody>
          <a:bodyPr spcFirstLastPara="1" wrap="square" lIns="91425" tIns="91425" rIns="91425" bIns="91425" anchor="t" anchorCtr="0">
            <a:normAutofit/>
          </a:bodyPr>
          <a:lstStyle>
            <a:lvl1pPr marR="0" lvl="0" algn="l" rtl="0">
              <a:lnSpc>
                <a:spcPct val="115000"/>
              </a:lnSpc>
              <a:spcBef>
                <a:spcPts val="0"/>
              </a:spcBef>
              <a:spcAft>
                <a:spcPts val="0"/>
              </a:spcAft>
              <a:buClr>
                <a:schemeClr val="dk2"/>
              </a:buClr>
              <a:buSzPts val="2400"/>
              <a:buFont typeface="Arial"/>
              <a:buChar char="●"/>
              <a:defRPr sz="32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0"/>
              </a:spcAft>
              <a:buClr>
                <a:schemeClr val="dk2"/>
              </a:buClr>
              <a:buSzPts val="2400"/>
              <a:buFont typeface="Arial"/>
              <a:buChar char="○"/>
              <a:defRPr sz="32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0"/>
              </a:spcAft>
              <a:buClr>
                <a:schemeClr val="dk2"/>
              </a:buClr>
              <a:buSzPts val="2400"/>
              <a:buFont typeface="Arial"/>
              <a:buChar char="■"/>
              <a:defRPr sz="32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0"/>
              </a:spcAft>
              <a:buClr>
                <a:schemeClr val="dk2"/>
              </a:buClr>
              <a:buSzPts val="2400"/>
              <a:buFont typeface="Arial"/>
              <a:buChar char="●"/>
              <a:defRPr sz="32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0"/>
              </a:spcAft>
              <a:buClr>
                <a:schemeClr val="dk2"/>
              </a:buClr>
              <a:buSzPts val="2400"/>
              <a:buFont typeface="Arial"/>
              <a:buChar char="○"/>
              <a:defRPr sz="32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0"/>
              </a:spcAft>
              <a:buClr>
                <a:schemeClr val="dk2"/>
              </a:buClr>
              <a:buSzPts val="2400"/>
              <a:buFont typeface="Arial"/>
              <a:buChar char="■"/>
              <a:defRPr sz="32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0"/>
              </a:spcAft>
              <a:buClr>
                <a:schemeClr val="dk2"/>
              </a:buClr>
              <a:buSzPts val="2400"/>
              <a:buFont typeface="Arial"/>
              <a:buChar char="●"/>
              <a:defRPr sz="32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0"/>
              </a:spcAft>
              <a:buClr>
                <a:schemeClr val="dk2"/>
              </a:buClr>
              <a:buSzPts val="2400"/>
              <a:buFont typeface="Arial"/>
              <a:buChar char="○"/>
              <a:defRPr sz="32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0"/>
              </a:spcAft>
              <a:buClr>
                <a:schemeClr val="dk2"/>
              </a:buClr>
              <a:buSzPts val="2400"/>
              <a:buFont typeface="Arial"/>
              <a:buChar char="■"/>
              <a:defRPr sz="3200" b="0" i="0" u="none" strike="noStrike" cap="none">
                <a:solidFill>
                  <a:schemeClr val="dk2"/>
                </a:solidFill>
                <a:latin typeface="Arial"/>
                <a:ea typeface="Arial"/>
                <a:cs typeface="Arial"/>
                <a:sym typeface="Arial"/>
              </a:defRPr>
            </a:lvl9pPr>
          </a:lstStyle>
          <a:p>
            <a:endParaRPr/>
          </a:p>
        </p:txBody>
      </p:sp>
      <p:sp>
        <p:nvSpPr>
          <p:cNvPr id="129" name="Google Shape;129;p55"/>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75842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8. Big point">
  <p:cSld name="18. Big point">
    <p:spTree>
      <p:nvGrpSpPr>
        <p:cNvPr id="1" name="Shape 130"/>
        <p:cNvGrpSpPr/>
        <p:nvPr/>
      </p:nvGrpSpPr>
      <p:grpSpPr>
        <a:xfrm>
          <a:off x="0" y="0"/>
          <a:ext cx="0" cy="0"/>
          <a:chOff x="0" y="0"/>
          <a:chExt cx="0" cy="0"/>
        </a:xfrm>
      </p:grpSpPr>
      <p:sp>
        <p:nvSpPr>
          <p:cNvPr id="131" name="Google Shape;131;p56"/>
          <p:cNvSpPr txBox="1"/>
          <p:nvPr/>
        </p:nvSpPr>
        <p:spPr>
          <a:xfrm>
            <a:off x="-24600" y="0"/>
            <a:ext cx="12241200" cy="964391"/>
          </a:xfrm>
          <a:prstGeom prst="rect">
            <a:avLst/>
          </a:prstGeom>
          <a:solidFill>
            <a:srgbClr val="440099"/>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500"/>
              <a:buFont typeface="Arial"/>
              <a:buNone/>
            </a:pPr>
            <a:endParaRPr sz="4667" b="1" i="0" u="none" strike="noStrike" cap="none">
              <a:solidFill>
                <a:srgbClr val="FFFFFF"/>
              </a:solidFill>
              <a:latin typeface="Arial"/>
              <a:ea typeface="Arial"/>
              <a:cs typeface="Arial"/>
              <a:sym typeface="Arial"/>
            </a:endParaRPr>
          </a:p>
        </p:txBody>
      </p:sp>
      <p:sp>
        <p:nvSpPr>
          <p:cNvPr id="132" name="Google Shape;132;p56"/>
          <p:cNvSpPr txBox="1">
            <a:spLocks noGrp="1"/>
          </p:cNvSpPr>
          <p:nvPr>
            <p:ph type="title"/>
          </p:nvPr>
        </p:nvSpPr>
        <p:spPr>
          <a:xfrm>
            <a:off x="170933" y="100400"/>
            <a:ext cx="10928867"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4667" b="1" i="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3" name="Google Shape;133;p56"/>
          <p:cNvSpPr/>
          <p:nvPr/>
        </p:nvSpPr>
        <p:spPr>
          <a:xfrm>
            <a:off x="668600" y="1307333"/>
            <a:ext cx="4206000" cy="4206000"/>
          </a:xfrm>
          <a:prstGeom prst="ellipse">
            <a:avLst/>
          </a:prstGeom>
          <a:solidFill>
            <a:srgbClr val="FF96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 name="Google Shape;134;p56"/>
          <p:cNvSpPr txBox="1">
            <a:spLocks noGrp="1"/>
          </p:cNvSpPr>
          <p:nvPr>
            <p:ph type="body" idx="1"/>
          </p:nvPr>
        </p:nvSpPr>
        <p:spPr>
          <a:xfrm>
            <a:off x="668600" y="2006268"/>
            <a:ext cx="4206000" cy="2618833"/>
          </a:xfrm>
          <a:prstGeom prst="rect">
            <a:avLst/>
          </a:prstGeom>
          <a:noFill/>
          <a:ln>
            <a:noFill/>
          </a:ln>
        </p:spPr>
        <p:txBody>
          <a:bodyPr spcFirstLastPara="1" wrap="square" lIns="91425" tIns="91425" rIns="91425" bIns="91425" anchor="t" anchorCtr="0">
            <a:normAutofit/>
          </a:bodyPr>
          <a:lstStyle>
            <a:lvl1pPr marL="609585" lvl="0" indent="-304792" algn="ctr">
              <a:lnSpc>
                <a:spcPct val="115000"/>
              </a:lnSpc>
              <a:spcBef>
                <a:spcPts val="0"/>
              </a:spcBef>
              <a:spcAft>
                <a:spcPts val="0"/>
              </a:spcAft>
              <a:buSzPts val="2400"/>
              <a:buNone/>
              <a:defRPr sz="12400" b="1" i="0">
                <a:latin typeface="Arial"/>
                <a:ea typeface="Arial"/>
                <a:cs typeface="Arial"/>
                <a:sym typeface="Arial"/>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135" name="Google Shape;135;p56"/>
          <p:cNvSpPr txBox="1">
            <a:spLocks noGrp="1"/>
          </p:cNvSpPr>
          <p:nvPr>
            <p:ph type="body" idx="2"/>
          </p:nvPr>
        </p:nvSpPr>
        <p:spPr>
          <a:xfrm>
            <a:off x="5588000" y="1502834"/>
            <a:ext cx="6273800" cy="4011084"/>
          </a:xfrm>
          <a:prstGeom prst="rect">
            <a:avLst/>
          </a:prstGeom>
          <a:noFill/>
          <a:ln>
            <a:noFill/>
          </a:ln>
        </p:spPr>
        <p:txBody>
          <a:bodyPr spcFirstLastPara="1" wrap="square" lIns="91425" tIns="91425" rIns="91425" bIns="91425" anchor="t" anchorCtr="0">
            <a:normAutofit/>
          </a:bodyPr>
          <a:lstStyle>
            <a:lvl1pPr marL="609585" lvl="0" indent="-304792" algn="l">
              <a:lnSpc>
                <a:spcPct val="115000"/>
              </a:lnSpc>
              <a:spcBef>
                <a:spcPts val="0"/>
              </a:spcBef>
              <a:spcAft>
                <a:spcPts val="0"/>
              </a:spcAft>
              <a:buSzPts val="2400"/>
              <a:buNone/>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cxnSp>
        <p:nvCxnSpPr>
          <p:cNvPr id="136" name="Google Shape;136;p56"/>
          <p:cNvCxnSpPr/>
          <p:nvPr/>
        </p:nvCxnSpPr>
        <p:spPr>
          <a:xfrm>
            <a:off x="1901300" y="6705600"/>
            <a:ext cx="9501200" cy="0"/>
          </a:xfrm>
          <a:prstGeom prst="straightConnector1">
            <a:avLst/>
          </a:prstGeom>
          <a:noFill/>
          <a:ln w="9525" cap="flat" cmpd="sng">
            <a:solidFill>
              <a:schemeClr val="lt2"/>
            </a:solidFill>
            <a:prstDash val="solid"/>
            <a:round/>
            <a:headEnd type="none" w="sm" len="sm"/>
            <a:tailEnd type="none" w="sm" len="sm"/>
          </a:ln>
        </p:spPr>
      </p:cxnSp>
      <p:pic>
        <p:nvPicPr>
          <p:cNvPr id="137" name="Google Shape;137;p56" descr="The University of Sheffield logo"/>
          <p:cNvPicPr preferRelativeResize="0"/>
          <p:nvPr/>
        </p:nvPicPr>
        <p:blipFill rotWithShape="1">
          <a:blip r:embed="rId2">
            <a:alphaModFix/>
          </a:blip>
          <a:srcRect/>
          <a:stretch/>
        </p:blipFill>
        <p:spPr>
          <a:xfrm>
            <a:off x="170934" y="6267334"/>
            <a:ext cx="1566255" cy="475100"/>
          </a:xfrm>
          <a:prstGeom prst="rect">
            <a:avLst/>
          </a:prstGeom>
          <a:noFill/>
          <a:ln>
            <a:noFill/>
          </a:ln>
        </p:spPr>
      </p:pic>
      <p:sp>
        <p:nvSpPr>
          <p:cNvPr id="138" name="Google Shape;138;p56"/>
          <p:cNvSpPr txBox="1"/>
          <p:nvPr/>
        </p:nvSpPr>
        <p:spPr>
          <a:xfrm>
            <a:off x="11402501" y="6388800"/>
            <a:ext cx="625600" cy="5248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333" b="0" i="0" u="none" strike="noStrike" cap="none">
                <a:solidFill>
                  <a:srgbClr val="440099"/>
                </a:solidFill>
                <a:latin typeface="Arial"/>
                <a:ea typeface="Arial"/>
                <a:cs typeface="Arial"/>
                <a:sym typeface="Arial"/>
              </a:rPr>
              <a:pPr marL="0" marR="0" lvl="0" indent="0" algn="r" rtl="0">
                <a:lnSpc>
                  <a:spcPct val="100000"/>
                </a:lnSpc>
                <a:spcBef>
                  <a:spcPts val="0"/>
                </a:spcBef>
                <a:spcAft>
                  <a:spcPts val="0"/>
                </a:spcAft>
                <a:buClr>
                  <a:srgbClr val="000000"/>
                </a:buClr>
                <a:buSzPts val="1000"/>
                <a:buFont typeface="Arial"/>
                <a:buNone/>
              </a:pPr>
              <a:t>‹#›</a:t>
            </a:fld>
            <a:endParaRPr sz="1333" b="0" i="0" u="none" strike="noStrike" cap="none">
              <a:solidFill>
                <a:srgbClr val="440099"/>
              </a:solidFill>
              <a:latin typeface="Arial"/>
              <a:ea typeface="Arial"/>
              <a:cs typeface="Arial"/>
              <a:sym typeface="Arial"/>
            </a:endParaRPr>
          </a:p>
        </p:txBody>
      </p:sp>
    </p:spTree>
    <p:extLst>
      <p:ext uri="{BB962C8B-B14F-4D97-AF65-F5344CB8AC3E}">
        <p14:creationId xmlns:p14="http://schemas.microsoft.com/office/powerpoint/2010/main" val="544989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5F2A4-EFC8-8758-3D32-5FBB302A18A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9AD329-0A88-560E-F493-576BD1ACDD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7B8808-1A79-5F96-AFE3-BFDCFD71AB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F8FCBA-74F5-E4FF-0CD7-B25C98198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1C12B-EF53-7A64-6D58-A81FB7E8BC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BDA49DD-8D2B-02CC-7AC9-74C588004420}"/>
              </a:ext>
            </a:extLst>
          </p:cNvPr>
          <p:cNvSpPr>
            <a:spLocks noGrp="1"/>
          </p:cNvSpPr>
          <p:nvPr>
            <p:ph type="dt" sz="half" idx="10"/>
          </p:nvPr>
        </p:nvSpPr>
        <p:spPr/>
        <p:txBody>
          <a:bodyPr/>
          <a:lstStyle/>
          <a:p>
            <a:fld id="{8B741013-7447-4802-B70A-993405842A1B}" type="datetimeFigureOut">
              <a:rPr lang="en-GB" smtClean="0"/>
              <a:t>16/10/2025</a:t>
            </a:fld>
            <a:endParaRPr lang="en-GB"/>
          </a:p>
        </p:txBody>
      </p:sp>
      <p:sp>
        <p:nvSpPr>
          <p:cNvPr id="8" name="Footer Placeholder 7">
            <a:extLst>
              <a:ext uri="{FF2B5EF4-FFF2-40B4-BE49-F238E27FC236}">
                <a16:creationId xmlns:a16="http://schemas.microsoft.com/office/drawing/2014/main" id="{C06BDA99-EC3E-B800-7160-36FD0DE3C1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8E910B-E471-5007-F4F9-7321926BB4FA}"/>
              </a:ext>
            </a:extLst>
          </p:cNvPr>
          <p:cNvSpPr>
            <a:spLocks noGrp="1"/>
          </p:cNvSpPr>
          <p:nvPr>
            <p:ph type="sldNum" sz="quarter" idx="12"/>
          </p:nvPr>
        </p:nvSpPr>
        <p:spPr/>
        <p:txBody>
          <a:bodyPr/>
          <a:lstStyle/>
          <a:p>
            <a:fld id="{FEFFF45F-E31F-4F4B-85C5-3AB418FEDAEE}" type="slidenum">
              <a:rPr lang="en-GB" smtClean="0"/>
              <a:t>‹#›</a:t>
            </a:fld>
            <a:endParaRPr lang="en-GB"/>
          </a:p>
        </p:txBody>
      </p:sp>
    </p:spTree>
    <p:extLst>
      <p:ext uri="{BB962C8B-B14F-4D97-AF65-F5344CB8AC3E}">
        <p14:creationId xmlns:p14="http://schemas.microsoft.com/office/powerpoint/2010/main" val="3282222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9. Big stat">
  <p:cSld name="19. Big stat">
    <p:spTree>
      <p:nvGrpSpPr>
        <p:cNvPr id="1" name="Shape 139"/>
        <p:cNvGrpSpPr/>
        <p:nvPr/>
      </p:nvGrpSpPr>
      <p:grpSpPr>
        <a:xfrm>
          <a:off x="0" y="0"/>
          <a:ext cx="0" cy="0"/>
          <a:chOff x="0" y="0"/>
          <a:chExt cx="0" cy="0"/>
        </a:xfrm>
      </p:grpSpPr>
      <p:sp>
        <p:nvSpPr>
          <p:cNvPr id="140" name="Google Shape;140;p57"/>
          <p:cNvSpPr txBox="1"/>
          <p:nvPr/>
        </p:nvSpPr>
        <p:spPr>
          <a:xfrm>
            <a:off x="-24600" y="0"/>
            <a:ext cx="12241200" cy="964391"/>
          </a:xfrm>
          <a:prstGeom prst="rect">
            <a:avLst/>
          </a:prstGeom>
          <a:solidFill>
            <a:srgbClr val="440099"/>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500"/>
              <a:buFont typeface="Arial"/>
              <a:buNone/>
            </a:pPr>
            <a:endParaRPr sz="4667" b="1" i="0" u="none" strike="noStrike" cap="none">
              <a:solidFill>
                <a:srgbClr val="FFFFFF"/>
              </a:solidFill>
              <a:latin typeface="Arial"/>
              <a:ea typeface="Arial"/>
              <a:cs typeface="Arial"/>
              <a:sym typeface="Arial"/>
            </a:endParaRPr>
          </a:p>
        </p:txBody>
      </p:sp>
      <p:sp>
        <p:nvSpPr>
          <p:cNvPr id="141" name="Google Shape;141;p57"/>
          <p:cNvSpPr txBox="1">
            <a:spLocks noGrp="1"/>
          </p:cNvSpPr>
          <p:nvPr>
            <p:ph type="title"/>
          </p:nvPr>
        </p:nvSpPr>
        <p:spPr>
          <a:xfrm>
            <a:off x="170933" y="100400"/>
            <a:ext cx="10928867"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4667" b="1" i="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42" name="Google Shape;142;p57"/>
          <p:cNvCxnSpPr/>
          <p:nvPr/>
        </p:nvCxnSpPr>
        <p:spPr>
          <a:xfrm>
            <a:off x="1901300" y="6705600"/>
            <a:ext cx="9501200" cy="0"/>
          </a:xfrm>
          <a:prstGeom prst="straightConnector1">
            <a:avLst/>
          </a:prstGeom>
          <a:noFill/>
          <a:ln w="9525" cap="flat" cmpd="sng">
            <a:solidFill>
              <a:srgbClr val="440099"/>
            </a:solidFill>
            <a:prstDash val="solid"/>
            <a:round/>
            <a:headEnd type="none" w="sm" len="sm"/>
            <a:tailEnd type="none" w="sm" len="sm"/>
          </a:ln>
        </p:spPr>
      </p:cxnSp>
      <p:sp>
        <p:nvSpPr>
          <p:cNvPr id="143" name="Google Shape;143;p57"/>
          <p:cNvSpPr/>
          <p:nvPr/>
        </p:nvSpPr>
        <p:spPr>
          <a:xfrm>
            <a:off x="3818200" y="1307333"/>
            <a:ext cx="4206000" cy="4206000"/>
          </a:xfrm>
          <a:prstGeom prst="ellipse">
            <a:avLst/>
          </a:prstGeom>
          <a:solidFill>
            <a:srgbClr val="DAA8E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 name="Google Shape;144;p57"/>
          <p:cNvSpPr txBox="1">
            <a:spLocks noGrp="1"/>
          </p:cNvSpPr>
          <p:nvPr>
            <p:ph type="body" idx="1"/>
          </p:nvPr>
        </p:nvSpPr>
        <p:spPr>
          <a:xfrm>
            <a:off x="3818200" y="2006268"/>
            <a:ext cx="4206000" cy="2618833"/>
          </a:xfrm>
          <a:prstGeom prst="rect">
            <a:avLst/>
          </a:prstGeom>
          <a:noFill/>
          <a:ln>
            <a:noFill/>
          </a:ln>
        </p:spPr>
        <p:txBody>
          <a:bodyPr spcFirstLastPara="1" wrap="square" lIns="91425" tIns="91425" rIns="91425" bIns="91425" anchor="t" anchorCtr="0">
            <a:normAutofit/>
          </a:bodyPr>
          <a:lstStyle>
            <a:lvl1pPr marL="609585" lvl="0" indent="-304792" algn="ctr">
              <a:lnSpc>
                <a:spcPct val="115000"/>
              </a:lnSpc>
              <a:spcBef>
                <a:spcPts val="0"/>
              </a:spcBef>
              <a:spcAft>
                <a:spcPts val="0"/>
              </a:spcAft>
              <a:buSzPts val="2400"/>
              <a:buNone/>
              <a:defRPr sz="12400" b="1" i="0">
                <a:latin typeface="Arial"/>
                <a:ea typeface="Arial"/>
                <a:cs typeface="Arial"/>
                <a:sym typeface="Arial"/>
              </a:defRPr>
            </a:lvl1pPr>
            <a:lvl2pPr marL="1219170" lvl="1" indent="-507987" algn="l">
              <a:lnSpc>
                <a:spcPct val="115000"/>
              </a:lnSpc>
              <a:spcBef>
                <a:spcPts val="0"/>
              </a:spcBef>
              <a:spcAft>
                <a:spcPts val="0"/>
              </a:spcAft>
              <a:buSzPts val="2400"/>
              <a:buChar char="○"/>
              <a:defRPr/>
            </a:lvl2pPr>
            <a:lvl3pPr marL="1828754" lvl="2" indent="-507987" algn="l">
              <a:lnSpc>
                <a:spcPct val="115000"/>
              </a:lnSpc>
              <a:spcBef>
                <a:spcPts val="0"/>
              </a:spcBef>
              <a:spcAft>
                <a:spcPts val="0"/>
              </a:spcAft>
              <a:buSzPts val="2400"/>
              <a:buChar char="■"/>
              <a:defRPr/>
            </a:lvl3pPr>
            <a:lvl4pPr marL="2438339" lvl="3" indent="-507987" algn="l">
              <a:lnSpc>
                <a:spcPct val="115000"/>
              </a:lnSpc>
              <a:spcBef>
                <a:spcPts val="0"/>
              </a:spcBef>
              <a:spcAft>
                <a:spcPts val="0"/>
              </a:spcAft>
              <a:buSzPts val="2400"/>
              <a:buChar char="●"/>
              <a:defRPr/>
            </a:lvl4pPr>
            <a:lvl5pPr marL="3047924" lvl="4" indent="-507987" algn="l">
              <a:lnSpc>
                <a:spcPct val="115000"/>
              </a:lnSpc>
              <a:spcBef>
                <a:spcPts val="0"/>
              </a:spcBef>
              <a:spcAft>
                <a:spcPts val="0"/>
              </a:spcAft>
              <a:buSzPts val="2400"/>
              <a:buChar char="○"/>
              <a:defRPr/>
            </a:lvl5pPr>
            <a:lvl6pPr marL="3657509" lvl="5" indent="-507987" algn="l">
              <a:lnSpc>
                <a:spcPct val="115000"/>
              </a:lnSpc>
              <a:spcBef>
                <a:spcPts val="0"/>
              </a:spcBef>
              <a:spcAft>
                <a:spcPts val="0"/>
              </a:spcAft>
              <a:buSzPts val="2400"/>
              <a:buChar char="■"/>
              <a:defRPr/>
            </a:lvl6pPr>
            <a:lvl7pPr marL="4267093" lvl="6" indent="-507987" algn="l">
              <a:lnSpc>
                <a:spcPct val="115000"/>
              </a:lnSpc>
              <a:spcBef>
                <a:spcPts val="0"/>
              </a:spcBef>
              <a:spcAft>
                <a:spcPts val="0"/>
              </a:spcAft>
              <a:buSzPts val="2400"/>
              <a:buChar char="●"/>
              <a:defRPr/>
            </a:lvl7pPr>
            <a:lvl8pPr marL="4876678" lvl="7" indent="-507987" algn="l">
              <a:lnSpc>
                <a:spcPct val="115000"/>
              </a:lnSpc>
              <a:spcBef>
                <a:spcPts val="0"/>
              </a:spcBef>
              <a:spcAft>
                <a:spcPts val="0"/>
              </a:spcAft>
              <a:buSzPts val="2400"/>
              <a:buChar char="○"/>
              <a:defRPr/>
            </a:lvl8pPr>
            <a:lvl9pPr marL="5486263" lvl="8" indent="-507987" algn="l">
              <a:lnSpc>
                <a:spcPct val="115000"/>
              </a:lnSpc>
              <a:spcBef>
                <a:spcPts val="0"/>
              </a:spcBef>
              <a:spcAft>
                <a:spcPts val="0"/>
              </a:spcAft>
              <a:buSzPts val="2400"/>
              <a:buChar char="■"/>
              <a:defRPr/>
            </a:lvl9pPr>
          </a:lstStyle>
          <a:p>
            <a:endParaRPr/>
          </a:p>
        </p:txBody>
      </p:sp>
      <p:sp>
        <p:nvSpPr>
          <p:cNvPr id="145" name="Google Shape;145;p57"/>
          <p:cNvSpPr txBox="1">
            <a:spLocks noGrp="1"/>
          </p:cNvSpPr>
          <p:nvPr>
            <p:ph type="body" idx="2"/>
          </p:nvPr>
        </p:nvSpPr>
        <p:spPr>
          <a:xfrm>
            <a:off x="366133" y="5461317"/>
            <a:ext cx="11360800" cy="622800"/>
          </a:xfrm>
          <a:prstGeom prst="rect">
            <a:avLst/>
          </a:prstGeom>
          <a:noFill/>
          <a:ln>
            <a:noFill/>
          </a:ln>
        </p:spPr>
        <p:txBody>
          <a:bodyPr spcFirstLastPara="1" wrap="square" lIns="91425" tIns="91425" rIns="91425" bIns="91425" anchor="t" anchorCtr="0">
            <a:normAutofit/>
          </a:bodyPr>
          <a:lstStyle>
            <a:lvl1pPr marL="609585" lvl="0" indent="-304792" algn="ctr">
              <a:lnSpc>
                <a:spcPct val="115000"/>
              </a:lnSpc>
              <a:spcBef>
                <a:spcPts val="0"/>
              </a:spcBef>
              <a:spcAft>
                <a:spcPts val="0"/>
              </a:spcAft>
              <a:buClr>
                <a:srgbClr val="2B353E"/>
              </a:buClr>
              <a:buSzPts val="2400"/>
              <a:buNone/>
              <a:defRPr>
                <a:solidFill>
                  <a:srgbClr val="2B353E"/>
                </a:solidFill>
              </a:defRPr>
            </a:lvl1pPr>
            <a:lvl2pPr marL="1219170" lvl="1" indent="-507987" algn="ctr">
              <a:lnSpc>
                <a:spcPct val="115000"/>
              </a:lnSpc>
              <a:spcBef>
                <a:spcPts val="0"/>
              </a:spcBef>
              <a:spcAft>
                <a:spcPts val="0"/>
              </a:spcAft>
              <a:buSzPts val="2400"/>
              <a:buChar char="○"/>
              <a:defRPr/>
            </a:lvl2pPr>
            <a:lvl3pPr marL="1828754" lvl="2" indent="-507987" algn="ctr">
              <a:lnSpc>
                <a:spcPct val="115000"/>
              </a:lnSpc>
              <a:spcBef>
                <a:spcPts val="0"/>
              </a:spcBef>
              <a:spcAft>
                <a:spcPts val="0"/>
              </a:spcAft>
              <a:buSzPts val="2400"/>
              <a:buChar char="■"/>
              <a:defRPr/>
            </a:lvl3pPr>
            <a:lvl4pPr marL="2438339" lvl="3" indent="-507987" algn="ctr">
              <a:lnSpc>
                <a:spcPct val="115000"/>
              </a:lnSpc>
              <a:spcBef>
                <a:spcPts val="0"/>
              </a:spcBef>
              <a:spcAft>
                <a:spcPts val="0"/>
              </a:spcAft>
              <a:buSzPts val="2400"/>
              <a:buChar char="●"/>
              <a:defRPr/>
            </a:lvl4pPr>
            <a:lvl5pPr marL="3047924" lvl="4" indent="-507987" algn="ctr">
              <a:lnSpc>
                <a:spcPct val="115000"/>
              </a:lnSpc>
              <a:spcBef>
                <a:spcPts val="0"/>
              </a:spcBef>
              <a:spcAft>
                <a:spcPts val="0"/>
              </a:spcAft>
              <a:buSzPts val="2400"/>
              <a:buChar char="○"/>
              <a:defRPr/>
            </a:lvl5pPr>
            <a:lvl6pPr marL="3657509" lvl="5" indent="-507987" algn="ctr">
              <a:lnSpc>
                <a:spcPct val="115000"/>
              </a:lnSpc>
              <a:spcBef>
                <a:spcPts val="0"/>
              </a:spcBef>
              <a:spcAft>
                <a:spcPts val="0"/>
              </a:spcAft>
              <a:buSzPts val="2400"/>
              <a:buChar char="■"/>
              <a:defRPr/>
            </a:lvl6pPr>
            <a:lvl7pPr marL="4267093" lvl="6" indent="-507987" algn="ctr">
              <a:lnSpc>
                <a:spcPct val="115000"/>
              </a:lnSpc>
              <a:spcBef>
                <a:spcPts val="0"/>
              </a:spcBef>
              <a:spcAft>
                <a:spcPts val="0"/>
              </a:spcAft>
              <a:buSzPts val="2400"/>
              <a:buChar char="●"/>
              <a:defRPr/>
            </a:lvl7pPr>
            <a:lvl8pPr marL="4876678" lvl="7" indent="-507987" algn="ctr">
              <a:lnSpc>
                <a:spcPct val="115000"/>
              </a:lnSpc>
              <a:spcBef>
                <a:spcPts val="0"/>
              </a:spcBef>
              <a:spcAft>
                <a:spcPts val="0"/>
              </a:spcAft>
              <a:buSzPts val="2400"/>
              <a:buChar char="○"/>
              <a:defRPr/>
            </a:lvl8pPr>
            <a:lvl9pPr marL="5486263" lvl="8" indent="-507987" algn="ctr">
              <a:lnSpc>
                <a:spcPct val="115000"/>
              </a:lnSpc>
              <a:spcBef>
                <a:spcPts val="0"/>
              </a:spcBef>
              <a:spcAft>
                <a:spcPts val="0"/>
              </a:spcAft>
              <a:buSzPts val="2400"/>
              <a:buChar char="■"/>
              <a:defRPr/>
            </a:lvl9pPr>
          </a:lstStyle>
          <a:p>
            <a:endParaRPr/>
          </a:p>
        </p:txBody>
      </p:sp>
      <p:pic>
        <p:nvPicPr>
          <p:cNvPr id="146" name="Google Shape;146;p57" descr="The University of Sheffield logo"/>
          <p:cNvPicPr preferRelativeResize="0"/>
          <p:nvPr/>
        </p:nvPicPr>
        <p:blipFill rotWithShape="1">
          <a:blip r:embed="rId2">
            <a:alphaModFix/>
          </a:blip>
          <a:srcRect/>
          <a:stretch/>
        </p:blipFill>
        <p:spPr>
          <a:xfrm>
            <a:off x="170934" y="6267334"/>
            <a:ext cx="1566255" cy="475100"/>
          </a:xfrm>
          <a:prstGeom prst="rect">
            <a:avLst/>
          </a:prstGeom>
          <a:noFill/>
          <a:ln>
            <a:noFill/>
          </a:ln>
        </p:spPr>
      </p:pic>
      <p:sp>
        <p:nvSpPr>
          <p:cNvPr id="147" name="Google Shape;147;p57"/>
          <p:cNvSpPr txBox="1"/>
          <p:nvPr/>
        </p:nvSpPr>
        <p:spPr>
          <a:xfrm>
            <a:off x="11402501" y="6388800"/>
            <a:ext cx="625600" cy="5248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333" b="0" i="0" u="none" strike="noStrike" cap="none">
                <a:solidFill>
                  <a:srgbClr val="440099"/>
                </a:solidFill>
                <a:latin typeface="Arial"/>
                <a:ea typeface="Arial"/>
                <a:cs typeface="Arial"/>
                <a:sym typeface="Arial"/>
              </a:rPr>
              <a:pPr marL="0" marR="0" lvl="0" indent="0" algn="r" rtl="0">
                <a:lnSpc>
                  <a:spcPct val="100000"/>
                </a:lnSpc>
                <a:spcBef>
                  <a:spcPts val="0"/>
                </a:spcBef>
                <a:spcAft>
                  <a:spcPts val="0"/>
                </a:spcAft>
                <a:buClr>
                  <a:srgbClr val="000000"/>
                </a:buClr>
                <a:buSzPts val="1000"/>
                <a:buFont typeface="Arial"/>
                <a:buNone/>
              </a:pPr>
              <a:t>‹#›</a:t>
            </a:fld>
            <a:endParaRPr sz="1333" b="0" i="0" u="none" strike="noStrike" cap="none">
              <a:solidFill>
                <a:srgbClr val="440099"/>
              </a:solidFill>
              <a:latin typeface="Arial"/>
              <a:ea typeface="Arial"/>
              <a:cs typeface="Arial"/>
              <a:sym typeface="Arial"/>
            </a:endParaRPr>
          </a:p>
        </p:txBody>
      </p:sp>
      <p:cxnSp>
        <p:nvCxnSpPr>
          <p:cNvPr id="148" name="Google Shape;148;p57"/>
          <p:cNvCxnSpPr/>
          <p:nvPr/>
        </p:nvCxnSpPr>
        <p:spPr>
          <a:xfrm>
            <a:off x="1901300" y="6705600"/>
            <a:ext cx="9501200" cy="0"/>
          </a:xfrm>
          <a:prstGeom prst="straightConnector1">
            <a:avLst/>
          </a:prstGeom>
          <a:noFill/>
          <a:ln w="9525" cap="flat" cmpd="sng">
            <a:solidFill>
              <a:schemeClr val="lt2"/>
            </a:solidFill>
            <a:prstDash val="solid"/>
            <a:round/>
            <a:headEnd type="none" w="sm" len="sm"/>
            <a:tailEnd type="none" w="sm" len="sm"/>
          </a:ln>
        </p:spPr>
      </p:cxnSp>
      <p:sp>
        <p:nvSpPr>
          <p:cNvPr id="149" name="Google Shape;149;p57"/>
          <p:cNvSpPr txBox="1"/>
          <p:nvPr/>
        </p:nvSpPr>
        <p:spPr>
          <a:xfrm>
            <a:off x="415600" y="4202967"/>
            <a:ext cx="11360800" cy="1734400"/>
          </a:xfrm>
          <a:prstGeom prst="rect">
            <a:avLst/>
          </a:prstGeom>
          <a:noFill/>
          <a:ln>
            <a:noFill/>
          </a:ln>
        </p:spPr>
        <p:txBody>
          <a:bodyPr spcFirstLastPara="1" wrap="square" lIns="121900" tIns="121900" rIns="121900" bIns="121900" anchor="t" anchorCtr="0">
            <a:normAutofit/>
          </a:bodyPr>
          <a:lstStyle/>
          <a:p>
            <a:pPr marL="0" marR="0" lvl="0" indent="0" algn="ctr" rtl="0">
              <a:lnSpc>
                <a:spcPct val="115000"/>
              </a:lnSpc>
              <a:spcBef>
                <a:spcPts val="0"/>
              </a:spcBef>
              <a:spcAft>
                <a:spcPts val="1600"/>
              </a:spcAft>
              <a:buClr>
                <a:srgbClr val="000000"/>
              </a:buClr>
              <a:buSzPts val="2400"/>
              <a:buFont typeface="Arial"/>
              <a:buNone/>
            </a:pPr>
            <a:endParaRPr sz="3200" b="0" i="0" u="none" strike="noStrike" cap="none">
              <a:solidFill>
                <a:srgbClr val="131E29"/>
              </a:solidFill>
              <a:latin typeface="Arial"/>
              <a:ea typeface="Arial"/>
              <a:cs typeface="Arial"/>
              <a:sym typeface="Arial"/>
            </a:endParaRPr>
          </a:p>
        </p:txBody>
      </p:sp>
    </p:spTree>
    <p:extLst>
      <p:ext uri="{BB962C8B-B14F-4D97-AF65-F5344CB8AC3E}">
        <p14:creationId xmlns:p14="http://schemas.microsoft.com/office/powerpoint/2010/main" val="39799383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2. Blank">
  <p:cSld name="22. Blank">
    <p:spTree>
      <p:nvGrpSpPr>
        <p:cNvPr id="1" name="Shape 150"/>
        <p:cNvGrpSpPr/>
        <p:nvPr/>
      </p:nvGrpSpPr>
      <p:grpSpPr>
        <a:xfrm>
          <a:off x="0" y="0"/>
          <a:ext cx="0" cy="0"/>
          <a:chOff x="0" y="0"/>
          <a:chExt cx="0" cy="0"/>
        </a:xfrm>
      </p:grpSpPr>
      <p:sp>
        <p:nvSpPr>
          <p:cNvPr id="151" name="Google Shape;151;p59"/>
          <p:cNvSpPr txBox="1">
            <a:spLocks noGrp="1"/>
          </p:cNvSpPr>
          <p:nvPr>
            <p:ph type="sldNum" idx="12"/>
          </p:nvPr>
        </p:nvSpPr>
        <p:spPr>
          <a:xfrm>
            <a:off x="11402501" y="6388800"/>
            <a:ext cx="625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16617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6D43-7251-3F21-2095-BDB3393BB5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91DB37-82FF-104D-0270-5B43AF2348E0}"/>
              </a:ext>
            </a:extLst>
          </p:cNvPr>
          <p:cNvSpPr>
            <a:spLocks noGrp="1"/>
          </p:cNvSpPr>
          <p:nvPr>
            <p:ph type="dt" sz="half" idx="10"/>
          </p:nvPr>
        </p:nvSpPr>
        <p:spPr/>
        <p:txBody>
          <a:bodyPr/>
          <a:lstStyle/>
          <a:p>
            <a:fld id="{8B741013-7447-4802-B70A-993405842A1B}" type="datetimeFigureOut">
              <a:rPr lang="en-GB" smtClean="0"/>
              <a:t>16/10/2025</a:t>
            </a:fld>
            <a:endParaRPr lang="en-GB"/>
          </a:p>
        </p:txBody>
      </p:sp>
      <p:sp>
        <p:nvSpPr>
          <p:cNvPr id="4" name="Footer Placeholder 3">
            <a:extLst>
              <a:ext uri="{FF2B5EF4-FFF2-40B4-BE49-F238E27FC236}">
                <a16:creationId xmlns:a16="http://schemas.microsoft.com/office/drawing/2014/main" id="{C43B189B-35ED-9DB1-91DF-A1D35E7FA19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8E3486-40D5-B949-09E5-ECD92310131C}"/>
              </a:ext>
            </a:extLst>
          </p:cNvPr>
          <p:cNvSpPr>
            <a:spLocks noGrp="1"/>
          </p:cNvSpPr>
          <p:nvPr>
            <p:ph type="sldNum" sz="quarter" idx="12"/>
          </p:nvPr>
        </p:nvSpPr>
        <p:spPr/>
        <p:txBody>
          <a:bodyPr/>
          <a:lstStyle/>
          <a:p>
            <a:fld id="{FEFFF45F-E31F-4F4B-85C5-3AB418FEDAEE}" type="slidenum">
              <a:rPr lang="en-GB" smtClean="0"/>
              <a:t>‹#›</a:t>
            </a:fld>
            <a:endParaRPr lang="en-GB"/>
          </a:p>
        </p:txBody>
      </p:sp>
    </p:spTree>
    <p:extLst>
      <p:ext uri="{BB962C8B-B14F-4D97-AF65-F5344CB8AC3E}">
        <p14:creationId xmlns:p14="http://schemas.microsoft.com/office/powerpoint/2010/main" val="43538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4BC33C-7E1F-9FE4-FB4F-2B4BF111C877}"/>
              </a:ext>
            </a:extLst>
          </p:cNvPr>
          <p:cNvSpPr>
            <a:spLocks noGrp="1"/>
          </p:cNvSpPr>
          <p:nvPr>
            <p:ph type="dt" sz="half" idx="10"/>
          </p:nvPr>
        </p:nvSpPr>
        <p:spPr/>
        <p:txBody>
          <a:bodyPr/>
          <a:lstStyle/>
          <a:p>
            <a:fld id="{8B741013-7447-4802-B70A-993405842A1B}" type="datetimeFigureOut">
              <a:rPr lang="en-GB" smtClean="0"/>
              <a:t>16/10/2025</a:t>
            </a:fld>
            <a:endParaRPr lang="en-GB"/>
          </a:p>
        </p:txBody>
      </p:sp>
      <p:sp>
        <p:nvSpPr>
          <p:cNvPr id="3" name="Footer Placeholder 2">
            <a:extLst>
              <a:ext uri="{FF2B5EF4-FFF2-40B4-BE49-F238E27FC236}">
                <a16:creationId xmlns:a16="http://schemas.microsoft.com/office/drawing/2014/main" id="{A12C6C24-CE03-0636-DD4F-9F8F85A930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6F8C4D-4A03-5217-B75A-0EA7186E0BD8}"/>
              </a:ext>
            </a:extLst>
          </p:cNvPr>
          <p:cNvSpPr>
            <a:spLocks noGrp="1"/>
          </p:cNvSpPr>
          <p:nvPr>
            <p:ph type="sldNum" sz="quarter" idx="12"/>
          </p:nvPr>
        </p:nvSpPr>
        <p:spPr/>
        <p:txBody>
          <a:bodyPr/>
          <a:lstStyle/>
          <a:p>
            <a:fld id="{FEFFF45F-E31F-4F4B-85C5-3AB418FEDAEE}" type="slidenum">
              <a:rPr lang="en-GB" smtClean="0"/>
              <a:t>‹#›</a:t>
            </a:fld>
            <a:endParaRPr lang="en-GB"/>
          </a:p>
        </p:txBody>
      </p:sp>
    </p:spTree>
    <p:extLst>
      <p:ext uri="{BB962C8B-B14F-4D97-AF65-F5344CB8AC3E}">
        <p14:creationId xmlns:p14="http://schemas.microsoft.com/office/powerpoint/2010/main" val="265501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534C-ACAA-5CB1-6E03-0141B91382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EAD7D8-2045-FF1B-371D-B2A049B8F0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493E3CB-FC4D-84F1-AAB8-A2EDB2025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097729-A2F9-CB77-FC63-351537218B2A}"/>
              </a:ext>
            </a:extLst>
          </p:cNvPr>
          <p:cNvSpPr>
            <a:spLocks noGrp="1"/>
          </p:cNvSpPr>
          <p:nvPr>
            <p:ph type="dt" sz="half" idx="10"/>
          </p:nvPr>
        </p:nvSpPr>
        <p:spPr/>
        <p:txBody>
          <a:bodyPr/>
          <a:lstStyle/>
          <a:p>
            <a:fld id="{8B741013-7447-4802-B70A-993405842A1B}" type="datetimeFigureOut">
              <a:rPr lang="en-GB" smtClean="0"/>
              <a:t>16/10/2025</a:t>
            </a:fld>
            <a:endParaRPr lang="en-GB"/>
          </a:p>
        </p:txBody>
      </p:sp>
      <p:sp>
        <p:nvSpPr>
          <p:cNvPr id="6" name="Footer Placeholder 5">
            <a:extLst>
              <a:ext uri="{FF2B5EF4-FFF2-40B4-BE49-F238E27FC236}">
                <a16:creationId xmlns:a16="http://schemas.microsoft.com/office/drawing/2014/main" id="{1E9C4B2F-9EC7-CC3E-4E47-F656D9A11C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0825C3-EBB8-D1C3-E5F6-9DD58C5E5E77}"/>
              </a:ext>
            </a:extLst>
          </p:cNvPr>
          <p:cNvSpPr>
            <a:spLocks noGrp="1"/>
          </p:cNvSpPr>
          <p:nvPr>
            <p:ph type="sldNum" sz="quarter" idx="12"/>
          </p:nvPr>
        </p:nvSpPr>
        <p:spPr/>
        <p:txBody>
          <a:bodyPr/>
          <a:lstStyle/>
          <a:p>
            <a:fld id="{FEFFF45F-E31F-4F4B-85C5-3AB418FEDAEE}" type="slidenum">
              <a:rPr lang="en-GB" smtClean="0"/>
              <a:t>‹#›</a:t>
            </a:fld>
            <a:endParaRPr lang="en-GB"/>
          </a:p>
        </p:txBody>
      </p:sp>
    </p:spTree>
    <p:extLst>
      <p:ext uri="{BB962C8B-B14F-4D97-AF65-F5344CB8AC3E}">
        <p14:creationId xmlns:p14="http://schemas.microsoft.com/office/powerpoint/2010/main" val="3688050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7A40-9D97-35B5-D0E9-FD75CB9624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C6413A0-042E-DC6B-2CC4-AB9CFE5C24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21C2A1-AEF9-5606-D68E-B0ABFEC7D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47E430-E025-EEAE-916D-2A7EC730DA20}"/>
              </a:ext>
            </a:extLst>
          </p:cNvPr>
          <p:cNvSpPr>
            <a:spLocks noGrp="1"/>
          </p:cNvSpPr>
          <p:nvPr>
            <p:ph type="dt" sz="half" idx="10"/>
          </p:nvPr>
        </p:nvSpPr>
        <p:spPr/>
        <p:txBody>
          <a:bodyPr/>
          <a:lstStyle/>
          <a:p>
            <a:fld id="{8B741013-7447-4802-B70A-993405842A1B}" type="datetimeFigureOut">
              <a:rPr lang="en-GB" smtClean="0"/>
              <a:t>16/10/2025</a:t>
            </a:fld>
            <a:endParaRPr lang="en-GB"/>
          </a:p>
        </p:txBody>
      </p:sp>
      <p:sp>
        <p:nvSpPr>
          <p:cNvPr id="6" name="Footer Placeholder 5">
            <a:extLst>
              <a:ext uri="{FF2B5EF4-FFF2-40B4-BE49-F238E27FC236}">
                <a16:creationId xmlns:a16="http://schemas.microsoft.com/office/drawing/2014/main" id="{3C625700-4027-501D-F2ED-C3D17A5365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646252-A174-98AC-74DE-6F62B050B068}"/>
              </a:ext>
            </a:extLst>
          </p:cNvPr>
          <p:cNvSpPr>
            <a:spLocks noGrp="1"/>
          </p:cNvSpPr>
          <p:nvPr>
            <p:ph type="sldNum" sz="quarter" idx="12"/>
          </p:nvPr>
        </p:nvSpPr>
        <p:spPr/>
        <p:txBody>
          <a:bodyPr/>
          <a:lstStyle/>
          <a:p>
            <a:fld id="{FEFFF45F-E31F-4F4B-85C5-3AB418FEDAEE}" type="slidenum">
              <a:rPr lang="en-GB" smtClean="0"/>
              <a:t>‹#›</a:t>
            </a:fld>
            <a:endParaRPr lang="en-GB"/>
          </a:p>
        </p:txBody>
      </p:sp>
    </p:spTree>
    <p:extLst>
      <p:ext uri="{BB962C8B-B14F-4D97-AF65-F5344CB8AC3E}">
        <p14:creationId xmlns:p14="http://schemas.microsoft.com/office/powerpoint/2010/main" val="579622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28.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2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3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31.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19.xml"/><Relationship Id="rId1" Type="http://schemas.openxmlformats.org/officeDocument/2006/relationships/slideLayout" Target="../slideLayouts/slideLayout32.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0.xml"/><Relationship Id="rId1" Type="http://schemas.openxmlformats.org/officeDocument/2006/relationships/slideLayout" Target="../slideLayouts/slideLayout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21.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CEC03-9FFD-86DD-23F2-90FA47AF44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D41631-1A80-7EE7-0143-984AB09F45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052478-0678-491F-79C4-41C8742D14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41013-7447-4802-B70A-993405842A1B}" type="datetimeFigureOut">
              <a:rPr lang="en-GB" smtClean="0"/>
              <a:t>16/10/2025</a:t>
            </a:fld>
            <a:endParaRPr lang="en-GB"/>
          </a:p>
        </p:txBody>
      </p:sp>
      <p:sp>
        <p:nvSpPr>
          <p:cNvPr id="5" name="Footer Placeholder 4">
            <a:extLst>
              <a:ext uri="{FF2B5EF4-FFF2-40B4-BE49-F238E27FC236}">
                <a16:creationId xmlns:a16="http://schemas.microsoft.com/office/drawing/2014/main" id="{D9F0FF4F-A01F-CB6F-ED51-63923646FB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531626-67AB-8BD1-D96E-3AB901F15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FFF45F-E31F-4F4B-85C5-3AB418FEDAEE}" type="slidenum">
              <a:rPr lang="en-GB" smtClean="0"/>
              <a:t>‹#›</a:t>
            </a:fld>
            <a:endParaRPr lang="en-GB"/>
          </a:p>
        </p:txBody>
      </p:sp>
    </p:spTree>
    <p:extLst>
      <p:ext uri="{BB962C8B-B14F-4D97-AF65-F5344CB8AC3E}">
        <p14:creationId xmlns:p14="http://schemas.microsoft.com/office/powerpoint/2010/main" val="2133376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07DC5"/>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GB" altLang="en-US" sz="800"/>
              <a:t>Yorkshire Cancer Research. Registered Charity 516898. All rights Reserved.</a:t>
            </a:r>
            <a:endParaRPr lang="en-US" sz="800"/>
          </a:p>
        </p:txBody>
      </p:sp>
      <p:pic>
        <p:nvPicPr>
          <p:cNvPr id="11" name="Picture 10" descr="Graphical user interface&#10;&#10;Description automatically generated with medium confidence">
            <a:extLst>
              <a:ext uri="{FF2B5EF4-FFF2-40B4-BE49-F238E27FC236}">
                <a16:creationId xmlns:a16="http://schemas.microsoft.com/office/drawing/2014/main" id="{9034905A-6D38-2E4E-82BF-F3721B86353A}"/>
              </a:ext>
            </a:extLst>
          </p:cNvPr>
          <p:cNvPicPr>
            <a:picLocks noChangeAspect="1"/>
          </p:cNvPicPr>
          <p:nvPr userDrawn="1"/>
        </p:nvPicPr>
        <p:blipFill>
          <a:blip r:embed="rId3"/>
          <a:stretch>
            <a:fillRect/>
          </a:stretch>
        </p:blipFill>
        <p:spPr>
          <a:xfrm>
            <a:off x="8374100" y="5606756"/>
            <a:ext cx="3411707" cy="820778"/>
          </a:xfrm>
          <a:prstGeom prst="rect">
            <a:avLst/>
          </a:prstGeom>
        </p:spPr>
      </p:pic>
    </p:spTree>
    <p:extLst>
      <p:ext uri="{BB962C8B-B14F-4D97-AF65-F5344CB8AC3E}">
        <p14:creationId xmlns:p14="http://schemas.microsoft.com/office/powerpoint/2010/main" val="2322147918"/>
      </p:ext>
    </p:extLst>
  </p:cSld>
  <p:clrMap bg1="lt1" tx1="dk1" bg2="lt2" tx2="dk2" accent1="accent1" accent2="accent2" accent3="accent3" accent4="accent4" accent5="accent5" accent6="accent6" hlink="hlink" folHlink="folHlink"/>
  <p:sldLayoutIdLst>
    <p:sldLayoutId id="2147483832" r:id="rId1"/>
  </p:sldLayoutIdLst>
  <p:txStyles>
    <p:title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4">
            <a:extLst>
              <a:ext uri="{FF2B5EF4-FFF2-40B4-BE49-F238E27FC236}">
                <a16:creationId xmlns:a16="http://schemas.microsoft.com/office/drawing/2014/main" id="{ADE305FA-C81E-8E4D-A6B7-94760F2AC05E}"/>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Tree>
    <p:extLst>
      <p:ext uri="{BB962C8B-B14F-4D97-AF65-F5344CB8AC3E}">
        <p14:creationId xmlns:p14="http://schemas.microsoft.com/office/powerpoint/2010/main" val="3710486380"/>
      </p:ext>
    </p:extLst>
  </p:cSld>
  <p:clrMap bg1="lt1" tx1="dk1" bg2="lt2" tx2="dk2" accent1="accent1" accent2="accent2" accent3="accent3" accent4="accent4" accent5="accent5" accent6="accent6" hlink="hlink" folHlink="folHlink"/>
  <p:sldLayoutIdLst>
    <p:sldLayoutId id="2147483835" r:id="rId1"/>
  </p:sldLayoutIdLst>
  <p:txStyles>
    <p:titleStyle>
      <a:lvl1pPr algn="l" defTabSz="914400" rtl="0" eaLnBrk="1" latinLnBrk="0" hangingPunct="1">
        <a:lnSpc>
          <a:spcPct val="90000"/>
        </a:lnSpc>
        <a:spcBef>
          <a:spcPct val="0"/>
        </a:spcBef>
        <a:buNone/>
        <a:defRPr sz="5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7" name="Freeform 6">
            <a:extLst>
              <a:ext uri="{FF2B5EF4-FFF2-40B4-BE49-F238E27FC236}">
                <a16:creationId xmlns:a16="http://schemas.microsoft.com/office/drawing/2014/main" id="{5B7D2031-4A26-B44A-8B88-B4E7C4A92DAB}"/>
              </a:ext>
            </a:extLst>
          </p:cNvPr>
          <p:cNvSpPr/>
          <p:nvPr userDrawn="1"/>
        </p:nvSpPr>
        <p:spPr>
          <a:xfrm>
            <a:off x="4304477" y="4205503"/>
            <a:ext cx="7918003" cy="2662657"/>
          </a:xfrm>
          <a:custGeom>
            <a:avLst/>
            <a:gdLst>
              <a:gd name="connsiteX0" fmla="*/ 7908212 w 7918003"/>
              <a:gd name="connsiteY0" fmla="*/ 0 h 2662657"/>
              <a:gd name="connsiteX1" fmla="*/ 7914479 w 7918003"/>
              <a:gd name="connsiteY1" fmla="*/ 1704308 h 2662657"/>
              <a:gd name="connsiteX2" fmla="*/ 7918003 w 7918003"/>
              <a:gd name="connsiteY2" fmla="*/ 2662657 h 2662657"/>
              <a:gd name="connsiteX3" fmla="*/ 0 w 7918003"/>
              <a:gd name="connsiteY3" fmla="*/ 2662657 h 2662657"/>
              <a:gd name="connsiteX4" fmla="*/ 144234 w 7918003"/>
              <a:gd name="connsiteY4" fmla="*/ 2546741 h 2662657"/>
              <a:gd name="connsiteX5" fmla="*/ 4848954 w 7918003"/>
              <a:gd name="connsiteY5" fmla="*/ 1303303 h 2662657"/>
              <a:gd name="connsiteX6" fmla="*/ 5503819 w 7918003"/>
              <a:gd name="connsiteY6" fmla="*/ 1212693 h 2662657"/>
              <a:gd name="connsiteX7" fmla="*/ 5546028 w 7918003"/>
              <a:gd name="connsiteY7" fmla="*/ 1179628 h 2662657"/>
              <a:gd name="connsiteX8" fmla="*/ 5546152 w 7918003"/>
              <a:gd name="connsiteY8" fmla="*/ 1178158 h 2662657"/>
              <a:gd name="connsiteX9" fmla="*/ 5621854 w 7918003"/>
              <a:gd name="connsiteY9" fmla="*/ 1120227 h 2662657"/>
              <a:gd name="connsiteX10" fmla="*/ 5635165 w 7918003"/>
              <a:gd name="connsiteY10" fmla="*/ 1109800 h 2662657"/>
              <a:gd name="connsiteX11" fmla="*/ 5635166 w 7918003"/>
              <a:gd name="connsiteY11" fmla="*/ 1110039 h 2662657"/>
              <a:gd name="connsiteX12" fmla="*/ 5783146 w 7918003"/>
              <a:gd name="connsiteY12" fmla="*/ 996797 h 2662657"/>
              <a:gd name="connsiteX13" fmla="*/ 7908212 w 7918003"/>
              <a:gd name="connsiteY13" fmla="*/ 0 h 266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8003" h="2662657">
                <a:moveTo>
                  <a:pt x="7908212" y="0"/>
                </a:moveTo>
                <a:cubicBezTo>
                  <a:pt x="7910302" y="566014"/>
                  <a:pt x="7912390" y="1135161"/>
                  <a:pt x="7914479" y="1704308"/>
                </a:cubicBezTo>
                <a:lnTo>
                  <a:pt x="7918003" y="2662657"/>
                </a:lnTo>
                <a:lnTo>
                  <a:pt x="0" y="2662657"/>
                </a:lnTo>
                <a:lnTo>
                  <a:pt x="144234" y="2546741"/>
                </a:lnTo>
                <a:cubicBezTo>
                  <a:pt x="1107571" y="1811555"/>
                  <a:pt x="2909782" y="1001283"/>
                  <a:pt x="4848954" y="1303303"/>
                </a:cubicBezTo>
                <a:cubicBezTo>
                  <a:pt x="5162218" y="1388213"/>
                  <a:pt x="5358180" y="1312562"/>
                  <a:pt x="5503819" y="1212693"/>
                </a:cubicBezTo>
                <a:lnTo>
                  <a:pt x="5546028" y="1179628"/>
                </a:lnTo>
                <a:lnTo>
                  <a:pt x="5546152" y="1178158"/>
                </a:lnTo>
                <a:lnTo>
                  <a:pt x="5621854" y="1120227"/>
                </a:lnTo>
                <a:lnTo>
                  <a:pt x="5635165" y="1109800"/>
                </a:lnTo>
                <a:lnTo>
                  <a:pt x="5635166" y="1110039"/>
                </a:lnTo>
                <a:lnTo>
                  <a:pt x="5783146" y="996797"/>
                </a:lnTo>
                <a:cubicBezTo>
                  <a:pt x="6933513" y="145409"/>
                  <a:pt x="7569576" y="105752"/>
                  <a:pt x="7908212" y="0"/>
                </a:cubicBezTo>
                <a:close/>
              </a:path>
            </a:pathLst>
          </a:cu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AEABA945-5B31-5644-AC55-7A2A82DD72B9}"/>
              </a:ext>
            </a:extLst>
          </p:cNvPr>
          <p:cNvPicPr>
            <a:picLocks noChangeAspect="1"/>
          </p:cNvPicPr>
          <p:nvPr userDrawn="1"/>
        </p:nvPicPr>
        <p:blipFill>
          <a:blip r:embed="rId5"/>
          <a:stretch>
            <a:fillRect/>
          </a:stretch>
        </p:blipFill>
        <p:spPr>
          <a:xfrm>
            <a:off x="9009862" y="5851524"/>
            <a:ext cx="2867320" cy="689811"/>
          </a:xfrm>
          <a:prstGeom prst="rect">
            <a:avLst/>
          </a:prstGeom>
        </p:spPr>
      </p:pic>
    </p:spTree>
    <p:extLst>
      <p:ext uri="{BB962C8B-B14F-4D97-AF65-F5344CB8AC3E}">
        <p14:creationId xmlns:p14="http://schemas.microsoft.com/office/powerpoint/2010/main" val="2299461499"/>
      </p:ext>
    </p:extLst>
  </p:cSld>
  <p:clrMap bg1="lt1" tx1="dk1" bg2="lt2" tx2="dk2" accent1="accent1" accent2="accent2" accent3="accent3" accent4="accent4" accent5="accent5" accent6="accent6" hlink="hlink" folHlink="folHlink"/>
  <p:sldLayoutIdLst>
    <p:sldLayoutId id="2147483837" r:id="rId1"/>
    <p:sldLayoutId id="2147483853" r:id="rId2"/>
    <p:sldLayoutId id="2147483854" r:id="rId3"/>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7" name="Freeform 6">
            <a:extLst>
              <a:ext uri="{FF2B5EF4-FFF2-40B4-BE49-F238E27FC236}">
                <a16:creationId xmlns:a16="http://schemas.microsoft.com/office/drawing/2014/main" id="{5B7D2031-4A26-B44A-8B88-B4E7C4A92DAB}"/>
              </a:ext>
            </a:extLst>
          </p:cNvPr>
          <p:cNvSpPr/>
          <p:nvPr userDrawn="1"/>
        </p:nvSpPr>
        <p:spPr>
          <a:xfrm>
            <a:off x="4304477" y="4205503"/>
            <a:ext cx="7918003" cy="2662657"/>
          </a:xfrm>
          <a:custGeom>
            <a:avLst/>
            <a:gdLst>
              <a:gd name="connsiteX0" fmla="*/ 7908212 w 7918003"/>
              <a:gd name="connsiteY0" fmla="*/ 0 h 2662657"/>
              <a:gd name="connsiteX1" fmla="*/ 7914479 w 7918003"/>
              <a:gd name="connsiteY1" fmla="*/ 1704308 h 2662657"/>
              <a:gd name="connsiteX2" fmla="*/ 7918003 w 7918003"/>
              <a:gd name="connsiteY2" fmla="*/ 2662657 h 2662657"/>
              <a:gd name="connsiteX3" fmla="*/ 0 w 7918003"/>
              <a:gd name="connsiteY3" fmla="*/ 2662657 h 2662657"/>
              <a:gd name="connsiteX4" fmla="*/ 144234 w 7918003"/>
              <a:gd name="connsiteY4" fmla="*/ 2546741 h 2662657"/>
              <a:gd name="connsiteX5" fmla="*/ 4848954 w 7918003"/>
              <a:gd name="connsiteY5" fmla="*/ 1303303 h 2662657"/>
              <a:gd name="connsiteX6" fmla="*/ 5503819 w 7918003"/>
              <a:gd name="connsiteY6" fmla="*/ 1212693 h 2662657"/>
              <a:gd name="connsiteX7" fmla="*/ 5546028 w 7918003"/>
              <a:gd name="connsiteY7" fmla="*/ 1179628 h 2662657"/>
              <a:gd name="connsiteX8" fmla="*/ 5546152 w 7918003"/>
              <a:gd name="connsiteY8" fmla="*/ 1178158 h 2662657"/>
              <a:gd name="connsiteX9" fmla="*/ 5621854 w 7918003"/>
              <a:gd name="connsiteY9" fmla="*/ 1120227 h 2662657"/>
              <a:gd name="connsiteX10" fmla="*/ 5635165 w 7918003"/>
              <a:gd name="connsiteY10" fmla="*/ 1109800 h 2662657"/>
              <a:gd name="connsiteX11" fmla="*/ 5635166 w 7918003"/>
              <a:gd name="connsiteY11" fmla="*/ 1110039 h 2662657"/>
              <a:gd name="connsiteX12" fmla="*/ 5783146 w 7918003"/>
              <a:gd name="connsiteY12" fmla="*/ 996797 h 2662657"/>
              <a:gd name="connsiteX13" fmla="*/ 7908212 w 7918003"/>
              <a:gd name="connsiteY13" fmla="*/ 0 h 266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8003" h="2662657">
                <a:moveTo>
                  <a:pt x="7908212" y="0"/>
                </a:moveTo>
                <a:cubicBezTo>
                  <a:pt x="7910302" y="566014"/>
                  <a:pt x="7912390" y="1135161"/>
                  <a:pt x="7914479" y="1704308"/>
                </a:cubicBezTo>
                <a:lnTo>
                  <a:pt x="7918003" y="2662657"/>
                </a:lnTo>
                <a:lnTo>
                  <a:pt x="0" y="2662657"/>
                </a:lnTo>
                <a:lnTo>
                  <a:pt x="144234" y="2546741"/>
                </a:lnTo>
                <a:cubicBezTo>
                  <a:pt x="1107571" y="1811555"/>
                  <a:pt x="2909782" y="1001283"/>
                  <a:pt x="4848954" y="1303303"/>
                </a:cubicBezTo>
                <a:cubicBezTo>
                  <a:pt x="5162218" y="1388213"/>
                  <a:pt x="5358180" y="1312562"/>
                  <a:pt x="5503819" y="1212693"/>
                </a:cubicBezTo>
                <a:lnTo>
                  <a:pt x="5546028" y="1179628"/>
                </a:lnTo>
                <a:lnTo>
                  <a:pt x="5546152" y="1178158"/>
                </a:lnTo>
                <a:lnTo>
                  <a:pt x="5621854" y="1120227"/>
                </a:lnTo>
                <a:lnTo>
                  <a:pt x="5635165" y="1109800"/>
                </a:lnTo>
                <a:lnTo>
                  <a:pt x="5635166" y="1110039"/>
                </a:lnTo>
                <a:lnTo>
                  <a:pt x="5783146" y="996797"/>
                </a:lnTo>
                <a:cubicBezTo>
                  <a:pt x="6933513" y="145409"/>
                  <a:pt x="7569576" y="105752"/>
                  <a:pt x="7908212" y="0"/>
                </a:cubicBezTo>
                <a:close/>
              </a:path>
            </a:pathLst>
          </a:cu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AEABA945-5B31-5644-AC55-7A2A82DD7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09862" y="5851524"/>
            <a:ext cx="2867320" cy="689811"/>
          </a:xfrm>
          <a:prstGeom prst="rect">
            <a:avLst/>
          </a:prstGeom>
        </p:spPr>
      </p:pic>
    </p:spTree>
    <p:extLst>
      <p:ext uri="{BB962C8B-B14F-4D97-AF65-F5344CB8AC3E}">
        <p14:creationId xmlns:p14="http://schemas.microsoft.com/office/powerpoint/2010/main" val="966751347"/>
      </p:ext>
    </p:extLst>
  </p:cSld>
  <p:clrMap bg1="lt1" tx1="dk1" bg2="lt2" tx2="dk2" accent1="accent1" accent2="accent2" accent3="accent3" accent4="accent4" accent5="accent5" accent6="accent6" hlink="hlink" folHlink="folHlink"/>
  <p:sldLayoutIdLst>
    <p:sldLayoutId id="2147483839" r:id="rId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11" name="Round Single Corner of Rectangle 10">
            <a:extLst>
              <a:ext uri="{FF2B5EF4-FFF2-40B4-BE49-F238E27FC236}">
                <a16:creationId xmlns:a16="http://schemas.microsoft.com/office/drawing/2014/main" id="{D97E944C-0556-F74F-A8E2-765DF4ECD380}"/>
              </a:ext>
            </a:extLst>
          </p:cNvPr>
          <p:cNvSpPr/>
          <p:nvPr userDrawn="1"/>
        </p:nvSpPr>
        <p:spPr>
          <a:xfrm rot="10800000" flipH="1" flipV="1">
            <a:off x="9060224" y="5903843"/>
            <a:ext cx="2751117" cy="965043"/>
          </a:xfrm>
          <a:prstGeom prst="round1Rect">
            <a:avLst>
              <a:gd name="adj" fmla="val 30923"/>
            </a:avLst>
          </a:pr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10;&#10;Description automatically generated with medium confidence">
            <a:extLst>
              <a:ext uri="{FF2B5EF4-FFF2-40B4-BE49-F238E27FC236}">
                <a16:creationId xmlns:a16="http://schemas.microsoft.com/office/drawing/2014/main" id="{438B8EBC-56B5-C541-ABE1-96CA4EB0DA95}"/>
              </a:ext>
            </a:extLst>
          </p:cNvPr>
          <p:cNvPicPr>
            <a:picLocks noChangeAspect="1"/>
          </p:cNvPicPr>
          <p:nvPr userDrawn="1"/>
        </p:nvPicPr>
        <p:blipFill>
          <a:blip r:embed="rId4"/>
          <a:stretch>
            <a:fillRect/>
          </a:stretch>
        </p:blipFill>
        <p:spPr>
          <a:xfrm>
            <a:off x="9323438" y="6146504"/>
            <a:ext cx="2236566" cy="538066"/>
          </a:xfrm>
          <a:prstGeom prst="rect">
            <a:avLst/>
          </a:prstGeom>
        </p:spPr>
      </p:pic>
    </p:spTree>
    <p:extLst>
      <p:ext uri="{BB962C8B-B14F-4D97-AF65-F5344CB8AC3E}">
        <p14:creationId xmlns:p14="http://schemas.microsoft.com/office/powerpoint/2010/main" val="1258792779"/>
      </p:ext>
    </p:extLst>
  </p:cSld>
  <p:clrMap bg1="lt1" tx1="dk1" bg2="lt2" tx2="dk2" accent1="accent1" accent2="accent2" accent3="accent3" accent4="accent4" accent5="accent5" accent6="accent6" hlink="hlink" folHlink="folHlink"/>
  <p:sldLayoutIdLst>
    <p:sldLayoutId id="2147483841" r:id="rId1"/>
    <p:sldLayoutId id="2147483842" r:id="rId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7" name="Freeform 6">
            <a:extLst>
              <a:ext uri="{FF2B5EF4-FFF2-40B4-BE49-F238E27FC236}">
                <a16:creationId xmlns:a16="http://schemas.microsoft.com/office/drawing/2014/main" id="{5B7D2031-4A26-B44A-8B88-B4E7C4A92DAB}"/>
              </a:ext>
            </a:extLst>
          </p:cNvPr>
          <p:cNvSpPr/>
          <p:nvPr userDrawn="1"/>
        </p:nvSpPr>
        <p:spPr>
          <a:xfrm>
            <a:off x="4304477" y="4205503"/>
            <a:ext cx="7918003" cy="2662657"/>
          </a:xfrm>
          <a:custGeom>
            <a:avLst/>
            <a:gdLst>
              <a:gd name="connsiteX0" fmla="*/ 7908212 w 7918003"/>
              <a:gd name="connsiteY0" fmla="*/ 0 h 2662657"/>
              <a:gd name="connsiteX1" fmla="*/ 7914479 w 7918003"/>
              <a:gd name="connsiteY1" fmla="*/ 1704308 h 2662657"/>
              <a:gd name="connsiteX2" fmla="*/ 7918003 w 7918003"/>
              <a:gd name="connsiteY2" fmla="*/ 2662657 h 2662657"/>
              <a:gd name="connsiteX3" fmla="*/ 0 w 7918003"/>
              <a:gd name="connsiteY3" fmla="*/ 2662657 h 2662657"/>
              <a:gd name="connsiteX4" fmla="*/ 144234 w 7918003"/>
              <a:gd name="connsiteY4" fmla="*/ 2546741 h 2662657"/>
              <a:gd name="connsiteX5" fmla="*/ 4848954 w 7918003"/>
              <a:gd name="connsiteY5" fmla="*/ 1303303 h 2662657"/>
              <a:gd name="connsiteX6" fmla="*/ 5503819 w 7918003"/>
              <a:gd name="connsiteY6" fmla="*/ 1212693 h 2662657"/>
              <a:gd name="connsiteX7" fmla="*/ 5546028 w 7918003"/>
              <a:gd name="connsiteY7" fmla="*/ 1179628 h 2662657"/>
              <a:gd name="connsiteX8" fmla="*/ 5546152 w 7918003"/>
              <a:gd name="connsiteY8" fmla="*/ 1178158 h 2662657"/>
              <a:gd name="connsiteX9" fmla="*/ 5621854 w 7918003"/>
              <a:gd name="connsiteY9" fmla="*/ 1120227 h 2662657"/>
              <a:gd name="connsiteX10" fmla="*/ 5635165 w 7918003"/>
              <a:gd name="connsiteY10" fmla="*/ 1109800 h 2662657"/>
              <a:gd name="connsiteX11" fmla="*/ 5635166 w 7918003"/>
              <a:gd name="connsiteY11" fmla="*/ 1110039 h 2662657"/>
              <a:gd name="connsiteX12" fmla="*/ 5783146 w 7918003"/>
              <a:gd name="connsiteY12" fmla="*/ 996797 h 2662657"/>
              <a:gd name="connsiteX13" fmla="*/ 7908212 w 7918003"/>
              <a:gd name="connsiteY13" fmla="*/ 0 h 266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8003" h="2662657">
                <a:moveTo>
                  <a:pt x="7908212" y="0"/>
                </a:moveTo>
                <a:cubicBezTo>
                  <a:pt x="7910302" y="566014"/>
                  <a:pt x="7912390" y="1135161"/>
                  <a:pt x="7914479" y="1704308"/>
                </a:cubicBezTo>
                <a:lnTo>
                  <a:pt x="7918003" y="2662657"/>
                </a:lnTo>
                <a:lnTo>
                  <a:pt x="0" y="2662657"/>
                </a:lnTo>
                <a:lnTo>
                  <a:pt x="144234" y="2546741"/>
                </a:lnTo>
                <a:cubicBezTo>
                  <a:pt x="1107571" y="1811555"/>
                  <a:pt x="2909782" y="1001283"/>
                  <a:pt x="4848954" y="1303303"/>
                </a:cubicBezTo>
                <a:cubicBezTo>
                  <a:pt x="5162218" y="1388213"/>
                  <a:pt x="5358180" y="1312562"/>
                  <a:pt x="5503819" y="1212693"/>
                </a:cubicBezTo>
                <a:lnTo>
                  <a:pt x="5546028" y="1179628"/>
                </a:lnTo>
                <a:lnTo>
                  <a:pt x="5546152" y="1178158"/>
                </a:lnTo>
                <a:lnTo>
                  <a:pt x="5621854" y="1120227"/>
                </a:lnTo>
                <a:lnTo>
                  <a:pt x="5635165" y="1109800"/>
                </a:lnTo>
                <a:lnTo>
                  <a:pt x="5635166" y="1110039"/>
                </a:lnTo>
                <a:lnTo>
                  <a:pt x="5783146" y="996797"/>
                </a:lnTo>
                <a:cubicBezTo>
                  <a:pt x="6933513" y="145409"/>
                  <a:pt x="7569576" y="105752"/>
                  <a:pt x="7908212" y="0"/>
                </a:cubicBezTo>
                <a:close/>
              </a:path>
            </a:pathLst>
          </a:cu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AEABA945-5B31-5644-AC55-7A2A82DD72B9}"/>
              </a:ext>
            </a:extLst>
          </p:cNvPr>
          <p:cNvPicPr>
            <a:picLocks noChangeAspect="1"/>
          </p:cNvPicPr>
          <p:nvPr userDrawn="1"/>
        </p:nvPicPr>
        <p:blipFill>
          <a:blip r:embed="rId3"/>
          <a:stretch>
            <a:fillRect/>
          </a:stretch>
        </p:blipFill>
        <p:spPr>
          <a:xfrm>
            <a:off x="9009862" y="5851524"/>
            <a:ext cx="2867320" cy="689811"/>
          </a:xfrm>
          <a:prstGeom prst="rect">
            <a:avLst/>
          </a:prstGeom>
        </p:spPr>
      </p:pic>
      <p:grpSp>
        <p:nvGrpSpPr>
          <p:cNvPr id="4" name="Group 3">
            <a:extLst>
              <a:ext uri="{FF2B5EF4-FFF2-40B4-BE49-F238E27FC236}">
                <a16:creationId xmlns:a16="http://schemas.microsoft.com/office/drawing/2014/main" id="{C367CFFA-F201-6D36-BF54-FCAC1CE23640}"/>
              </a:ext>
            </a:extLst>
          </p:cNvPr>
          <p:cNvGrpSpPr/>
          <p:nvPr userDrawn="1"/>
        </p:nvGrpSpPr>
        <p:grpSpPr>
          <a:xfrm>
            <a:off x="4304477" y="4235320"/>
            <a:ext cx="7918003" cy="2662657"/>
            <a:chOff x="4304477" y="4235320"/>
            <a:chExt cx="7918003" cy="2662657"/>
          </a:xfrm>
        </p:grpSpPr>
        <p:sp>
          <p:nvSpPr>
            <p:cNvPr id="2" name="Freeform 6">
              <a:extLst>
                <a:ext uri="{FF2B5EF4-FFF2-40B4-BE49-F238E27FC236}">
                  <a16:creationId xmlns:a16="http://schemas.microsoft.com/office/drawing/2014/main" id="{EE8BA12E-7103-BAE5-F6E4-E8A31EF4C9D6}"/>
                </a:ext>
              </a:extLst>
            </p:cNvPr>
            <p:cNvSpPr/>
            <p:nvPr userDrawn="1"/>
          </p:nvSpPr>
          <p:spPr>
            <a:xfrm>
              <a:off x="4304477" y="4235320"/>
              <a:ext cx="7918003" cy="2662657"/>
            </a:xfrm>
            <a:custGeom>
              <a:avLst/>
              <a:gdLst>
                <a:gd name="connsiteX0" fmla="*/ 7908212 w 7918003"/>
                <a:gd name="connsiteY0" fmla="*/ 0 h 2662657"/>
                <a:gd name="connsiteX1" fmla="*/ 7914479 w 7918003"/>
                <a:gd name="connsiteY1" fmla="*/ 1704308 h 2662657"/>
                <a:gd name="connsiteX2" fmla="*/ 7918003 w 7918003"/>
                <a:gd name="connsiteY2" fmla="*/ 2662657 h 2662657"/>
                <a:gd name="connsiteX3" fmla="*/ 0 w 7918003"/>
                <a:gd name="connsiteY3" fmla="*/ 2662657 h 2662657"/>
                <a:gd name="connsiteX4" fmla="*/ 144234 w 7918003"/>
                <a:gd name="connsiteY4" fmla="*/ 2546741 h 2662657"/>
                <a:gd name="connsiteX5" fmla="*/ 4848954 w 7918003"/>
                <a:gd name="connsiteY5" fmla="*/ 1303303 h 2662657"/>
                <a:gd name="connsiteX6" fmla="*/ 5503819 w 7918003"/>
                <a:gd name="connsiteY6" fmla="*/ 1212693 h 2662657"/>
                <a:gd name="connsiteX7" fmla="*/ 5546028 w 7918003"/>
                <a:gd name="connsiteY7" fmla="*/ 1179628 h 2662657"/>
                <a:gd name="connsiteX8" fmla="*/ 5546152 w 7918003"/>
                <a:gd name="connsiteY8" fmla="*/ 1178158 h 2662657"/>
                <a:gd name="connsiteX9" fmla="*/ 5621854 w 7918003"/>
                <a:gd name="connsiteY9" fmla="*/ 1120227 h 2662657"/>
                <a:gd name="connsiteX10" fmla="*/ 5635165 w 7918003"/>
                <a:gd name="connsiteY10" fmla="*/ 1109800 h 2662657"/>
                <a:gd name="connsiteX11" fmla="*/ 5635166 w 7918003"/>
                <a:gd name="connsiteY11" fmla="*/ 1110039 h 2662657"/>
                <a:gd name="connsiteX12" fmla="*/ 5783146 w 7918003"/>
                <a:gd name="connsiteY12" fmla="*/ 996797 h 2662657"/>
                <a:gd name="connsiteX13" fmla="*/ 7908212 w 7918003"/>
                <a:gd name="connsiteY13" fmla="*/ 0 h 266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8003" h="2662657">
                  <a:moveTo>
                    <a:pt x="7908212" y="0"/>
                  </a:moveTo>
                  <a:cubicBezTo>
                    <a:pt x="7910302" y="566014"/>
                    <a:pt x="7912390" y="1135161"/>
                    <a:pt x="7914479" y="1704308"/>
                  </a:cubicBezTo>
                  <a:lnTo>
                    <a:pt x="7918003" y="2662657"/>
                  </a:lnTo>
                  <a:lnTo>
                    <a:pt x="0" y="2662657"/>
                  </a:lnTo>
                  <a:lnTo>
                    <a:pt x="144234" y="2546741"/>
                  </a:lnTo>
                  <a:cubicBezTo>
                    <a:pt x="1107571" y="1811555"/>
                    <a:pt x="2909782" y="1001283"/>
                    <a:pt x="4848954" y="1303303"/>
                  </a:cubicBezTo>
                  <a:cubicBezTo>
                    <a:pt x="5162218" y="1388213"/>
                    <a:pt x="5358180" y="1312562"/>
                    <a:pt x="5503819" y="1212693"/>
                  </a:cubicBezTo>
                  <a:lnTo>
                    <a:pt x="5546028" y="1179628"/>
                  </a:lnTo>
                  <a:lnTo>
                    <a:pt x="5546152" y="1178158"/>
                  </a:lnTo>
                  <a:lnTo>
                    <a:pt x="5621854" y="1120227"/>
                  </a:lnTo>
                  <a:lnTo>
                    <a:pt x="5635165" y="1109800"/>
                  </a:lnTo>
                  <a:lnTo>
                    <a:pt x="5635166" y="1110039"/>
                  </a:lnTo>
                  <a:lnTo>
                    <a:pt x="5783146" y="996797"/>
                  </a:lnTo>
                  <a:cubicBezTo>
                    <a:pt x="6933513" y="145409"/>
                    <a:pt x="7569576" y="105752"/>
                    <a:pt x="7908212" y="0"/>
                  </a:cubicBezTo>
                  <a:close/>
                </a:path>
              </a:pathLst>
            </a:cu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92AC6921-4979-1724-D183-4015D49076AC}"/>
                </a:ext>
              </a:extLst>
            </p:cNvPr>
            <p:cNvPicPr>
              <a:picLocks noChangeAspect="1"/>
            </p:cNvPicPr>
            <p:nvPr userDrawn="1"/>
          </p:nvPicPr>
          <p:blipFill>
            <a:blip r:embed="rId3"/>
            <a:stretch>
              <a:fillRect/>
            </a:stretch>
          </p:blipFill>
          <p:spPr>
            <a:xfrm>
              <a:off x="9009862" y="5881341"/>
              <a:ext cx="2867320" cy="689811"/>
            </a:xfrm>
            <a:prstGeom prst="rect">
              <a:avLst/>
            </a:prstGeom>
          </p:spPr>
        </p:pic>
      </p:grpSp>
    </p:spTree>
    <p:extLst>
      <p:ext uri="{BB962C8B-B14F-4D97-AF65-F5344CB8AC3E}">
        <p14:creationId xmlns:p14="http://schemas.microsoft.com/office/powerpoint/2010/main" val="3033330878"/>
      </p:ext>
    </p:extLst>
  </p:cSld>
  <p:clrMap bg1="lt1" tx1="dk1" bg2="lt2" tx2="dk2" accent1="accent1" accent2="accent2" accent3="accent3" accent4="accent4" accent5="accent5" accent6="accent6" hlink="hlink" folHlink="folHlink"/>
  <p:sldLayoutIdLst>
    <p:sldLayoutId id="2147483844"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7" name="Round Single Corner of Rectangle 6">
            <a:extLst>
              <a:ext uri="{FF2B5EF4-FFF2-40B4-BE49-F238E27FC236}">
                <a16:creationId xmlns:a16="http://schemas.microsoft.com/office/drawing/2014/main" id="{726291C6-DD0C-654B-BE73-42C242305408}"/>
              </a:ext>
            </a:extLst>
          </p:cNvPr>
          <p:cNvSpPr/>
          <p:nvPr userDrawn="1"/>
        </p:nvSpPr>
        <p:spPr>
          <a:xfrm flipV="1">
            <a:off x="9060224" y="-9939"/>
            <a:ext cx="2751117" cy="965043"/>
          </a:xfrm>
          <a:prstGeom prst="round1Rect">
            <a:avLst>
              <a:gd name="adj" fmla="val 30923"/>
            </a:avLst>
          </a:pr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10;&#10;Description automatically generated with medium confidence">
            <a:extLst>
              <a:ext uri="{FF2B5EF4-FFF2-40B4-BE49-F238E27FC236}">
                <a16:creationId xmlns:a16="http://schemas.microsoft.com/office/drawing/2014/main" id="{438B8EBC-56B5-C541-ABE1-96CA4EB0DA95}"/>
              </a:ext>
            </a:extLst>
          </p:cNvPr>
          <p:cNvPicPr>
            <a:picLocks noChangeAspect="1"/>
          </p:cNvPicPr>
          <p:nvPr userDrawn="1"/>
        </p:nvPicPr>
        <p:blipFill>
          <a:blip r:embed="rId3"/>
          <a:stretch>
            <a:fillRect/>
          </a:stretch>
        </p:blipFill>
        <p:spPr>
          <a:xfrm>
            <a:off x="9323438" y="195482"/>
            <a:ext cx="2236566" cy="538066"/>
          </a:xfrm>
          <a:prstGeom prst="rect">
            <a:avLst/>
          </a:prstGeom>
        </p:spPr>
      </p:pic>
    </p:spTree>
    <p:extLst>
      <p:ext uri="{BB962C8B-B14F-4D97-AF65-F5344CB8AC3E}">
        <p14:creationId xmlns:p14="http://schemas.microsoft.com/office/powerpoint/2010/main" val="2073631055"/>
      </p:ext>
    </p:extLst>
  </p:cSld>
  <p:clrMap bg1="lt1" tx1="dk1" bg2="lt2" tx2="dk2" accent1="accent1" accent2="accent2" accent3="accent3" accent4="accent4" accent5="accent5" accent6="accent6" hlink="hlink" folHlink="folHlink"/>
  <p:sldLayoutIdLst>
    <p:sldLayoutId id="2147483846" r:id="rId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11" name="Round Single Corner of Rectangle 10">
            <a:extLst>
              <a:ext uri="{FF2B5EF4-FFF2-40B4-BE49-F238E27FC236}">
                <a16:creationId xmlns:a16="http://schemas.microsoft.com/office/drawing/2014/main" id="{D97E944C-0556-F74F-A8E2-765DF4ECD380}"/>
              </a:ext>
            </a:extLst>
          </p:cNvPr>
          <p:cNvSpPr/>
          <p:nvPr userDrawn="1"/>
        </p:nvSpPr>
        <p:spPr>
          <a:xfrm rot="10800000" flipH="1" flipV="1">
            <a:off x="9060224" y="5903843"/>
            <a:ext cx="2751117" cy="965043"/>
          </a:xfrm>
          <a:prstGeom prst="round1Rect">
            <a:avLst>
              <a:gd name="adj" fmla="val 30923"/>
            </a:avLst>
          </a:pr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10;&#10;Description automatically generated with medium confidence">
            <a:extLst>
              <a:ext uri="{FF2B5EF4-FFF2-40B4-BE49-F238E27FC236}">
                <a16:creationId xmlns:a16="http://schemas.microsoft.com/office/drawing/2014/main" id="{438B8EBC-56B5-C541-ABE1-96CA4EB0DA95}"/>
              </a:ext>
            </a:extLst>
          </p:cNvPr>
          <p:cNvPicPr>
            <a:picLocks noChangeAspect="1"/>
          </p:cNvPicPr>
          <p:nvPr userDrawn="1"/>
        </p:nvPicPr>
        <p:blipFill>
          <a:blip r:embed="rId3"/>
          <a:stretch>
            <a:fillRect/>
          </a:stretch>
        </p:blipFill>
        <p:spPr>
          <a:xfrm>
            <a:off x="9323438" y="6146504"/>
            <a:ext cx="2236566" cy="538066"/>
          </a:xfrm>
          <a:prstGeom prst="rect">
            <a:avLst/>
          </a:prstGeom>
        </p:spPr>
      </p:pic>
    </p:spTree>
    <p:extLst>
      <p:ext uri="{BB962C8B-B14F-4D97-AF65-F5344CB8AC3E}">
        <p14:creationId xmlns:p14="http://schemas.microsoft.com/office/powerpoint/2010/main" val="1779274767"/>
      </p:ext>
    </p:extLst>
  </p:cSld>
  <p:clrMap bg1="lt1" tx1="dk1" bg2="lt2" tx2="dk2" accent1="accent1" accent2="accent2" accent3="accent3" accent4="accent4" accent5="accent5" accent6="accent6" hlink="hlink" folHlink="folHlink"/>
  <p:sldLayoutIdLst>
    <p:sldLayoutId id="2147483848" r:id="rId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7" name="Round Single Corner of Rectangle 6">
            <a:extLst>
              <a:ext uri="{FF2B5EF4-FFF2-40B4-BE49-F238E27FC236}">
                <a16:creationId xmlns:a16="http://schemas.microsoft.com/office/drawing/2014/main" id="{726291C6-DD0C-654B-BE73-42C242305408}"/>
              </a:ext>
            </a:extLst>
          </p:cNvPr>
          <p:cNvSpPr/>
          <p:nvPr userDrawn="1"/>
        </p:nvSpPr>
        <p:spPr>
          <a:xfrm flipV="1">
            <a:off x="9060224" y="-9939"/>
            <a:ext cx="2751117" cy="965043"/>
          </a:xfrm>
          <a:prstGeom prst="round1Rect">
            <a:avLst>
              <a:gd name="adj" fmla="val 30923"/>
            </a:avLst>
          </a:pr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10;&#10;Description automatically generated with medium confidence">
            <a:extLst>
              <a:ext uri="{FF2B5EF4-FFF2-40B4-BE49-F238E27FC236}">
                <a16:creationId xmlns:a16="http://schemas.microsoft.com/office/drawing/2014/main" id="{438B8EBC-56B5-C541-ABE1-96CA4EB0DA95}"/>
              </a:ext>
            </a:extLst>
          </p:cNvPr>
          <p:cNvPicPr>
            <a:picLocks noChangeAspect="1"/>
          </p:cNvPicPr>
          <p:nvPr userDrawn="1"/>
        </p:nvPicPr>
        <p:blipFill>
          <a:blip r:embed="rId3"/>
          <a:stretch>
            <a:fillRect/>
          </a:stretch>
        </p:blipFill>
        <p:spPr>
          <a:xfrm>
            <a:off x="9323438" y="195482"/>
            <a:ext cx="2236566" cy="538066"/>
          </a:xfrm>
          <a:prstGeom prst="rect">
            <a:avLst/>
          </a:prstGeom>
        </p:spPr>
      </p:pic>
    </p:spTree>
    <p:extLst>
      <p:ext uri="{BB962C8B-B14F-4D97-AF65-F5344CB8AC3E}">
        <p14:creationId xmlns:p14="http://schemas.microsoft.com/office/powerpoint/2010/main" val="3236628912"/>
      </p:ext>
    </p:extLst>
  </p:cSld>
  <p:clrMap bg1="lt1" tx1="dk1" bg2="lt2" tx2="dk2" accent1="accent1" accent2="accent2" accent3="accent3" accent4="accent4" accent5="accent5" accent6="accent6" hlink="hlink" folHlink="folHlink"/>
  <p:sldLayoutIdLst>
    <p:sldLayoutId id="2147483850"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2B7C22-9A69-954F-8661-67848CEF6CE5}"/>
              </a:ext>
            </a:extLst>
          </p:cNvPr>
          <p:cNvPicPr>
            <a:picLocks noChangeAspect="1"/>
          </p:cNvPicPr>
          <p:nvPr userDrawn="1"/>
        </p:nvPicPr>
        <p:blipFill>
          <a:blip r:embed="rId3"/>
          <a:stretch>
            <a:fillRect/>
          </a:stretch>
        </p:blipFill>
        <p:spPr>
          <a:xfrm>
            <a:off x="3568855" y="2134049"/>
            <a:ext cx="5054290" cy="2437952"/>
          </a:xfrm>
          <a:prstGeom prst="rect">
            <a:avLst/>
          </a:prstGeom>
        </p:spPr>
      </p:pic>
      <p:pic>
        <p:nvPicPr>
          <p:cNvPr id="4" name="Picture 3" descr="Graphical user interface&#10;&#10;Description automatically generated with medium confidence">
            <a:extLst>
              <a:ext uri="{FF2B5EF4-FFF2-40B4-BE49-F238E27FC236}">
                <a16:creationId xmlns:a16="http://schemas.microsoft.com/office/drawing/2014/main" id="{DA2D3D23-DCF0-DF4A-88F3-6762836A82DF}"/>
              </a:ext>
            </a:extLst>
          </p:cNvPr>
          <p:cNvPicPr>
            <a:picLocks noChangeAspect="1"/>
          </p:cNvPicPr>
          <p:nvPr userDrawn="1"/>
        </p:nvPicPr>
        <p:blipFill>
          <a:blip r:embed="rId4"/>
          <a:stretch>
            <a:fillRect/>
          </a:stretch>
        </p:blipFill>
        <p:spPr>
          <a:xfrm>
            <a:off x="8374100" y="5606756"/>
            <a:ext cx="3411707" cy="820778"/>
          </a:xfrm>
          <a:prstGeom prst="rect">
            <a:avLst/>
          </a:prstGeom>
        </p:spPr>
      </p:pic>
      <p:sp>
        <p:nvSpPr>
          <p:cNvPr id="5" name="Footer Placeholder 4">
            <a:extLst>
              <a:ext uri="{FF2B5EF4-FFF2-40B4-BE49-F238E27FC236}">
                <a16:creationId xmlns:a16="http://schemas.microsoft.com/office/drawing/2014/main" id="{068C56DD-9AD2-BB4C-8609-D8B91510201B}"/>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GB" altLang="en-US" sz="800"/>
              <a:t>Yorkshire Cancer Research. Registered Charity 516898. All rights Reserved.</a:t>
            </a:r>
            <a:endParaRPr lang="en-US" sz="800"/>
          </a:p>
        </p:txBody>
      </p:sp>
    </p:spTree>
    <p:extLst>
      <p:ext uri="{BB962C8B-B14F-4D97-AF65-F5344CB8AC3E}">
        <p14:creationId xmlns:p14="http://schemas.microsoft.com/office/powerpoint/2010/main" val="3578921782"/>
      </p:ext>
    </p:extLst>
  </p:cSld>
  <p:clrMap bg1="lt1" tx1="dk1" bg2="lt2" tx2="dk2" accent1="accent1" accent2="accent2" accent3="accent3" accent4="accent4" accent5="accent5" accent6="accent6" hlink="hlink" folHlink="folHlink"/>
  <p:sldLayoutIdLst>
    <p:sldLayoutId id="2147483852"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7" name="Freeform 6">
            <a:extLst>
              <a:ext uri="{FF2B5EF4-FFF2-40B4-BE49-F238E27FC236}">
                <a16:creationId xmlns:a16="http://schemas.microsoft.com/office/drawing/2014/main" id="{5B7D2031-4A26-B44A-8B88-B4E7C4A92DAB}"/>
              </a:ext>
            </a:extLst>
          </p:cNvPr>
          <p:cNvSpPr/>
          <p:nvPr userDrawn="1"/>
        </p:nvSpPr>
        <p:spPr>
          <a:xfrm>
            <a:off x="4304477" y="4205503"/>
            <a:ext cx="7918003" cy="2662657"/>
          </a:xfrm>
          <a:custGeom>
            <a:avLst/>
            <a:gdLst>
              <a:gd name="connsiteX0" fmla="*/ 7908212 w 7918003"/>
              <a:gd name="connsiteY0" fmla="*/ 0 h 2662657"/>
              <a:gd name="connsiteX1" fmla="*/ 7914479 w 7918003"/>
              <a:gd name="connsiteY1" fmla="*/ 1704308 h 2662657"/>
              <a:gd name="connsiteX2" fmla="*/ 7918003 w 7918003"/>
              <a:gd name="connsiteY2" fmla="*/ 2662657 h 2662657"/>
              <a:gd name="connsiteX3" fmla="*/ 0 w 7918003"/>
              <a:gd name="connsiteY3" fmla="*/ 2662657 h 2662657"/>
              <a:gd name="connsiteX4" fmla="*/ 144234 w 7918003"/>
              <a:gd name="connsiteY4" fmla="*/ 2546741 h 2662657"/>
              <a:gd name="connsiteX5" fmla="*/ 4848954 w 7918003"/>
              <a:gd name="connsiteY5" fmla="*/ 1303303 h 2662657"/>
              <a:gd name="connsiteX6" fmla="*/ 5503819 w 7918003"/>
              <a:gd name="connsiteY6" fmla="*/ 1212693 h 2662657"/>
              <a:gd name="connsiteX7" fmla="*/ 5546028 w 7918003"/>
              <a:gd name="connsiteY7" fmla="*/ 1179628 h 2662657"/>
              <a:gd name="connsiteX8" fmla="*/ 5546152 w 7918003"/>
              <a:gd name="connsiteY8" fmla="*/ 1178158 h 2662657"/>
              <a:gd name="connsiteX9" fmla="*/ 5621854 w 7918003"/>
              <a:gd name="connsiteY9" fmla="*/ 1120227 h 2662657"/>
              <a:gd name="connsiteX10" fmla="*/ 5635165 w 7918003"/>
              <a:gd name="connsiteY10" fmla="*/ 1109800 h 2662657"/>
              <a:gd name="connsiteX11" fmla="*/ 5635166 w 7918003"/>
              <a:gd name="connsiteY11" fmla="*/ 1110039 h 2662657"/>
              <a:gd name="connsiteX12" fmla="*/ 5783146 w 7918003"/>
              <a:gd name="connsiteY12" fmla="*/ 996797 h 2662657"/>
              <a:gd name="connsiteX13" fmla="*/ 7908212 w 7918003"/>
              <a:gd name="connsiteY13" fmla="*/ 0 h 266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8003" h="2662657">
                <a:moveTo>
                  <a:pt x="7908212" y="0"/>
                </a:moveTo>
                <a:cubicBezTo>
                  <a:pt x="7910302" y="566014"/>
                  <a:pt x="7912390" y="1135161"/>
                  <a:pt x="7914479" y="1704308"/>
                </a:cubicBezTo>
                <a:lnTo>
                  <a:pt x="7918003" y="2662657"/>
                </a:lnTo>
                <a:lnTo>
                  <a:pt x="0" y="2662657"/>
                </a:lnTo>
                <a:lnTo>
                  <a:pt x="144234" y="2546741"/>
                </a:lnTo>
                <a:cubicBezTo>
                  <a:pt x="1107571" y="1811555"/>
                  <a:pt x="2909782" y="1001283"/>
                  <a:pt x="4848954" y="1303303"/>
                </a:cubicBezTo>
                <a:cubicBezTo>
                  <a:pt x="5162218" y="1388213"/>
                  <a:pt x="5358180" y="1312562"/>
                  <a:pt x="5503819" y="1212693"/>
                </a:cubicBezTo>
                <a:lnTo>
                  <a:pt x="5546028" y="1179628"/>
                </a:lnTo>
                <a:lnTo>
                  <a:pt x="5546152" y="1178158"/>
                </a:lnTo>
                <a:lnTo>
                  <a:pt x="5621854" y="1120227"/>
                </a:lnTo>
                <a:lnTo>
                  <a:pt x="5635165" y="1109800"/>
                </a:lnTo>
                <a:lnTo>
                  <a:pt x="5635166" y="1110039"/>
                </a:lnTo>
                <a:lnTo>
                  <a:pt x="5783146" y="996797"/>
                </a:lnTo>
                <a:cubicBezTo>
                  <a:pt x="6933513" y="145409"/>
                  <a:pt x="7569576" y="105752"/>
                  <a:pt x="7908212" y="0"/>
                </a:cubicBezTo>
                <a:close/>
              </a:path>
            </a:pathLst>
          </a:cu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AEABA945-5B31-5644-AC55-7A2A82DD72B9}"/>
              </a:ext>
            </a:extLst>
          </p:cNvPr>
          <p:cNvPicPr>
            <a:picLocks noChangeAspect="1"/>
          </p:cNvPicPr>
          <p:nvPr userDrawn="1"/>
        </p:nvPicPr>
        <p:blipFill>
          <a:blip/>
          <a:stretch>
            <a:fillRect/>
          </a:stretch>
        </p:blipFill>
        <p:spPr>
          <a:xfrm>
            <a:off x="9009862" y="5851524"/>
            <a:ext cx="2867320" cy="689811"/>
          </a:xfrm>
          <a:prstGeom prst="rect">
            <a:avLst/>
          </a:prstGeom>
        </p:spPr>
      </p:pic>
      <p:grpSp>
        <p:nvGrpSpPr>
          <p:cNvPr id="4" name="Group 3">
            <a:extLst>
              <a:ext uri="{FF2B5EF4-FFF2-40B4-BE49-F238E27FC236}">
                <a16:creationId xmlns:a16="http://schemas.microsoft.com/office/drawing/2014/main" id="{C367CFFA-F201-6D36-BF54-FCAC1CE23640}"/>
              </a:ext>
            </a:extLst>
          </p:cNvPr>
          <p:cNvGrpSpPr/>
          <p:nvPr userDrawn="1"/>
        </p:nvGrpSpPr>
        <p:grpSpPr>
          <a:xfrm>
            <a:off x="4304477" y="4235320"/>
            <a:ext cx="7918003" cy="2662657"/>
            <a:chOff x="4304477" y="4235320"/>
            <a:chExt cx="7918003" cy="2662657"/>
          </a:xfrm>
        </p:grpSpPr>
        <p:sp>
          <p:nvSpPr>
            <p:cNvPr id="2" name="Freeform 6">
              <a:extLst>
                <a:ext uri="{FF2B5EF4-FFF2-40B4-BE49-F238E27FC236}">
                  <a16:creationId xmlns:a16="http://schemas.microsoft.com/office/drawing/2014/main" id="{EE8BA12E-7103-BAE5-F6E4-E8A31EF4C9D6}"/>
                </a:ext>
              </a:extLst>
            </p:cNvPr>
            <p:cNvSpPr/>
            <p:nvPr userDrawn="1"/>
          </p:nvSpPr>
          <p:spPr>
            <a:xfrm>
              <a:off x="4304477" y="4235320"/>
              <a:ext cx="7918003" cy="2662657"/>
            </a:xfrm>
            <a:custGeom>
              <a:avLst/>
              <a:gdLst>
                <a:gd name="connsiteX0" fmla="*/ 7908212 w 7918003"/>
                <a:gd name="connsiteY0" fmla="*/ 0 h 2662657"/>
                <a:gd name="connsiteX1" fmla="*/ 7914479 w 7918003"/>
                <a:gd name="connsiteY1" fmla="*/ 1704308 h 2662657"/>
                <a:gd name="connsiteX2" fmla="*/ 7918003 w 7918003"/>
                <a:gd name="connsiteY2" fmla="*/ 2662657 h 2662657"/>
                <a:gd name="connsiteX3" fmla="*/ 0 w 7918003"/>
                <a:gd name="connsiteY3" fmla="*/ 2662657 h 2662657"/>
                <a:gd name="connsiteX4" fmla="*/ 144234 w 7918003"/>
                <a:gd name="connsiteY4" fmla="*/ 2546741 h 2662657"/>
                <a:gd name="connsiteX5" fmla="*/ 4848954 w 7918003"/>
                <a:gd name="connsiteY5" fmla="*/ 1303303 h 2662657"/>
                <a:gd name="connsiteX6" fmla="*/ 5503819 w 7918003"/>
                <a:gd name="connsiteY6" fmla="*/ 1212693 h 2662657"/>
                <a:gd name="connsiteX7" fmla="*/ 5546028 w 7918003"/>
                <a:gd name="connsiteY7" fmla="*/ 1179628 h 2662657"/>
                <a:gd name="connsiteX8" fmla="*/ 5546152 w 7918003"/>
                <a:gd name="connsiteY8" fmla="*/ 1178158 h 2662657"/>
                <a:gd name="connsiteX9" fmla="*/ 5621854 w 7918003"/>
                <a:gd name="connsiteY9" fmla="*/ 1120227 h 2662657"/>
                <a:gd name="connsiteX10" fmla="*/ 5635165 w 7918003"/>
                <a:gd name="connsiteY10" fmla="*/ 1109800 h 2662657"/>
                <a:gd name="connsiteX11" fmla="*/ 5635166 w 7918003"/>
                <a:gd name="connsiteY11" fmla="*/ 1110039 h 2662657"/>
                <a:gd name="connsiteX12" fmla="*/ 5783146 w 7918003"/>
                <a:gd name="connsiteY12" fmla="*/ 996797 h 2662657"/>
                <a:gd name="connsiteX13" fmla="*/ 7908212 w 7918003"/>
                <a:gd name="connsiteY13" fmla="*/ 0 h 266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8003" h="2662657">
                  <a:moveTo>
                    <a:pt x="7908212" y="0"/>
                  </a:moveTo>
                  <a:cubicBezTo>
                    <a:pt x="7910302" y="566014"/>
                    <a:pt x="7912390" y="1135161"/>
                    <a:pt x="7914479" y="1704308"/>
                  </a:cubicBezTo>
                  <a:lnTo>
                    <a:pt x="7918003" y="2662657"/>
                  </a:lnTo>
                  <a:lnTo>
                    <a:pt x="0" y="2662657"/>
                  </a:lnTo>
                  <a:lnTo>
                    <a:pt x="144234" y="2546741"/>
                  </a:lnTo>
                  <a:cubicBezTo>
                    <a:pt x="1107571" y="1811555"/>
                    <a:pt x="2909782" y="1001283"/>
                    <a:pt x="4848954" y="1303303"/>
                  </a:cubicBezTo>
                  <a:cubicBezTo>
                    <a:pt x="5162218" y="1388213"/>
                    <a:pt x="5358180" y="1312562"/>
                    <a:pt x="5503819" y="1212693"/>
                  </a:cubicBezTo>
                  <a:lnTo>
                    <a:pt x="5546028" y="1179628"/>
                  </a:lnTo>
                  <a:lnTo>
                    <a:pt x="5546152" y="1178158"/>
                  </a:lnTo>
                  <a:lnTo>
                    <a:pt x="5621854" y="1120227"/>
                  </a:lnTo>
                  <a:lnTo>
                    <a:pt x="5635165" y="1109800"/>
                  </a:lnTo>
                  <a:lnTo>
                    <a:pt x="5635166" y="1110039"/>
                  </a:lnTo>
                  <a:lnTo>
                    <a:pt x="5783146" y="996797"/>
                  </a:lnTo>
                  <a:cubicBezTo>
                    <a:pt x="6933513" y="145409"/>
                    <a:pt x="7569576" y="105752"/>
                    <a:pt x="7908212" y="0"/>
                  </a:cubicBezTo>
                  <a:close/>
                </a:path>
              </a:pathLst>
            </a:cu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92AC6921-4979-1724-D183-4015D49076AC}"/>
                </a:ext>
              </a:extLst>
            </p:cNvPr>
            <p:cNvPicPr>
              <a:picLocks noChangeAspect="1"/>
            </p:cNvPicPr>
            <p:nvPr userDrawn="1"/>
          </p:nvPicPr>
          <p:blipFill>
            <a:blip/>
            <a:stretch>
              <a:fillRect/>
            </a:stretch>
          </p:blipFill>
          <p:spPr>
            <a:xfrm>
              <a:off x="9009862" y="5881341"/>
              <a:ext cx="2867320" cy="689811"/>
            </a:xfrm>
            <a:prstGeom prst="rect">
              <a:avLst/>
            </a:prstGeom>
          </p:spPr>
        </p:pic>
      </p:grpSp>
    </p:spTree>
    <p:extLst>
      <p:ext uri="{BB962C8B-B14F-4D97-AF65-F5344CB8AC3E}">
        <p14:creationId xmlns:p14="http://schemas.microsoft.com/office/powerpoint/2010/main" val="2962229956"/>
      </p:ext>
    </p:extLst>
  </p:cSld>
  <p:clrMap bg1="lt1" tx1="dk1" bg2="lt2" tx2="dk2" accent1="accent1" accent2="accent2" accent3="accent3" accent4="accent4" accent5="accent5" accent6="accent6" hlink="hlink" folHlink="folHlink"/>
  <p:sldLayoutIdLst>
    <p:sldLayoutId id="2147483830"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11" name="Round Single Corner of Rectangle 10">
            <a:extLst>
              <a:ext uri="{FF2B5EF4-FFF2-40B4-BE49-F238E27FC236}">
                <a16:creationId xmlns:a16="http://schemas.microsoft.com/office/drawing/2014/main" id="{D97E944C-0556-F74F-A8E2-765DF4ECD380}"/>
              </a:ext>
            </a:extLst>
          </p:cNvPr>
          <p:cNvSpPr/>
          <p:nvPr userDrawn="1"/>
        </p:nvSpPr>
        <p:spPr>
          <a:xfrm rot="10800000" flipH="1" flipV="1">
            <a:off x="9060224" y="5903843"/>
            <a:ext cx="2751117" cy="965043"/>
          </a:xfrm>
          <a:prstGeom prst="round1Rect">
            <a:avLst>
              <a:gd name="adj" fmla="val 30923"/>
            </a:avLst>
          </a:pr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10;&#10;Description automatically generated with medium confidence">
            <a:extLst>
              <a:ext uri="{FF2B5EF4-FFF2-40B4-BE49-F238E27FC236}">
                <a16:creationId xmlns:a16="http://schemas.microsoft.com/office/drawing/2014/main" id="{438B8EBC-56B5-C541-ABE1-96CA4EB0DA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23438" y="6146504"/>
            <a:ext cx="2236566" cy="538066"/>
          </a:xfrm>
          <a:prstGeom prst="rect">
            <a:avLst/>
          </a:prstGeom>
        </p:spPr>
      </p:pic>
    </p:spTree>
    <p:extLst>
      <p:ext uri="{BB962C8B-B14F-4D97-AF65-F5344CB8AC3E}">
        <p14:creationId xmlns:p14="http://schemas.microsoft.com/office/powerpoint/2010/main" val="2282821155"/>
      </p:ext>
    </p:extLst>
  </p:cSld>
  <p:clrMap bg1="lt1" tx1="dk1" bg2="lt2" tx2="dk2" accent1="accent1" accent2="accent2" accent3="accent3" accent4="accent4" accent5="accent5" accent6="accent6" hlink="hlink" folHlink="folHlink"/>
  <p:sldLayoutIdLst>
    <p:sldLayoutId id="2147483856" r:id="rId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AFDFE"/>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6pPr>
            <a:lvl7pPr marL="3200400" marR="0" lvl="6"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7pPr>
            <a:lvl8pPr marL="3657600" marR="0" lvl="7"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8pPr>
            <a:lvl9pPr marL="4114800" marR="0" lvl="8"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33206860"/>
      </p:ext>
    </p:extLst>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pic>
        <p:nvPicPr>
          <p:cNvPr id="2" name="Picture 1">
            <a:extLst>
              <a:ext uri="{FF2B5EF4-FFF2-40B4-BE49-F238E27FC236}">
                <a16:creationId xmlns:a16="http://schemas.microsoft.com/office/drawing/2014/main" id="{3A1B45A4-E766-5DE0-3F8E-960C98A360B7}"/>
              </a:ext>
            </a:extLst>
          </p:cNvPr>
          <p:cNvPicPr>
            <a:picLocks noChangeAspect="1"/>
          </p:cNvPicPr>
          <p:nvPr userDrawn="1"/>
        </p:nvPicPr>
        <p:blipFill>
          <a:blip/>
          <a:stretch>
            <a:fillRect/>
          </a:stretch>
        </p:blipFill>
        <p:spPr>
          <a:xfrm>
            <a:off x="4272610" y="4193817"/>
            <a:ext cx="7919390" cy="2664183"/>
          </a:xfrm>
          <a:prstGeom prst="rect">
            <a:avLst/>
          </a:prstGeom>
        </p:spPr>
      </p:pic>
    </p:spTree>
    <p:extLst>
      <p:ext uri="{BB962C8B-B14F-4D97-AF65-F5344CB8AC3E}">
        <p14:creationId xmlns:p14="http://schemas.microsoft.com/office/powerpoint/2010/main" val="3342494488"/>
      </p:ext>
    </p:extLst>
  </p:cSld>
  <p:clrMap bg1="lt1" tx1="dk1" bg2="lt2" tx2="dk2" accent1="accent1" accent2="accent2" accent3="accent3" accent4="accent4" accent5="accent5" accent6="accent6" hlink="hlink" folHlink="folHlink"/>
  <p:sldLayoutIdLst>
    <p:sldLayoutId id="2147483742"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7" name="Round Single Corner of Rectangle 6">
            <a:extLst>
              <a:ext uri="{FF2B5EF4-FFF2-40B4-BE49-F238E27FC236}">
                <a16:creationId xmlns:a16="http://schemas.microsoft.com/office/drawing/2014/main" id="{726291C6-DD0C-654B-BE73-42C242305408}"/>
              </a:ext>
            </a:extLst>
          </p:cNvPr>
          <p:cNvSpPr/>
          <p:nvPr userDrawn="1"/>
        </p:nvSpPr>
        <p:spPr>
          <a:xfrm flipV="1">
            <a:off x="9060224" y="-9939"/>
            <a:ext cx="2751117" cy="965043"/>
          </a:xfrm>
          <a:prstGeom prst="round1Rect">
            <a:avLst>
              <a:gd name="adj" fmla="val 30923"/>
            </a:avLst>
          </a:pr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10;&#10;Description automatically generated with medium confidence">
            <a:extLst>
              <a:ext uri="{FF2B5EF4-FFF2-40B4-BE49-F238E27FC236}">
                <a16:creationId xmlns:a16="http://schemas.microsoft.com/office/drawing/2014/main" id="{438B8EBC-56B5-C541-ABE1-96CA4EB0DA95}"/>
              </a:ext>
            </a:extLst>
          </p:cNvPr>
          <p:cNvPicPr>
            <a:picLocks noChangeAspect="1"/>
          </p:cNvPicPr>
          <p:nvPr userDrawn="1"/>
        </p:nvPicPr>
        <p:blipFill>
          <a:blip/>
          <a:stretch>
            <a:fillRect/>
          </a:stretch>
        </p:blipFill>
        <p:spPr>
          <a:xfrm>
            <a:off x="9323438" y="195482"/>
            <a:ext cx="2236566" cy="538066"/>
          </a:xfrm>
          <a:prstGeom prst="rect">
            <a:avLst/>
          </a:prstGeom>
        </p:spPr>
      </p:pic>
    </p:spTree>
    <p:extLst>
      <p:ext uri="{BB962C8B-B14F-4D97-AF65-F5344CB8AC3E}">
        <p14:creationId xmlns:p14="http://schemas.microsoft.com/office/powerpoint/2010/main" val="3448487438"/>
      </p:ext>
    </p:extLst>
  </p:cSld>
  <p:clrMap bg1="lt1" tx1="dk1" bg2="lt2" tx2="dk2" accent1="accent1" accent2="accent2" accent3="accent3" accent4="accent4" accent5="accent5" accent6="accent6" hlink="hlink" folHlink="folHlink"/>
  <p:sldLayoutIdLst>
    <p:sldLayoutId id="2147483762"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7" name="Freeform 6">
            <a:extLst>
              <a:ext uri="{FF2B5EF4-FFF2-40B4-BE49-F238E27FC236}">
                <a16:creationId xmlns:a16="http://schemas.microsoft.com/office/drawing/2014/main" id="{5B7D2031-4A26-B44A-8B88-B4E7C4A92DAB}"/>
              </a:ext>
            </a:extLst>
          </p:cNvPr>
          <p:cNvSpPr/>
          <p:nvPr userDrawn="1"/>
        </p:nvSpPr>
        <p:spPr>
          <a:xfrm>
            <a:off x="4304477" y="4205503"/>
            <a:ext cx="7918003" cy="2662657"/>
          </a:xfrm>
          <a:custGeom>
            <a:avLst/>
            <a:gdLst>
              <a:gd name="connsiteX0" fmla="*/ 7908212 w 7918003"/>
              <a:gd name="connsiteY0" fmla="*/ 0 h 2662657"/>
              <a:gd name="connsiteX1" fmla="*/ 7914479 w 7918003"/>
              <a:gd name="connsiteY1" fmla="*/ 1704308 h 2662657"/>
              <a:gd name="connsiteX2" fmla="*/ 7918003 w 7918003"/>
              <a:gd name="connsiteY2" fmla="*/ 2662657 h 2662657"/>
              <a:gd name="connsiteX3" fmla="*/ 0 w 7918003"/>
              <a:gd name="connsiteY3" fmla="*/ 2662657 h 2662657"/>
              <a:gd name="connsiteX4" fmla="*/ 144234 w 7918003"/>
              <a:gd name="connsiteY4" fmla="*/ 2546741 h 2662657"/>
              <a:gd name="connsiteX5" fmla="*/ 4848954 w 7918003"/>
              <a:gd name="connsiteY5" fmla="*/ 1303303 h 2662657"/>
              <a:gd name="connsiteX6" fmla="*/ 5503819 w 7918003"/>
              <a:gd name="connsiteY6" fmla="*/ 1212693 h 2662657"/>
              <a:gd name="connsiteX7" fmla="*/ 5546028 w 7918003"/>
              <a:gd name="connsiteY7" fmla="*/ 1179628 h 2662657"/>
              <a:gd name="connsiteX8" fmla="*/ 5546152 w 7918003"/>
              <a:gd name="connsiteY8" fmla="*/ 1178158 h 2662657"/>
              <a:gd name="connsiteX9" fmla="*/ 5621854 w 7918003"/>
              <a:gd name="connsiteY9" fmla="*/ 1120227 h 2662657"/>
              <a:gd name="connsiteX10" fmla="*/ 5635165 w 7918003"/>
              <a:gd name="connsiteY10" fmla="*/ 1109800 h 2662657"/>
              <a:gd name="connsiteX11" fmla="*/ 5635166 w 7918003"/>
              <a:gd name="connsiteY11" fmla="*/ 1110039 h 2662657"/>
              <a:gd name="connsiteX12" fmla="*/ 5783146 w 7918003"/>
              <a:gd name="connsiteY12" fmla="*/ 996797 h 2662657"/>
              <a:gd name="connsiteX13" fmla="*/ 7908212 w 7918003"/>
              <a:gd name="connsiteY13" fmla="*/ 0 h 266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8003" h="2662657">
                <a:moveTo>
                  <a:pt x="7908212" y="0"/>
                </a:moveTo>
                <a:cubicBezTo>
                  <a:pt x="7910302" y="566014"/>
                  <a:pt x="7912390" y="1135161"/>
                  <a:pt x="7914479" y="1704308"/>
                </a:cubicBezTo>
                <a:lnTo>
                  <a:pt x="7918003" y="2662657"/>
                </a:lnTo>
                <a:lnTo>
                  <a:pt x="0" y="2662657"/>
                </a:lnTo>
                <a:lnTo>
                  <a:pt x="144234" y="2546741"/>
                </a:lnTo>
                <a:cubicBezTo>
                  <a:pt x="1107571" y="1811555"/>
                  <a:pt x="2909782" y="1001283"/>
                  <a:pt x="4848954" y="1303303"/>
                </a:cubicBezTo>
                <a:cubicBezTo>
                  <a:pt x="5162218" y="1388213"/>
                  <a:pt x="5358180" y="1312562"/>
                  <a:pt x="5503819" y="1212693"/>
                </a:cubicBezTo>
                <a:lnTo>
                  <a:pt x="5546028" y="1179628"/>
                </a:lnTo>
                <a:lnTo>
                  <a:pt x="5546152" y="1178158"/>
                </a:lnTo>
                <a:lnTo>
                  <a:pt x="5621854" y="1120227"/>
                </a:lnTo>
                <a:lnTo>
                  <a:pt x="5635165" y="1109800"/>
                </a:lnTo>
                <a:lnTo>
                  <a:pt x="5635166" y="1110039"/>
                </a:lnTo>
                <a:lnTo>
                  <a:pt x="5783146" y="996797"/>
                </a:lnTo>
                <a:cubicBezTo>
                  <a:pt x="6933513" y="145409"/>
                  <a:pt x="7569576" y="105752"/>
                  <a:pt x="7908212" y="0"/>
                </a:cubicBezTo>
                <a:close/>
              </a:path>
            </a:pathLst>
          </a:cu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AEABA945-5B31-5644-AC55-7A2A82DD72B9}"/>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9009862" y="5851524"/>
            <a:ext cx="2867320" cy="689811"/>
          </a:xfrm>
          <a:prstGeom prst="rect">
            <a:avLst/>
          </a:prstGeom>
        </p:spPr>
      </p:pic>
    </p:spTree>
    <p:extLst>
      <p:ext uri="{BB962C8B-B14F-4D97-AF65-F5344CB8AC3E}">
        <p14:creationId xmlns:p14="http://schemas.microsoft.com/office/powerpoint/2010/main" val="3187710796"/>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11" name="Round Single Corner of Rectangle 10">
            <a:extLst>
              <a:ext uri="{FF2B5EF4-FFF2-40B4-BE49-F238E27FC236}">
                <a16:creationId xmlns:a16="http://schemas.microsoft.com/office/drawing/2014/main" id="{D97E944C-0556-F74F-A8E2-765DF4ECD380}"/>
              </a:ext>
            </a:extLst>
          </p:cNvPr>
          <p:cNvSpPr/>
          <p:nvPr userDrawn="1"/>
        </p:nvSpPr>
        <p:spPr>
          <a:xfrm rot="10800000" flipH="1" flipV="1">
            <a:off x="9060224" y="5903843"/>
            <a:ext cx="2751117" cy="965043"/>
          </a:xfrm>
          <a:prstGeom prst="round1Rect">
            <a:avLst>
              <a:gd name="adj" fmla="val 30923"/>
            </a:avLst>
          </a:pr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10;&#10;Description automatically generated with medium confidence">
            <a:extLst>
              <a:ext uri="{FF2B5EF4-FFF2-40B4-BE49-F238E27FC236}">
                <a16:creationId xmlns:a16="http://schemas.microsoft.com/office/drawing/2014/main" id="{438B8EBC-56B5-C541-ABE1-96CA4EB0DA95}"/>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9323438" y="6146504"/>
            <a:ext cx="2236566" cy="538066"/>
          </a:xfrm>
          <a:prstGeom prst="rect">
            <a:avLst/>
          </a:prstGeom>
        </p:spPr>
      </p:pic>
    </p:spTree>
    <p:extLst>
      <p:ext uri="{BB962C8B-B14F-4D97-AF65-F5344CB8AC3E}">
        <p14:creationId xmlns:p14="http://schemas.microsoft.com/office/powerpoint/2010/main" val="415868158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7DC5"/>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GB" altLang="en-US" sz="800"/>
              <a:t>Yorkshire Cancer Research. Registered Charity 516898. All rights Reserved.</a:t>
            </a:r>
            <a:endParaRPr lang="en-US" sz="800"/>
          </a:p>
        </p:txBody>
      </p:sp>
      <p:pic>
        <p:nvPicPr>
          <p:cNvPr id="11" name="Picture 10" descr="Graphical user interface&#10;&#10;Description automatically generated with medium confidence">
            <a:extLst>
              <a:ext uri="{FF2B5EF4-FFF2-40B4-BE49-F238E27FC236}">
                <a16:creationId xmlns:a16="http://schemas.microsoft.com/office/drawing/2014/main" id="{9034905A-6D38-2E4E-82BF-F3721B86353A}"/>
              </a:ext>
            </a:extLst>
          </p:cNvPr>
          <p:cNvPicPr>
            <a:picLocks noChangeAspect="1"/>
          </p:cNvPicPr>
          <p:nvPr userDrawn="1"/>
        </p:nvPicPr>
        <p:blipFill>
          <a:blip/>
          <a:stretch>
            <a:fillRect/>
          </a:stretch>
        </p:blipFill>
        <p:spPr>
          <a:xfrm>
            <a:off x="8374100" y="5606756"/>
            <a:ext cx="3411707" cy="820778"/>
          </a:xfrm>
          <a:prstGeom prst="rect">
            <a:avLst/>
          </a:prstGeom>
        </p:spPr>
      </p:pic>
    </p:spTree>
    <p:extLst>
      <p:ext uri="{BB962C8B-B14F-4D97-AF65-F5344CB8AC3E}">
        <p14:creationId xmlns:p14="http://schemas.microsoft.com/office/powerpoint/2010/main" val="1411622974"/>
      </p:ext>
    </p:extLst>
  </p:cSld>
  <p:clrMap bg1="lt1" tx1="dk1" bg2="lt2" tx2="dk2" accent1="accent1" accent2="accent2" accent3="accent3" accent4="accent4" accent5="accent5" accent6="accent6" hlink="hlink" folHlink="folHlink"/>
  <p:sldLayoutIdLst>
    <p:sldLayoutId id="2147483763" r:id="rId1"/>
  </p:sldLayoutIdLst>
  <p:txStyles>
    <p:title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2B7C22-9A69-954F-8661-67848CEF6CE5}"/>
              </a:ext>
            </a:extLst>
          </p:cNvPr>
          <p:cNvPicPr>
            <a:picLocks noChangeAspect="1"/>
          </p:cNvPicPr>
          <p:nvPr userDrawn="1"/>
        </p:nvPicPr>
        <p:blipFill>
          <a:blip/>
          <a:stretch>
            <a:fillRect/>
          </a:stretch>
        </p:blipFill>
        <p:spPr>
          <a:xfrm>
            <a:off x="3568855" y="2134049"/>
            <a:ext cx="5054290" cy="2437952"/>
          </a:xfrm>
          <a:prstGeom prst="rect">
            <a:avLst/>
          </a:prstGeom>
        </p:spPr>
      </p:pic>
      <p:pic>
        <p:nvPicPr>
          <p:cNvPr id="4" name="Picture 3" descr="Graphical user interface&#10;&#10;Description automatically generated with medium confidence">
            <a:extLst>
              <a:ext uri="{FF2B5EF4-FFF2-40B4-BE49-F238E27FC236}">
                <a16:creationId xmlns:a16="http://schemas.microsoft.com/office/drawing/2014/main" id="{DA2D3D23-DCF0-DF4A-88F3-6762836A82DF}"/>
              </a:ext>
            </a:extLst>
          </p:cNvPr>
          <p:cNvPicPr>
            <a:picLocks noChangeAspect="1"/>
          </p:cNvPicPr>
          <p:nvPr userDrawn="1"/>
        </p:nvPicPr>
        <p:blipFill>
          <a:blip/>
          <a:stretch>
            <a:fillRect/>
          </a:stretch>
        </p:blipFill>
        <p:spPr>
          <a:xfrm>
            <a:off x="8374100" y="5606756"/>
            <a:ext cx="3411707" cy="820778"/>
          </a:xfrm>
          <a:prstGeom prst="rect">
            <a:avLst/>
          </a:prstGeom>
        </p:spPr>
      </p:pic>
      <p:sp>
        <p:nvSpPr>
          <p:cNvPr id="5" name="Footer Placeholder 4">
            <a:extLst>
              <a:ext uri="{FF2B5EF4-FFF2-40B4-BE49-F238E27FC236}">
                <a16:creationId xmlns:a16="http://schemas.microsoft.com/office/drawing/2014/main" id="{068C56DD-9AD2-BB4C-8609-D8B91510201B}"/>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GB" altLang="en-US" sz="800"/>
              <a:t>Yorkshire Cancer Research. Registered Charity 516898. All rights Reserved.</a:t>
            </a:r>
            <a:endParaRPr lang="en-US" sz="800"/>
          </a:p>
        </p:txBody>
      </p:sp>
    </p:spTree>
    <p:extLst>
      <p:ext uri="{BB962C8B-B14F-4D97-AF65-F5344CB8AC3E}">
        <p14:creationId xmlns:p14="http://schemas.microsoft.com/office/powerpoint/2010/main" val="3700017834"/>
      </p:ext>
    </p:extLst>
  </p:cSld>
  <p:clrMap bg1="lt1" tx1="dk1" bg2="lt2" tx2="dk2" accent1="accent1" accent2="accent2" accent3="accent3" accent4="accent4" accent5="accent5" accent6="accent6" hlink="hlink" folHlink="folHlink"/>
  <p:sldLayoutIdLst>
    <p:sldLayoutId id="2147483774"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ltLang="en-US" sz="800">
                <a:solidFill>
                  <a:srgbClr val="3D312E"/>
                </a:solidFill>
              </a:rPr>
              <a:t>Yorkshire Cancer Research. Registered Charity 516898. All rights Reserved.</a:t>
            </a:r>
            <a:endParaRPr lang="en-US" sz="800">
              <a:solidFill>
                <a:srgbClr val="3D312E"/>
              </a:solidFill>
            </a:endParaRPr>
          </a:p>
        </p:txBody>
      </p:sp>
      <p:sp>
        <p:nvSpPr>
          <p:cNvPr id="11" name="Round Single Corner of Rectangle 10">
            <a:extLst>
              <a:ext uri="{FF2B5EF4-FFF2-40B4-BE49-F238E27FC236}">
                <a16:creationId xmlns:a16="http://schemas.microsoft.com/office/drawing/2014/main" id="{D97E944C-0556-F74F-A8E2-765DF4ECD380}"/>
              </a:ext>
            </a:extLst>
          </p:cNvPr>
          <p:cNvSpPr/>
          <p:nvPr userDrawn="1"/>
        </p:nvSpPr>
        <p:spPr>
          <a:xfrm rot="10800000" flipH="1" flipV="1">
            <a:off x="9060224" y="5903843"/>
            <a:ext cx="2751117" cy="965043"/>
          </a:xfrm>
          <a:prstGeom prst="round1Rect">
            <a:avLst>
              <a:gd name="adj" fmla="val 30923"/>
            </a:avLst>
          </a:pr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10;&#10;Description automatically generated with medium confidence">
            <a:extLst>
              <a:ext uri="{FF2B5EF4-FFF2-40B4-BE49-F238E27FC236}">
                <a16:creationId xmlns:a16="http://schemas.microsoft.com/office/drawing/2014/main" id="{438B8EBC-56B5-C541-ABE1-96CA4EB0DA95}"/>
              </a:ext>
            </a:extLst>
          </p:cNvPr>
          <p:cNvPicPr>
            <a:picLocks noChangeAspect="1"/>
          </p:cNvPicPr>
          <p:nvPr userDrawn="1"/>
        </p:nvPicPr>
        <p:blipFill>
          <a:blip/>
          <a:stretch>
            <a:fillRect/>
          </a:stretch>
        </p:blipFill>
        <p:spPr>
          <a:xfrm>
            <a:off x="9323438" y="6146504"/>
            <a:ext cx="2236566" cy="538066"/>
          </a:xfrm>
          <a:prstGeom prst="rect">
            <a:avLst/>
          </a:prstGeom>
        </p:spPr>
      </p:pic>
    </p:spTree>
    <p:extLst>
      <p:ext uri="{BB962C8B-B14F-4D97-AF65-F5344CB8AC3E}">
        <p14:creationId xmlns:p14="http://schemas.microsoft.com/office/powerpoint/2010/main" val="334249448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research@ycr.org.uk" TargetMode="External"/><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mailto:ycr_schemes@sheffield.ac.uk" TargetMode="External"/><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forms.gle/45sf4crAwW2DCP9Z6" TargetMode="External"/><Relationship Id="rId5" Type="http://schemas.openxmlformats.org/officeDocument/2006/relationships/hyperlink" Target="https://docs.google.com/document/d/1dbYj6YwS1mYf_ExIm4vxXtocx_EryX7R/edit?usp=drive_link&amp;ouid=115179013288901389339&amp;rtpof=true&amp;sd=true" TargetMode="External"/><Relationship Id="rId4" Type="http://schemas.openxmlformats.org/officeDocument/2006/relationships/hyperlink" Target="https://docs.google.com/document/d/17GLslo8gs7a4RPRIpxCr4MYFAjZmubA_/edit?usp=drive_link&amp;ouid=115179013288901389339&amp;rtpof=true&amp;sd=tru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yorkshirecancerresearch.org.uk/scheme/2026-funding-round-100-years-of-pioneering-cancer-research-in-yorkshir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mailto:ycr_schemes@sheffield.ac.uk"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5.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8.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hyperlink" Target="mailto:c.gardiner@sheffield.ac.uk" TargetMode="External"/><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28D204-22AC-2267-C543-007AD05D72D5}"/>
              </a:ext>
            </a:extLst>
          </p:cNvPr>
          <p:cNvSpPr>
            <a:spLocks noGrp="1"/>
          </p:cNvSpPr>
          <p:nvPr>
            <p:ph type="subTitle" idx="1"/>
          </p:nvPr>
        </p:nvSpPr>
        <p:spPr/>
        <p:txBody>
          <a:bodyPr>
            <a:normAutofit lnSpcReduction="10000"/>
          </a:bodyPr>
          <a:lstStyle/>
          <a:p>
            <a:r>
              <a:rPr lang="en-GB" b="1" i="0" dirty="0">
                <a:solidFill>
                  <a:srgbClr val="4A4A4A"/>
                </a:solidFill>
                <a:effectLst/>
                <a:latin typeface="Open Sans" panose="020B0606030504020204" pitchFamily="34" charset="0"/>
              </a:rPr>
              <a:t>Yorkshire Cancer </a:t>
            </a:r>
            <a:r>
              <a:rPr lang="en-GB" b="1" dirty="0">
                <a:solidFill>
                  <a:srgbClr val="4A4A4A"/>
                </a:solidFill>
                <a:latin typeface="Open Sans" panose="020B0606030504020204" pitchFamily="34" charset="0"/>
              </a:rPr>
              <a:t>Research Sheffield Pioneers &amp; More Life to Live fund 2026 (Round 5)</a:t>
            </a:r>
            <a:r>
              <a:rPr lang="en-GB" dirty="0"/>
              <a:t>  </a:t>
            </a:r>
            <a:r>
              <a:rPr lang="en-GB" b="1" dirty="0">
                <a:solidFill>
                  <a:srgbClr val="4A4A4A"/>
                </a:solidFill>
                <a:latin typeface="Open Sans" panose="020B0606030504020204" pitchFamily="34" charset="0"/>
              </a:rPr>
              <a:t>L</a:t>
            </a:r>
            <a:r>
              <a:rPr lang="en-GB" b="1" i="0" dirty="0">
                <a:solidFill>
                  <a:srgbClr val="4A4A4A"/>
                </a:solidFill>
                <a:effectLst/>
                <a:latin typeface="Open Sans" panose="020B0606030504020204" pitchFamily="34" charset="0"/>
              </a:rPr>
              <a:t>aunch Event</a:t>
            </a:r>
          </a:p>
          <a:p>
            <a:endParaRPr lang="en-GB" b="1" dirty="0">
              <a:solidFill>
                <a:srgbClr val="4A4A4A"/>
              </a:solidFill>
              <a:latin typeface="Open Sans" panose="020B0606030504020204" pitchFamily="34" charset="0"/>
            </a:endParaRPr>
          </a:p>
          <a:p>
            <a:r>
              <a:rPr lang="en-GB" b="1" i="0" dirty="0">
                <a:solidFill>
                  <a:srgbClr val="4A4A4A"/>
                </a:solidFill>
                <a:effectLst/>
                <a:latin typeface="Open Sans" panose="020B0606030504020204" pitchFamily="34" charset="0"/>
              </a:rPr>
              <a:t>13</a:t>
            </a:r>
            <a:r>
              <a:rPr lang="en-GB" b="1" i="0" baseline="30000" dirty="0">
                <a:solidFill>
                  <a:srgbClr val="4A4A4A"/>
                </a:solidFill>
                <a:effectLst/>
                <a:latin typeface="Open Sans" panose="020B0606030504020204" pitchFamily="34" charset="0"/>
              </a:rPr>
              <a:t>th</a:t>
            </a:r>
            <a:r>
              <a:rPr lang="en-GB" b="1" i="0" dirty="0">
                <a:solidFill>
                  <a:srgbClr val="4A4A4A"/>
                </a:solidFill>
                <a:effectLst/>
                <a:latin typeface="Open Sans" panose="020B0606030504020204" pitchFamily="34" charset="0"/>
              </a:rPr>
              <a:t> October 2025 11.30 – 13.30</a:t>
            </a:r>
          </a:p>
        </p:txBody>
      </p:sp>
      <p:pic>
        <p:nvPicPr>
          <p:cNvPr id="6" name="Picture 5">
            <a:extLst>
              <a:ext uri="{FF2B5EF4-FFF2-40B4-BE49-F238E27FC236}">
                <a16:creationId xmlns:a16="http://schemas.microsoft.com/office/drawing/2014/main" id="{73B78655-AFE3-CD8C-F0AA-6FA8117434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7811" y="1600200"/>
            <a:ext cx="4072287" cy="1235413"/>
          </a:xfrm>
          <a:prstGeom prst="rect">
            <a:avLst/>
          </a:prstGeom>
          <a:noFill/>
          <a:ln>
            <a:noFill/>
          </a:ln>
        </p:spPr>
      </p:pic>
      <p:pic>
        <p:nvPicPr>
          <p:cNvPr id="7" name="Picture 6">
            <a:extLst>
              <a:ext uri="{FF2B5EF4-FFF2-40B4-BE49-F238E27FC236}">
                <a16:creationId xmlns:a16="http://schemas.microsoft.com/office/drawing/2014/main" id="{44E9AED4-DB03-83B4-B24F-7FB25B570F3D}"/>
              </a:ext>
            </a:extLst>
          </p:cNvPr>
          <p:cNvPicPr>
            <a:picLocks noChangeAspect="1"/>
          </p:cNvPicPr>
          <p:nvPr/>
        </p:nvPicPr>
        <p:blipFill>
          <a:blip r:embed="rId4"/>
          <a:stretch>
            <a:fillRect/>
          </a:stretch>
        </p:blipFill>
        <p:spPr>
          <a:xfrm>
            <a:off x="6731904" y="1219027"/>
            <a:ext cx="4851400" cy="1616586"/>
          </a:xfrm>
          <a:prstGeom prst="rect">
            <a:avLst/>
          </a:prstGeom>
        </p:spPr>
      </p:pic>
    </p:spTree>
    <p:extLst>
      <p:ext uri="{BB962C8B-B14F-4D97-AF65-F5344CB8AC3E}">
        <p14:creationId xmlns:p14="http://schemas.microsoft.com/office/powerpoint/2010/main" val="2988799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F90F3-26C1-FFEA-4E28-26873FEF78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98AAB5-9393-F820-CA19-A7475C10D093}"/>
              </a:ext>
            </a:extLst>
          </p:cNvPr>
          <p:cNvPicPr>
            <a:picLocks noChangeAspect="1"/>
          </p:cNvPicPr>
          <p:nvPr/>
        </p:nvPicPr>
        <p:blipFill>
          <a:blip r:embed="rId2"/>
          <a:stretch>
            <a:fillRect/>
          </a:stretch>
        </p:blipFill>
        <p:spPr>
          <a:xfrm>
            <a:off x="0" y="0"/>
            <a:ext cx="9167569" cy="6858000"/>
          </a:xfrm>
          <a:prstGeom prst="rect">
            <a:avLst/>
          </a:prstGeom>
        </p:spPr>
      </p:pic>
    </p:spTree>
    <p:extLst>
      <p:ext uri="{BB962C8B-B14F-4D97-AF65-F5344CB8AC3E}">
        <p14:creationId xmlns:p14="http://schemas.microsoft.com/office/powerpoint/2010/main" val="2028477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4AF73-4BC1-B61F-FB56-E6FFC933D6C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88A88B-3406-923E-8658-E5F37D2A9CAC}"/>
              </a:ext>
            </a:extLst>
          </p:cNvPr>
          <p:cNvPicPr>
            <a:picLocks noChangeAspect="1"/>
          </p:cNvPicPr>
          <p:nvPr/>
        </p:nvPicPr>
        <p:blipFill>
          <a:blip r:embed="rId2"/>
          <a:stretch>
            <a:fillRect/>
          </a:stretch>
        </p:blipFill>
        <p:spPr>
          <a:xfrm>
            <a:off x="-1" y="0"/>
            <a:ext cx="9231011" cy="6858000"/>
          </a:xfrm>
          <a:prstGeom prst="rect">
            <a:avLst/>
          </a:prstGeom>
        </p:spPr>
      </p:pic>
    </p:spTree>
    <p:extLst>
      <p:ext uri="{BB962C8B-B14F-4D97-AF65-F5344CB8AC3E}">
        <p14:creationId xmlns:p14="http://schemas.microsoft.com/office/powerpoint/2010/main" val="888945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5D4"/>
        </a:solidFill>
        <a:effectLst/>
      </p:bgPr>
    </p:bg>
    <p:spTree>
      <p:nvGrpSpPr>
        <p:cNvPr id="1" name="">
          <a:extLst>
            <a:ext uri="{FF2B5EF4-FFF2-40B4-BE49-F238E27FC236}">
              <a16:creationId xmlns:a16="http://schemas.microsoft.com/office/drawing/2014/main" id="{88CAAE09-CF1A-536F-7369-7BFE1364B7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44E930-11BD-B513-78B8-ECCD7EE9BD92}"/>
              </a:ext>
            </a:extLst>
          </p:cNvPr>
          <p:cNvSpPr>
            <a:spLocks noGrp="1"/>
          </p:cNvSpPr>
          <p:nvPr>
            <p:ph type="title"/>
          </p:nvPr>
        </p:nvSpPr>
        <p:spPr>
          <a:xfrm>
            <a:off x="3557649" y="2003920"/>
            <a:ext cx="5146964" cy="1325563"/>
          </a:xfrm>
        </p:spPr>
        <p:txBody>
          <a:bodyPr>
            <a:normAutofit/>
          </a:bodyPr>
          <a:lstStyle/>
          <a:p>
            <a:r>
              <a:rPr lang="en-GB" sz="5400" dirty="0">
                <a:latin typeface="Termtem" panose="00000500000000000000" pitchFamily="50" charset="-34"/>
                <a:cs typeface="Termtem" panose="00000500000000000000" pitchFamily="50" charset="-34"/>
              </a:rPr>
              <a:t>Life Years Gained </a:t>
            </a:r>
          </a:p>
        </p:txBody>
      </p:sp>
      <p:pic>
        <p:nvPicPr>
          <p:cNvPr id="8" name="Picture 7">
            <a:extLst>
              <a:ext uri="{FF2B5EF4-FFF2-40B4-BE49-F238E27FC236}">
                <a16:creationId xmlns:a16="http://schemas.microsoft.com/office/drawing/2014/main" id="{2E7B2FB0-E1B0-11AE-5D56-01CDAB88C93D}"/>
              </a:ext>
            </a:extLst>
          </p:cNvPr>
          <p:cNvPicPr>
            <a:picLocks noChangeAspect="1"/>
          </p:cNvPicPr>
          <p:nvPr/>
        </p:nvPicPr>
        <p:blipFill>
          <a:blip r:embed="rId3"/>
          <a:stretch>
            <a:fillRect/>
          </a:stretch>
        </p:blipFill>
        <p:spPr>
          <a:xfrm>
            <a:off x="0" y="275651"/>
            <a:ext cx="11922826" cy="5380645"/>
          </a:xfrm>
          <a:prstGeom prst="rect">
            <a:avLst/>
          </a:prstGeom>
        </p:spPr>
      </p:pic>
      <p:sp>
        <p:nvSpPr>
          <p:cNvPr id="11" name="Rectangle 10">
            <a:extLst>
              <a:ext uri="{FF2B5EF4-FFF2-40B4-BE49-F238E27FC236}">
                <a16:creationId xmlns:a16="http://schemas.microsoft.com/office/drawing/2014/main" id="{4BE8ABFF-3871-3C49-950E-AAB2E0AE9E56}"/>
              </a:ext>
            </a:extLst>
          </p:cNvPr>
          <p:cNvSpPr/>
          <p:nvPr/>
        </p:nvSpPr>
        <p:spPr>
          <a:xfrm>
            <a:off x="5593279" y="4215740"/>
            <a:ext cx="6507678" cy="2642260"/>
          </a:xfrm>
          <a:prstGeom prst="rect">
            <a:avLst/>
          </a:prstGeom>
          <a:solidFill>
            <a:srgbClr val="00A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3643377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F269A-561A-AE9C-23C2-658561EBC6F0}"/>
              </a:ext>
            </a:extLst>
          </p:cNvPr>
          <p:cNvPicPr>
            <a:picLocks noChangeAspect="1"/>
          </p:cNvPicPr>
          <p:nvPr/>
        </p:nvPicPr>
        <p:blipFill>
          <a:blip r:embed="rId3"/>
          <a:stretch>
            <a:fillRect/>
          </a:stretch>
        </p:blipFill>
        <p:spPr>
          <a:xfrm>
            <a:off x="312134" y="1136696"/>
            <a:ext cx="11567732" cy="5216461"/>
          </a:xfrm>
          <a:prstGeom prst="rect">
            <a:avLst/>
          </a:prstGeom>
        </p:spPr>
      </p:pic>
    </p:spTree>
    <p:extLst>
      <p:ext uri="{BB962C8B-B14F-4D97-AF65-F5344CB8AC3E}">
        <p14:creationId xmlns:p14="http://schemas.microsoft.com/office/powerpoint/2010/main" val="1198464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61019-4EC0-1B52-6CBB-4930A4AB4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EBF313-4378-16F8-C02C-FB6098B8E8CE}"/>
              </a:ext>
            </a:extLst>
          </p:cNvPr>
          <p:cNvSpPr>
            <a:spLocks noGrp="1"/>
          </p:cNvSpPr>
          <p:nvPr>
            <p:ph type="title"/>
          </p:nvPr>
        </p:nvSpPr>
        <p:spPr>
          <a:xfrm>
            <a:off x="429491" y="548385"/>
            <a:ext cx="10515600" cy="1325563"/>
          </a:xfrm>
        </p:spPr>
        <p:txBody>
          <a:bodyPr>
            <a:normAutofit/>
          </a:bodyPr>
          <a:lstStyle/>
          <a:p>
            <a:r>
              <a:rPr lang="en-GB" sz="5400" dirty="0">
                <a:latin typeface="Termtem" panose="00000500000000000000" pitchFamily="50" charset="-34"/>
                <a:cs typeface="Termtem" panose="00000500000000000000" pitchFamily="50" charset="-34"/>
              </a:rPr>
              <a:t>Life years gained – an estimate so far… </a:t>
            </a:r>
          </a:p>
        </p:txBody>
      </p:sp>
      <p:sp>
        <p:nvSpPr>
          <p:cNvPr id="4" name="Arrow: Pentagon 3">
            <a:extLst>
              <a:ext uri="{FF2B5EF4-FFF2-40B4-BE49-F238E27FC236}">
                <a16:creationId xmlns:a16="http://schemas.microsoft.com/office/drawing/2014/main" id="{5DBF7116-8F69-BE51-DC15-4A74FB3753B4}"/>
              </a:ext>
            </a:extLst>
          </p:cNvPr>
          <p:cNvSpPr/>
          <p:nvPr/>
        </p:nvSpPr>
        <p:spPr>
          <a:xfrm>
            <a:off x="1099562" y="3615939"/>
            <a:ext cx="5288537" cy="655873"/>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rPr>
              <a:t>1,600 </a:t>
            </a:r>
            <a:r>
              <a:rPr kumimoji="0" lang="en-GB" sz="2400" b="0" i="0"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rPr>
              <a:t>lives saved</a:t>
            </a:r>
            <a:endParaRPr kumimoji="0" lang="en-GB" sz="2800" b="0" i="0"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endParaRPr>
          </a:p>
        </p:txBody>
      </p:sp>
      <p:sp>
        <p:nvSpPr>
          <p:cNvPr id="6" name="Arrow: Pentagon 5">
            <a:extLst>
              <a:ext uri="{FF2B5EF4-FFF2-40B4-BE49-F238E27FC236}">
                <a16:creationId xmlns:a16="http://schemas.microsoft.com/office/drawing/2014/main" id="{081E7150-0588-3292-2F6B-BE5829D9DF49}"/>
              </a:ext>
            </a:extLst>
          </p:cNvPr>
          <p:cNvSpPr/>
          <p:nvPr/>
        </p:nvSpPr>
        <p:spPr>
          <a:xfrm>
            <a:off x="1099563" y="2836574"/>
            <a:ext cx="5288537" cy="624482"/>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rPr>
              <a:t>800 </a:t>
            </a:r>
            <a:r>
              <a:rPr kumimoji="0" lang="en-GB" sz="2400" b="0" i="0"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rPr>
              <a:t>cancers diagnosed earlier</a:t>
            </a:r>
            <a:endParaRPr kumimoji="0" lang="en-GB" sz="2800" b="0" i="0"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endParaRPr>
          </a:p>
        </p:txBody>
      </p:sp>
      <p:sp>
        <p:nvSpPr>
          <p:cNvPr id="7" name="Arrow: Pentagon 6">
            <a:extLst>
              <a:ext uri="{FF2B5EF4-FFF2-40B4-BE49-F238E27FC236}">
                <a16:creationId xmlns:a16="http://schemas.microsoft.com/office/drawing/2014/main" id="{0F021B1F-A48A-A6C8-2CD5-9C40AEC18107}"/>
              </a:ext>
            </a:extLst>
          </p:cNvPr>
          <p:cNvSpPr/>
          <p:nvPr/>
        </p:nvSpPr>
        <p:spPr>
          <a:xfrm>
            <a:off x="1099562" y="4426695"/>
            <a:ext cx="5288537" cy="591871"/>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rPr>
              <a:t>600 </a:t>
            </a:r>
            <a:r>
              <a:rPr kumimoji="0" lang="en-GB" sz="2400" b="0" i="0"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rPr>
              <a:t>lives extended</a:t>
            </a:r>
            <a:endParaRPr kumimoji="0" lang="en-GB" sz="2800" b="0" i="0"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endParaRPr>
          </a:p>
        </p:txBody>
      </p:sp>
      <p:sp>
        <p:nvSpPr>
          <p:cNvPr id="8" name="Arrow: Pentagon 7">
            <a:extLst>
              <a:ext uri="{FF2B5EF4-FFF2-40B4-BE49-F238E27FC236}">
                <a16:creationId xmlns:a16="http://schemas.microsoft.com/office/drawing/2014/main" id="{9478D598-AD67-39A9-C476-E97B92BD361A}"/>
              </a:ext>
            </a:extLst>
          </p:cNvPr>
          <p:cNvSpPr/>
          <p:nvPr/>
        </p:nvSpPr>
        <p:spPr>
          <a:xfrm>
            <a:off x="1109179" y="2056975"/>
            <a:ext cx="5278921" cy="62471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rPr>
              <a:t>600 </a:t>
            </a:r>
            <a:r>
              <a:rPr kumimoji="0" lang="en-GB" sz="2400" b="0" i="0"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rPr>
              <a:t>cancers prevented</a:t>
            </a:r>
            <a:endParaRPr kumimoji="0" lang="en-GB" sz="2800" b="0" i="0"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endParaRPr>
          </a:p>
        </p:txBody>
      </p:sp>
      <p:sp>
        <p:nvSpPr>
          <p:cNvPr id="9" name="Oval 8">
            <a:extLst>
              <a:ext uri="{FF2B5EF4-FFF2-40B4-BE49-F238E27FC236}">
                <a16:creationId xmlns:a16="http://schemas.microsoft.com/office/drawing/2014/main" id="{DF4618FF-ACF0-0A0E-FD76-F459672A9F2A}"/>
              </a:ext>
            </a:extLst>
          </p:cNvPr>
          <p:cNvSpPr/>
          <p:nvPr/>
        </p:nvSpPr>
        <p:spPr>
          <a:xfrm>
            <a:off x="7029754" y="2062874"/>
            <a:ext cx="2796363" cy="279636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3C302E"/>
                </a:solidFill>
                <a:effectLst/>
                <a:uLnTx/>
                <a:uFillTx/>
                <a:latin typeface="Termtem" panose="00000500000000000000" pitchFamily="50" charset="-34"/>
                <a:ea typeface="+mn-ea"/>
                <a:cs typeface="Termtem" panose="00000500000000000000" pitchFamily="50" charset="-34"/>
              </a:rPr>
              <a:t>17,200</a:t>
            </a:r>
            <a:br>
              <a:rPr kumimoji="0" lang="en-GB" sz="3600" b="1" i="0" u="none" strike="noStrike" kern="1200" cap="none" spc="0" normalizeH="0" baseline="0" noProof="0" dirty="0">
                <a:ln>
                  <a:noFill/>
                </a:ln>
                <a:solidFill>
                  <a:srgbClr val="3C302E"/>
                </a:solidFill>
                <a:effectLst/>
                <a:uLnTx/>
                <a:uFillTx/>
                <a:latin typeface="Termtem" panose="00000500000000000000" pitchFamily="50" charset="-34"/>
                <a:ea typeface="+mn-ea"/>
                <a:cs typeface="Termtem" panose="00000500000000000000" pitchFamily="50" charset="-34"/>
              </a:rPr>
            </a:br>
            <a:r>
              <a:rPr kumimoji="0" lang="en-GB" sz="2800" b="0" i="0" u="none" strike="noStrike" kern="1200" cap="none" spc="0" normalizeH="0" baseline="0" noProof="0" dirty="0">
                <a:ln>
                  <a:noFill/>
                </a:ln>
                <a:solidFill>
                  <a:srgbClr val="3C302E"/>
                </a:solidFill>
                <a:effectLst/>
                <a:uLnTx/>
                <a:uFillTx/>
                <a:latin typeface="Termtem" panose="00000500000000000000" pitchFamily="50" charset="-34"/>
                <a:ea typeface="+mn-ea"/>
                <a:cs typeface="Termtem" panose="00000500000000000000" pitchFamily="50" charset="-34"/>
              </a:rPr>
              <a:t>life years gained</a:t>
            </a:r>
          </a:p>
        </p:txBody>
      </p:sp>
      <p:sp>
        <p:nvSpPr>
          <p:cNvPr id="11" name="TextBox 10">
            <a:extLst>
              <a:ext uri="{FF2B5EF4-FFF2-40B4-BE49-F238E27FC236}">
                <a16:creationId xmlns:a16="http://schemas.microsoft.com/office/drawing/2014/main" id="{AC787137-E8C3-64FE-20E7-FAEECB814A87}"/>
              </a:ext>
            </a:extLst>
          </p:cNvPr>
          <p:cNvSpPr txBox="1"/>
          <p:nvPr/>
        </p:nvSpPr>
        <p:spPr>
          <a:xfrm>
            <a:off x="1099562" y="6197063"/>
            <a:ext cx="609777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DC5"/>
                </a:solidFill>
                <a:effectLst/>
                <a:uLnTx/>
                <a:uFillTx/>
                <a:latin typeface="Termtem" panose="00000500000000000000" pitchFamily="50" charset="-34"/>
                <a:ea typeface="+mn-ea"/>
                <a:cs typeface="Termtem" panose="00000500000000000000" pitchFamily="50" charset="-34"/>
              </a:rPr>
              <a:t>Estimated impact from Awards </a:t>
            </a:r>
            <a:r>
              <a:rPr kumimoji="0" lang="en-GB" sz="1800" b="0" i="1" u="none" strike="noStrike" kern="1200" cap="none" spc="0" normalizeH="0" baseline="0" noProof="0" dirty="0">
                <a:ln>
                  <a:noFill/>
                </a:ln>
                <a:solidFill>
                  <a:srgbClr val="007DC5"/>
                </a:solidFill>
                <a:effectLst/>
                <a:uLnTx/>
                <a:uFillTx/>
                <a:latin typeface="Termtem" panose="00000500000000000000" pitchFamily="50" charset="-34"/>
                <a:ea typeface="+mn-ea"/>
                <a:cs typeface="Termtem" panose="00000500000000000000" pitchFamily="50" charset="-34"/>
              </a:rPr>
              <a:t>funded between 2015 and 31 March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DC5"/>
                </a:solidFill>
                <a:effectLst/>
                <a:uLnTx/>
                <a:uFillTx/>
                <a:latin typeface="Termtem" panose="00000500000000000000" pitchFamily="50" charset="-34"/>
                <a:ea typeface="+mn-ea"/>
                <a:cs typeface="Termtem" panose="00000500000000000000" pitchFamily="50" charset="-34"/>
              </a:rPr>
              <a:t>Figures rounded to nearest 100.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DC5"/>
              </a:solidFill>
              <a:effectLst/>
              <a:uLnTx/>
              <a:uFillTx/>
              <a:latin typeface="Helvetica"/>
              <a:ea typeface="+mn-ea"/>
              <a:cs typeface="+mn-cs"/>
            </a:endParaRPr>
          </a:p>
        </p:txBody>
      </p:sp>
      <p:pic>
        <p:nvPicPr>
          <p:cNvPr id="5" name="Picture 4" descr="A person and person smiling&#10;&#10;AI-generated content may be incorrect.">
            <a:extLst>
              <a:ext uri="{FF2B5EF4-FFF2-40B4-BE49-F238E27FC236}">
                <a16:creationId xmlns:a16="http://schemas.microsoft.com/office/drawing/2014/main" id="{56507001-B69B-BCAE-76BC-972AB46D6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753" y="1535102"/>
            <a:ext cx="2918191" cy="5191184"/>
          </a:xfrm>
          <a:prstGeom prst="rect">
            <a:avLst/>
          </a:prstGeom>
        </p:spPr>
      </p:pic>
    </p:spTree>
    <p:extLst>
      <p:ext uri="{BB962C8B-B14F-4D97-AF65-F5344CB8AC3E}">
        <p14:creationId xmlns:p14="http://schemas.microsoft.com/office/powerpoint/2010/main" val="1459061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4C05-FBD1-A50E-256E-003AFFAC5CA3}"/>
              </a:ext>
            </a:extLst>
          </p:cNvPr>
          <p:cNvSpPr>
            <a:spLocks noGrp="1"/>
          </p:cNvSpPr>
          <p:nvPr>
            <p:ph type="title"/>
          </p:nvPr>
        </p:nvSpPr>
        <p:spPr>
          <a:xfrm>
            <a:off x="838200" y="531379"/>
            <a:ext cx="10515600" cy="1325563"/>
          </a:xfrm>
        </p:spPr>
        <p:txBody>
          <a:bodyPr>
            <a:normAutofit/>
          </a:bodyPr>
          <a:lstStyle/>
          <a:p>
            <a:r>
              <a:rPr lang="en-GB" sz="5400" dirty="0">
                <a:latin typeface="Termtem" panose="00000500000000000000" pitchFamily="50" charset="-34"/>
                <a:cs typeface="Termtem" panose="00000500000000000000" pitchFamily="50" charset="-34"/>
              </a:rPr>
              <a:t>Award portfolio </a:t>
            </a:r>
            <a:r>
              <a:rPr lang="en-GB" sz="2200" i="1" dirty="0">
                <a:latin typeface="Termtem" panose="00000500000000000000" pitchFamily="50" charset="-34"/>
                <a:cs typeface="Termtem" panose="00000500000000000000" pitchFamily="50" charset="-34"/>
              </a:rPr>
              <a:t>funded between 2015 and 31 March 2025</a:t>
            </a:r>
            <a:endParaRPr lang="en-GB" sz="2200" dirty="0">
              <a:latin typeface="Termtem" panose="00000500000000000000" pitchFamily="50" charset="-34"/>
              <a:cs typeface="Termtem" panose="00000500000000000000" pitchFamily="50" charset="-34"/>
            </a:endParaRPr>
          </a:p>
        </p:txBody>
      </p:sp>
      <p:sp>
        <p:nvSpPr>
          <p:cNvPr id="5" name="TextBox 4">
            <a:extLst>
              <a:ext uri="{FF2B5EF4-FFF2-40B4-BE49-F238E27FC236}">
                <a16:creationId xmlns:a16="http://schemas.microsoft.com/office/drawing/2014/main" id="{D7BC1D57-E8A3-EAE3-36C5-1450F821BC17}"/>
              </a:ext>
            </a:extLst>
          </p:cNvPr>
          <p:cNvSpPr txBox="1"/>
          <p:nvPr/>
        </p:nvSpPr>
        <p:spPr>
          <a:xfrm>
            <a:off x="1687908" y="4927206"/>
            <a:ext cx="127310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a:ln>
                  <a:noFill/>
                </a:ln>
                <a:solidFill>
                  <a:srgbClr val="007DC5"/>
                </a:solidFill>
                <a:effectLst/>
                <a:uLnTx/>
                <a:uFillTx/>
                <a:latin typeface="Termtem" panose="00000500000000000000" pitchFamily="50" charset="-34"/>
                <a:ea typeface="+mn-ea"/>
                <a:cs typeface="Termtem" panose="00000500000000000000" pitchFamily="50" charset="-34"/>
              </a:rPr>
              <a:t>£91m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7DC5"/>
                </a:solidFill>
                <a:effectLst/>
                <a:uLnTx/>
                <a:uFillTx/>
                <a:latin typeface="Termtem" panose="00000500000000000000" pitchFamily="50" charset="-34"/>
                <a:ea typeface="+mn-ea"/>
                <a:cs typeface="Termtem" panose="00000500000000000000" pitchFamily="50" charset="-34"/>
              </a:rPr>
              <a:t>million</a:t>
            </a:r>
          </a:p>
        </p:txBody>
      </p:sp>
      <p:pic>
        <p:nvPicPr>
          <p:cNvPr id="6" name="Graphic 5" descr="Coins outline">
            <a:extLst>
              <a:ext uri="{FF2B5EF4-FFF2-40B4-BE49-F238E27FC236}">
                <a16:creationId xmlns:a16="http://schemas.microsoft.com/office/drawing/2014/main" id="{43E74DC7-4A42-B9A4-2546-DD58C724432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7527" y="4966913"/>
            <a:ext cx="914400" cy="914400"/>
          </a:xfrm>
          <a:prstGeom prst="rect">
            <a:avLst/>
          </a:prstGeom>
        </p:spPr>
      </p:pic>
      <p:sp>
        <p:nvSpPr>
          <p:cNvPr id="7" name="TextBox 6">
            <a:extLst>
              <a:ext uri="{FF2B5EF4-FFF2-40B4-BE49-F238E27FC236}">
                <a16:creationId xmlns:a16="http://schemas.microsoft.com/office/drawing/2014/main" id="{C6F04AE0-4F5C-BB07-F165-9F412809DBF6}"/>
              </a:ext>
            </a:extLst>
          </p:cNvPr>
          <p:cNvSpPr txBox="1"/>
          <p:nvPr/>
        </p:nvSpPr>
        <p:spPr>
          <a:xfrm>
            <a:off x="3052743" y="5222862"/>
            <a:ext cx="19431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D312E"/>
                </a:solidFill>
                <a:effectLst/>
                <a:uLnTx/>
                <a:uFillTx/>
                <a:latin typeface="Termtem" panose="00000500000000000000" pitchFamily="50" charset="-34"/>
                <a:ea typeface="+mn-ea"/>
                <a:cs typeface="Termtem" panose="00000500000000000000" pitchFamily="50" charset="-34"/>
              </a:rPr>
              <a:t>£91 million committed</a:t>
            </a:r>
            <a:br>
              <a:rPr kumimoji="0" lang="en-GB" sz="1800" b="1" i="0" u="none" strike="noStrike" kern="1200" cap="none" spc="0" normalizeH="0" baseline="0" noProof="0">
                <a:ln>
                  <a:noFill/>
                </a:ln>
                <a:solidFill>
                  <a:srgbClr val="3D312E"/>
                </a:solidFill>
                <a:effectLst/>
                <a:uLnTx/>
                <a:uFillTx/>
                <a:latin typeface="Termtem" panose="00000500000000000000" pitchFamily="50" charset="-34"/>
                <a:ea typeface="+mn-ea"/>
                <a:cs typeface="Termtem" panose="00000500000000000000" pitchFamily="50" charset="-34"/>
              </a:rPr>
            </a:br>
            <a:r>
              <a:rPr kumimoji="0" lang="en-GB" sz="1800" b="1" i="0" u="none" strike="noStrike" kern="1200" cap="none" spc="0" normalizeH="0" baseline="0" noProof="0">
                <a:ln>
                  <a:noFill/>
                </a:ln>
                <a:solidFill>
                  <a:srgbClr val="3D312E"/>
                </a:solidFill>
                <a:effectLst/>
                <a:uLnTx/>
                <a:uFillTx/>
                <a:latin typeface="Termtem" panose="00000500000000000000" pitchFamily="50" charset="-34"/>
                <a:ea typeface="+mn-ea"/>
                <a:cs typeface="Termtem" panose="00000500000000000000" pitchFamily="50" charset="-34"/>
              </a:rPr>
              <a:t>across 105 projects</a:t>
            </a:r>
          </a:p>
        </p:txBody>
      </p:sp>
      <p:sp>
        <p:nvSpPr>
          <p:cNvPr id="8" name="TextBox 7">
            <a:extLst>
              <a:ext uri="{FF2B5EF4-FFF2-40B4-BE49-F238E27FC236}">
                <a16:creationId xmlns:a16="http://schemas.microsoft.com/office/drawing/2014/main" id="{D5E0E55B-BFC2-CF5F-D8D7-90235FCF5272}"/>
              </a:ext>
            </a:extLst>
          </p:cNvPr>
          <p:cNvSpPr txBox="1"/>
          <p:nvPr/>
        </p:nvSpPr>
        <p:spPr>
          <a:xfrm>
            <a:off x="1430631" y="1572902"/>
            <a:ext cx="1955785"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a:ln>
                  <a:noFill/>
                </a:ln>
                <a:solidFill>
                  <a:srgbClr val="007DC5"/>
                </a:solidFill>
                <a:effectLst/>
                <a:uLnTx/>
                <a:uFillTx/>
                <a:latin typeface="Termtem" panose="00000500000000000000" pitchFamily="50" charset="-34"/>
                <a:ea typeface="+mn-ea"/>
                <a:cs typeface="Termtem" panose="00000500000000000000" pitchFamily="50" charset="-34"/>
              </a:rPr>
              <a:t>105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7DC5"/>
                </a:solidFill>
                <a:effectLst/>
                <a:uLnTx/>
                <a:uFillTx/>
                <a:latin typeface="Termtem" panose="00000500000000000000" pitchFamily="50" charset="-34"/>
                <a:ea typeface="+mn-ea"/>
                <a:cs typeface="Termtem" panose="00000500000000000000" pitchFamily="50" charset="-34"/>
              </a:rPr>
              <a:t>Projects</a:t>
            </a:r>
          </a:p>
        </p:txBody>
      </p:sp>
      <p:sp>
        <p:nvSpPr>
          <p:cNvPr id="9" name="TextBox 8">
            <a:extLst>
              <a:ext uri="{FF2B5EF4-FFF2-40B4-BE49-F238E27FC236}">
                <a16:creationId xmlns:a16="http://schemas.microsoft.com/office/drawing/2014/main" id="{F068753D-31E9-EE62-FD3D-F791EF8D281E}"/>
              </a:ext>
            </a:extLst>
          </p:cNvPr>
          <p:cNvSpPr txBox="1"/>
          <p:nvPr/>
        </p:nvSpPr>
        <p:spPr>
          <a:xfrm>
            <a:off x="2921562" y="1845799"/>
            <a:ext cx="2607368"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12E"/>
                </a:solidFill>
                <a:effectLst/>
                <a:uLnTx/>
                <a:uFillTx/>
                <a:latin typeface="Termtem" panose="00000500000000000000" pitchFamily="50" charset="-34"/>
                <a:ea typeface="+mn-ea"/>
                <a:cs typeface="Termtem" panose="00000500000000000000" pitchFamily="50" charset="-34"/>
              </a:rPr>
              <a:t>105 projects have been funded across Yorkshire, and beyond</a:t>
            </a:r>
          </a:p>
        </p:txBody>
      </p:sp>
      <p:pic>
        <p:nvPicPr>
          <p:cNvPr id="10" name="Picture 9">
            <a:extLst>
              <a:ext uri="{FF2B5EF4-FFF2-40B4-BE49-F238E27FC236}">
                <a16:creationId xmlns:a16="http://schemas.microsoft.com/office/drawing/2014/main" id="{74EEE870-3923-135E-F730-76C63E4FC9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
          <a:stretch/>
        </p:blipFill>
        <p:spPr>
          <a:xfrm>
            <a:off x="458667" y="1690292"/>
            <a:ext cx="827208" cy="927660"/>
          </a:xfrm>
          <a:prstGeom prst="rect">
            <a:avLst/>
          </a:prstGeom>
        </p:spPr>
      </p:pic>
      <p:sp>
        <p:nvSpPr>
          <p:cNvPr id="11" name="TextBox 10">
            <a:extLst>
              <a:ext uri="{FF2B5EF4-FFF2-40B4-BE49-F238E27FC236}">
                <a16:creationId xmlns:a16="http://schemas.microsoft.com/office/drawing/2014/main" id="{A2F8D1C0-5E04-9ADC-4E04-691BDB3BDA80}"/>
              </a:ext>
            </a:extLst>
          </p:cNvPr>
          <p:cNvSpPr txBox="1"/>
          <p:nvPr/>
        </p:nvSpPr>
        <p:spPr>
          <a:xfrm>
            <a:off x="7512773" y="1677623"/>
            <a:ext cx="1640193" cy="120032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dirty="0">
                <a:ln>
                  <a:noFill/>
                </a:ln>
                <a:solidFill>
                  <a:srgbClr val="007DC5"/>
                </a:solidFill>
                <a:effectLst/>
                <a:uLnTx/>
                <a:uFillTx/>
                <a:latin typeface="Termtem" panose="00000500000000000000" pitchFamily="50" charset="-34"/>
                <a:ea typeface="+mn-ea"/>
                <a:cs typeface="Termtem" panose="00000500000000000000" pitchFamily="50" charset="-34"/>
              </a:rPr>
              <a:t>289,000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DC5"/>
                </a:solidFill>
                <a:effectLst/>
                <a:uLnTx/>
                <a:uFillTx/>
                <a:latin typeface="Termtem" panose="00000500000000000000" pitchFamily="50" charset="-34"/>
                <a:ea typeface="+mn-ea"/>
                <a:cs typeface="Termtem" panose="00000500000000000000" pitchFamily="50" charset="-34"/>
              </a:rPr>
              <a:t>people</a:t>
            </a:r>
          </a:p>
        </p:txBody>
      </p:sp>
      <p:sp>
        <p:nvSpPr>
          <p:cNvPr id="12" name="TextBox 11">
            <a:extLst>
              <a:ext uri="{FF2B5EF4-FFF2-40B4-BE49-F238E27FC236}">
                <a16:creationId xmlns:a16="http://schemas.microsoft.com/office/drawing/2014/main" id="{60E43BE6-FB48-1CB3-938A-F583420EFEE1}"/>
              </a:ext>
            </a:extLst>
          </p:cNvPr>
          <p:cNvSpPr txBox="1"/>
          <p:nvPr/>
        </p:nvSpPr>
        <p:spPr>
          <a:xfrm>
            <a:off x="9439467" y="1845439"/>
            <a:ext cx="198002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a:ln>
                <a:noFill/>
              </a:ln>
              <a:solidFill>
                <a:srgbClr val="3C302E"/>
              </a:solidFill>
              <a:effectLst/>
              <a:uLnTx/>
              <a:uFillTx/>
              <a:latin typeface="Termtem" panose="00000500000000000000" pitchFamily="50" charset="-34"/>
              <a:ea typeface="+mn-ea"/>
              <a:cs typeface="Termtem" panose="00000500000000000000" pitchFamily="50" charset="-34"/>
            </a:endParaRPr>
          </a:p>
        </p:txBody>
      </p:sp>
      <p:sp>
        <p:nvSpPr>
          <p:cNvPr id="13" name="TextBox 12">
            <a:extLst>
              <a:ext uri="{FF2B5EF4-FFF2-40B4-BE49-F238E27FC236}">
                <a16:creationId xmlns:a16="http://schemas.microsoft.com/office/drawing/2014/main" id="{92A92D0E-9FCD-16E6-EB38-8DCF3BB6E020}"/>
              </a:ext>
            </a:extLst>
          </p:cNvPr>
          <p:cNvSpPr txBox="1"/>
          <p:nvPr/>
        </p:nvSpPr>
        <p:spPr>
          <a:xfrm>
            <a:off x="9250637" y="1872818"/>
            <a:ext cx="2669957"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D312E"/>
                </a:solidFill>
                <a:effectLst/>
                <a:uLnTx/>
                <a:uFillTx/>
                <a:latin typeface="Termtem" panose="00000500000000000000" pitchFamily="50" charset="-34"/>
                <a:ea typeface="+mn-ea"/>
                <a:cs typeface="Termtem" panose="00000500000000000000" pitchFamily="50" charset="-34"/>
              </a:rPr>
              <a:t>289,000 people have the opportunity to take part in the charity’s funded Awards</a:t>
            </a:r>
          </a:p>
        </p:txBody>
      </p:sp>
      <p:sp>
        <p:nvSpPr>
          <p:cNvPr id="14" name="TextBox 13">
            <a:extLst>
              <a:ext uri="{FF2B5EF4-FFF2-40B4-BE49-F238E27FC236}">
                <a16:creationId xmlns:a16="http://schemas.microsoft.com/office/drawing/2014/main" id="{46493184-7BC5-4DCF-D920-37FBBB9342A1}"/>
              </a:ext>
            </a:extLst>
          </p:cNvPr>
          <p:cNvSpPr txBox="1"/>
          <p:nvPr/>
        </p:nvSpPr>
        <p:spPr>
          <a:xfrm>
            <a:off x="7512860" y="3207916"/>
            <a:ext cx="1268296" cy="120032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a:ln>
                  <a:noFill/>
                </a:ln>
                <a:solidFill>
                  <a:srgbClr val="007DC5"/>
                </a:solidFill>
                <a:effectLst/>
                <a:uLnTx/>
                <a:uFillTx/>
                <a:latin typeface="Termtem" panose="00000500000000000000" pitchFamily="50" charset="-34"/>
                <a:ea typeface="+mn-ea"/>
                <a:cs typeface="Termtem" panose="00000500000000000000" pitchFamily="50" charset="-34"/>
              </a:rPr>
              <a:t>1,180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7DC5"/>
                </a:solidFill>
                <a:effectLst/>
                <a:uLnTx/>
                <a:uFillTx/>
                <a:latin typeface="Termtem" panose="00000500000000000000" pitchFamily="50" charset="-34"/>
                <a:ea typeface="+mn-ea"/>
                <a:cs typeface="Termtem" panose="00000500000000000000" pitchFamily="50" charset="-34"/>
              </a:rPr>
              <a:t>experts</a:t>
            </a:r>
          </a:p>
        </p:txBody>
      </p:sp>
      <p:sp>
        <p:nvSpPr>
          <p:cNvPr id="15" name="TextBox 14">
            <a:extLst>
              <a:ext uri="{FF2B5EF4-FFF2-40B4-BE49-F238E27FC236}">
                <a16:creationId xmlns:a16="http://schemas.microsoft.com/office/drawing/2014/main" id="{07E91A71-C867-7E29-828E-7E8CAC5AE48D}"/>
              </a:ext>
            </a:extLst>
          </p:cNvPr>
          <p:cNvSpPr txBox="1"/>
          <p:nvPr/>
        </p:nvSpPr>
        <p:spPr>
          <a:xfrm>
            <a:off x="9214342" y="3482601"/>
            <a:ext cx="2786272"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D312E"/>
                </a:solidFill>
                <a:effectLst/>
                <a:uLnTx/>
                <a:uFillTx/>
                <a:latin typeface="Termtem" panose="00000500000000000000" pitchFamily="50" charset="-34"/>
                <a:ea typeface="+mn-ea"/>
                <a:cs typeface="Termtem" panose="00000500000000000000" pitchFamily="50" charset="-34"/>
              </a:rPr>
              <a:t>1,180 researchers, experts and delivery staff involved in the charity’s funded Awards</a:t>
            </a:r>
          </a:p>
        </p:txBody>
      </p:sp>
      <p:pic>
        <p:nvPicPr>
          <p:cNvPr id="18" name="Graphic 17" descr="Group of people outline">
            <a:extLst>
              <a:ext uri="{FF2B5EF4-FFF2-40B4-BE49-F238E27FC236}">
                <a16:creationId xmlns:a16="http://schemas.microsoft.com/office/drawing/2014/main" id="{02ADE4CE-6731-1057-5229-79E26AC0F9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77017" y="1857712"/>
            <a:ext cx="914400" cy="914400"/>
          </a:xfrm>
          <a:prstGeom prst="rect">
            <a:avLst/>
          </a:prstGeom>
        </p:spPr>
      </p:pic>
      <p:pic>
        <p:nvPicPr>
          <p:cNvPr id="20" name="Graphic 19" descr="Group brainstorm outline">
            <a:extLst>
              <a:ext uri="{FF2B5EF4-FFF2-40B4-BE49-F238E27FC236}">
                <a16:creationId xmlns:a16="http://schemas.microsoft.com/office/drawing/2014/main" id="{09114D23-39E1-0ECF-2829-4EDF453E6E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42412" y="3376832"/>
            <a:ext cx="914400" cy="914400"/>
          </a:xfrm>
          <a:prstGeom prst="rect">
            <a:avLst/>
          </a:prstGeom>
        </p:spPr>
      </p:pic>
      <p:sp>
        <p:nvSpPr>
          <p:cNvPr id="21" name="TextBox 20">
            <a:extLst>
              <a:ext uri="{FF2B5EF4-FFF2-40B4-BE49-F238E27FC236}">
                <a16:creationId xmlns:a16="http://schemas.microsoft.com/office/drawing/2014/main" id="{77E55D90-431E-E19A-6D9D-233863FC5243}"/>
              </a:ext>
            </a:extLst>
          </p:cNvPr>
          <p:cNvSpPr txBox="1"/>
          <p:nvPr/>
        </p:nvSpPr>
        <p:spPr>
          <a:xfrm>
            <a:off x="1465304" y="3231818"/>
            <a:ext cx="1955785"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a:ln>
                  <a:noFill/>
                </a:ln>
                <a:solidFill>
                  <a:srgbClr val="007DC5"/>
                </a:solidFill>
                <a:effectLst/>
                <a:uLnTx/>
                <a:uFillTx/>
                <a:latin typeface="Termtem" panose="00000500000000000000" pitchFamily="50" charset="-34"/>
                <a:ea typeface="+mn-ea"/>
                <a:cs typeface="Termtem" panose="00000500000000000000" pitchFamily="50" charset="-34"/>
              </a:rPr>
              <a:t>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7DC5"/>
                </a:solidFill>
                <a:effectLst/>
                <a:uLnTx/>
                <a:uFillTx/>
                <a:latin typeface="Termtem" panose="00000500000000000000" pitchFamily="50" charset="-34"/>
                <a:ea typeface="+mn-ea"/>
                <a:cs typeface="Termtem" panose="00000500000000000000" pitchFamily="50" charset="-34"/>
              </a:rPr>
              <a:t>Clinical trials</a:t>
            </a:r>
          </a:p>
        </p:txBody>
      </p:sp>
      <p:sp>
        <p:nvSpPr>
          <p:cNvPr id="22" name="TextBox 21">
            <a:extLst>
              <a:ext uri="{FF2B5EF4-FFF2-40B4-BE49-F238E27FC236}">
                <a16:creationId xmlns:a16="http://schemas.microsoft.com/office/drawing/2014/main" id="{FF34C9EA-D61C-B16E-21D0-5DA4DB2E70A2}"/>
              </a:ext>
            </a:extLst>
          </p:cNvPr>
          <p:cNvSpPr txBox="1"/>
          <p:nvPr/>
        </p:nvSpPr>
        <p:spPr>
          <a:xfrm>
            <a:off x="2988133" y="3398390"/>
            <a:ext cx="223009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D312E"/>
                </a:solidFill>
                <a:effectLst/>
                <a:uLnTx/>
                <a:uFillTx/>
                <a:latin typeface="Termtem" panose="00000500000000000000" pitchFamily="50" charset="-34"/>
                <a:ea typeface="+mn-ea"/>
                <a:cs typeface="Termtem" panose="00000500000000000000" pitchFamily="50" charset="-34"/>
              </a:rPr>
              <a:t>including 44 clinical trials</a:t>
            </a:r>
          </a:p>
        </p:txBody>
      </p:sp>
      <p:pic>
        <p:nvPicPr>
          <p:cNvPr id="23" name="Graphic 22" descr="Microscope outline">
            <a:extLst>
              <a:ext uri="{FF2B5EF4-FFF2-40B4-BE49-F238E27FC236}">
                <a16:creationId xmlns:a16="http://schemas.microsoft.com/office/drawing/2014/main" id="{44A9D8BD-399F-68C4-E6BE-DFD42876E9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3939" y="3400291"/>
            <a:ext cx="914400" cy="914400"/>
          </a:xfrm>
          <a:prstGeom prst="rect">
            <a:avLst/>
          </a:prstGeom>
        </p:spPr>
      </p:pic>
      <p:sp>
        <p:nvSpPr>
          <p:cNvPr id="24" name="TextBox 23">
            <a:extLst>
              <a:ext uri="{FF2B5EF4-FFF2-40B4-BE49-F238E27FC236}">
                <a16:creationId xmlns:a16="http://schemas.microsoft.com/office/drawing/2014/main" id="{27F4FC22-F2B9-1F9B-7700-6E4126DE0127}"/>
              </a:ext>
            </a:extLst>
          </p:cNvPr>
          <p:cNvSpPr txBox="1"/>
          <p:nvPr/>
        </p:nvSpPr>
        <p:spPr>
          <a:xfrm>
            <a:off x="7522652" y="4875986"/>
            <a:ext cx="1760418" cy="120032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a:ln>
                  <a:noFill/>
                </a:ln>
                <a:solidFill>
                  <a:srgbClr val="007DC5"/>
                </a:solidFill>
                <a:effectLst/>
                <a:uLnTx/>
                <a:uFillTx/>
                <a:latin typeface="Termtem" panose="00000500000000000000" pitchFamily="50" charset="-34"/>
                <a:ea typeface="+mn-ea"/>
                <a:cs typeface="Termtem" panose="00000500000000000000" pitchFamily="50" charset="-34"/>
              </a:rPr>
              <a:t>710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7DC5"/>
                </a:solidFill>
                <a:effectLst/>
                <a:uLnTx/>
                <a:uFillTx/>
                <a:latin typeface="Termtem" panose="00000500000000000000" pitchFamily="50" charset="-34"/>
                <a:ea typeface="+mn-ea"/>
                <a:cs typeface="Termtem" panose="00000500000000000000" pitchFamily="50" charset="-34"/>
              </a:rPr>
              <a:t>PPI members</a:t>
            </a:r>
          </a:p>
        </p:txBody>
      </p:sp>
      <p:sp>
        <p:nvSpPr>
          <p:cNvPr id="25" name="TextBox 24">
            <a:extLst>
              <a:ext uri="{FF2B5EF4-FFF2-40B4-BE49-F238E27FC236}">
                <a16:creationId xmlns:a16="http://schemas.microsoft.com/office/drawing/2014/main" id="{E3578462-135B-8892-1551-3CD15FB91D73}"/>
              </a:ext>
            </a:extLst>
          </p:cNvPr>
          <p:cNvSpPr txBox="1"/>
          <p:nvPr/>
        </p:nvSpPr>
        <p:spPr>
          <a:xfrm>
            <a:off x="9272692" y="4978357"/>
            <a:ext cx="2527036"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12E"/>
                </a:solidFill>
                <a:effectLst/>
                <a:uLnTx/>
                <a:uFillTx/>
                <a:latin typeface="Termtem" panose="00000500000000000000" pitchFamily="50" charset="-34"/>
                <a:ea typeface="+mn-ea"/>
                <a:cs typeface="Termtem" panose="00000500000000000000" pitchFamily="50" charset="-34"/>
              </a:rPr>
              <a:t>710 patients and members of the public involved in the design and co-development of Awards</a:t>
            </a:r>
          </a:p>
        </p:txBody>
      </p:sp>
      <p:pic>
        <p:nvPicPr>
          <p:cNvPr id="26" name="Graphic 25" descr="Care outline">
            <a:extLst>
              <a:ext uri="{FF2B5EF4-FFF2-40B4-BE49-F238E27FC236}">
                <a16:creationId xmlns:a16="http://schemas.microsoft.com/office/drawing/2014/main" id="{BBE6D64C-5400-FC86-078B-01D514871C1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78913" y="5005624"/>
            <a:ext cx="914400" cy="914400"/>
          </a:xfrm>
          <a:prstGeom prst="rect">
            <a:avLst/>
          </a:prstGeom>
        </p:spPr>
      </p:pic>
      <p:sp>
        <p:nvSpPr>
          <p:cNvPr id="3" name="TextBox 2">
            <a:extLst>
              <a:ext uri="{FF2B5EF4-FFF2-40B4-BE49-F238E27FC236}">
                <a16:creationId xmlns:a16="http://schemas.microsoft.com/office/drawing/2014/main" id="{DB9357C9-0890-C9E9-DDE5-3C432C79FF78}"/>
              </a:ext>
            </a:extLst>
          </p:cNvPr>
          <p:cNvSpPr txBox="1"/>
          <p:nvPr/>
        </p:nvSpPr>
        <p:spPr>
          <a:xfrm>
            <a:off x="285750" y="6391275"/>
            <a:ext cx="3076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srgbClr val="007DC5"/>
                </a:solidFill>
                <a:effectLst/>
                <a:uLnTx/>
                <a:uFillTx/>
                <a:latin typeface="Termtem" panose="00000500000000000000" pitchFamily="50" charset="-34"/>
                <a:ea typeface="+mn-ea"/>
                <a:cs typeface="Termtem" panose="00000500000000000000" pitchFamily="50" charset="-34"/>
              </a:rPr>
              <a:t>Includes active and completed Awards</a:t>
            </a:r>
          </a:p>
        </p:txBody>
      </p:sp>
    </p:spTree>
    <p:extLst>
      <p:ext uri="{BB962C8B-B14F-4D97-AF65-F5344CB8AC3E}">
        <p14:creationId xmlns:p14="http://schemas.microsoft.com/office/powerpoint/2010/main" val="168104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P spid="11" grpId="0" animBg="1"/>
      <p:bldP spid="12" grpId="0" animBg="1"/>
      <p:bldP spid="13" grpId="0" animBg="1"/>
      <p:bldP spid="14" grpId="0" animBg="1"/>
      <p:bldP spid="15" grpId="0" animBg="1"/>
      <p:bldP spid="21" grpId="0" animBg="1"/>
      <p:bldP spid="22"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30D7-C8DD-4BDA-968A-1B8A99E6C3DC}"/>
              </a:ext>
            </a:extLst>
          </p:cNvPr>
          <p:cNvSpPr>
            <a:spLocks noGrp="1"/>
          </p:cNvSpPr>
          <p:nvPr>
            <p:ph type="ctrTitle"/>
          </p:nvPr>
        </p:nvSpPr>
        <p:spPr>
          <a:xfrm>
            <a:off x="1524000" y="733238"/>
            <a:ext cx="9144000" cy="2387600"/>
          </a:xfrm>
        </p:spPr>
        <p:txBody>
          <a:bodyPr/>
          <a:lstStyle/>
          <a:p>
            <a:r>
              <a:rPr lang="en-GB" dirty="0">
                <a:solidFill>
                  <a:schemeClr val="tx2"/>
                </a:solidFill>
              </a:rPr>
              <a:t>2026 Funding Round</a:t>
            </a:r>
          </a:p>
        </p:txBody>
      </p:sp>
      <p:sp>
        <p:nvSpPr>
          <p:cNvPr id="3" name="Subtitle 2">
            <a:extLst>
              <a:ext uri="{FF2B5EF4-FFF2-40B4-BE49-F238E27FC236}">
                <a16:creationId xmlns:a16="http://schemas.microsoft.com/office/drawing/2014/main" id="{C0C9D946-B7DD-DB85-2DFC-BB211730FACD}"/>
              </a:ext>
            </a:extLst>
          </p:cNvPr>
          <p:cNvSpPr>
            <a:spLocks noGrp="1"/>
          </p:cNvSpPr>
          <p:nvPr>
            <p:ph type="subTitle" idx="1"/>
          </p:nvPr>
        </p:nvSpPr>
        <p:spPr>
          <a:xfrm>
            <a:off x="1972322" y="3559829"/>
            <a:ext cx="8247356" cy="1655762"/>
          </a:xfrm>
        </p:spPr>
        <p:txBody>
          <a:bodyPr>
            <a:normAutofit/>
          </a:bodyPr>
          <a:lstStyle/>
          <a:p>
            <a:r>
              <a:rPr lang="en-GB" sz="4000" b="1" dirty="0">
                <a:solidFill>
                  <a:schemeClr val="tx1"/>
                </a:solidFill>
              </a:rPr>
              <a:t>100 Years of Pioneering Cancer Research in Yorkshire</a:t>
            </a:r>
          </a:p>
        </p:txBody>
      </p:sp>
      <p:pic>
        <p:nvPicPr>
          <p:cNvPr id="4" name="Picture 3">
            <a:extLst>
              <a:ext uri="{FF2B5EF4-FFF2-40B4-BE49-F238E27FC236}">
                <a16:creationId xmlns:a16="http://schemas.microsoft.com/office/drawing/2014/main" id="{50AF1752-39E1-5DC2-2C7E-61D4B73DF5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42" r="5748"/>
          <a:stretch>
            <a:fillRect/>
          </a:stretch>
        </p:blipFill>
        <p:spPr bwMode="auto">
          <a:xfrm>
            <a:off x="8605381" y="1"/>
            <a:ext cx="3325388" cy="1743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50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2DB37-4FE3-CE8F-EC69-8FC6DC570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23C664-4231-E097-3753-CD585DF687E1}"/>
              </a:ext>
            </a:extLst>
          </p:cNvPr>
          <p:cNvSpPr>
            <a:spLocks noGrp="1"/>
          </p:cNvSpPr>
          <p:nvPr>
            <p:ph type="title"/>
          </p:nvPr>
        </p:nvSpPr>
        <p:spPr/>
        <p:txBody>
          <a:bodyPr/>
          <a:lstStyle/>
          <a:p>
            <a:r>
              <a:rPr lang="en-GB" dirty="0"/>
              <a:t>2026 Funding Round</a:t>
            </a:r>
          </a:p>
        </p:txBody>
      </p:sp>
      <p:sp>
        <p:nvSpPr>
          <p:cNvPr id="3" name="TextBox 2">
            <a:extLst>
              <a:ext uri="{FF2B5EF4-FFF2-40B4-BE49-F238E27FC236}">
                <a16:creationId xmlns:a16="http://schemas.microsoft.com/office/drawing/2014/main" id="{0F44E417-94B0-AA02-3609-D6FCF0295622}"/>
              </a:ext>
            </a:extLst>
          </p:cNvPr>
          <p:cNvSpPr txBox="1"/>
          <p:nvPr/>
        </p:nvSpPr>
        <p:spPr>
          <a:xfrm>
            <a:off x="1762760" y="4216399"/>
            <a:ext cx="86664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7DC5"/>
                </a:solidFill>
                <a:effectLst/>
                <a:uLnTx/>
                <a:uFillTx/>
                <a:latin typeface="Helvetica"/>
                <a:ea typeface="+mn-ea"/>
                <a:cs typeface="+mn-cs"/>
              </a:rPr>
              <a:t>‘Clinical trials and other well-designed studies’</a:t>
            </a:r>
          </a:p>
        </p:txBody>
      </p:sp>
      <p:sp>
        <p:nvSpPr>
          <p:cNvPr id="9" name="Rounded Rectangle 2">
            <a:extLst>
              <a:ext uri="{FF2B5EF4-FFF2-40B4-BE49-F238E27FC236}">
                <a16:creationId xmlns:a16="http://schemas.microsoft.com/office/drawing/2014/main" id="{8E4DFDB2-B140-FDD7-9259-C50E6B8C7EC8}"/>
              </a:ext>
            </a:extLst>
          </p:cNvPr>
          <p:cNvSpPr/>
          <p:nvPr/>
        </p:nvSpPr>
        <p:spPr>
          <a:xfrm>
            <a:off x="874816" y="1897277"/>
            <a:ext cx="2292862" cy="93440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Prevent cancer</a:t>
            </a:r>
          </a:p>
        </p:txBody>
      </p:sp>
      <p:sp>
        <p:nvSpPr>
          <p:cNvPr id="10" name="Rounded Rectangle 3">
            <a:extLst>
              <a:ext uri="{FF2B5EF4-FFF2-40B4-BE49-F238E27FC236}">
                <a16:creationId xmlns:a16="http://schemas.microsoft.com/office/drawing/2014/main" id="{36230D78-95FB-01D0-DEA2-1449D651BC27}"/>
              </a:ext>
            </a:extLst>
          </p:cNvPr>
          <p:cNvSpPr/>
          <p:nvPr/>
        </p:nvSpPr>
        <p:spPr>
          <a:xfrm>
            <a:off x="3167678" y="1897277"/>
            <a:ext cx="2494313" cy="93440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Diagnose more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cancers earlier</a:t>
            </a:r>
          </a:p>
        </p:txBody>
      </p:sp>
      <p:sp>
        <p:nvSpPr>
          <p:cNvPr id="11" name="Rounded Rectangle 4">
            <a:extLst>
              <a:ext uri="{FF2B5EF4-FFF2-40B4-BE49-F238E27FC236}">
                <a16:creationId xmlns:a16="http://schemas.microsoft.com/office/drawing/2014/main" id="{52ECE106-8827-DAA8-D1FB-1B4FAED117BC}"/>
              </a:ext>
            </a:extLst>
          </p:cNvPr>
          <p:cNvSpPr/>
          <p:nvPr/>
        </p:nvSpPr>
        <p:spPr>
          <a:xfrm>
            <a:off x="5687461" y="1897277"/>
            <a:ext cx="2651049" cy="93440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Improve treatments</a:t>
            </a:r>
          </a:p>
        </p:txBody>
      </p:sp>
      <p:sp>
        <p:nvSpPr>
          <p:cNvPr id="12" name="Rounded Rectangle 4">
            <a:extLst>
              <a:ext uri="{FF2B5EF4-FFF2-40B4-BE49-F238E27FC236}">
                <a16:creationId xmlns:a16="http://schemas.microsoft.com/office/drawing/2014/main" id="{1AE82D60-18B1-8E8E-8DB5-0F8511299ABC}"/>
              </a:ext>
            </a:extLst>
          </p:cNvPr>
          <p:cNvSpPr/>
          <p:nvPr/>
        </p:nvSpPr>
        <p:spPr>
          <a:xfrm>
            <a:off x="8363980" y="1897277"/>
            <a:ext cx="2651049" cy="934402"/>
          </a:xfrm>
          <a:prstGeom prst="roundRect">
            <a:avLst/>
          </a:prstGeom>
          <a:solidFill>
            <a:srgbClr val="C93C7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Cancer related health inequalities</a:t>
            </a:r>
          </a:p>
        </p:txBody>
      </p:sp>
    </p:spTree>
    <p:extLst>
      <p:ext uri="{BB962C8B-B14F-4D97-AF65-F5344CB8AC3E}">
        <p14:creationId xmlns:p14="http://schemas.microsoft.com/office/powerpoint/2010/main" val="1266164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69D3-E02D-9468-322C-EB19414A370B}"/>
              </a:ext>
            </a:extLst>
          </p:cNvPr>
          <p:cNvSpPr>
            <a:spLocks noGrp="1"/>
          </p:cNvSpPr>
          <p:nvPr>
            <p:ph type="title"/>
          </p:nvPr>
        </p:nvSpPr>
        <p:spPr/>
        <p:txBody>
          <a:bodyPr/>
          <a:lstStyle/>
          <a:p>
            <a:r>
              <a:rPr lang="en-GB" dirty="0"/>
              <a:t>2026 Funding Round</a:t>
            </a:r>
          </a:p>
        </p:txBody>
      </p:sp>
      <p:sp>
        <p:nvSpPr>
          <p:cNvPr id="4" name="Rounded Rectangle 2">
            <a:extLst>
              <a:ext uri="{FF2B5EF4-FFF2-40B4-BE49-F238E27FC236}">
                <a16:creationId xmlns:a16="http://schemas.microsoft.com/office/drawing/2014/main" id="{685F59E9-D043-A3D6-D6DE-4E63E2E41A58}"/>
              </a:ext>
            </a:extLst>
          </p:cNvPr>
          <p:cNvSpPr/>
          <p:nvPr/>
        </p:nvSpPr>
        <p:spPr>
          <a:xfrm>
            <a:off x="636328" y="1640313"/>
            <a:ext cx="2633868" cy="93440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Prevent cancer</a:t>
            </a:r>
          </a:p>
        </p:txBody>
      </p:sp>
      <p:sp>
        <p:nvSpPr>
          <p:cNvPr id="5" name="Rounded Rectangle 3">
            <a:extLst>
              <a:ext uri="{FF2B5EF4-FFF2-40B4-BE49-F238E27FC236}">
                <a16:creationId xmlns:a16="http://schemas.microsoft.com/office/drawing/2014/main" id="{BA37FE05-95F0-DD82-DCA5-0E85DAE48878}"/>
              </a:ext>
            </a:extLst>
          </p:cNvPr>
          <p:cNvSpPr/>
          <p:nvPr/>
        </p:nvSpPr>
        <p:spPr>
          <a:xfrm>
            <a:off x="3270196" y="1665501"/>
            <a:ext cx="2633868" cy="934403"/>
          </a:xfrm>
          <a:prstGeom prst="roundRect">
            <a:avLst/>
          </a:prstGeom>
          <a:solidFill>
            <a:schemeClr val="tx2">
              <a:lumMod val="40000"/>
              <a:lumOff val="60000"/>
            </a:schemeClr>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Diagnose more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cancers earlier</a:t>
            </a:r>
          </a:p>
        </p:txBody>
      </p:sp>
      <p:sp>
        <p:nvSpPr>
          <p:cNvPr id="6" name="Rounded Rectangle 4">
            <a:extLst>
              <a:ext uri="{FF2B5EF4-FFF2-40B4-BE49-F238E27FC236}">
                <a16:creationId xmlns:a16="http://schemas.microsoft.com/office/drawing/2014/main" id="{407A021C-7B32-BE78-F206-790D2643485B}"/>
              </a:ext>
            </a:extLst>
          </p:cNvPr>
          <p:cNvSpPr/>
          <p:nvPr/>
        </p:nvSpPr>
        <p:spPr>
          <a:xfrm>
            <a:off x="5907158" y="1640313"/>
            <a:ext cx="2723321" cy="934403"/>
          </a:xfrm>
          <a:prstGeom prst="roundRect">
            <a:avLst/>
          </a:prstGeom>
          <a:solidFill>
            <a:schemeClr val="tx2">
              <a:lumMod val="40000"/>
              <a:lumOff val="60000"/>
            </a:schemeClr>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Improve treatments</a:t>
            </a:r>
          </a:p>
        </p:txBody>
      </p:sp>
      <p:sp>
        <p:nvSpPr>
          <p:cNvPr id="7" name="TextBox 6">
            <a:extLst>
              <a:ext uri="{FF2B5EF4-FFF2-40B4-BE49-F238E27FC236}">
                <a16:creationId xmlns:a16="http://schemas.microsoft.com/office/drawing/2014/main" id="{9D9FB512-D07A-EA53-82B2-FB923D68EFE0}"/>
              </a:ext>
            </a:extLst>
          </p:cNvPr>
          <p:cNvSpPr txBox="1"/>
          <p:nvPr/>
        </p:nvSpPr>
        <p:spPr>
          <a:xfrm>
            <a:off x="636328" y="2991064"/>
            <a:ext cx="10377653" cy="13388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
                <a:srgbClr val="080808"/>
              </a:buClr>
              <a:buSzTx/>
              <a:buFontTx/>
              <a:buNone/>
              <a:tabLst/>
              <a:defRPr/>
            </a:pPr>
            <a:r>
              <a:rPr kumimoji="0" lang="en-GB" sz="2800" b="1" i="0" u="none" strike="noStrike" kern="1200" cap="none" spc="0" normalizeH="0" baseline="0" noProof="0" dirty="0">
                <a:ln>
                  <a:noFill/>
                </a:ln>
                <a:solidFill>
                  <a:srgbClr val="F58220"/>
                </a:solidFill>
                <a:effectLst/>
                <a:uLnTx/>
                <a:uFillTx/>
                <a:latin typeface="Helvetica"/>
                <a:ea typeface="+mn-ea"/>
                <a:cs typeface="+mn-cs"/>
              </a:rPr>
              <a:t>Reducing the risk of developing cancer</a:t>
            </a:r>
          </a:p>
          <a:p>
            <a:pPr marL="342900" marR="0" lvl="0" indent="-342900" algn="just" defTabSz="914400" rtl="0" eaLnBrk="1" fontAlgn="auto" latinLnBrk="0" hangingPunct="1">
              <a:lnSpc>
                <a:spcPct val="100000"/>
              </a:lnSpc>
              <a:spcBef>
                <a:spcPts val="600"/>
              </a:spcBef>
              <a:spcAft>
                <a:spcPts val="0"/>
              </a:spcAft>
              <a:buClr>
                <a:srgbClr val="080808"/>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3D312E"/>
                </a:solidFill>
                <a:effectLst/>
                <a:uLnTx/>
                <a:uFillTx/>
                <a:latin typeface="Helvetica" panose="020B0604020202020204" pitchFamily="34" charset="0"/>
                <a:ea typeface="+mn-ea"/>
                <a:cs typeface="+mn-cs"/>
              </a:rPr>
              <a:t>e.g. interventions that address behavioural, lifestyle and environmental factors to reduce the risk of cancer</a:t>
            </a:r>
          </a:p>
        </p:txBody>
      </p:sp>
      <p:sp>
        <p:nvSpPr>
          <p:cNvPr id="8" name="Rounded Rectangle 4">
            <a:extLst>
              <a:ext uri="{FF2B5EF4-FFF2-40B4-BE49-F238E27FC236}">
                <a16:creationId xmlns:a16="http://schemas.microsoft.com/office/drawing/2014/main" id="{C42E5D0B-03FF-A004-BC8C-996382C08CE2}"/>
              </a:ext>
            </a:extLst>
          </p:cNvPr>
          <p:cNvSpPr/>
          <p:nvPr/>
        </p:nvSpPr>
        <p:spPr>
          <a:xfrm>
            <a:off x="8632026" y="1640313"/>
            <a:ext cx="2723321" cy="934403"/>
          </a:xfrm>
          <a:prstGeom prst="roundRect">
            <a:avLst/>
          </a:prstGeom>
          <a:solidFill>
            <a:schemeClr val="tx2">
              <a:lumMod val="40000"/>
              <a:lumOff val="60000"/>
            </a:schemeClr>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Cancer related health inequalities</a:t>
            </a:r>
          </a:p>
        </p:txBody>
      </p:sp>
    </p:spTree>
    <p:extLst>
      <p:ext uri="{BB962C8B-B14F-4D97-AF65-F5344CB8AC3E}">
        <p14:creationId xmlns:p14="http://schemas.microsoft.com/office/powerpoint/2010/main" val="1189345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E15C29-4A93-16DC-A77D-40D30C920D03}"/>
              </a:ext>
            </a:extLst>
          </p:cNvPr>
          <p:cNvSpPr>
            <a:spLocks noGrp="1"/>
          </p:cNvSpPr>
          <p:nvPr>
            <p:ph type="title"/>
          </p:nvPr>
        </p:nvSpPr>
        <p:spPr>
          <a:xfrm>
            <a:off x="838200" y="120196"/>
            <a:ext cx="10515600" cy="1325563"/>
          </a:xfrm>
        </p:spPr>
        <p:txBody>
          <a:bodyPr/>
          <a:lstStyle/>
          <a:p>
            <a:r>
              <a:rPr lang="en-GB" dirty="0"/>
              <a:t>2026 Funding Round</a:t>
            </a:r>
          </a:p>
        </p:txBody>
      </p:sp>
      <p:sp>
        <p:nvSpPr>
          <p:cNvPr id="5" name="TextBox 4">
            <a:extLst>
              <a:ext uri="{FF2B5EF4-FFF2-40B4-BE49-F238E27FC236}">
                <a16:creationId xmlns:a16="http://schemas.microsoft.com/office/drawing/2014/main" id="{9A40BF18-1965-C09C-8064-4AC655A1C4E5}"/>
              </a:ext>
            </a:extLst>
          </p:cNvPr>
          <p:cNvSpPr txBox="1"/>
          <p:nvPr/>
        </p:nvSpPr>
        <p:spPr>
          <a:xfrm>
            <a:off x="621437" y="2657510"/>
            <a:ext cx="11355063" cy="206210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080808"/>
              </a:buClr>
              <a:buSzTx/>
              <a:buFontTx/>
              <a:buNone/>
              <a:tabLst/>
              <a:defRPr/>
            </a:pPr>
            <a:r>
              <a:rPr kumimoji="0" lang="en-GB" sz="2800" b="1" i="0" u="none" strike="noStrike" kern="1200" cap="none" spc="0" normalizeH="0" baseline="0" noProof="0" dirty="0">
                <a:ln>
                  <a:noFill/>
                </a:ln>
                <a:solidFill>
                  <a:srgbClr val="9ACA3C"/>
                </a:solidFill>
                <a:effectLst/>
                <a:uLnTx/>
                <a:uFillTx/>
                <a:latin typeface="Helvetica"/>
                <a:ea typeface="Source Sans Pro" panose="020B0503030403020204" pitchFamily="34" charset="0"/>
                <a:cs typeface="+mn-cs"/>
              </a:rPr>
              <a:t>Early diagnosis and cancer screening</a:t>
            </a:r>
            <a:endParaRPr kumimoji="0" lang="en-GB" sz="2800" b="0" i="0" u="none" strike="noStrike" kern="1200" cap="none" spc="0" normalizeH="0" baseline="0" noProof="0" dirty="0">
              <a:ln>
                <a:noFill/>
              </a:ln>
              <a:solidFill>
                <a:srgbClr val="9ACA3C"/>
              </a:solidFill>
              <a:effectLst/>
              <a:uLnTx/>
              <a:uFillTx/>
              <a:latin typeface="Helvetica"/>
              <a:ea typeface="Source Sans Pro" panose="020B0503030403020204" pitchFamily="34" charset="0"/>
              <a:cs typeface="+mn-cs"/>
            </a:endParaRPr>
          </a:p>
          <a:p>
            <a:pPr marL="342900" marR="0" lvl="0" indent="-342900" algn="just" defTabSz="914400" rtl="0" eaLnBrk="1" fontAlgn="auto" latinLnBrk="0" hangingPunct="1">
              <a:lnSpc>
                <a:spcPct val="100000"/>
              </a:lnSpc>
              <a:spcBef>
                <a:spcPts val="600"/>
              </a:spcBef>
              <a:spcAft>
                <a:spcPts val="0"/>
              </a:spcAft>
              <a:buClr>
                <a:srgbClr val="08080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3C302E"/>
                </a:solidFill>
                <a:effectLst/>
                <a:uLnTx/>
                <a:uFillTx/>
                <a:latin typeface="Helvetica"/>
                <a:ea typeface="Source Sans Pro"/>
                <a:cs typeface="+mn-cs"/>
              </a:rPr>
              <a:t>Improve current cancer screening techniques</a:t>
            </a:r>
          </a:p>
          <a:p>
            <a:pPr marL="342900" marR="0" lvl="0" indent="-342900" algn="just" defTabSz="914400" rtl="0" eaLnBrk="1" fontAlgn="auto" latinLnBrk="0" hangingPunct="1">
              <a:lnSpc>
                <a:spcPct val="100000"/>
              </a:lnSpc>
              <a:spcBef>
                <a:spcPts val="600"/>
              </a:spcBef>
              <a:spcAft>
                <a:spcPts val="0"/>
              </a:spcAft>
              <a:buClr>
                <a:srgbClr val="08080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3C302E"/>
                </a:solidFill>
                <a:effectLst/>
                <a:uLnTx/>
                <a:uFillTx/>
                <a:latin typeface="Helvetica"/>
                <a:ea typeface="Source Sans Pro"/>
                <a:cs typeface="+mn-cs"/>
              </a:rPr>
              <a:t>New screening programmes</a:t>
            </a:r>
          </a:p>
          <a:p>
            <a:pPr marL="342900" marR="0" lvl="0" indent="-342900" algn="just" defTabSz="914400" rtl="0" eaLnBrk="1" fontAlgn="auto" latinLnBrk="0" hangingPunct="1">
              <a:lnSpc>
                <a:spcPct val="100000"/>
              </a:lnSpc>
              <a:spcBef>
                <a:spcPts val="600"/>
              </a:spcBef>
              <a:spcAft>
                <a:spcPts val="0"/>
              </a:spcAft>
              <a:buClr>
                <a:srgbClr val="08080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3C302E"/>
                </a:solidFill>
                <a:effectLst/>
                <a:uLnTx/>
                <a:uFillTx/>
                <a:latin typeface="Helvetica"/>
                <a:ea typeface="Source Sans Pro"/>
                <a:cs typeface="Helvetica"/>
              </a:rPr>
              <a:t>Reducing the time to diagnosis</a:t>
            </a:r>
          </a:p>
          <a:p>
            <a:pPr marL="342900" marR="0" lvl="0" indent="-342900" algn="just" defTabSz="914400" rtl="0" eaLnBrk="1" fontAlgn="auto" latinLnBrk="0" hangingPunct="1">
              <a:lnSpc>
                <a:spcPct val="100000"/>
              </a:lnSpc>
              <a:spcBef>
                <a:spcPts val="600"/>
              </a:spcBef>
              <a:spcAft>
                <a:spcPts val="0"/>
              </a:spcAft>
              <a:buClr>
                <a:srgbClr val="08080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3C302E"/>
              </a:solidFill>
              <a:effectLst/>
              <a:uLnTx/>
              <a:uFillTx/>
              <a:latin typeface="Helvetica"/>
              <a:ea typeface="Source Sans Pro"/>
              <a:cs typeface="+mn-cs"/>
            </a:endParaRPr>
          </a:p>
        </p:txBody>
      </p:sp>
      <p:sp>
        <p:nvSpPr>
          <p:cNvPr id="6" name="Rounded Rectangle 2">
            <a:extLst>
              <a:ext uri="{FF2B5EF4-FFF2-40B4-BE49-F238E27FC236}">
                <a16:creationId xmlns:a16="http://schemas.microsoft.com/office/drawing/2014/main" id="{21D07A67-1C21-CC44-03BA-DA96FE4D0085}"/>
              </a:ext>
            </a:extLst>
          </p:cNvPr>
          <p:cNvSpPr/>
          <p:nvPr/>
        </p:nvSpPr>
        <p:spPr>
          <a:xfrm>
            <a:off x="543341" y="1331949"/>
            <a:ext cx="2633868" cy="934403"/>
          </a:xfrm>
          <a:prstGeom prst="roundRect">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Prevent cancer</a:t>
            </a:r>
          </a:p>
        </p:txBody>
      </p:sp>
      <p:sp>
        <p:nvSpPr>
          <p:cNvPr id="7" name="Rounded Rectangle 3">
            <a:extLst>
              <a:ext uri="{FF2B5EF4-FFF2-40B4-BE49-F238E27FC236}">
                <a16:creationId xmlns:a16="http://schemas.microsoft.com/office/drawing/2014/main" id="{48A16903-F3F8-2A6D-B811-0051942F84FB}"/>
              </a:ext>
            </a:extLst>
          </p:cNvPr>
          <p:cNvSpPr/>
          <p:nvPr/>
        </p:nvSpPr>
        <p:spPr>
          <a:xfrm>
            <a:off x="3074506" y="1331949"/>
            <a:ext cx="2633868" cy="934403"/>
          </a:xfrm>
          <a:prstGeom prst="roundRect">
            <a:avLst/>
          </a:prstGeom>
          <a:solidFill>
            <a:srgbClr val="9ACA3C"/>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Diagnose more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cancers earlier</a:t>
            </a:r>
          </a:p>
        </p:txBody>
      </p:sp>
      <p:sp>
        <p:nvSpPr>
          <p:cNvPr id="8" name="Rounded Rectangle 4">
            <a:extLst>
              <a:ext uri="{FF2B5EF4-FFF2-40B4-BE49-F238E27FC236}">
                <a16:creationId xmlns:a16="http://schemas.microsoft.com/office/drawing/2014/main" id="{E56F0383-A276-C7EF-1EFF-907B28005FBD}"/>
              </a:ext>
            </a:extLst>
          </p:cNvPr>
          <p:cNvSpPr/>
          <p:nvPr/>
        </p:nvSpPr>
        <p:spPr>
          <a:xfrm>
            <a:off x="5708374" y="1331948"/>
            <a:ext cx="2723321" cy="934403"/>
          </a:xfrm>
          <a:prstGeom prst="roundRect">
            <a:avLst/>
          </a:prstGeom>
          <a:solidFill>
            <a:schemeClr val="bg2">
              <a:lumMod val="75000"/>
            </a:schemeClr>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Improve treatments</a:t>
            </a:r>
          </a:p>
        </p:txBody>
      </p:sp>
      <p:sp>
        <p:nvSpPr>
          <p:cNvPr id="9" name="Rounded Rectangle 4">
            <a:extLst>
              <a:ext uri="{FF2B5EF4-FFF2-40B4-BE49-F238E27FC236}">
                <a16:creationId xmlns:a16="http://schemas.microsoft.com/office/drawing/2014/main" id="{9E84CB86-4279-FFD4-65BB-C6A54C7B22B3}"/>
              </a:ext>
            </a:extLst>
          </p:cNvPr>
          <p:cNvSpPr/>
          <p:nvPr/>
        </p:nvSpPr>
        <p:spPr>
          <a:xfrm>
            <a:off x="8431695" y="1331947"/>
            <a:ext cx="2723321" cy="934403"/>
          </a:xfrm>
          <a:prstGeom prst="roundRect">
            <a:avLst/>
          </a:prstGeom>
          <a:solidFill>
            <a:schemeClr val="bg2">
              <a:lumMod val="75000"/>
            </a:schemeClr>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Cancer related health inequalities</a:t>
            </a:r>
          </a:p>
        </p:txBody>
      </p:sp>
      <p:sp>
        <p:nvSpPr>
          <p:cNvPr id="3" name="TextBox 2">
            <a:extLst>
              <a:ext uri="{FF2B5EF4-FFF2-40B4-BE49-F238E27FC236}">
                <a16:creationId xmlns:a16="http://schemas.microsoft.com/office/drawing/2014/main" id="{EE807F9D-0ED2-2849-EBD0-C895018A168C}"/>
              </a:ext>
            </a:extLst>
          </p:cNvPr>
          <p:cNvSpPr txBox="1"/>
          <p:nvPr/>
        </p:nvSpPr>
        <p:spPr>
          <a:xfrm>
            <a:off x="543341" y="5223477"/>
            <a:ext cx="988292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7DC5"/>
                </a:solidFill>
                <a:effectLst/>
                <a:uLnTx/>
                <a:uFillTx/>
                <a:latin typeface="Aptos" panose="020B0004020202020204" pitchFamily="34" charset="0"/>
                <a:ea typeface="Aptos" panose="020B0004020202020204" pitchFamily="34" charset="0"/>
                <a:cs typeface="Helvetica" panose="020B0604020202020204" pitchFamily="34" charset="0"/>
              </a:rPr>
              <a:t>New tests must be sufficiently developed to change the course of the care pathway for participants in the study</a:t>
            </a:r>
            <a:endParaRPr kumimoji="0" lang="en-GB" sz="2800" b="0" i="1" u="none" strike="noStrike" kern="1200" cap="none" spc="0" normalizeH="0" baseline="0" noProof="0" dirty="0">
              <a:ln>
                <a:noFill/>
              </a:ln>
              <a:solidFill>
                <a:srgbClr val="007DC5"/>
              </a:solidFill>
              <a:effectLst/>
              <a:uLnTx/>
              <a:uFillTx/>
              <a:latin typeface="Helvetica"/>
              <a:ea typeface="+mn-ea"/>
              <a:cs typeface="+mn-cs"/>
            </a:endParaRPr>
          </a:p>
        </p:txBody>
      </p:sp>
    </p:spTree>
    <p:extLst>
      <p:ext uri="{BB962C8B-B14F-4D97-AF65-F5344CB8AC3E}">
        <p14:creationId xmlns:p14="http://schemas.microsoft.com/office/powerpoint/2010/main" val="1503737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30CA691-39D3-1647-C767-4A38CB89105A}"/>
              </a:ext>
            </a:extLst>
          </p:cNvPr>
          <p:cNvGraphicFramePr>
            <a:graphicFrameLocks noGrp="1"/>
          </p:cNvGraphicFramePr>
          <p:nvPr>
            <p:extLst>
              <p:ext uri="{D42A27DB-BD31-4B8C-83A1-F6EECF244321}">
                <p14:modId xmlns:p14="http://schemas.microsoft.com/office/powerpoint/2010/main" val="3266116381"/>
              </p:ext>
            </p:extLst>
          </p:nvPr>
        </p:nvGraphicFramePr>
        <p:xfrm>
          <a:off x="485503" y="885706"/>
          <a:ext cx="10769300" cy="5373795"/>
        </p:xfrm>
        <a:graphic>
          <a:graphicData uri="http://schemas.openxmlformats.org/drawingml/2006/table">
            <a:tbl>
              <a:tblPr firstRow="1" firstCol="1" bandRow="1">
                <a:tableStyleId>{5940675A-B579-460E-94D1-54222C63F5DA}</a:tableStyleId>
              </a:tblPr>
              <a:tblGrid>
                <a:gridCol w="1514377">
                  <a:extLst>
                    <a:ext uri="{9D8B030D-6E8A-4147-A177-3AD203B41FA5}">
                      <a16:colId xmlns:a16="http://schemas.microsoft.com/office/drawing/2014/main" val="3149915731"/>
                    </a:ext>
                  </a:extLst>
                </a:gridCol>
                <a:gridCol w="4532316">
                  <a:extLst>
                    <a:ext uri="{9D8B030D-6E8A-4147-A177-3AD203B41FA5}">
                      <a16:colId xmlns:a16="http://schemas.microsoft.com/office/drawing/2014/main" val="3409252724"/>
                    </a:ext>
                  </a:extLst>
                </a:gridCol>
                <a:gridCol w="4722607">
                  <a:extLst>
                    <a:ext uri="{9D8B030D-6E8A-4147-A177-3AD203B41FA5}">
                      <a16:colId xmlns:a16="http://schemas.microsoft.com/office/drawing/2014/main" val="1844383317"/>
                    </a:ext>
                  </a:extLst>
                </a:gridCol>
              </a:tblGrid>
              <a:tr h="544365">
                <a:tc>
                  <a:txBody>
                    <a:bodyPr/>
                    <a:lstStyle/>
                    <a:p>
                      <a:pPr>
                        <a:lnSpc>
                          <a:spcPct val="107000"/>
                        </a:lnSpc>
                        <a:spcAft>
                          <a:spcPts val="800"/>
                        </a:spcAft>
                      </a:pPr>
                      <a:r>
                        <a:rPr lang="en-GB" sz="1800" dirty="0">
                          <a:effectLst/>
                        </a:rPr>
                        <a:t>11.30-11.35</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tc>
                  <a:txBody>
                    <a:bodyPr/>
                    <a:lstStyle/>
                    <a:p>
                      <a:pPr>
                        <a:lnSpc>
                          <a:spcPct val="107000"/>
                        </a:lnSpc>
                        <a:spcAft>
                          <a:spcPts val="800"/>
                        </a:spcAft>
                      </a:pPr>
                      <a:r>
                        <a:rPr lang="en-GB" sz="1800" dirty="0">
                          <a:effectLst/>
                        </a:rPr>
                        <a:t>Welcome</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tc>
                  <a:txBody>
                    <a:bodyPr/>
                    <a:lstStyle/>
                    <a:p>
                      <a:pPr>
                        <a:lnSpc>
                          <a:spcPct val="107000"/>
                        </a:lnSpc>
                        <a:spcAft>
                          <a:spcPts val="0"/>
                        </a:spcAft>
                      </a:pPr>
                      <a:r>
                        <a:rPr lang="en-GB" sz="1800" b="1" dirty="0">
                          <a:effectLst/>
                        </a:rPr>
                        <a:t>Professor Paul Hatton </a:t>
                      </a:r>
                    </a:p>
                    <a:p>
                      <a:pPr>
                        <a:lnSpc>
                          <a:spcPct val="107000"/>
                        </a:lnSpc>
                        <a:spcAft>
                          <a:spcPts val="0"/>
                        </a:spcAft>
                      </a:pPr>
                      <a:r>
                        <a:rPr lang="en-GB" sz="1800" dirty="0">
                          <a:effectLst/>
                        </a:rPr>
                        <a:t>Faculty Director for Research and Innovation (Health)</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extLst>
                  <a:ext uri="{0D108BD9-81ED-4DB2-BD59-A6C34878D82A}">
                    <a16:rowId xmlns:a16="http://schemas.microsoft.com/office/drawing/2014/main" val="1958458838"/>
                  </a:ext>
                </a:extLst>
              </a:tr>
              <a:tr h="1899419">
                <a:tc>
                  <a:txBody>
                    <a:bodyPr/>
                    <a:lstStyle/>
                    <a:p>
                      <a:pPr>
                        <a:lnSpc>
                          <a:spcPct val="107000"/>
                        </a:lnSpc>
                        <a:spcAft>
                          <a:spcPts val="800"/>
                        </a:spcAft>
                      </a:pPr>
                      <a:r>
                        <a:rPr lang="en-GB" sz="1800">
                          <a:effectLst/>
                        </a:rPr>
                        <a:t>11.35-11.50</a:t>
                      </a:r>
                      <a:endParaRPr lang="en-GB" sz="1800">
                        <a:effectLst/>
                        <a:latin typeface="+mn-lt"/>
                        <a:ea typeface="DengXian" panose="02010600030101010101" pitchFamily="2" charset="-122"/>
                        <a:cs typeface="Arial" panose="020B0604020202020204" pitchFamily="34" charset="0"/>
                      </a:endParaRPr>
                    </a:p>
                  </a:txBody>
                  <a:tcPr marL="55564" marR="55564" marT="55564" marB="55564"/>
                </a:tc>
                <a:tc>
                  <a:txBody>
                    <a:bodyPr/>
                    <a:lstStyle/>
                    <a:p>
                      <a:pPr>
                        <a:lnSpc>
                          <a:spcPct val="107000"/>
                        </a:lnSpc>
                        <a:spcAft>
                          <a:spcPts val="800"/>
                        </a:spcAft>
                      </a:pPr>
                      <a:r>
                        <a:rPr lang="en-GB" sz="1800" dirty="0">
                          <a:effectLst/>
                        </a:rPr>
                        <a:t>Background </a:t>
                      </a:r>
                    </a:p>
                    <a:p>
                      <a:pPr>
                        <a:lnSpc>
                          <a:spcPct val="107000"/>
                        </a:lnSpc>
                        <a:spcAft>
                          <a:spcPts val="800"/>
                        </a:spcAft>
                      </a:pPr>
                      <a:r>
                        <a:rPr lang="en-GB" sz="1800" dirty="0">
                          <a:effectLst/>
                        </a:rPr>
                        <a:t> </a:t>
                      </a:r>
                    </a:p>
                    <a:p>
                      <a:pPr>
                        <a:lnSpc>
                          <a:spcPct val="107000"/>
                        </a:lnSpc>
                        <a:spcAft>
                          <a:spcPts val="800"/>
                        </a:spcAft>
                      </a:pPr>
                      <a:r>
                        <a:rPr lang="en-GB" sz="1800" dirty="0">
                          <a:effectLst/>
                        </a:rPr>
                        <a:t>Yorkshire Cancer Research Strategy and Yorkshire Cancer Research More Life To Live Scheme </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tc>
                  <a:txBody>
                    <a:bodyPr/>
                    <a:lstStyle/>
                    <a:p>
                      <a:pPr>
                        <a:lnSpc>
                          <a:spcPct val="107000"/>
                        </a:lnSpc>
                        <a:spcAft>
                          <a:spcPts val="0"/>
                        </a:spcAft>
                      </a:pPr>
                      <a:r>
                        <a:rPr lang="en-GB" sz="1800" b="1" dirty="0">
                          <a:effectLst/>
                        </a:rPr>
                        <a:t>Stuart Griffiths</a:t>
                      </a:r>
                    </a:p>
                    <a:p>
                      <a:pPr>
                        <a:lnSpc>
                          <a:spcPct val="107000"/>
                        </a:lnSpc>
                        <a:spcAft>
                          <a:spcPts val="0"/>
                        </a:spcAft>
                      </a:pPr>
                      <a:r>
                        <a:rPr lang="en-GB" sz="1800" dirty="0">
                          <a:effectLst/>
                        </a:rPr>
                        <a:t>Director of Research, Services and Policy</a:t>
                      </a:r>
                    </a:p>
                    <a:p>
                      <a:pPr>
                        <a:lnSpc>
                          <a:spcPct val="107000"/>
                        </a:lnSpc>
                        <a:spcAft>
                          <a:spcPts val="0"/>
                        </a:spcAft>
                      </a:pPr>
                      <a:r>
                        <a:rPr lang="en-GB" sz="1800" dirty="0">
                          <a:effectLst/>
                        </a:rPr>
                        <a:t>Yorkshire Cancer Research</a:t>
                      </a:r>
                    </a:p>
                    <a:p>
                      <a:pPr>
                        <a:lnSpc>
                          <a:spcPct val="107000"/>
                        </a:lnSpc>
                        <a:spcAft>
                          <a:spcPts val="0"/>
                        </a:spcAft>
                      </a:pPr>
                      <a:r>
                        <a:rPr lang="en-GB" sz="1800" dirty="0">
                          <a:effectLst/>
                        </a:rPr>
                        <a:t> </a:t>
                      </a:r>
                    </a:p>
                    <a:p>
                      <a:pPr>
                        <a:lnSpc>
                          <a:spcPct val="107000"/>
                        </a:lnSpc>
                        <a:spcAft>
                          <a:spcPts val="0"/>
                        </a:spcAft>
                      </a:pPr>
                      <a:r>
                        <a:rPr lang="en-GB" sz="1800" b="1" dirty="0">
                          <a:effectLst/>
                        </a:rPr>
                        <a:t>Vicky </a:t>
                      </a:r>
                      <a:r>
                        <a:rPr lang="en-GB" sz="1800" b="1" dirty="0" err="1">
                          <a:effectLst/>
                        </a:rPr>
                        <a:t>Napp</a:t>
                      </a:r>
                      <a:endParaRPr lang="en-GB" sz="1800" b="1" dirty="0">
                        <a:effectLst/>
                      </a:endParaRPr>
                    </a:p>
                    <a:p>
                      <a:pPr>
                        <a:lnSpc>
                          <a:spcPct val="107000"/>
                        </a:lnSpc>
                        <a:spcAft>
                          <a:spcPts val="0"/>
                        </a:spcAft>
                      </a:pPr>
                      <a:r>
                        <a:rPr lang="en-GB" sz="1800" dirty="0">
                          <a:effectLst/>
                        </a:rPr>
                        <a:t>Head of Research and Clinical Trials </a:t>
                      </a:r>
                    </a:p>
                    <a:p>
                      <a:pPr>
                        <a:lnSpc>
                          <a:spcPct val="107000"/>
                        </a:lnSpc>
                        <a:spcAft>
                          <a:spcPts val="0"/>
                        </a:spcAft>
                      </a:pPr>
                      <a:r>
                        <a:rPr lang="en-GB" sz="1800" dirty="0">
                          <a:effectLst/>
                        </a:rPr>
                        <a:t>Yorkshire Cancer Research</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extLst>
                  <a:ext uri="{0D108BD9-81ED-4DB2-BD59-A6C34878D82A}">
                    <a16:rowId xmlns:a16="http://schemas.microsoft.com/office/drawing/2014/main" val="1411092757"/>
                  </a:ext>
                </a:extLst>
              </a:tr>
              <a:tr h="774282">
                <a:tc>
                  <a:txBody>
                    <a:bodyPr/>
                    <a:lstStyle/>
                    <a:p>
                      <a:pPr>
                        <a:lnSpc>
                          <a:spcPct val="107000"/>
                        </a:lnSpc>
                        <a:spcAft>
                          <a:spcPts val="800"/>
                        </a:spcAft>
                      </a:pPr>
                      <a:r>
                        <a:rPr lang="en-GB" sz="1800" dirty="0">
                          <a:effectLst/>
                        </a:rPr>
                        <a:t>11.50-12.05</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tc>
                  <a:txBody>
                    <a:bodyPr/>
                    <a:lstStyle/>
                    <a:p>
                      <a:pPr>
                        <a:lnSpc>
                          <a:spcPct val="107000"/>
                        </a:lnSpc>
                        <a:spcAft>
                          <a:spcPts val="800"/>
                        </a:spcAft>
                      </a:pPr>
                      <a:r>
                        <a:rPr lang="en-GB" sz="1800" dirty="0">
                          <a:effectLst/>
                        </a:rPr>
                        <a:t>Yorkshire Cancer Research Sheffield Pioneers Scheme and </a:t>
                      </a:r>
                      <a:r>
                        <a:rPr lang="en-GB" sz="1800" dirty="0" err="1">
                          <a:effectLst/>
                        </a:rPr>
                        <a:t>UoS</a:t>
                      </a:r>
                      <a:r>
                        <a:rPr lang="en-GB" sz="1800" dirty="0">
                          <a:effectLst/>
                        </a:rPr>
                        <a:t> Strategy</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tc>
                  <a:txBody>
                    <a:bodyPr/>
                    <a:lstStyle/>
                    <a:p>
                      <a:pPr>
                        <a:lnSpc>
                          <a:spcPct val="107000"/>
                        </a:lnSpc>
                        <a:spcAft>
                          <a:spcPts val="0"/>
                        </a:spcAft>
                      </a:pPr>
                      <a:r>
                        <a:rPr lang="en-GB" sz="1800" b="1" dirty="0">
                          <a:effectLst/>
                        </a:rPr>
                        <a:t>Zoe Lingard </a:t>
                      </a:r>
                    </a:p>
                    <a:p>
                      <a:pPr>
                        <a:lnSpc>
                          <a:spcPct val="107000"/>
                        </a:lnSpc>
                        <a:spcAft>
                          <a:spcPts val="0"/>
                        </a:spcAft>
                      </a:pPr>
                      <a:r>
                        <a:rPr lang="en-GB" sz="1800" dirty="0">
                          <a:effectLst/>
                        </a:rPr>
                        <a:t>Cancer Research Growth Manager</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extLst>
                  <a:ext uri="{0D108BD9-81ED-4DB2-BD59-A6C34878D82A}">
                    <a16:rowId xmlns:a16="http://schemas.microsoft.com/office/drawing/2014/main" val="440523387"/>
                  </a:ext>
                </a:extLst>
              </a:tr>
              <a:tr h="561077">
                <a:tc>
                  <a:txBody>
                    <a:bodyPr/>
                    <a:lstStyle/>
                    <a:p>
                      <a:pPr>
                        <a:lnSpc>
                          <a:spcPct val="107000"/>
                        </a:lnSpc>
                        <a:spcAft>
                          <a:spcPts val="800"/>
                        </a:spcAft>
                      </a:pPr>
                      <a:r>
                        <a:rPr lang="en-GB" sz="1800" dirty="0">
                          <a:effectLst/>
                        </a:rPr>
                        <a:t>12.05-12.15</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tc>
                  <a:txBody>
                    <a:bodyPr/>
                    <a:lstStyle/>
                    <a:p>
                      <a:pPr>
                        <a:lnSpc>
                          <a:spcPct val="107000"/>
                        </a:lnSpc>
                        <a:spcAft>
                          <a:spcPts val="800"/>
                        </a:spcAft>
                      </a:pPr>
                      <a:r>
                        <a:rPr lang="en-GB" sz="1800" dirty="0">
                          <a:effectLst/>
                        </a:rPr>
                        <a:t>Previous applicant</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tc>
                  <a:txBody>
                    <a:bodyPr/>
                    <a:lstStyle/>
                    <a:p>
                      <a:pPr>
                        <a:lnSpc>
                          <a:spcPct val="107000"/>
                        </a:lnSpc>
                        <a:spcAft>
                          <a:spcPts val="0"/>
                        </a:spcAft>
                      </a:pPr>
                      <a:r>
                        <a:rPr lang="en-GB" sz="1800" b="1" dirty="0">
                          <a:effectLst/>
                        </a:rPr>
                        <a:t>Sarah Hargreaves</a:t>
                      </a:r>
                    </a:p>
                    <a:p>
                      <a:pPr>
                        <a:lnSpc>
                          <a:spcPct val="107000"/>
                        </a:lnSpc>
                        <a:spcAft>
                          <a:spcPts val="0"/>
                        </a:spcAft>
                      </a:pPr>
                      <a:r>
                        <a:rPr lang="en-GB" sz="1800" b="0" dirty="0">
                          <a:effectLst/>
                          <a:latin typeface="+mn-lt"/>
                          <a:ea typeface="DengXian" panose="02010600030101010101" pitchFamily="2" charset="-122"/>
                          <a:cs typeface="Arial" panose="020B0604020202020204" pitchFamily="34" charset="0"/>
                        </a:rPr>
                        <a:t>Transition Fellowship (Round 3)</a:t>
                      </a:r>
                    </a:p>
                  </a:txBody>
                  <a:tcPr marL="55564" marR="55564" marT="55564" marB="55564"/>
                </a:tc>
                <a:extLst>
                  <a:ext uri="{0D108BD9-81ED-4DB2-BD59-A6C34878D82A}">
                    <a16:rowId xmlns:a16="http://schemas.microsoft.com/office/drawing/2014/main" val="1655339317"/>
                  </a:ext>
                </a:extLst>
              </a:tr>
              <a:tr h="273355">
                <a:tc>
                  <a:txBody>
                    <a:bodyPr/>
                    <a:lstStyle/>
                    <a:p>
                      <a:pPr>
                        <a:lnSpc>
                          <a:spcPct val="107000"/>
                        </a:lnSpc>
                        <a:spcAft>
                          <a:spcPts val="800"/>
                        </a:spcAft>
                      </a:pPr>
                      <a:r>
                        <a:rPr lang="en-GB" sz="1800" dirty="0">
                          <a:effectLst/>
                        </a:rPr>
                        <a:t>12.15- 12.30</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tc>
                  <a:txBody>
                    <a:bodyPr/>
                    <a:lstStyle/>
                    <a:p>
                      <a:pPr>
                        <a:lnSpc>
                          <a:spcPct val="107000"/>
                        </a:lnSpc>
                        <a:spcAft>
                          <a:spcPts val="800"/>
                        </a:spcAft>
                      </a:pPr>
                      <a:r>
                        <a:rPr lang="en-GB" sz="1800" dirty="0">
                          <a:effectLst/>
                        </a:rPr>
                        <a:t>Q&amp;A</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tc>
                  <a:txBody>
                    <a:bodyPr/>
                    <a:lstStyle/>
                    <a:p>
                      <a:pPr>
                        <a:lnSpc>
                          <a:spcPct val="107000"/>
                        </a:lnSpc>
                        <a:spcAft>
                          <a:spcPts val="800"/>
                        </a:spcAft>
                      </a:pPr>
                      <a:r>
                        <a:rPr lang="en-GB" sz="1800" dirty="0">
                          <a:effectLst/>
                        </a:rPr>
                        <a:t> </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extLst>
                  <a:ext uri="{0D108BD9-81ED-4DB2-BD59-A6C34878D82A}">
                    <a16:rowId xmlns:a16="http://schemas.microsoft.com/office/drawing/2014/main" val="2971621129"/>
                  </a:ext>
                </a:extLst>
              </a:tr>
              <a:tr h="273355">
                <a:tc>
                  <a:txBody>
                    <a:bodyPr/>
                    <a:lstStyle/>
                    <a:p>
                      <a:pPr>
                        <a:lnSpc>
                          <a:spcPct val="107000"/>
                        </a:lnSpc>
                        <a:spcAft>
                          <a:spcPts val="800"/>
                        </a:spcAft>
                      </a:pPr>
                      <a:r>
                        <a:rPr lang="en-GB" sz="1800" dirty="0">
                          <a:effectLst/>
                        </a:rPr>
                        <a:t>12.30-13.30</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tc>
                  <a:txBody>
                    <a:bodyPr/>
                    <a:lstStyle/>
                    <a:p>
                      <a:pPr>
                        <a:lnSpc>
                          <a:spcPct val="107000"/>
                        </a:lnSpc>
                        <a:spcAft>
                          <a:spcPts val="800"/>
                        </a:spcAft>
                      </a:pPr>
                      <a:r>
                        <a:rPr lang="en-GB" sz="1800" dirty="0">
                          <a:effectLst/>
                        </a:rPr>
                        <a:t>Networking lunch</a:t>
                      </a:r>
                      <a:endParaRPr lang="en-GB" sz="1800" dirty="0">
                        <a:effectLst/>
                        <a:latin typeface="+mn-lt"/>
                        <a:ea typeface="DengXian" panose="02010600030101010101" pitchFamily="2" charset="-122"/>
                        <a:cs typeface="Arial" panose="020B0604020202020204" pitchFamily="34" charset="0"/>
                      </a:endParaRPr>
                    </a:p>
                  </a:txBody>
                  <a:tcPr marL="55564" marR="55564" marT="55564" marB="55564"/>
                </a:tc>
                <a:tc>
                  <a:txBody>
                    <a:bodyPr/>
                    <a:lstStyle/>
                    <a:p>
                      <a:pPr>
                        <a:lnSpc>
                          <a:spcPct val="107000"/>
                        </a:lnSpc>
                      </a:pPr>
                      <a:endParaRPr lang="en-GB" sz="1800" dirty="0">
                        <a:effectLst/>
                        <a:latin typeface="+mn-lt"/>
                        <a:cs typeface="Arial" panose="020B0604020202020204" pitchFamily="34" charset="0"/>
                      </a:endParaRPr>
                    </a:p>
                  </a:txBody>
                  <a:tcPr marL="55564" marR="55564" marT="55564" marB="55564"/>
                </a:tc>
                <a:extLst>
                  <a:ext uri="{0D108BD9-81ED-4DB2-BD59-A6C34878D82A}">
                    <a16:rowId xmlns:a16="http://schemas.microsoft.com/office/drawing/2014/main" val="3309184336"/>
                  </a:ext>
                </a:extLst>
              </a:tr>
            </a:tbl>
          </a:graphicData>
        </a:graphic>
      </p:graphicFrame>
      <p:sp>
        <p:nvSpPr>
          <p:cNvPr id="4" name="Title 1">
            <a:extLst>
              <a:ext uri="{FF2B5EF4-FFF2-40B4-BE49-F238E27FC236}">
                <a16:creationId xmlns:a16="http://schemas.microsoft.com/office/drawing/2014/main" id="{E8EC979D-6547-5C66-D81D-FB9AAD87152E}"/>
              </a:ext>
            </a:extLst>
          </p:cNvPr>
          <p:cNvSpPr txBox="1">
            <a:spLocks/>
          </p:cNvSpPr>
          <p:nvPr/>
        </p:nvSpPr>
        <p:spPr>
          <a:xfrm>
            <a:off x="0" y="-1673"/>
            <a:ext cx="12192000" cy="720000"/>
          </a:xfrm>
          <a:prstGeom prst="rect">
            <a:avLst/>
          </a:prstGeom>
          <a:solidFill>
            <a:schemeClr val="tx1">
              <a:lumMod val="75000"/>
              <a:lumOff val="2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2425"/>
            <a:r>
              <a:rPr lang="en-GB" sz="3700" b="1" dirty="0">
                <a:solidFill>
                  <a:srgbClr val="FFFFFF"/>
                </a:solidFill>
                <a:effectLst/>
                <a:latin typeface="+mn-lt"/>
                <a:ea typeface="Times New Roman" panose="02020603050405020304" pitchFamily="18" charset="0"/>
                <a:cs typeface="Times New Roman" panose="02020603050405020304" pitchFamily="18" charset="0"/>
              </a:rPr>
              <a:t>Agenda</a:t>
            </a:r>
            <a:endParaRPr lang="en-GB" sz="3700" b="1" dirty="0">
              <a:ln>
                <a:solidFill>
                  <a:schemeClr val="tx2"/>
                </a:solidFill>
              </a:ln>
              <a:solidFill>
                <a:srgbClr val="FFFFFF"/>
              </a:solidFill>
              <a:latin typeface="+mn-lt"/>
            </a:endParaRPr>
          </a:p>
        </p:txBody>
      </p:sp>
    </p:spTree>
    <p:extLst>
      <p:ext uri="{BB962C8B-B14F-4D97-AF65-F5344CB8AC3E}">
        <p14:creationId xmlns:p14="http://schemas.microsoft.com/office/powerpoint/2010/main" val="2682830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731824-80F6-100B-B788-2FDF5E2CC90A}"/>
              </a:ext>
            </a:extLst>
          </p:cNvPr>
          <p:cNvSpPr>
            <a:spLocks noGrp="1"/>
          </p:cNvSpPr>
          <p:nvPr>
            <p:ph type="title"/>
          </p:nvPr>
        </p:nvSpPr>
        <p:spPr>
          <a:xfrm>
            <a:off x="838200" y="138339"/>
            <a:ext cx="10515600" cy="1325563"/>
          </a:xfrm>
        </p:spPr>
        <p:txBody>
          <a:bodyPr/>
          <a:lstStyle/>
          <a:p>
            <a:r>
              <a:rPr lang="en-GB" dirty="0"/>
              <a:t>2026 Funding Round</a:t>
            </a:r>
          </a:p>
        </p:txBody>
      </p:sp>
      <p:sp>
        <p:nvSpPr>
          <p:cNvPr id="5" name="TextBox 4">
            <a:extLst>
              <a:ext uri="{FF2B5EF4-FFF2-40B4-BE49-F238E27FC236}">
                <a16:creationId xmlns:a16="http://schemas.microsoft.com/office/drawing/2014/main" id="{1BDC4627-D643-E14B-C874-8B0811B84A1C}"/>
              </a:ext>
            </a:extLst>
          </p:cNvPr>
          <p:cNvSpPr txBox="1"/>
          <p:nvPr/>
        </p:nvSpPr>
        <p:spPr>
          <a:xfrm>
            <a:off x="588067" y="2657512"/>
            <a:ext cx="11129222" cy="144655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AAD3"/>
                </a:solidFill>
                <a:effectLst/>
                <a:uLnTx/>
                <a:uFillTx/>
                <a:latin typeface="Helvetica"/>
                <a:ea typeface="Source Sans Pro" panose="020B0503030403020204" pitchFamily="34" charset="0"/>
                <a:cs typeface="+mn-cs"/>
              </a:rPr>
              <a:t>Improving treatments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C302E"/>
                </a:solidFill>
                <a:effectLst/>
                <a:uLnTx/>
                <a:uFillTx/>
                <a:latin typeface="Helvetica"/>
                <a:ea typeface="Source Sans Pro" panose="020B0503030403020204" pitchFamily="34" charset="0"/>
                <a:cs typeface="+mn-cs"/>
              </a:rPr>
              <a:t>New treatments, or improving current treatments, to save or extend lives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C302E"/>
                </a:solidFill>
                <a:effectLst/>
                <a:uLnTx/>
                <a:uFillTx/>
                <a:latin typeface="Helvetica"/>
                <a:ea typeface="Source Sans Pro" panose="020B0503030403020204" pitchFamily="34" charset="0"/>
                <a:cs typeface="+mn-cs"/>
              </a:rPr>
              <a:t>Physical activity interventions following a cancer diagnosis are viewed as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7DC5"/>
              </a:solidFill>
              <a:effectLst/>
              <a:uLnTx/>
              <a:uFillTx/>
              <a:latin typeface="Helvetica"/>
              <a:ea typeface="Source Sans Pro"/>
              <a:cs typeface="Helvetica"/>
            </a:endParaRPr>
          </a:p>
        </p:txBody>
      </p:sp>
      <p:sp>
        <p:nvSpPr>
          <p:cNvPr id="6" name="Rounded Rectangle 2">
            <a:extLst>
              <a:ext uri="{FF2B5EF4-FFF2-40B4-BE49-F238E27FC236}">
                <a16:creationId xmlns:a16="http://schemas.microsoft.com/office/drawing/2014/main" id="{6F1B35CA-3E6C-2AA9-F80C-08BB32C63098}"/>
              </a:ext>
            </a:extLst>
          </p:cNvPr>
          <p:cNvSpPr/>
          <p:nvPr/>
        </p:nvSpPr>
        <p:spPr>
          <a:xfrm>
            <a:off x="588067" y="1331949"/>
            <a:ext cx="2633868" cy="934403"/>
          </a:xfrm>
          <a:prstGeom prst="roundRect">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Prevent cancer</a:t>
            </a:r>
          </a:p>
        </p:txBody>
      </p:sp>
      <p:sp>
        <p:nvSpPr>
          <p:cNvPr id="7" name="Rounded Rectangle 3">
            <a:extLst>
              <a:ext uri="{FF2B5EF4-FFF2-40B4-BE49-F238E27FC236}">
                <a16:creationId xmlns:a16="http://schemas.microsoft.com/office/drawing/2014/main" id="{1D011974-E37F-1811-9C1B-CF06B3D0ECCB}"/>
              </a:ext>
            </a:extLst>
          </p:cNvPr>
          <p:cNvSpPr/>
          <p:nvPr/>
        </p:nvSpPr>
        <p:spPr>
          <a:xfrm>
            <a:off x="3221935" y="1331948"/>
            <a:ext cx="2633868" cy="934403"/>
          </a:xfrm>
          <a:prstGeom prst="roundRect">
            <a:avLst/>
          </a:prstGeom>
          <a:solidFill>
            <a:schemeClr val="bg2">
              <a:lumMod val="75000"/>
            </a:schemeClr>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Diagnose more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cancers earlier</a:t>
            </a:r>
          </a:p>
        </p:txBody>
      </p:sp>
      <p:sp>
        <p:nvSpPr>
          <p:cNvPr id="8" name="Rounded Rectangle 4">
            <a:extLst>
              <a:ext uri="{FF2B5EF4-FFF2-40B4-BE49-F238E27FC236}">
                <a16:creationId xmlns:a16="http://schemas.microsoft.com/office/drawing/2014/main" id="{6073216F-4B80-A3F8-E656-C41FE5F6E9DD}"/>
              </a:ext>
            </a:extLst>
          </p:cNvPr>
          <p:cNvSpPr/>
          <p:nvPr/>
        </p:nvSpPr>
        <p:spPr>
          <a:xfrm>
            <a:off x="5855803" y="1322459"/>
            <a:ext cx="2723321" cy="934403"/>
          </a:xfrm>
          <a:prstGeom prst="roundRect">
            <a:avLst/>
          </a:prstGeom>
          <a:solidFill>
            <a:srgbClr val="00AAD3"/>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Improve treatments</a:t>
            </a:r>
          </a:p>
        </p:txBody>
      </p:sp>
      <p:sp>
        <p:nvSpPr>
          <p:cNvPr id="9" name="Rounded Rectangle 4">
            <a:extLst>
              <a:ext uri="{FF2B5EF4-FFF2-40B4-BE49-F238E27FC236}">
                <a16:creationId xmlns:a16="http://schemas.microsoft.com/office/drawing/2014/main" id="{27B739B9-C9BD-24BF-4B4F-E291E41C5D9C}"/>
              </a:ext>
            </a:extLst>
          </p:cNvPr>
          <p:cNvSpPr/>
          <p:nvPr/>
        </p:nvSpPr>
        <p:spPr>
          <a:xfrm>
            <a:off x="8579124" y="1303481"/>
            <a:ext cx="2723321" cy="934403"/>
          </a:xfrm>
          <a:prstGeom prst="roundRect">
            <a:avLst/>
          </a:prstGeom>
          <a:solidFill>
            <a:schemeClr val="bg2">
              <a:lumMod val="75000"/>
            </a:schemeClr>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Cancer related health inequalities</a:t>
            </a:r>
          </a:p>
        </p:txBody>
      </p:sp>
    </p:spTree>
    <p:extLst>
      <p:ext uri="{BB962C8B-B14F-4D97-AF65-F5344CB8AC3E}">
        <p14:creationId xmlns:p14="http://schemas.microsoft.com/office/powerpoint/2010/main" val="1224294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C327B-AF7F-7EDE-F5CA-E407930CFDAC}"/>
              </a:ext>
            </a:extLst>
          </p:cNvPr>
          <p:cNvSpPr>
            <a:spLocks noGrp="1"/>
          </p:cNvSpPr>
          <p:nvPr>
            <p:ph type="title"/>
          </p:nvPr>
        </p:nvSpPr>
        <p:spPr>
          <a:xfrm>
            <a:off x="838200" y="138339"/>
            <a:ext cx="10515600" cy="1325563"/>
          </a:xfrm>
        </p:spPr>
        <p:txBody>
          <a:bodyPr/>
          <a:lstStyle/>
          <a:p>
            <a:r>
              <a:rPr lang="en-GB" dirty="0"/>
              <a:t>2026 Funding Round</a:t>
            </a:r>
          </a:p>
        </p:txBody>
      </p:sp>
      <p:sp>
        <p:nvSpPr>
          <p:cNvPr id="3" name="TextBox 2">
            <a:extLst>
              <a:ext uri="{FF2B5EF4-FFF2-40B4-BE49-F238E27FC236}">
                <a16:creationId xmlns:a16="http://schemas.microsoft.com/office/drawing/2014/main" id="{94F8CAC2-C179-58BD-4649-2E6C6C961683}"/>
              </a:ext>
            </a:extLst>
          </p:cNvPr>
          <p:cNvSpPr txBox="1"/>
          <p:nvPr/>
        </p:nvSpPr>
        <p:spPr>
          <a:xfrm>
            <a:off x="685965" y="2754802"/>
            <a:ext cx="10820070" cy="298543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F4D7F">
                    <a:lumMod val="50000"/>
                  </a:srgbClr>
                </a:solidFill>
                <a:effectLst/>
                <a:uLnTx/>
                <a:uFillTx/>
                <a:latin typeface="Helvetica"/>
                <a:ea typeface="Source Sans Pro" panose="020B0503030403020204" pitchFamily="34" charset="0"/>
                <a:cs typeface="+mn-cs"/>
              </a:rPr>
              <a:t>Addressing cancer-related health inequalities</a:t>
            </a:r>
            <a:endParaRPr kumimoji="0" lang="en-GB" sz="2000" b="0" i="0" u="none" strike="noStrike" kern="1200" cap="none" spc="0" normalizeH="0" baseline="0" noProof="0" dirty="0">
              <a:ln>
                <a:noFill/>
              </a:ln>
              <a:solidFill>
                <a:srgbClr val="3C302E"/>
              </a:solidFill>
              <a:effectLst/>
              <a:uLnTx/>
              <a:uFillTx/>
              <a:latin typeface="Helvetica"/>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C302E"/>
                </a:solidFill>
                <a:effectLst/>
                <a:uLnTx/>
                <a:uFillTx/>
                <a:latin typeface="Helvetica"/>
                <a:ea typeface="Source Sans Pro" panose="020B0503030403020204" pitchFamily="34" charset="0"/>
                <a:cs typeface="+mn-cs"/>
              </a:rPr>
              <a:t>Interventions targeted at ethnic minorities, lower socioeconomic groups and geographical locations known to have worse cancer outcomes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3C302E"/>
              </a:solidFill>
              <a:effectLst/>
              <a:uLnTx/>
              <a:uFillTx/>
              <a:latin typeface="Helvetica"/>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C302E"/>
                </a:solidFill>
                <a:effectLst/>
                <a:uLnTx/>
                <a:uFillTx/>
                <a:latin typeface="Helvetica"/>
                <a:ea typeface="Source Sans Pro" panose="020B0503030403020204" pitchFamily="34" charset="0"/>
                <a:cs typeface="+mn-cs"/>
              </a:rPr>
              <a:t>e.g. interventions to increase participation in national screening programmes in ethnic, rural or deprived populations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3C302E"/>
              </a:solidFill>
              <a:effectLst/>
              <a:uLnTx/>
              <a:uFillTx/>
              <a:latin typeface="Helvetica"/>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C302E"/>
                </a:solidFill>
                <a:effectLst/>
                <a:uLnTx/>
                <a:uFillTx/>
                <a:latin typeface="Helvetica"/>
                <a:ea typeface="Source Sans Pro" panose="020B0503030403020204" pitchFamily="34" charset="0"/>
                <a:cs typeface="+mn-cs"/>
              </a:rPr>
              <a:t>interventions to improve access to healthcare in ethnic, rural or deprived population.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3C302E"/>
              </a:solidFill>
              <a:effectLst/>
              <a:uLnTx/>
              <a:uFillTx/>
              <a:latin typeface="Helvetica"/>
              <a:ea typeface="Source Sans Pro" panose="020B0503030403020204" pitchFamily="34" charset="0"/>
              <a:cs typeface="+mn-cs"/>
            </a:endParaRPr>
          </a:p>
        </p:txBody>
      </p:sp>
      <p:sp>
        <p:nvSpPr>
          <p:cNvPr id="4" name="Rounded Rectangle 2">
            <a:extLst>
              <a:ext uri="{FF2B5EF4-FFF2-40B4-BE49-F238E27FC236}">
                <a16:creationId xmlns:a16="http://schemas.microsoft.com/office/drawing/2014/main" id="{08B14861-3B25-3CAE-F3BA-1E52DE4C9DA3}"/>
              </a:ext>
            </a:extLst>
          </p:cNvPr>
          <p:cNvSpPr/>
          <p:nvPr/>
        </p:nvSpPr>
        <p:spPr>
          <a:xfrm>
            <a:off x="588067" y="1331948"/>
            <a:ext cx="2633868" cy="934403"/>
          </a:xfrm>
          <a:prstGeom prst="roundRect">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Prevent cancer</a:t>
            </a:r>
          </a:p>
        </p:txBody>
      </p:sp>
      <p:sp>
        <p:nvSpPr>
          <p:cNvPr id="5" name="Rounded Rectangle 3">
            <a:extLst>
              <a:ext uri="{FF2B5EF4-FFF2-40B4-BE49-F238E27FC236}">
                <a16:creationId xmlns:a16="http://schemas.microsoft.com/office/drawing/2014/main" id="{E1EFE494-54E5-76BA-240A-7231F64F71E5}"/>
              </a:ext>
            </a:extLst>
          </p:cNvPr>
          <p:cNvSpPr/>
          <p:nvPr/>
        </p:nvSpPr>
        <p:spPr>
          <a:xfrm>
            <a:off x="3221935" y="1331947"/>
            <a:ext cx="2633868" cy="934403"/>
          </a:xfrm>
          <a:prstGeom prst="roundRect">
            <a:avLst/>
          </a:prstGeom>
          <a:solidFill>
            <a:schemeClr val="bg2">
              <a:lumMod val="75000"/>
            </a:schemeClr>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Diagnose more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cancers earlier</a:t>
            </a:r>
          </a:p>
        </p:txBody>
      </p:sp>
      <p:sp>
        <p:nvSpPr>
          <p:cNvPr id="6" name="Rounded Rectangle 4">
            <a:extLst>
              <a:ext uri="{FF2B5EF4-FFF2-40B4-BE49-F238E27FC236}">
                <a16:creationId xmlns:a16="http://schemas.microsoft.com/office/drawing/2014/main" id="{5C77A068-5120-7C0B-7CCE-B340F616ECC0}"/>
              </a:ext>
            </a:extLst>
          </p:cNvPr>
          <p:cNvSpPr/>
          <p:nvPr/>
        </p:nvSpPr>
        <p:spPr>
          <a:xfrm>
            <a:off x="5881480" y="1331946"/>
            <a:ext cx="2723321" cy="934403"/>
          </a:xfrm>
          <a:prstGeom prst="roundRect">
            <a:avLst/>
          </a:prstGeom>
          <a:solidFill>
            <a:schemeClr val="bg2">
              <a:lumMod val="75000"/>
            </a:schemeClr>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Improve treatments</a:t>
            </a:r>
          </a:p>
        </p:txBody>
      </p:sp>
      <p:sp>
        <p:nvSpPr>
          <p:cNvPr id="7" name="Rounded Rectangle 4">
            <a:extLst>
              <a:ext uri="{FF2B5EF4-FFF2-40B4-BE49-F238E27FC236}">
                <a16:creationId xmlns:a16="http://schemas.microsoft.com/office/drawing/2014/main" id="{390CCC15-9E26-22CC-ECFC-F99ACB181BB3}"/>
              </a:ext>
            </a:extLst>
          </p:cNvPr>
          <p:cNvSpPr/>
          <p:nvPr/>
        </p:nvSpPr>
        <p:spPr>
          <a:xfrm>
            <a:off x="8621477" y="1331945"/>
            <a:ext cx="2723321" cy="934403"/>
          </a:xfrm>
          <a:prstGeom prst="roundRect">
            <a:avLst/>
          </a:prstGeom>
          <a:solidFill>
            <a:srgbClr val="C93C7C"/>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Helvetica"/>
                <a:ea typeface="+mn-ea"/>
                <a:cs typeface="+mn-cs"/>
              </a:rPr>
              <a:t>Cancer related health inequalities</a:t>
            </a:r>
          </a:p>
        </p:txBody>
      </p:sp>
    </p:spTree>
    <p:extLst>
      <p:ext uri="{BB962C8B-B14F-4D97-AF65-F5344CB8AC3E}">
        <p14:creationId xmlns:p14="http://schemas.microsoft.com/office/powerpoint/2010/main" val="346597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B5B0A07-AF99-BBBC-4265-7049496B73D8}"/>
              </a:ext>
            </a:extLst>
          </p:cNvPr>
          <p:cNvSpPr>
            <a:spLocks noGrp="1"/>
          </p:cNvSpPr>
          <p:nvPr>
            <p:ph type="title"/>
          </p:nvPr>
        </p:nvSpPr>
        <p:spPr>
          <a:xfrm>
            <a:off x="603440" y="235650"/>
            <a:ext cx="10515600" cy="1030540"/>
          </a:xfrm>
        </p:spPr>
        <p:txBody>
          <a:bodyPr>
            <a:normAutofit/>
          </a:bodyPr>
          <a:lstStyle/>
          <a:p>
            <a:r>
              <a:rPr lang="en-GB" sz="3400" dirty="0"/>
              <a:t>2026 Funding Round timeline</a:t>
            </a:r>
          </a:p>
        </p:txBody>
      </p:sp>
      <p:pic>
        <p:nvPicPr>
          <p:cNvPr id="25" name="Picture 24">
            <a:extLst>
              <a:ext uri="{FF2B5EF4-FFF2-40B4-BE49-F238E27FC236}">
                <a16:creationId xmlns:a16="http://schemas.microsoft.com/office/drawing/2014/main" id="{C5F7E1A6-FAC8-2566-12E2-CEDC0BC3DD9F}"/>
              </a:ext>
            </a:extLst>
          </p:cNvPr>
          <p:cNvPicPr>
            <a:picLocks noChangeAspect="1"/>
          </p:cNvPicPr>
          <p:nvPr/>
        </p:nvPicPr>
        <p:blipFill>
          <a:blip r:embed="rId2"/>
          <a:stretch>
            <a:fillRect/>
          </a:stretch>
        </p:blipFill>
        <p:spPr>
          <a:xfrm>
            <a:off x="110839" y="1763312"/>
            <a:ext cx="12081161" cy="3043825"/>
          </a:xfrm>
          <a:prstGeom prst="rect">
            <a:avLst/>
          </a:prstGeom>
        </p:spPr>
      </p:pic>
    </p:spTree>
    <p:extLst>
      <p:ext uri="{BB962C8B-B14F-4D97-AF65-F5344CB8AC3E}">
        <p14:creationId xmlns:p14="http://schemas.microsoft.com/office/powerpoint/2010/main" val="1693681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A8749-B951-750D-915F-21C1BAA3CEE7}"/>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3BED333-1F81-6B4F-FC6D-7BA48448A952}"/>
              </a:ext>
            </a:extLst>
          </p:cNvPr>
          <p:cNvGraphicFramePr/>
          <p:nvPr/>
        </p:nvGraphicFramePr>
        <p:xfrm>
          <a:off x="1878904" y="1453019"/>
          <a:ext cx="7440460" cy="5169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AA397D9E-A242-5E33-90C2-4D7E979FEC2A}"/>
              </a:ext>
            </a:extLst>
          </p:cNvPr>
          <p:cNvSpPr>
            <a:spLocks noGrp="1"/>
          </p:cNvSpPr>
          <p:nvPr>
            <p:ph type="title"/>
          </p:nvPr>
        </p:nvSpPr>
        <p:spPr>
          <a:xfrm>
            <a:off x="603440" y="235650"/>
            <a:ext cx="10515600" cy="1030540"/>
          </a:xfrm>
        </p:spPr>
        <p:txBody>
          <a:bodyPr>
            <a:normAutofit/>
          </a:bodyPr>
          <a:lstStyle/>
          <a:p>
            <a:r>
              <a:rPr lang="en-GB" sz="3400" dirty="0"/>
              <a:t>Assessment of applications SFM</a:t>
            </a:r>
          </a:p>
        </p:txBody>
      </p:sp>
    </p:spTree>
    <p:extLst>
      <p:ext uri="{BB962C8B-B14F-4D97-AF65-F5344CB8AC3E}">
        <p14:creationId xmlns:p14="http://schemas.microsoft.com/office/powerpoint/2010/main" val="2565325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0038B-8883-9548-3D11-C70AE0E4C09F}"/>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7FFC126-C86E-2F96-89E1-2D45FA8E1EBC}"/>
              </a:ext>
            </a:extLst>
          </p:cNvPr>
          <p:cNvGraphicFramePr/>
          <p:nvPr/>
        </p:nvGraphicFramePr>
        <p:xfrm>
          <a:off x="1878904" y="1453019"/>
          <a:ext cx="7440460" cy="5169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7A46A1C5-2A4D-4CE7-C86E-A3A2667985EA}"/>
              </a:ext>
            </a:extLst>
          </p:cNvPr>
          <p:cNvSpPr>
            <a:spLocks noGrp="1"/>
          </p:cNvSpPr>
          <p:nvPr>
            <p:ph type="title"/>
          </p:nvPr>
        </p:nvSpPr>
        <p:spPr>
          <a:xfrm>
            <a:off x="603440" y="235650"/>
            <a:ext cx="10515600" cy="1030540"/>
          </a:xfrm>
        </p:spPr>
        <p:txBody>
          <a:bodyPr>
            <a:normAutofit/>
          </a:bodyPr>
          <a:lstStyle/>
          <a:p>
            <a:r>
              <a:rPr lang="en-GB" sz="3400" dirty="0"/>
              <a:t>Assessment of applications RAM</a:t>
            </a:r>
          </a:p>
        </p:txBody>
      </p:sp>
    </p:spTree>
    <p:extLst>
      <p:ext uri="{BB962C8B-B14F-4D97-AF65-F5344CB8AC3E}">
        <p14:creationId xmlns:p14="http://schemas.microsoft.com/office/powerpoint/2010/main" val="597241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7945E-3A01-4D42-9517-244C70270B09}"/>
              </a:ext>
            </a:extLst>
          </p:cNvPr>
          <p:cNvSpPr>
            <a:spLocks noGrp="1"/>
          </p:cNvSpPr>
          <p:nvPr>
            <p:ph type="title"/>
          </p:nvPr>
        </p:nvSpPr>
        <p:spPr/>
        <p:txBody>
          <a:bodyPr>
            <a:normAutofit/>
          </a:bodyPr>
          <a:lstStyle/>
          <a:p>
            <a:r>
              <a:rPr lang="en-GB" sz="3600" dirty="0"/>
              <a:t>Further information</a:t>
            </a:r>
          </a:p>
        </p:txBody>
      </p:sp>
      <p:sp>
        <p:nvSpPr>
          <p:cNvPr id="3" name="Content Placeholder 2">
            <a:extLst>
              <a:ext uri="{FF2B5EF4-FFF2-40B4-BE49-F238E27FC236}">
                <a16:creationId xmlns:a16="http://schemas.microsoft.com/office/drawing/2014/main" id="{A4867598-91C4-46B1-B404-E41FED00A5D7}"/>
              </a:ext>
            </a:extLst>
          </p:cNvPr>
          <p:cNvSpPr>
            <a:spLocks noGrp="1"/>
          </p:cNvSpPr>
          <p:nvPr>
            <p:ph idx="1"/>
          </p:nvPr>
        </p:nvSpPr>
        <p:spPr>
          <a:xfrm>
            <a:off x="838200" y="1412240"/>
            <a:ext cx="10515600" cy="5171440"/>
          </a:xfrm>
        </p:spPr>
        <p:txBody>
          <a:bodyPr>
            <a:normAutofit lnSpcReduction="10000"/>
          </a:bodyPr>
          <a:lstStyle/>
          <a:p>
            <a:pPr marL="0" indent="0">
              <a:buNone/>
            </a:pPr>
            <a:r>
              <a:rPr lang="en-GB" dirty="0">
                <a:solidFill>
                  <a:schemeClr val="tx2"/>
                </a:solidFill>
              </a:rPr>
              <a:t>See our website </a:t>
            </a:r>
          </a:p>
          <a:p>
            <a:pPr marL="0" indent="0">
              <a:buNone/>
            </a:pPr>
            <a:endParaRPr lang="en-GB" dirty="0">
              <a:solidFill>
                <a:schemeClr val="tx2"/>
              </a:solidFill>
            </a:endParaRPr>
          </a:p>
          <a:p>
            <a:pPr marL="0" indent="0">
              <a:buNone/>
            </a:pPr>
            <a:r>
              <a:rPr lang="en-GB" dirty="0">
                <a:solidFill>
                  <a:schemeClr val="tx2"/>
                </a:solidFill>
              </a:rPr>
              <a:t>Read all the guidance provided in </a:t>
            </a:r>
            <a:r>
              <a:rPr lang="en-GB" b="1" dirty="0"/>
              <a:t>Information for Applicants </a:t>
            </a:r>
          </a:p>
          <a:p>
            <a:pPr marL="0" indent="0">
              <a:buNone/>
            </a:pPr>
            <a:endParaRPr lang="en-GB" dirty="0">
              <a:solidFill>
                <a:schemeClr val="tx2"/>
              </a:solidFill>
            </a:endParaRPr>
          </a:p>
          <a:p>
            <a:pPr marL="0" indent="0">
              <a:buNone/>
            </a:pPr>
            <a:r>
              <a:rPr lang="en-GB" dirty="0">
                <a:solidFill>
                  <a:schemeClr val="tx2"/>
                </a:solidFill>
              </a:rPr>
              <a:t>Any question contact us at </a:t>
            </a:r>
            <a:r>
              <a:rPr lang="en-GB" b="1" dirty="0">
                <a:solidFill>
                  <a:schemeClr val="accent3"/>
                </a:solidFill>
                <a:hlinkClick r:id="rId3"/>
              </a:rPr>
              <a:t>research@ycr.org.uk</a:t>
            </a:r>
            <a:endParaRPr lang="en-GB" b="1" dirty="0">
              <a:solidFill>
                <a:schemeClr val="accent3"/>
              </a:solidFill>
            </a:endParaRPr>
          </a:p>
          <a:p>
            <a:pPr marL="0" indent="0">
              <a:buNone/>
            </a:pPr>
            <a:endParaRPr lang="en-GB" b="1" dirty="0">
              <a:solidFill>
                <a:schemeClr val="accent3"/>
              </a:solidFill>
            </a:endParaRPr>
          </a:p>
          <a:p>
            <a:pPr marL="0" indent="0">
              <a:buNone/>
            </a:pPr>
            <a:r>
              <a:rPr lang="en-GB" b="1" dirty="0">
                <a:solidFill>
                  <a:schemeClr val="accent3"/>
                </a:solidFill>
              </a:rPr>
              <a:t>We are happy to discuss any ideas in more detail</a:t>
            </a:r>
          </a:p>
        </p:txBody>
      </p:sp>
    </p:spTree>
    <p:extLst>
      <p:ext uri="{BB962C8B-B14F-4D97-AF65-F5344CB8AC3E}">
        <p14:creationId xmlns:p14="http://schemas.microsoft.com/office/powerpoint/2010/main" val="12766549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3A431-5842-4C4E-B7F1-87884246288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7DC5"/>
                </a:solidFill>
                <a:effectLst/>
                <a:uLnTx/>
                <a:uFillTx/>
                <a:latin typeface="Helvetica"/>
                <a:ea typeface="+mn-ea"/>
                <a:cs typeface="+mn-cs"/>
              </a:rPr>
              <a:t>Click to add text</a:t>
            </a:r>
          </a:p>
        </p:txBody>
      </p:sp>
      <p:sp>
        <p:nvSpPr>
          <p:cNvPr id="3" name="TextBox 2">
            <a:extLst>
              <a:ext uri="{FF2B5EF4-FFF2-40B4-BE49-F238E27FC236}">
                <a16:creationId xmlns:a16="http://schemas.microsoft.com/office/drawing/2014/main" id="{99182943-6EBC-4B17-9F23-8D7167D9330A}"/>
              </a:ext>
            </a:extLst>
          </p:cNvPr>
          <p:cNvSpPr txBox="1"/>
          <p:nvPr/>
        </p:nvSpPr>
        <p:spPr>
          <a:xfrm>
            <a:off x="4724400" y="3200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7DC5"/>
                </a:solidFill>
                <a:effectLst/>
                <a:uLnTx/>
                <a:uFillTx/>
                <a:latin typeface="Helvetica"/>
                <a:ea typeface="+mn-ea"/>
                <a:cs typeface="+mn-cs"/>
              </a:rPr>
              <a:t>Click to add text</a:t>
            </a:r>
          </a:p>
        </p:txBody>
      </p:sp>
    </p:spTree>
    <p:extLst>
      <p:ext uri="{BB962C8B-B14F-4D97-AF65-F5344CB8AC3E}">
        <p14:creationId xmlns:p14="http://schemas.microsoft.com/office/powerpoint/2010/main" val="18331605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BBD7B02-3757-1439-692E-CBEBAE9D7C89}"/>
              </a:ext>
            </a:extLst>
          </p:cNvPr>
          <p:cNvSpPr txBox="1">
            <a:spLocks/>
          </p:cNvSpPr>
          <p:nvPr/>
        </p:nvSpPr>
        <p:spPr>
          <a:xfrm>
            <a:off x="0" y="-1673"/>
            <a:ext cx="12192000" cy="6859673"/>
          </a:xfrm>
          <a:prstGeom prst="rect">
            <a:avLst/>
          </a:prstGeom>
          <a:solidFill>
            <a:srgbClr val="62677D"/>
          </a:solidFill>
          <a:ln>
            <a:solidFill>
              <a:srgbClr val="62677D"/>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2425"/>
            <a:r>
              <a:rPr lang="en-GB" sz="3700" b="1" dirty="0">
                <a:solidFill>
                  <a:srgbClr val="FFFFFF"/>
                </a:solidFill>
                <a:effectLst/>
                <a:latin typeface="+mn-lt"/>
                <a:ea typeface="Times New Roman" panose="02020603050405020304" pitchFamily="18" charset="0"/>
                <a:cs typeface="Times New Roman" panose="02020603050405020304" pitchFamily="18" charset="0"/>
              </a:rPr>
              <a:t>Yorkshire Cancer Research Sheffield Pioneers Scheme</a:t>
            </a:r>
            <a:endParaRPr lang="en-GB" sz="3700" b="1" dirty="0">
              <a:ln>
                <a:solidFill>
                  <a:schemeClr val="tx2"/>
                </a:solidFill>
              </a:ln>
              <a:solidFill>
                <a:srgbClr val="FFFFFF"/>
              </a:solidFill>
              <a:latin typeface="+mn-lt"/>
            </a:endParaRPr>
          </a:p>
        </p:txBody>
      </p:sp>
      <p:sp>
        <p:nvSpPr>
          <p:cNvPr id="2" name="TextBox 1">
            <a:extLst>
              <a:ext uri="{FF2B5EF4-FFF2-40B4-BE49-F238E27FC236}">
                <a16:creationId xmlns:a16="http://schemas.microsoft.com/office/drawing/2014/main" id="{CECEFDD6-5FFE-7A11-1599-0F4F63304486}"/>
              </a:ext>
            </a:extLst>
          </p:cNvPr>
          <p:cNvSpPr txBox="1"/>
          <p:nvPr/>
        </p:nvSpPr>
        <p:spPr>
          <a:xfrm>
            <a:off x="317438" y="5642636"/>
            <a:ext cx="3454707" cy="954107"/>
          </a:xfrm>
          <a:prstGeom prst="rect">
            <a:avLst/>
          </a:prstGeom>
          <a:noFill/>
          <a:ln>
            <a:noFill/>
          </a:ln>
        </p:spPr>
        <p:txBody>
          <a:bodyPr wrap="square" rtlCol="0">
            <a:spAutoFit/>
          </a:bodyPr>
          <a:lstStyle/>
          <a:p>
            <a:r>
              <a:rPr lang="en-GB" sz="2000" b="1" dirty="0">
                <a:solidFill>
                  <a:schemeClr val="bg1"/>
                </a:solidFill>
              </a:rPr>
              <a:t>Zoe Lingard</a:t>
            </a:r>
          </a:p>
          <a:p>
            <a:r>
              <a:rPr lang="en-GB" b="1" dirty="0">
                <a:solidFill>
                  <a:schemeClr val="bg1"/>
                </a:solidFill>
              </a:rPr>
              <a:t>Cancer Research Growth Manager</a:t>
            </a:r>
          </a:p>
          <a:p>
            <a:r>
              <a:rPr lang="en-GB" dirty="0">
                <a:solidFill>
                  <a:schemeClr val="bg1"/>
                </a:solidFill>
              </a:rPr>
              <a:t>Ycr_schemes@sheffield.ac.uk</a:t>
            </a:r>
          </a:p>
        </p:txBody>
      </p:sp>
    </p:spTree>
    <p:extLst>
      <p:ext uri="{BB962C8B-B14F-4D97-AF65-F5344CB8AC3E}">
        <p14:creationId xmlns:p14="http://schemas.microsoft.com/office/powerpoint/2010/main" val="2982146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80298C-C714-9E44-F908-566B20A42C67}"/>
            </a:ext>
          </a:extLst>
        </p:cNvPr>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3B62EE23-62BD-475A-509B-ADB3E4D60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4">
            <a:extLst>
              <a:ext uri="{FF2B5EF4-FFF2-40B4-BE49-F238E27FC236}">
                <a16:creationId xmlns:a16="http://schemas.microsoft.com/office/drawing/2014/main" id="{557EA81B-DDFE-E3A8-920C-DEFE25C93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76ADEC0-283E-BF97-F59B-A501F24AD4D9}"/>
              </a:ext>
            </a:extLst>
          </p:cNvPr>
          <p:cNvSpPr txBox="1">
            <a:spLocks/>
          </p:cNvSpPr>
          <p:nvPr/>
        </p:nvSpPr>
        <p:spPr>
          <a:xfrm>
            <a:off x="0" y="-1673"/>
            <a:ext cx="12192000" cy="720000"/>
          </a:xfrm>
          <a:prstGeom prst="rect">
            <a:avLst/>
          </a:prstGeom>
          <a:solidFill>
            <a:srgbClr val="62677D"/>
          </a:solidFill>
          <a:ln>
            <a:solidFill>
              <a:srgbClr val="62677D"/>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2425"/>
            <a:r>
              <a:rPr lang="en-GB" sz="3700" b="1" dirty="0">
                <a:solidFill>
                  <a:srgbClr val="FFFFFF"/>
                </a:solidFill>
                <a:effectLst/>
                <a:latin typeface="+mn-lt"/>
                <a:ea typeface="Times New Roman" panose="02020603050405020304" pitchFamily="18" charset="0"/>
                <a:cs typeface="Times New Roman" panose="02020603050405020304" pitchFamily="18" charset="0"/>
              </a:rPr>
              <a:t>Yorkshire Cancer Research Sheffield Pioneers Scheme</a:t>
            </a:r>
            <a:endParaRPr lang="en-GB" sz="3700" b="1" dirty="0">
              <a:ln>
                <a:solidFill>
                  <a:schemeClr val="tx2"/>
                </a:solidFill>
              </a:ln>
              <a:solidFill>
                <a:srgbClr val="FFFFFF"/>
              </a:solidFill>
              <a:latin typeface="+mn-lt"/>
            </a:endParaRPr>
          </a:p>
        </p:txBody>
      </p:sp>
      <p:sp>
        <p:nvSpPr>
          <p:cNvPr id="6" name="TextBox 5">
            <a:extLst>
              <a:ext uri="{FF2B5EF4-FFF2-40B4-BE49-F238E27FC236}">
                <a16:creationId xmlns:a16="http://schemas.microsoft.com/office/drawing/2014/main" id="{E76C587E-C37D-7655-BA42-A85D65BCAF9C}"/>
              </a:ext>
            </a:extLst>
          </p:cNvPr>
          <p:cNvSpPr txBox="1"/>
          <p:nvPr/>
        </p:nvSpPr>
        <p:spPr>
          <a:xfrm>
            <a:off x="149582" y="736983"/>
            <a:ext cx="3810363" cy="3046988"/>
          </a:xfrm>
          <a:prstGeom prst="rect">
            <a:avLst/>
          </a:prstGeom>
          <a:noFill/>
        </p:spPr>
        <p:txBody>
          <a:bodyPr wrap="square">
            <a:spAutoFit/>
          </a:bodyPr>
          <a:lstStyle/>
          <a:p>
            <a:r>
              <a:rPr lang="en-GB" sz="2400" b="1" dirty="0">
                <a:solidFill>
                  <a:srgbClr val="474B5B"/>
                </a:solidFill>
              </a:rPr>
              <a:t>Awards accepted to date</a:t>
            </a:r>
          </a:p>
          <a:p>
            <a:r>
              <a:rPr lang="en-GB" sz="2400" dirty="0">
                <a:solidFill>
                  <a:srgbClr val="474B5B"/>
                </a:solidFill>
              </a:rPr>
              <a:t>Round 2: £8.3M</a:t>
            </a:r>
          </a:p>
          <a:p>
            <a:r>
              <a:rPr lang="en-GB" sz="2400" dirty="0">
                <a:solidFill>
                  <a:srgbClr val="474B5B"/>
                </a:solidFill>
              </a:rPr>
              <a:t>Round 3: £8.3M</a:t>
            </a:r>
          </a:p>
          <a:p>
            <a:endParaRPr lang="en-GB" sz="2400" dirty="0">
              <a:solidFill>
                <a:srgbClr val="474B5B"/>
              </a:solidFill>
            </a:endParaRPr>
          </a:p>
          <a:p>
            <a:r>
              <a:rPr lang="en-GB" sz="2400" b="1" dirty="0">
                <a:solidFill>
                  <a:srgbClr val="474B5B"/>
                </a:solidFill>
              </a:rPr>
              <a:t>In discussion</a:t>
            </a:r>
          </a:p>
          <a:p>
            <a:r>
              <a:rPr lang="en-GB" sz="2400" dirty="0">
                <a:solidFill>
                  <a:srgbClr val="474B5B"/>
                </a:solidFill>
              </a:rPr>
              <a:t>CTRU award of £4.75M</a:t>
            </a:r>
          </a:p>
          <a:p>
            <a:endParaRPr lang="en-GB" sz="2400" dirty="0">
              <a:solidFill>
                <a:srgbClr val="474B5B"/>
              </a:solidFill>
            </a:endParaRPr>
          </a:p>
          <a:p>
            <a:r>
              <a:rPr lang="en-GB" sz="2400" dirty="0">
                <a:solidFill>
                  <a:srgbClr val="474B5B"/>
                </a:solidFill>
              </a:rPr>
              <a:t>Total: </a:t>
            </a:r>
            <a:r>
              <a:rPr lang="en-GB" sz="2400" b="1" dirty="0">
                <a:solidFill>
                  <a:srgbClr val="474B5B"/>
                </a:solidFill>
              </a:rPr>
              <a:t>£21.35M </a:t>
            </a:r>
          </a:p>
        </p:txBody>
      </p:sp>
      <p:pic>
        <p:nvPicPr>
          <p:cNvPr id="16" name="Picture 15">
            <a:extLst>
              <a:ext uri="{FF2B5EF4-FFF2-40B4-BE49-F238E27FC236}">
                <a16:creationId xmlns:a16="http://schemas.microsoft.com/office/drawing/2014/main" id="{D897CFEE-E64D-EE07-DC14-9305E34E4968}"/>
              </a:ext>
            </a:extLst>
          </p:cNvPr>
          <p:cNvPicPr>
            <a:picLocks noChangeAspect="1"/>
          </p:cNvPicPr>
          <p:nvPr/>
        </p:nvPicPr>
        <p:blipFill>
          <a:blip r:embed="rId3"/>
          <a:srcRect l="4248" t="6204" r="4465"/>
          <a:stretch/>
        </p:blipFill>
        <p:spPr>
          <a:xfrm>
            <a:off x="237394" y="3802627"/>
            <a:ext cx="2988000" cy="3087107"/>
          </a:xfrm>
          <a:prstGeom prst="rect">
            <a:avLst/>
          </a:prstGeom>
        </p:spPr>
      </p:pic>
      <p:pic>
        <p:nvPicPr>
          <p:cNvPr id="18" name="Picture 17">
            <a:extLst>
              <a:ext uri="{FF2B5EF4-FFF2-40B4-BE49-F238E27FC236}">
                <a16:creationId xmlns:a16="http://schemas.microsoft.com/office/drawing/2014/main" id="{468F2AF6-04A1-CC95-7AAD-4F14EB6C448E}"/>
              </a:ext>
            </a:extLst>
          </p:cNvPr>
          <p:cNvPicPr>
            <a:picLocks noChangeAspect="1"/>
          </p:cNvPicPr>
          <p:nvPr/>
        </p:nvPicPr>
        <p:blipFill>
          <a:blip r:embed="rId4"/>
          <a:stretch>
            <a:fillRect/>
          </a:stretch>
        </p:blipFill>
        <p:spPr>
          <a:xfrm>
            <a:off x="3617234" y="3900821"/>
            <a:ext cx="2988000" cy="2890717"/>
          </a:xfrm>
          <a:prstGeom prst="rect">
            <a:avLst/>
          </a:prstGeom>
        </p:spPr>
      </p:pic>
      <p:pic>
        <p:nvPicPr>
          <p:cNvPr id="20" name="Picture 19">
            <a:extLst>
              <a:ext uri="{FF2B5EF4-FFF2-40B4-BE49-F238E27FC236}">
                <a16:creationId xmlns:a16="http://schemas.microsoft.com/office/drawing/2014/main" id="{5F4A7459-1734-5237-CC6A-897A62A72009}"/>
              </a:ext>
            </a:extLst>
          </p:cNvPr>
          <p:cNvPicPr>
            <a:picLocks noChangeAspect="1"/>
          </p:cNvPicPr>
          <p:nvPr/>
        </p:nvPicPr>
        <p:blipFill>
          <a:blip r:embed="rId5"/>
          <a:srcRect l="12983" t="10070" r="13283"/>
          <a:stretch/>
        </p:blipFill>
        <p:spPr>
          <a:xfrm>
            <a:off x="6605234" y="3674545"/>
            <a:ext cx="2988000" cy="3199322"/>
          </a:xfrm>
          <a:prstGeom prst="rect">
            <a:avLst/>
          </a:prstGeom>
        </p:spPr>
      </p:pic>
      <p:pic>
        <p:nvPicPr>
          <p:cNvPr id="22" name="Picture 21">
            <a:extLst>
              <a:ext uri="{FF2B5EF4-FFF2-40B4-BE49-F238E27FC236}">
                <a16:creationId xmlns:a16="http://schemas.microsoft.com/office/drawing/2014/main" id="{13F45EA4-FAC0-9A00-53FE-FE4796A14258}"/>
              </a:ext>
            </a:extLst>
          </p:cNvPr>
          <p:cNvPicPr>
            <a:picLocks noChangeAspect="1"/>
          </p:cNvPicPr>
          <p:nvPr/>
        </p:nvPicPr>
        <p:blipFill>
          <a:blip r:embed="rId6"/>
          <a:stretch>
            <a:fillRect/>
          </a:stretch>
        </p:blipFill>
        <p:spPr>
          <a:xfrm>
            <a:off x="9852388" y="4211115"/>
            <a:ext cx="1877865" cy="1775168"/>
          </a:xfrm>
          <a:prstGeom prst="rect">
            <a:avLst/>
          </a:prstGeom>
        </p:spPr>
      </p:pic>
    </p:spTree>
    <p:extLst>
      <p:ext uri="{BB962C8B-B14F-4D97-AF65-F5344CB8AC3E}">
        <p14:creationId xmlns:p14="http://schemas.microsoft.com/office/powerpoint/2010/main" val="217078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7882C-7873-C4EA-953D-96425A315D3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B729973-E276-CEF1-86D6-70C85E06EEE5}"/>
              </a:ext>
            </a:extLst>
          </p:cNvPr>
          <p:cNvSpPr txBox="1">
            <a:spLocks/>
          </p:cNvSpPr>
          <p:nvPr/>
        </p:nvSpPr>
        <p:spPr>
          <a:xfrm>
            <a:off x="0" y="-1673"/>
            <a:ext cx="12192000" cy="720000"/>
          </a:xfrm>
          <a:prstGeom prst="rect">
            <a:avLst/>
          </a:prstGeom>
          <a:solidFill>
            <a:srgbClr val="62677D"/>
          </a:solidFill>
          <a:ln>
            <a:solidFill>
              <a:srgbClr val="62677D"/>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2425"/>
            <a:r>
              <a:rPr lang="en-GB" sz="3700" b="1" dirty="0">
                <a:solidFill>
                  <a:srgbClr val="FFFFFF"/>
                </a:solidFill>
                <a:effectLst/>
                <a:latin typeface="+mn-lt"/>
                <a:ea typeface="Times New Roman" panose="02020603050405020304" pitchFamily="18" charset="0"/>
                <a:cs typeface="Times New Roman" panose="02020603050405020304" pitchFamily="18" charset="0"/>
              </a:rPr>
              <a:t>Yorkshire Cancer Research Sheffield Pioneers Scheme</a:t>
            </a:r>
            <a:endParaRPr lang="en-GB" sz="3700" b="1" dirty="0">
              <a:ln>
                <a:solidFill>
                  <a:schemeClr val="tx2"/>
                </a:solidFill>
              </a:ln>
              <a:solidFill>
                <a:srgbClr val="FFFFFF"/>
              </a:solidFill>
              <a:latin typeface="+mn-lt"/>
            </a:endParaRPr>
          </a:p>
        </p:txBody>
      </p:sp>
      <p:graphicFrame>
        <p:nvGraphicFramePr>
          <p:cNvPr id="4" name="Table 3">
            <a:extLst>
              <a:ext uri="{FF2B5EF4-FFF2-40B4-BE49-F238E27FC236}">
                <a16:creationId xmlns:a16="http://schemas.microsoft.com/office/drawing/2014/main" id="{E72A60C7-16F0-1EA0-BF93-522E8DD91F6B}"/>
              </a:ext>
            </a:extLst>
          </p:cNvPr>
          <p:cNvGraphicFramePr>
            <a:graphicFrameLocks noGrp="1"/>
          </p:cNvGraphicFramePr>
          <p:nvPr>
            <p:extLst>
              <p:ext uri="{D42A27DB-BD31-4B8C-83A1-F6EECF244321}">
                <p14:modId xmlns:p14="http://schemas.microsoft.com/office/powerpoint/2010/main" val="2287292743"/>
              </p:ext>
            </p:extLst>
          </p:nvPr>
        </p:nvGraphicFramePr>
        <p:xfrm>
          <a:off x="595086" y="2813971"/>
          <a:ext cx="10900228" cy="2622389"/>
        </p:xfrm>
        <a:graphic>
          <a:graphicData uri="http://schemas.openxmlformats.org/drawingml/2006/table">
            <a:tbl>
              <a:tblPr bandRow="1">
                <a:tableStyleId>{7E9639D4-E3E2-4D34-9284-5A2195B3D0D7}</a:tableStyleId>
              </a:tblPr>
              <a:tblGrid>
                <a:gridCol w="3614495">
                  <a:extLst>
                    <a:ext uri="{9D8B030D-6E8A-4147-A177-3AD203B41FA5}">
                      <a16:colId xmlns:a16="http://schemas.microsoft.com/office/drawing/2014/main" val="1810321327"/>
                    </a:ext>
                  </a:extLst>
                </a:gridCol>
                <a:gridCol w="2425005">
                  <a:extLst>
                    <a:ext uri="{9D8B030D-6E8A-4147-A177-3AD203B41FA5}">
                      <a16:colId xmlns:a16="http://schemas.microsoft.com/office/drawing/2014/main" val="3932395086"/>
                    </a:ext>
                  </a:extLst>
                </a:gridCol>
                <a:gridCol w="2443673">
                  <a:extLst>
                    <a:ext uri="{9D8B030D-6E8A-4147-A177-3AD203B41FA5}">
                      <a16:colId xmlns:a16="http://schemas.microsoft.com/office/drawing/2014/main" val="2658842681"/>
                    </a:ext>
                  </a:extLst>
                </a:gridCol>
                <a:gridCol w="2417055">
                  <a:extLst>
                    <a:ext uri="{9D8B030D-6E8A-4147-A177-3AD203B41FA5}">
                      <a16:colId xmlns:a16="http://schemas.microsoft.com/office/drawing/2014/main" val="2814612001"/>
                    </a:ext>
                  </a:extLst>
                </a:gridCol>
              </a:tblGrid>
              <a:tr h="308950">
                <a:tc>
                  <a:txBody>
                    <a:bodyPr/>
                    <a:lstStyle/>
                    <a:p>
                      <a:pPr>
                        <a:lnSpc>
                          <a:spcPct val="107000"/>
                        </a:lnSpc>
                        <a:spcAft>
                          <a:spcPts val="800"/>
                        </a:spcAft>
                        <a:buNone/>
                        <a:tabLst>
                          <a:tab pos="2637155" algn="ctr"/>
                          <a:tab pos="5274310" algn="r"/>
                        </a:tabLst>
                      </a:pPr>
                      <a:r>
                        <a:rPr lang="en-GB" sz="2400" b="1" dirty="0">
                          <a:solidFill>
                            <a:schemeClr val="bg1"/>
                          </a:solidFill>
                          <a:effectLst/>
                          <a:latin typeface="Calibri" panose="020F0502020204030204" pitchFamily="34" charset="0"/>
                          <a:ea typeface="Calibri" panose="020F0502020204030204" pitchFamily="34" charset="0"/>
                        </a:rPr>
                        <a:t>Stage</a:t>
                      </a:r>
                    </a:p>
                  </a:txBody>
                  <a:tcPr marL="68580" marR="68580" marT="0" marB="0">
                    <a:solidFill>
                      <a:srgbClr val="62677D"/>
                    </a:solidFill>
                  </a:tcPr>
                </a:tc>
                <a:tc>
                  <a:txBody>
                    <a:bodyPr/>
                    <a:lstStyle/>
                    <a:p>
                      <a:pPr algn="ctr">
                        <a:lnSpc>
                          <a:spcPct val="107000"/>
                        </a:lnSpc>
                        <a:spcAft>
                          <a:spcPts val="800"/>
                        </a:spcAft>
                        <a:buNone/>
                        <a:tabLst>
                          <a:tab pos="2637155" algn="ctr"/>
                          <a:tab pos="5274310" algn="r"/>
                        </a:tabLst>
                      </a:pPr>
                      <a:r>
                        <a:rPr lang="en-GB" sz="2400" b="1" dirty="0">
                          <a:solidFill>
                            <a:schemeClr val="bg1"/>
                          </a:solidFill>
                          <a:effectLst/>
                        </a:rPr>
                        <a:t>Round 2</a:t>
                      </a:r>
                      <a:endParaRPr lang="en-GB" sz="24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62677D"/>
                    </a:solidFill>
                  </a:tcPr>
                </a:tc>
                <a:tc>
                  <a:txBody>
                    <a:bodyPr/>
                    <a:lstStyle/>
                    <a:p>
                      <a:pPr algn="ctr">
                        <a:lnSpc>
                          <a:spcPct val="107000"/>
                        </a:lnSpc>
                        <a:spcAft>
                          <a:spcPts val="800"/>
                        </a:spcAft>
                        <a:buNone/>
                        <a:tabLst>
                          <a:tab pos="2637155" algn="ctr"/>
                          <a:tab pos="5274310" algn="r"/>
                        </a:tabLst>
                      </a:pPr>
                      <a:r>
                        <a:rPr lang="en-GB" sz="2400" b="1" dirty="0">
                          <a:solidFill>
                            <a:schemeClr val="bg1"/>
                          </a:solidFill>
                          <a:effectLst/>
                        </a:rPr>
                        <a:t>Round 3</a:t>
                      </a:r>
                      <a:endParaRPr lang="en-GB" sz="24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62677D"/>
                    </a:solidFill>
                  </a:tcPr>
                </a:tc>
                <a:tc>
                  <a:txBody>
                    <a:bodyPr/>
                    <a:lstStyle/>
                    <a:p>
                      <a:pPr algn="ctr">
                        <a:lnSpc>
                          <a:spcPct val="107000"/>
                        </a:lnSpc>
                        <a:spcAft>
                          <a:spcPts val="800"/>
                        </a:spcAft>
                        <a:buNone/>
                        <a:tabLst>
                          <a:tab pos="2637155" algn="ctr"/>
                          <a:tab pos="5274310" algn="r"/>
                        </a:tabLst>
                      </a:pPr>
                      <a:r>
                        <a:rPr lang="en-GB" sz="2400" b="1" dirty="0">
                          <a:solidFill>
                            <a:schemeClr val="bg1"/>
                          </a:solidFill>
                          <a:effectLst/>
                        </a:rPr>
                        <a:t>Round 4</a:t>
                      </a:r>
                      <a:endParaRPr lang="en-GB" sz="24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62677D"/>
                    </a:solidFill>
                  </a:tcPr>
                </a:tc>
                <a:extLst>
                  <a:ext uri="{0D108BD9-81ED-4DB2-BD59-A6C34878D82A}">
                    <a16:rowId xmlns:a16="http://schemas.microsoft.com/office/drawing/2014/main" val="2847403678"/>
                  </a:ext>
                </a:extLst>
              </a:tr>
              <a:tr h="308950">
                <a:tc>
                  <a:txBody>
                    <a:bodyPr/>
                    <a:lstStyle/>
                    <a:p>
                      <a:pPr>
                        <a:lnSpc>
                          <a:spcPct val="107000"/>
                        </a:lnSpc>
                        <a:spcAft>
                          <a:spcPts val="800"/>
                        </a:spcAft>
                        <a:buNone/>
                        <a:tabLst>
                          <a:tab pos="2637155" algn="ctr"/>
                          <a:tab pos="5274310" algn="r"/>
                        </a:tabLst>
                      </a:pPr>
                      <a:r>
                        <a:rPr lang="en-GB" sz="2400" dirty="0">
                          <a:effectLst/>
                        </a:rPr>
                        <a:t>EOIs submitted</a:t>
                      </a:r>
                      <a:endParaRPr lang="en-GB" sz="2400" dirty="0">
                        <a:effectLst/>
                        <a:latin typeface="Calibri" panose="020F0502020204030204" pitchFamily="34" charset="0"/>
                        <a:ea typeface="Calibri" panose="020F0502020204030204" pitchFamily="34" charset="0"/>
                      </a:endParaRPr>
                    </a:p>
                  </a:txBody>
                  <a:tcPr marL="68580" marR="68580" marT="0" marB="0">
                    <a:lnB w="38100" cap="flat" cmpd="sng" algn="ctr">
                      <a:solidFill>
                        <a:srgbClr val="474B5B"/>
                      </a:solidFill>
                      <a:prstDash val="solid"/>
                      <a:round/>
                      <a:headEnd type="none" w="med" len="med"/>
                      <a:tailEnd type="none" w="med" len="med"/>
                    </a:lnB>
                  </a:tcPr>
                </a:tc>
                <a:tc>
                  <a:txBody>
                    <a:bodyPr/>
                    <a:lstStyle/>
                    <a:p>
                      <a:pPr algn="ctr">
                        <a:lnSpc>
                          <a:spcPct val="107000"/>
                        </a:lnSpc>
                        <a:spcAft>
                          <a:spcPts val="800"/>
                        </a:spcAft>
                        <a:buNone/>
                        <a:tabLst>
                          <a:tab pos="2637155" algn="ctr"/>
                          <a:tab pos="5274310" algn="r"/>
                        </a:tabLst>
                      </a:pPr>
                      <a:r>
                        <a:rPr lang="en-GB" sz="2400" dirty="0">
                          <a:effectLst/>
                        </a:rPr>
                        <a:t>80</a:t>
                      </a:r>
                      <a:endParaRPr lang="en-GB" sz="2400" dirty="0">
                        <a:effectLst/>
                        <a:latin typeface="Calibri" panose="020F0502020204030204" pitchFamily="34" charset="0"/>
                        <a:ea typeface="Calibri" panose="020F0502020204030204" pitchFamily="34" charset="0"/>
                      </a:endParaRPr>
                    </a:p>
                  </a:txBody>
                  <a:tcPr marL="68580" marR="68580" marT="0" marB="0">
                    <a:lnB w="38100" cap="flat" cmpd="sng" algn="ctr">
                      <a:solidFill>
                        <a:srgbClr val="474B5B"/>
                      </a:solidFill>
                      <a:prstDash val="solid"/>
                      <a:round/>
                      <a:headEnd type="none" w="med" len="med"/>
                      <a:tailEnd type="none" w="med" len="med"/>
                    </a:lnB>
                  </a:tcPr>
                </a:tc>
                <a:tc>
                  <a:txBody>
                    <a:bodyPr/>
                    <a:lstStyle/>
                    <a:p>
                      <a:pPr algn="ctr">
                        <a:lnSpc>
                          <a:spcPct val="107000"/>
                        </a:lnSpc>
                        <a:spcAft>
                          <a:spcPts val="800"/>
                        </a:spcAft>
                        <a:buNone/>
                        <a:tabLst>
                          <a:tab pos="2637155" algn="ctr"/>
                          <a:tab pos="5274310" algn="r"/>
                        </a:tabLst>
                      </a:pPr>
                      <a:r>
                        <a:rPr lang="en-GB" sz="2400" dirty="0">
                          <a:effectLst/>
                        </a:rPr>
                        <a:t>N/A</a:t>
                      </a:r>
                      <a:endParaRPr lang="en-GB" sz="2400" dirty="0">
                        <a:effectLst/>
                        <a:latin typeface="Calibri" panose="020F0502020204030204" pitchFamily="34" charset="0"/>
                        <a:ea typeface="Calibri" panose="020F0502020204030204" pitchFamily="34" charset="0"/>
                      </a:endParaRPr>
                    </a:p>
                  </a:txBody>
                  <a:tcPr marL="68580" marR="68580" marT="0" marB="0">
                    <a:lnB w="38100" cap="flat" cmpd="sng" algn="ctr">
                      <a:solidFill>
                        <a:srgbClr val="474B5B"/>
                      </a:solidFill>
                      <a:prstDash val="solid"/>
                      <a:round/>
                      <a:headEnd type="none" w="med" len="med"/>
                      <a:tailEnd type="none" w="med" len="med"/>
                    </a:lnB>
                  </a:tcPr>
                </a:tc>
                <a:tc>
                  <a:txBody>
                    <a:bodyPr/>
                    <a:lstStyle/>
                    <a:p>
                      <a:pPr algn="ctr">
                        <a:lnSpc>
                          <a:spcPct val="107000"/>
                        </a:lnSpc>
                        <a:spcAft>
                          <a:spcPts val="800"/>
                        </a:spcAft>
                        <a:buNone/>
                        <a:tabLst>
                          <a:tab pos="2637155" algn="ctr"/>
                          <a:tab pos="5274310" algn="r"/>
                        </a:tabLst>
                      </a:pPr>
                      <a:r>
                        <a:rPr lang="en-GB" sz="2400" dirty="0">
                          <a:effectLst/>
                        </a:rPr>
                        <a:t>N/A</a:t>
                      </a:r>
                      <a:endParaRPr lang="en-GB" sz="2400" dirty="0">
                        <a:effectLst/>
                        <a:latin typeface="Calibri" panose="020F0502020204030204" pitchFamily="34" charset="0"/>
                        <a:ea typeface="Calibri" panose="020F0502020204030204" pitchFamily="34" charset="0"/>
                      </a:endParaRPr>
                    </a:p>
                  </a:txBody>
                  <a:tcPr marL="68580" marR="68580" marT="0" marB="0">
                    <a:lnB w="38100" cap="flat" cmpd="sng" algn="ctr">
                      <a:solidFill>
                        <a:srgbClr val="474B5B"/>
                      </a:solidFill>
                      <a:prstDash val="solid"/>
                      <a:round/>
                      <a:headEnd type="none" w="med" len="med"/>
                      <a:tailEnd type="none" w="med" len="med"/>
                    </a:lnB>
                  </a:tcPr>
                </a:tc>
                <a:extLst>
                  <a:ext uri="{0D108BD9-81ED-4DB2-BD59-A6C34878D82A}">
                    <a16:rowId xmlns:a16="http://schemas.microsoft.com/office/drawing/2014/main" val="2105328971"/>
                  </a:ext>
                </a:extLst>
              </a:tr>
              <a:tr h="308950">
                <a:tc>
                  <a:txBody>
                    <a:bodyPr/>
                    <a:lstStyle/>
                    <a:p>
                      <a:pPr>
                        <a:lnSpc>
                          <a:spcPct val="107000"/>
                        </a:lnSpc>
                        <a:spcAft>
                          <a:spcPts val="800"/>
                        </a:spcAft>
                        <a:buNone/>
                        <a:tabLst>
                          <a:tab pos="2637155" algn="ctr"/>
                          <a:tab pos="5274310" algn="r"/>
                        </a:tabLst>
                      </a:pPr>
                      <a:r>
                        <a:rPr lang="en-GB" sz="2400" dirty="0">
                          <a:effectLst/>
                        </a:rPr>
                        <a:t>Outline applications</a:t>
                      </a:r>
                      <a:endParaRPr lang="en-GB" sz="2400" dirty="0">
                        <a:effectLst/>
                        <a:latin typeface="Calibri" panose="020F0502020204030204" pitchFamily="34" charset="0"/>
                        <a:ea typeface="Calibri" panose="020F0502020204030204" pitchFamily="34" charset="0"/>
                      </a:endParaRPr>
                    </a:p>
                  </a:txBody>
                  <a:tcPr marL="68580" marR="68580" marT="0" marB="0">
                    <a:lnT w="38100" cap="flat" cmpd="sng" algn="ctr">
                      <a:solidFill>
                        <a:srgbClr val="474B5B"/>
                      </a:solidFill>
                      <a:prstDash val="solid"/>
                      <a:round/>
                      <a:headEnd type="none" w="med" len="med"/>
                      <a:tailEnd type="none" w="med" len="med"/>
                    </a:lnT>
                    <a:solidFill>
                      <a:schemeClr val="bg1"/>
                    </a:solidFill>
                  </a:tcPr>
                </a:tc>
                <a:tc>
                  <a:txBody>
                    <a:bodyPr/>
                    <a:lstStyle/>
                    <a:p>
                      <a:pPr algn="ctr">
                        <a:lnSpc>
                          <a:spcPct val="107000"/>
                        </a:lnSpc>
                        <a:spcAft>
                          <a:spcPts val="800"/>
                        </a:spcAft>
                        <a:buNone/>
                        <a:tabLst>
                          <a:tab pos="2637155" algn="ctr"/>
                          <a:tab pos="5274310" algn="r"/>
                        </a:tabLst>
                      </a:pPr>
                      <a:r>
                        <a:rPr lang="en-GB" sz="2400" dirty="0">
                          <a:effectLst/>
                        </a:rPr>
                        <a:t>67</a:t>
                      </a:r>
                      <a:endParaRPr lang="en-GB" sz="2400" dirty="0">
                        <a:effectLst/>
                        <a:latin typeface="Calibri" panose="020F0502020204030204" pitchFamily="34" charset="0"/>
                        <a:ea typeface="Calibri" panose="020F0502020204030204" pitchFamily="34" charset="0"/>
                      </a:endParaRPr>
                    </a:p>
                  </a:txBody>
                  <a:tcPr marL="68580" marR="68580" marT="0" marB="0">
                    <a:lnT w="38100" cap="flat" cmpd="sng" algn="ctr">
                      <a:solidFill>
                        <a:srgbClr val="474B5B"/>
                      </a:solidFill>
                      <a:prstDash val="solid"/>
                      <a:round/>
                      <a:headEnd type="none" w="med" len="med"/>
                      <a:tailEnd type="none" w="med" len="med"/>
                    </a:lnT>
                    <a:solidFill>
                      <a:schemeClr val="bg1"/>
                    </a:solidFill>
                  </a:tcPr>
                </a:tc>
                <a:tc>
                  <a:txBody>
                    <a:bodyPr/>
                    <a:lstStyle/>
                    <a:p>
                      <a:pPr algn="ctr">
                        <a:lnSpc>
                          <a:spcPct val="107000"/>
                        </a:lnSpc>
                        <a:spcAft>
                          <a:spcPts val="800"/>
                        </a:spcAft>
                        <a:buNone/>
                        <a:tabLst>
                          <a:tab pos="2637155" algn="ctr"/>
                          <a:tab pos="5274310" algn="r"/>
                        </a:tabLst>
                      </a:pPr>
                      <a:r>
                        <a:rPr lang="en-GB" sz="2400" dirty="0">
                          <a:effectLst/>
                        </a:rPr>
                        <a:t>37</a:t>
                      </a:r>
                      <a:endParaRPr lang="en-GB" sz="2400" dirty="0">
                        <a:effectLst/>
                        <a:latin typeface="Calibri" panose="020F0502020204030204" pitchFamily="34" charset="0"/>
                        <a:ea typeface="Calibri" panose="020F0502020204030204" pitchFamily="34" charset="0"/>
                      </a:endParaRPr>
                    </a:p>
                  </a:txBody>
                  <a:tcPr marL="68580" marR="68580" marT="0" marB="0">
                    <a:lnT w="38100" cap="flat" cmpd="sng" algn="ctr">
                      <a:solidFill>
                        <a:srgbClr val="474B5B"/>
                      </a:solidFill>
                      <a:prstDash val="solid"/>
                      <a:round/>
                      <a:headEnd type="none" w="med" len="med"/>
                      <a:tailEnd type="none" w="med" len="med"/>
                    </a:lnT>
                    <a:solidFill>
                      <a:schemeClr val="bg1"/>
                    </a:solidFill>
                  </a:tcPr>
                </a:tc>
                <a:tc>
                  <a:txBody>
                    <a:bodyPr/>
                    <a:lstStyle/>
                    <a:p>
                      <a:pPr algn="ctr">
                        <a:lnSpc>
                          <a:spcPct val="107000"/>
                        </a:lnSpc>
                        <a:spcAft>
                          <a:spcPts val="800"/>
                        </a:spcAft>
                        <a:buNone/>
                        <a:tabLst>
                          <a:tab pos="2637155" algn="ctr"/>
                          <a:tab pos="5274310" algn="r"/>
                        </a:tabLst>
                      </a:pPr>
                      <a:r>
                        <a:rPr lang="en-GB" sz="2400" dirty="0">
                          <a:effectLst/>
                        </a:rPr>
                        <a:t>38</a:t>
                      </a:r>
                      <a:endParaRPr lang="en-GB" sz="2400" dirty="0">
                        <a:effectLst/>
                        <a:latin typeface="Calibri" panose="020F0502020204030204" pitchFamily="34" charset="0"/>
                        <a:ea typeface="Calibri" panose="020F0502020204030204" pitchFamily="34" charset="0"/>
                      </a:endParaRPr>
                    </a:p>
                  </a:txBody>
                  <a:tcPr marL="68580" marR="68580" marT="0" marB="0">
                    <a:lnT w="38100" cap="flat" cmpd="sng" algn="ctr">
                      <a:solidFill>
                        <a:srgbClr val="474B5B"/>
                      </a:solidFill>
                      <a:prstDash val="solid"/>
                      <a:round/>
                      <a:headEnd type="none" w="med" len="med"/>
                      <a:tailEnd type="none" w="med" len="med"/>
                    </a:lnT>
                    <a:solidFill>
                      <a:schemeClr val="bg1"/>
                    </a:solidFill>
                  </a:tcPr>
                </a:tc>
                <a:extLst>
                  <a:ext uri="{0D108BD9-81ED-4DB2-BD59-A6C34878D82A}">
                    <a16:rowId xmlns:a16="http://schemas.microsoft.com/office/drawing/2014/main" val="782139091"/>
                  </a:ext>
                </a:extLst>
              </a:tr>
              <a:tr h="308950">
                <a:tc>
                  <a:txBody>
                    <a:bodyPr/>
                    <a:lstStyle/>
                    <a:p>
                      <a:pPr>
                        <a:lnSpc>
                          <a:spcPct val="107000"/>
                        </a:lnSpc>
                        <a:spcAft>
                          <a:spcPts val="800"/>
                        </a:spcAft>
                        <a:buNone/>
                        <a:tabLst>
                          <a:tab pos="2637155" algn="ctr"/>
                          <a:tab pos="5274310" algn="r"/>
                        </a:tabLst>
                      </a:pPr>
                      <a:r>
                        <a:rPr lang="en-GB" sz="2400" dirty="0">
                          <a:effectLst/>
                        </a:rPr>
                        <a:t>Invited to submit full</a:t>
                      </a:r>
                      <a:endParaRPr lang="en-GB" sz="2400" dirty="0">
                        <a:effectLst/>
                        <a:latin typeface="Calibri" panose="020F0502020204030204" pitchFamily="34" charset="0"/>
                        <a:ea typeface="Calibri" panose="020F0502020204030204" pitchFamily="34" charset="0"/>
                      </a:endParaRPr>
                    </a:p>
                  </a:txBody>
                  <a:tcPr marL="68580" marR="68580" marT="0" marB="0">
                    <a:lnB w="38100" cap="flat" cmpd="sng" algn="ctr">
                      <a:solidFill>
                        <a:srgbClr val="474B5B"/>
                      </a:solidFill>
                      <a:prstDash val="solid"/>
                      <a:round/>
                      <a:headEnd type="none" w="med" len="med"/>
                      <a:tailEnd type="none" w="med" len="med"/>
                    </a:lnB>
                  </a:tcPr>
                </a:tc>
                <a:tc>
                  <a:txBody>
                    <a:bodyPr/>
                    <a:lstStyle/>
                    <a:p>
                      <a:pPr algn="ctr">
                        <a:lnSpc>
                          <a:spcPct val="107000"/>
                        </a:lnSpc>
                        <a:spcAft>
                          <a:spcPts val="800"/>
                        </a:spcAft>
                        <a:buNone/>
                        <a:tabLst>
                          <a:tab pos="2637155" algn="ctr"/>
                          <a:tab pos="5274310" algn="r"/>
                        </a:tabLst>
                      </a:pPr>
                      <a:r>
                        <a:rPr lang="en-GB" sz="2400" dirty="0">
                          <a:effectLst/>
                          <a:latin typeface="Calibri" panose="020F0502020204030204" pitchFamily="34" charset="0"/>
                          <a:ea typeface="Calibri" panose="020F0502020204030204" pitchFamily="34" charset="0"/>
                        </a:rPr>
                        <a:t>Not known</a:t>
                      </a:r>
                    </a:p>
                  </a:txBody>
                  <a:tcPr marL="68580" marR="68580" marT="0" marB="0">
                    <a:lnB w="38100" cap="flat" cmpd="sng" algn="ctr">
                      <a:solidFill>
                        <a:srgbClr val="474B5B"/>
                      </a:solidFill>
                      <a:prstDash val="solid"/>
                      <a:round/>
                      <a:headEnd type="none" w="med" len="med"/>
                      <a:tailEnd type="none" w="med" len="med"/>
                    </a:lnB>
                  </a:tcPr>
                </a:tc>
                <a:tc>
                  <a:txBody>
                    <a:bodyPr/>
                    <a:lstStyle/>
                    <a:p>
                      <a:pPr algn="ctr">
                        <a:lnSpc>
                          <a:spcPct val="107000"/>
                        </a:lnSpc>
                        <a:spcAft>
                          <a:spcPts val="800"/>
                        </a:spcAft>
                        <a:buNone/>
                        <a:tabLst>
                          <a:tab pos="2637155" algn="ctr"/>
                          <a:tab pos="5274310" algn="r"/>
                        </a:tabLst>
                      </a:pPr>
                      <a:r>
                        <a:rPr lang="en-GB" sz="2400" dirty="0">
                          <a:effectLst/>
                        </a:rPr>
                        <a:t>32 (86%)</a:t>
                      </a:r>
                      <a:endParaRPr lang="en-GB" sz="2400" dirty="0">
                        <a:effectLst/>
                        <a:latin typeface="Calibri" panose="020F0502020204030204" pitchFamily="34" charset="0"/>
                        <a:ea typeface="Calibri" panose="020F0502020204030204" pitchFamily="34" charset="0"/>
                      </a:endParaRPr>
                    </a:p>
                  </a:txBody>
                  <a:tcPr marL="68580" marR="68580" marT="0" marB="0">
                    <a:lnB w="38100" cap="flat" cmpd="sng" algn="ctr">
                      <a:solidFill>
                        <a:srgbClr val="474B5B"/>
                      </a:solidFill>
                      <a:prstDash val="solid"/>
                      <a:round/>
                      <a:headEnd type="none" w="med" len="med"/>
                      <a:tailEnd type="none" w="med" len="med"/>
                    </a:lnB>
                  </a:tcPr>
                </a:tc>
                <a:tc>
                  <a:txBody>
                    <a:bodyPr/>
                    <a:lstStyle/>
                    <a:p>
                      <a:pPr algn="ctr">
                        <a:lnSpc>
                          <a:spcPct val="107000"/>
                        </a:lnSpc>
                        <a:spcAft>
                          <a:spcPts val="800"/>
                        </a:spcAft>
                        <a:buNone/>
                        <a:tabLst>
                          <a:tab pos="2637155" algn="ctr"/>
                          <a:tab pos="5274310" algn="r"/>
                        </a:tabLst>
                      </a:pPr>
                      <a:r>
                        <a:rPr lang="en-GB" sz="2400" dirty="0">
                          <a:effectLst/>
                        </a:rPr>
                        <a:t>20 (53%)</a:t>
                      </a:r>
                      <a:endParaRPr lang="en-GB" sz="2400" dirty="0">
                        <a:effectLst/>
                        <a:latin typeface="Calibri" panose="020F0502020204030204" pitchFamily="34" charset="0"/>
                        <a:ea typeface="Calibri" panose="020F0502020204030204" pitchFamily="34" charset="0"/>
                      </a:endParaRPr>
                    </a:p>
                  </a:txBody>
                  <a:tcPr marL="68580" marR="68580" marT="0" marB="0">
                    <a:lnB w="38100" cap="flat" cmpd="sng" algn="ctr">
                      <a:solidFill>
                        <a:srgbClr val="474B5B"/>
                      </a:solidFill>
                      <a:prstDash val="solid"/>
                      <a:round/>
                      <a:headEnd type="none" w="med" len="med"/>
                      <a:tailEnd type="none" w="med" len="med"/>
                    </a:lnB>
                  </a:tcPr>
                </a:tc>
                <a:extLst>
                  <a:ext uri="{0D108BD9-81ED-4DB2-BD59-A6C34878D82A}">
                    <a16:rowId xmlns:a16="http://schemas.microsoft.com/office/drawing/2014/main" val="1328512137"/>
                  </a:ext>
                </a:extLst>
              </a:tr>
              <a:tr h="308950">
                <a:tc>
                  <a:txBody>
                    <a:bodyPr/>
                    <a:lstStyle/>
                    <a:p>
                      <a:pPr>
                        <a:lnSpc>
                          <a:spcPct val="107000"/>
                        </a:lnSpc>
                        <a:spcAft>
                          <a:spcPts val="800"/>
                        </a:spcAft>
                        <a:buNone/>
                        <a:tabLst>
                          <a:tab pos="2637155" algn="ctr"/>
                          <a:tab pos="5274310" algn="r"/>
                        </a:tabLst>
                      </a:pPr>
                      <a:r>
                        <a:rPr lang="en-GB" sz="2400" dirty="0">
                          <a:effectLst/>
                        </a:rPr>
                        <a:t>Full applications submitted</a:t>
                      </a:r>
                      <a:endParaRPr lang="en-GB" sz="2400" dirty="0">
                        <a:effectLst/>
                        <a:latin typeface="Calibri" panose="020F0502020204030204" pitchFamily="34" charset="0"/>
                        <a:ea typeface="Calibri" panose="020F0502020204030204" pitchFamily="34" charset="0"/>
                      </a:endParaRPr>
                    </a:p>
                  </a:txBody>
                  <a:tcPr marL="68580" marR="68580" marT="0" marB="0">
                    <a:lnT w="38100" cap="flat" cmpd="sng" algn="ctr">
                      <a:solidFill>
                        <a:srgbClr val="474B5B"/>
                      </a:solidFill>
                      <a:prstDash val="solid"/>
                      <a:round/>
                      <a:headEnd type="none" w="med" len="med"/>
                      <a:tailEnd type="none" w="med" len="med"/>
                    </a:lnT>
                    <a:solidFill>
                      <a:schemeClr val="bg1"/>
                    </a:solidFill>
                  </a:tcPr>
                </a:tc>
                <a:tc>
                  <a:txBody>
                    <a:bodyPr/>
                    <a:lstStyle/>
                    <a:p>
                      <a:pPr algn="ctr">
                        <a:lnSpc>
                          <a:spcPct val="107000"/>
                        </a:lnSpc>
                        <a:spcAft>
                          <a:spcPts val="800"/>
                        </a:spcAft>
                        <a:buNone/>
                        <a:tabLst>
                          <a:tab pos="2637155" algn="ctr"/>
                          <a:tab pos="5274310" algn="r"/>
                        </a:tabLst>
                      </a:pPr>
                      <a:r>
                        <a:rPr lang="en-GB" sz="2400" dirty="0">
                          <a:effectLst/>
                        </a:rPr>
                        <a:t>29</a:t>
                      </a:r>
                    </a:p>
                  </a:txBody>
                  <a:tcPr marL="68580" marR="68580" marT="0" marB="0">
                    <a:lnT w="38100" cap="flat" cmpd="sng" algn="ctr">
                      <a:solidFill>
                        <a:srgbClr val="474B5B"/>
                      </a:solidFill>
                      <a:prstDash val="solid"/>
                      <a:round/>
                      <a:headEnd type="none" w="med" len="med"/>
                      <a:tailEnd type="none" w="med" len="med"/>
                    </a:lnT>
                    <a:solidFill>
                      <a:schemeClr val="bg1"/>
                    </a:solidFill>
                  </a:tcPr>
                </a:tc>
                <a:tc>
                  <a:txBody>
                    <a:bodyPr/>
                    <a:lstStyle/>
                    <a:p>
                      <a:pPr algn="ctr">
                        <a:lnSpc>
                          <a:spcPct val="107000"/>
                        </a:lnSpc>
                        <a:spcAft>
                          <a:spcPts val="800"/>
                        </a:spcAft>
                        <a:buNone/>
                        <a:tabLst>
                          <a:tab pos="2637155" algn="ctr"/>
                          <a:tab pos="5274310" algn="r"/>
                        </a:tabLst>
                      </a:pPr>
                      <a:r>
                        <a:rPr lang="en-GB" sz="2400" dirty="0">
                          <a:effectLst/>
                        </a:rPr>
                        <a:t>29 </a:t>
                      </a:r>
                      <a:endParaRPr lang="en-GB" sz="2400" dirty="0">
                        <a:effectLst/>
                        <a:latin typeface="Calibri" panose="020F0502020204030204" pitchFamily="34" charset="0"/>
                        <a:ea typeface="Calibri" panose="020F0502020204030204" pitchFamily="34" charset="0"/>
                      </a:endParaRPr>
                    </a:p>
                  </a:txBody>
                  <a:tcPr marL="68580" marR="68580" marT="0" marB="0">
                    <a:lnT w="38100" cap="flat" cmpd="sng" algn="ctr">
                      <a:solidFill>
                        <a:srgbClr val="474B5B"/>
                      </a:solidFill>
                      <a:prstDash val="solid"/>
                      <a:round/>
                      <a:headEnd type="none" w="med" len="med"/>
                      <a:tailEnd type="none" w="med" len="med"/>
                    </a:lnT>
                    <a:solidFill>
                      <a:schemeClr val="bg1"/>
                    </a:solidFill>
                  </a:tcPr>
                </a:tc>
                <a:tc>
                  <a:txBody>
                    <a:bodyPr/>
                    <a:lstStyle/>
                    <a:p>
                      <a:pPr algn="ctr">
                        <a:lnSpc>
                          <a:spcPct val="107000"/>
                        </a:lnSpc>
                        <a:spcAft>
                          <a:spcPts val="800"/>
                        </a:spcAft>
                        <a:buNone/>
                        <a:tabLst>
                          <a:tab pos="2637155" algn="ctr"/>
                          <a:tab pos="5274310" algn="r"/>
                        </a:tabLst>
                      </a:pPr>
                      <a:r>
                        <a:rPr lang="en-GB" sz="2400" dirty="0">
                          <a:effectLst/>
                        </a:rPr>
                        <a:t>18</a:t>
                      </a:r>
                      <a:endParaRPr lang="en-GB" sz="2400" dirty="0">
                        <a:effectLst/>
                        <a:latin typeface="Calibri" panose="020F0502020204030204" pitchFamily="34" charset="0"/>
                        <a:ea typeface="Calibri" panose="020F0502020204030204" pitchFamily="34" charset="0"/>
                      </a:endParaRPr>
                    </a:p>
                  </a:txBody>
                  <a:tcPr marL="68580" marR="68580" marT="0" marB="0">
                    <a:lnT w="38100" cap="flat" cmpd="sng" algn="ctr">
                      <a:solidFill>
                        <a:srgbClr val="474B5B"/>
                      </a:solidFill>
                      <a:prstDash val="solid"/>
                      <a:round/>
                      <a:headEnd type="none" w="med" len="med"/>
                      <a:tailEnd type="none" w="med" len="med"/>
                    </a:lnT>
                    <a:solidFill>
                      <a:schemeClr val="bg1"/>
                    </a:solidFill>
                  </a:tcPr>
                </a:tc>
                <a:extLst>
                  <a:ext uri="{0D108BD9-81ED-4DB2-BD59-A6C34878D82A}">
                    <a16:rowId xmlns:a16="http://schemas.microsoft.com/office/drawing/2014/main" val="2497573204"/>
                  </a:ext>
                </a:extLst>
              </a:tr>
              <a:tr h="332971">
                <a:tc>
                  <a:txBody>
                    <a:bodyPr/>
                    <a:lstStyle/>
                    <a:p>
                      <a:pPr>
                        <a:lnSpc>
                          <a:spcPct val="107000"/>
                        </a:lnSpc>
                        <a:spcAft>
                          <a:spcPts val="800"/>
                        </a:spcAft>
                        <a:buNone/>
                        <a:tabLst>
                          <a:tab pos="2637155" algn="ctr"/>
                          <a:tab pos="5274310" algn="r"/>
                        </a:tabLst>
                      </a:pPr>
                      <a:r>
                        <a:rPr lang="en-GB" sz="2400" dirty="0">
                          <a:effectLst/>
                        </a:rPr>
                        <a:t>Triaged out </a:t>
                      </a:r>
                      <a:endParaRPr lang="en-GB" sz="24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buNone/>
                        <a:tabLst>
                          <a:tab pos="2637155" algn="ctr"/>
                          <a:tab pos="5274310" algn="r"/>
                        </a:tabLst>
                      </a:pPr>
                      <a:r>
                        <a:rPr lang="en-GB" sz="2400" dirty="0">
                          <a:effectLst/>
                        </a:rPr>
                        <a:t>7 (24%)</a:t>
                      </a:r>
                      <a:endParaRPr lang="en-GB" sz="24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buNone/>
                        <a:tabLst>
                          <a:tab pos="2637155" algn="ctr"/>
                          <a:tab pos="5274310" algn="r"/>
                        </a:tabLst>
                      </a:pPr>
                      <a:r>
                        <a:rPr lang="en-GB" sz="2400" dirty="0">
                          <a:effectLst/>
                        </a:rPr>
                        <a:t>7 (24%)</a:t>
                      </a:r>
                      <a:endParaRPr lang="en-GB" sz="24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buNone/>
                        <a:tabLst>
                          <a:tab pos="2637155" algn="ctr"/>
                          <a:tab pos="5274310" algn="r"/>
                        </a:tabLst>
                      </a:pPr>
                      <a:r>
                        <a:rPr lang="en-GB" sz="2400" dirty="0">
                          <a:effectLst/>
                        </a:rPr>
                        <a:t>0 (0%)</a:t>
                      </a:r>
                      <a:endParaRPr lang="en-GB"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476179403"/>
                  </a:ext>
                </a:extLst>
              </a:tr>
              <a:tr h="378299">
                <a:tc>
                  <a:txBody>
                    <a:bodyPr/>
                    <a:lstStyle/>
                    <a:p>
                      <a:pPr>
                        <a:lnSpc>
                          <a:spcPct val="107000"/>
                        </a:lnSpc>
                        <a:spcAft>
                          <a:spcPts val="800"/>
                        </a:spcAft>
                        <a:buNone/>
                        <a:tabLst>
                          <a:tab pos="2637155" algn="ctr"/>
                          <a:tab pos="5274310" algn="r"/>
                        </a:tabLst>
                      </a:pPr>
                      <a:r>
                        <a:rPr lang="en-GB" sz="2400" dirty="0">
                          <a:effectLst/>
                        </a:rPr>
                        <a:t>Recommended for funding</a:t>
                      </a:r>
                      <a:endParaRPr lang="en-GB" sz="24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buNone/>
                        <a:tabLst>
                          <a:tab pos="2637155" algn="ctr"/>
                          <a:tab pos="5274310" algn="r"/>
                        </a:tabLst>
                      </a:pPr>
                      <a:r>
                        <a:rPr lang="en-GB" sz="2400" dirty="0">
                          <a:effectLst/>
                        </a:rPr>
                        <a:t>7 (24%)</a:t>
                      </a:r>
                    </a:p>
                  </a:txBody>
                  <a:tcPr marL="68580" marR="68580" marT="0" marB="0"/>
                </a:tc>
                <a:tc>
                  <a:txBody>
                    <a:bodyPr/>
                    <a:lstStyle/>
                    <a:p>
                      <a:pPr algn="ctr">
                        <a:lnSpc>
                          <a:spcPct val="107000"/>
                        </a:lnSpc>
                        <a:spcAft>
                          <a:spcPts val="800"/>
                        </a:spcAft>
                        <a:buNone/>
                        <a:tabLst>
                          <a:tab pos="2637155" algn="ctr"/>
                          <a:tab pos="5274310" algn="r"/>
                        </a:tabLst>
                      </a:pPr>
                      <a:r>
                        <a:rPr lang="en-GB" sz="2400" dirty="0">
                          <a:effectLst/>
                        </a:rPr>
                        <a:t>11 (38%)  </a:t>
                      </a:r>
                      <a:endParaRPr lang="en-GB" sz="24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buNone/>
                        <a:tabLst>
                          <a:tab pos="2637155" algn="ctr"/>
                          <a:tab pos="5274310" algn="r"/>
                        </a:tabLst>
                      </a:pPr>
                      <a:r>
                        <a:rPr lang="en-GB" sz="2400" dirty="0">
                          <a:effectLst/>
                        </a:rPr>
                        <a:t>?</a:t>
                      </a:r>
                      <a:endParaRPr lang="en-GB"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174975879"/>
                  </a:ext>
                </a:extLst>
              </a:tr>
            </a:tbl>
          </a:graphicData>
        </a:graphic>
      </p:graphicFrame>
      <p:sp>
        <p:nvSpPr>
          <p:cNvPr id="9" name="Content Placeholder 2">
            <a:extLst>
              <a:ext uri="{FF2B5EF4-FFF2-40B4-BE49-F238E27FC236}">
                <a16:creationId xmlns:a16="http://schemas.microsoft.com/office/drawing/2014/main" id="{37DD0996-8C7F-9F2E-B7A5-31AF9FC5D5F4}"/>
              </a:ext>
            </a:extLst>
          </p:cNvPr>
          <p:cNvSpPr txBox="1">
            <a:spLocks/>
          </p:cNvSpPr>
          <p:nvPr/>
        </p:nvSpPr>
        <p:spPr>
          <a:xfrm>
            <a:off x="1461886" y="1072126"/>
            <a:ext cx="9699599" cy="18713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a:r>
              <a:rPr lang="en-GB" sz="2400" dirty="0">
                <a:solidFill>
                  <a:srgbClr val="474B5B"/>
                </a:solidFill>
              </a:rPr>
              <a:t>Round 4 has just been reviewed – provisional outcomes are due soon</a:t>
            </a:r>
          </a:p>
          <a:p>
            <a:pPr marL="363538"/>
            <a:r>
              <a:rPr lang="en-US" sz="2400" dirty="0">
                <a:solidFill>
                  <a:srgbClr val="474B5B"/>
                </a:solidFill>
              </a:rPr>
              <a:t>There is a smaller fund available this year</a:t>
            </a:r>
          </a:p>
          <a:p>
            <a:pPr marL="363538"/>
            <a:r>
              <a:rPr lang="en-US" sz="2400" dirty="0">
                <a:solidFill>
                  <a:srgbClr val="474B5B"/>
                </a:solidFill>
              </a:rPr>
              <a:t>The focus will be on ECRs and work that will lead to larger bids in future</a:t>
            </a:r>
          </a:p>
        </p:txBody>
      </p:sp>
    </p:spTree>
    <p:extLst>
      <p:ext uri="{BB962C8B-B14F-4D97-AF65-F5344CB8AC3E}">
        <p14:creationId xmlns:p14="http://schemas.microsoft.com/office/powerpoint/2010/main" val="2090640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5FE50-DBE4-C98B-A5AE-0341A973293D}"/>
              </a:ext>
            </a:extLst>
          </p:cNvPr>
          <p:cNvSpPr txBox="1"/>
          <p:nvPr/>
        </p:nvSpPr>
        <p:spPr>
          <a:xfrm>
            <a:off x="2900276" y="4472359"/>
            <a:ext cx="816499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Helvetica"/>
                <a:ea typeface="+mn-ea"/>
                <a:cs typeface="+mn-cs"/>
              </a:rPr>
              <a:t>Stuart Griffiths, Director of Research, Services and Policy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Helvetica"/>
                <a:ea typeface="+mn-ea"/>
                <a:cs typeface="+mn-cs"/>
              </a:rPr>
              <a:t>Vicky Napp, Head of Research and Clinical Trials</a:t>
            </a:r>
          </a:p>
        </p:txBody>
      </p:sp>
    </p:spTree>
    <p:extLst>
      <p:ext uri="{BB962C8B-B14F-4D97-AF65-F5344CB8AC3E}">
        <p14:creationId xmlns:p14="http://schemas.microsoft.com/office/powerpoint/2010/main" val="2751549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195BE-714B-0201-713B-C4B28829B4C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5C8D09-0DB4-CF81-427C-4B6AC16A6C0E}"/>
              </a:ext>
            </a:extLst>
          </p:cNvPr>
          <p:cNvSpPr>
            <a:spLocks noGrp="1"/>
          </p:cNvSpPr>
          <p:nvPr>
            <p:ph idx="1"/>
          </p:nvPr>
        </p:nvSpPr>
        <p:spPr>
          <a:xfrm>
            <a:off x="518437" y="835620"/>
            <a:ext cx="7512965" cy="3742762"/>
          </a:xfrm>
        </p:spPr>
        <p:txBody>
          <a:bodyPr vert="horz" lIns="91440" tIns="45720" rIns="91440" bIns="45720" rtlCol="0">
            <a:noAutofit/>
          </a:bodyPr>
          <a:lstStyle/>
          <a:p>
            <a:pPr marL="0"/>
            <a:r>
              <a:rPr lang="en-US" sz="2200" dirty="0">
                <a:solidFill>
                  <a:srgbClr val="474B5B"/>
                </a:solidFill>
                <a:effectLst/>
              </a:rPr>
              <a:t>Proposals submitted to this fund must be for researchers to </a:t>
            </a:r>
            <a:r>
              <a:rPr lang="en-US" sz="2200" b="1" dirty="0">
                <a:solidFill>
                  <a:srgbClr val="474B5B"/>
                </a:solidFill>
                <a:effectLst/>
              </a:rPr>
              <a:t>undertake research in the Yorkshire region or elsewhere to help people avoid, survive or cope with cancer.</a:t>
            </a:r>
          </a:p>
          <a:p>
            <a:pPr marL="0">
              <a:spcBef>
                <a:spcPts val="0"/>
              </a:spcBef>
            </a:pPr>
            <a:endParaRPr lang="en-US" sz="1000" dirty="0">
              <a:solidFill>
                <a:srgbClr val="474B5B"/>
              </a:solidFill>
            </a:endParaRPr>
          </a:p>
          <a:p>
            <a:pPr marL="0"/>
            <a:r>
              <a:rPr lang="en-US" sz="2200" dirty="0">
                <a:solidFill>
                  <a:srgbClr val="474B5B"/>
                </a:solidFill>
              </a:rPr>
              <a:t>Applications: </a:t>
            </a:r>
          </a:p>
          <a:p>
            <a:pPr lvl="1"/>
            <a:r>
              <a:rPr lang="en-US" sz="2200" b="1" dirty="0">
                <a:solidFill>
                  <a:srgbClr val="474B5B"/>
                </a:solidFill>
              </a:rPr>
              <a:t>must align with one of 5 themes </a:t>
            </a:r>
            <a:r>
              <a:rPr lang="en-US" sz="2200" dirty="0">
                <a:solidFill>
                  <a:srgbClr val="474B5B"/>
                </a:solidFill>
              </a:rPr>
              <a:t>that comprise the </a:t>
            </a:r>
            <a:r>
              <a:rPr lang="en-US" sz="2200" dirty="0" err="1">
                <a:solidFill>
                  <a:srgbClr val="474B5B"/>
                </a:solidFill>
              </a:rPr>
              <a:t>UoS</a:t>
            </a:r>
            <a:r>
              <a:rPr lang="en-US" sz="2200" dirty="0">
                <a:solidFill>
                  <a:srgbClr val="474B5B"/>
                </a:solidFill>
              </a:rPr>
              <a:t> Cancer Research Strategy </a:t>
            </a:r>
          </a:p>
          <a:p>
            <a:pPr lvl="1"/>
            <a:r>
              <a:rPr lang="en-US" sz="2200" dirty="0">
                <a:solidFill>
                  <a:srgbClr val="474B5B"/>
                </a:solidFill>
              </a:rPr>
              <a:t>Will go through </a:t>
            </a:r>
            <a:r>
              <a:rPr lang="en-US" sz="2200" b="1" dirty="0">
                <a:solidFill>
                  <a:srgbClr val="474B5B"/>
                </a:solidFill>
              </a:rPr>
              <a:t>detailed internal review </a:t>
            </a:r>
            <a:r>
              <a:rPr lang="en-US" sz="2200" dirty="0">
                <a:solidFill>
                  <a:srgbClr val="474B5B"/>
                </a:solidFill>
              </a:rPr>
              <a:t>including an </a:t>
            </a:r>
            <a:r>
              <a:rPr lang="en-US" sz="2200" b="1" dirty="0">
                <a:solidFill>
                  <a:srgbClr val="474B5B"/>
                </a:solidFill>
              </a:rPr>
              <a:t>interview for fellowship applicants</a:t>
            </a:r>
          </a:p>
          <a:p>
            <a:pPr lvl="1"/>
            <a:r>
              <a:rPr lang="en-US" sz="2200" b="1" dirty="0">
                <a:solidFill>
                  <a:srgbClr val="474B5B"/>
                </a:solidFill>
              </a:rPr>
              <a:t>No formal costings required </a:t>
            </a:r>
            <a:r>
              <a:rPr lang="en-US" sz="2200" dirty="0">
                <a:solidFill>
                  <a:srgbClr val="474B5B"/>
                </a:solidFill>
              </a:rPr>
              <a:t>for the informal outline stage</a:t>
            </a:r>
          </a:p>
          <a:p>
            <a:pPr marL="0">
              <a:spcBef>
                <a:spcPts val="0"/>
              </a:spcBef>
            </a:pPr>
            <a:endParaRPr lang="en-US" sz="1000" dirty="0">
              <a:solidFill>
                <a:srgbClr val="474B5B"/>
              </a:solidFill>
            </a:endParaRPr>
          </a:p>
          <a:p>
            <a:pPr marL="0"/>
            <a:r>
              <a:rPr lang="en-US" sz="2200" dirty="0">
                <a:solidFill>
                  <a:srgbClr val="474B5B"/>
                </a:solidFill>
              </a:rPr>
              <a:t>2 funding streams in Round 5:</a:t>
            </a:r>
          </a:p>
          <a:p>
            <a:pPr lvl="1"/>
            <a:r>
              <a:rPr lang="en-US" sz="2200" dirty="0">
                <a:solidFill>
                  <a:srgbClr val="474B5B"/>
                </a:solidFill>
              </a:rPr>
              <a:t>Small Grants (Pump Priming) Awards</a:t>
            </a:r>
          </a:p>
          <a:p>
            <a:pPr lvl="1"/>
            <a:r>
              <a:rPr lang="en-US" sz="2200" dirty="0">
                <a:solidFill>
                  <a:srgbClr val="474B5B"/>
                </a:solidFill>
              </a:rPr>
              <a:t>Transition Fellowship Awards</a:t>
            </a:r>
          </a:p>
          <a:p>
            <a:pPr marL="457200" lvl="1" indent="0">
              <a:buNone/>
            </a:pPr>
            <a:endParaRPr lang="en-US" sz="1000" dirty="0">
              <a:solidFill>
                <a:srgbClr val="474B5B"/>
              </a:solidFill>
            </a:endParaRPr>
          </a:p>
          <a:p>
            <a:r>
              <a:rPr lang="en-US" sz="2200" dirty="0">
                <a:solidFill>
                  <a:srgbClr val="474B5B"/>
                </a:solidFill>
              </a:rPr>
              <a:t>Resubmissions:</a:t>
            </a:r>
          </a:p>
          <a:p>
            <a:pPr lvl="1"/>
            <a:r>
              <a:rPr lang="en-US" sz="2200" dirty="0">
                <a:solidFill>
                  <a:srgbClr val="474B5B"/>
                </a:solidFill>
              </a:rPr>
              <a:t>Only if they fit with the funding streams above</a:t>
            </a:r>
          </a:p>
        </p:txBody>
      </p:sp>
      <p:sp>
        <p:nvSpPr>
          <p:cNvPr id="5" name="Title 1">
            <a:extLst>
              <a:ext uri="{FF2B5EF4-FFF2-40B4-BE49-F238E27FC236}">
                <a16:creationId xmlns:a16="http://schemas.microsoft.com/office/drawing/2014/main" id="{6E9C3C10-E7E2-B054-6EC1-768A178F3CD7}"/>
              </a:ext>
            </a:extLst>
          </p:cNvPr>
          <p:cNvSpPr txBox="1">
            <a:spLocks/>
          </p:cNvSpPr>
          <p:nvPr/>
        </p:nvSpPr>
        <p:spPr>
          <a:xfrm>
            <a:off x="0" y="-1673"/>
            <a:ext cx="12192000" cy="720000"/>
          </a:xfrm>
          <a:prstGeom prst="rect">
            <a:avLst/>
          </a:prstGeom>
          <a:solidFill>
            <a:srgbClr val="62677D"/>
          </a:solidFill>
          <a:ln>
            <a:solidFill>
              <a:srgbClr val="62677D"/>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2425"/>
            <a:r>
              <a:rPr lang="en-GB" sz="3700" b="1" dirty="0">
                <a:solidFill>
                  <a:srgbClr val="FFFFFF"/>
                </a:solidFill>
                <a:effectLst/>
                <a:latin typeface="+mn-lt"/>
                <a:ea typeface="Times New Roman" panose="02020603050405020304" pitchFamily="18" charset="0"/>
                <a:cs typeface="Times New Roman" panose="02020603050405020304" pitchFamily="18" charset="0"/>
              </a:rPr>
              <a:t>Yorkshire Cancer Research Sheffield Pioneers Scheme</a:t>
            </a:r>
            <a:endParaRPr lang="en-GB" sz="3700" b="1" dirty="0">
              <a:ln>
                <a:solidFill>
                  <a:schemeClr val="tx2"/>
                </a:solidFill>
              </a:ln>
              <a:solidFill>
                <a:srgbClr val="FFFFFF"/>
              </a:solidFill>
              <a:latin typeface="+mn-lt"/>
            </a:endParaRPr>
          </a:p>
        </p:txBody>
      </p:sp>
      <p:pic>
        <p:nvPicPr>
          <p:cNvPr id="4" name="Picture 3" descr="A circular image of a circle with people and objects&#10;&#10;AI-generated content may be incorrect.">
            <a:extLst>
              <a:ext uri="{FF2B5EF4-FFF2-40B4-BE49-F238E27FC236}">
                <a16:creationId xmlns:a16="http://schemas.microsoft.com/office/drawing/2014/main" id="{7733B261-F574-7B5D-6DB8-C1FDB93A5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1402" y="1481137"/>
            <a:ext cx="3943350" cy="3895725"/>
          </a:xfrm>
          <a:prstGeom prst="rect">
            <a:avLst/>
          </a:prstGeom>
        </p:spPr>
      </p:pic>
    </p:spTree>
    <p:extLst>
      <p:ext uri="{BB962C8B-B14F-4D97-AF65-F5344CB8AC3E}">
        <p14:creationId xmlns:p14="http://schemas.microsoft.com/office/powerpoint/2010/main" val="3177656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0D20F57-564F-F82B-1C53-58EEE285C796}"/>
              </a:ext>
            </a:extLst>
          </p:cNvPr>
          <p:cNvGrpSpPr/>
          <p:nvPr/>
        </p:nvGrpSpPr>
        <p:grpSpPr>
          <a:xfrm>
            <a:off x="4111789" y="454371"/>
            <a:ext cx="4120587" cy="4004152"/>
            <a:chOff x="-140489" y="207298"/>
            <a:chExt cx="4120587" cy="4004152"/>
          </a:xfrm>
        </p:grpSpPr>
        <p:grpSp>
          <p:nvGrpSpPr>
            <p:cNvPr id="20" name="Group 19">
              <a:extLst>
                <a:ext uri="{FF2B5EF4-FFF2-40B4-BE49-F238E27FC236}">
                  <a16:creationId xmlns:a16="http://schemas.microsoft.com/office/drawing/2014/main" id="{5328710C-0807-21D4-29BD-598ACE9FA184}"/>
                </a:ext>
              </a:extLst>
            </p:cNvPr>
            <p:cNvGrpSpPr/>
            <p:nvPr/>
          </p:nvGrpSpPr>
          <p:grpSpPr>
            <a:xfrm>
              <a:off x="-140489" y="207298"/>
              <a:ext cx="4120587" cy="4004152"/>
              <a:chOff x="-2465407" y="-474536"/>
              <a:chExt cx="4120587" cy="4004152"/>
            </a:xfrm>
          </p:grpSpPr>
          <p:sp>
            <p:nvSpPr>
              <p:cNvPr id="22" name="Oval 21">
                <a:extLst>
                  <a:ext uri="{FF2B5EF4-FFF2-40B4-BE49-F238E27FC236}">
                    <a16:creationId xmlns:a16="http://schemas.microsoft.com/office/drawing/2014/main" id="{6478E571-E2CD-1D59-DDCE-2CF53784D364}"/>
                  </a:ext>
                </a:extLst>
              </p:cNvPr>
              <p:cNvSpPr/>
              <p:nvPr/>
            </p:nvSpPr>
            <p:spPr>
              <a:xfrm>
                <a:off x="-2465407" y="-474536"/>
                <a:ext cx="4120587" cy="4004152"/>
              </a:xfrm>
              <a:prstGeom prst="ellipse">
                <a:avLst/>
              </a:prstGeom>
              <a:solidFill>
                <a:srgbClr val="9ABF8B">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endParaRPr lang="en-GB" sz="2000" b="1" dirty="0">
                  <a:solidFill>
                    <a:srgbClr val="62677D"/>
                  </a:solidFill>
                </a:endParaRPr>
              </a:p>
            </p:txBody>
          </p:sp>
          <p:sp>
            <p:nvSpPr>
              <p:cNvPr id="23" name="TextBox 22">
                <a:extLst>
                  <a:ext uri="{FF2B5EF4-FFF2-40B4-BE49-F238E27FC236}">
                    <a16:creationId xmlns:a16="http://schemas.microsoft.com/office/drawing/2014/main" id="{47731968-2A4F-2021-7117-6249BA7F1963}"/>
                  </a:ext>
                </a:extLst>
              </p:cNvPr>
              <p:cNvSpPr txBox="1"/>
              <p:nvPr/>
            </p:nvSpPr>
            <p:spPr>
              <a:xfrm>
                <a:off x="-2324259" y="-33140"/>
                <a:ext cx="3845801" cy="1631216"/>
              </a:xfrm>
              <a:prstGeom prst="rect">
                <a:avLst/>
              </a:prstGeom>
              <a:noFill/>
            </p:spPr>
            <p:txBody>
              <a:bodyPr wrap="square">
                <a:spAutoFit/>
              </a:bodyPr>
              <a:lstStyle/>
              <a:p>
                <a:pPr lvl="0" algn="ctr">
                  <a:defRPr/>
                </a:pPr>
                <a:r>
                  <a:rPr lang="en-GB" sz="2400" b="1" dirty="0">
                    <a:solidFill>
                      <a:srgbClr val="474B5B"/>
                    </a:solidFill>
                  </a:rPr>
                  <a:t>THEME 2</a:t>
                </a:r>
              </a:p>
              <a:p>
                <a:pPr lvl="0" algn="ctr">
                  <a:defRPr/>
                </a:pPr>
                <a:r>
                  <a:rPr lang="en-GB" i="1" dirty="0">
                    <a:solidFill>
                      <a:srgbClr val="474B5B"/>
                    </a:solidFill>
                  </a:rPr>
                  <a:t>Digital health, big data, advanced diagnostic technologies and rethinking the delivery of cancer care </a:t>
                </a:r>
              </a:p>
              <a:p>
                <a:pPr lvl="0" algn="ctr">
                  <a:defRPr/>
                </a:pPr>
                <a:r>
                  <a:rPr lang="en-GB" sz="2000" b="1" dirty="0">
                    <a:solidFill>
                      <a:srgbClr val="474B5B"/>
                    </a:solidFill>
                  </a:rPr>
                  <a:t>Prof Jim Catto</a:t>
                </a:r>
              </a:p>
            </p:txBody>
          </p:sp>
        </p:grpSp>
        <p:sp>
          <p:nvSpPr>
            <p:cNvPr id="21" name="TextBox 20">
              <a:extLst>
                <a:ext uri="{FF2B5EF4-FFF2-40B4-BE49-F238E27FC236}">
                  <a16:creationId xmlns:a16="http://schemas.microsoft.com/office/drawing/2014/main" id="{9241B321-E877-9B30-380F-DDCEBC08F3EA}"/>
                </a:ext>
              </a:extLst>
            </p:cNvPr>
            <p:cNvSpPr txBox="1"/>
            <p:nvPr/>
          </p:nvSpPr>
          <p:spPr>
            <a:xfrm>
              <a:off x="439907" y="2185919"/>
              <a:ext cx="3014901" cy="1169551"/>
            </a:xfrm>
            <a:prstGeom prst="rect">
              <a:avLst/>
            </a:prstGeom>
            <a:noFill/>
          </p:spPr>
          <p:txBody>
            <a:bodyPr wrap="square">
              <a:spAutoFit/>
            </a:bodyPr>
            <a:lstStyle/>
            <a:p>
              <a:pPr marL="182563" indent="-182563">
                <a:buFont typeface="Wingdings" panose="05000000000000000000" pitchFamily="2" charset="2"/>
                <a:buChar char="v"/>
              </a:pPr>
              <a:r>
                <a:rPr lang="en-GB" sz="1400" dirty="0">
                  <a:solidFill>
                    <a:srgbClr val="474B5B"/>
                  </a:solidFill>
                </a:rPr>
                <a:t>Using digital healthcare information, artificial intelligence and novel diagnostics in clinical pathways </a:t>
              </a:r>
            </a:p>
            <a:p>
              <a:pPr marL="182563" indent="-182563">
                <a:buFont typeface="Wingdings" panose="05000000000000000000" pitchFamily="2" charset="2"/>
                <a:buChar char="v"/>
              </a:pPr>
              <a:r>
                <a:rPr lang="en-GB" sz="1400" dirty="0">
                  <a:solidFill>
                    <a:srgbClr val="474B5B"/>
                  </a:solidFill>
                </a:rPr>
                <a:t>Using digital technologies to Inform risk profiles.</a:t>
              </a:r>
            </a:p>
          </p:txBody>
        </p:sp>
      </p:grpSp>
      <p:sp>
        <p:nvSpPr>
          <p:cNvPr id="39" name="Oval 38">
            <a:extLst>
              <a:ext uri="{FF2B5EF4-FFF2-40B4-BE49-F238E27FC236}">
                <a16:creationId xmlns:a16="http://schemas.microsoft.com/office/drawing/2014/main" id="{7E46F081-DEFD-962C-B6FF-E172CFFB963F}"/>
              </a:ext>
            </a:extLst>
          </p:cNvPr>
          <p:cNvSpPr/>
          <p:nvPr/>
        </p:nvSpPr>
        <p:spPr>
          <a:xfrm>
            <a:off x="6272653" y="3114768"/>
            <a:ext cx="4120587" cy="4004152"/>
          </a:xfrm>
          <a:prstGeom prst="ellipse">
            <a:avLst/>
          </a:prstGeom>
          <a:solidFill>
            <a:srgbClr val="B6C4D5">
              <a:alpha val="7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endParaRPr lang="en-GB" sz="2000" b="1" dirty="0">
              <a:solidFill>
                <a:srgbClr val="62677D"/>
              </a:solidFill>
            </a:endParaRPr>
          </a:p>
        </p:txBody>
      </p:sp>
      <p:sp>
        <p:nvSpPr>
          <p:cNvPr id="38" name="TextBox 37">
            <a:extLst>
              <a:ext uri="{FF2B5EF4-FFF2-40B4-BE49-F238E27FC236}">
                <a16:creationId xmlns:a16="http://schemas.microsoft.com/office/drawing/2014/main" id="{6E62DC99-222D-1BBC-28BC-F1B93100A358}"/>
              </a:ext>
            </a:extLst>
          </p:cNvPr>
          <p:cNvSpPr txBox="1"/>
          <p:nvPr/>
        </p:nvSpPr>
        <p:spPr>
          <a:xfrm>
            <a:off x="6654796" y="4828089"/>
            <a:ext cx="3403604" cy="1600438"/>
          </a:xfrm>
          <a:prstGeom prst="rect">
            <a:avLst/>
          </a:prstGeom>
          <a:noFill/>
        </p:spPr>
        <p:txBody>
          <a:bodyPr wrap="square">
            <a:spAutoFit/>
          </a:bodyPr>
          <a:lstStyle/>
          <a:p>
            <a:pPr marL="182563" indent="-182563">
              <a:buFont typeface="Wingdings" panose="05000000000000000000" pitchFamily="2" charset="2"/>
              <a:buChar char="v"/>
            </a:pPr>
            <a:endParaRPr lang="en-GB" sz="1400" dirty="0">
              <a:solidFill>
                <a:srgbClr val="474B5B"/>
              </a:solidFill>
            </a:endParaRPr>
          </a:p>
          <a:p>
            <a:pPr marL="182563" indent="-182563">
              <a:buFont typeface="Wingdings" panose="05000000000000000000" pitchFamily="2" charset="2"/>
              <a:buChar char="v"/>
            </a:pPr>
            <a:r>
              <a:rPr lang="en-GB" sz="1400" dirty="0">
                <a:solidFill>
                  <a:srgbClr val="474B5B"/>
                </a:solidFill>
              </a:rPr>
              <a:t>Improving quality of life by developing a holistic approach across the whole cancer experience. </a:t>
            </a:r>
          </a:p>
          <a:p>
            <a:pPr marL="182563" indent="-182563">
              <a:buFont typeface="Wingdings" panose="05000000000000000000" pitchFamily="2" charset="2"/>
              <a:buChar char="v"/>
            </a:pPr>
            <a:r>
              <a:rPr lang="en-GB" sz="1400" dirty="0">
                <a:solidFill>
                  <a:srgbClr val="474B5B"/>
                </a:solidFill>
              </a:rPr>
              <a:t>Addressing different experiences in terms of the access to, and the provision of, services for cancer prevention and care.</a:t>
            </a:r>
          </a:p>
        </p:txBody>
      </p:sp>
      <p:grpSp>
        <p:nvGrpSpPr>
          <p:cNvPr id="26" name="Group 25">
            <a:extLst>
              <a:ext uri="{FF2B5EF4-FFF2-40B4-BE49-F238E27FC236}">
                <a16:creationId xmlns:a16="http://schemas.microsoft.com/office/drawing/2014/main" id="{FA4EC351-CA22-087C-4E17-E84D2229F531}"/>
              </a:ext>
            </a:extLst>
          </p:cNvPr>
          <p:cNvGrpSpPr/>
          <p:nvPr/>
        </p:nvGrpSpPr>
        <p:grpSpPr>
          <a:xfrm>
            <a:off x="8433517" y="454371"/>
            <a:ext cx="4120587" cy="4004152"/>
            <a:chOff x="-140489" y="207298"/>
            <a:chExt cx="4120587" cy="4004152"/>
          </a:xfrm>
        </p:grpSpPr>
        <p:grpSp>
          <p:nvGrpSpPr>
            <p:cNvPr id="27" name="Group 26">
              <a:extLst>
                <a:ext uri="{FF2B5EF4-FFF2-40B4-BE49-F238E27FC236}">
                  <a16:creationId xmlns:a16="http://schemas.microsoft.com/office/drawing/2014/main" id="{2797D057-A49D-5A60-A5E7-1955A0A25BAF}"/>
                </a:ext>
              </a:extLst>
            </p:cNvPr>
            <p:cNvGrpSpPr/>
            <p:nvPr/>
          </p:nvGrpSpPr>
          <p:grpSpPr>
            <a:xfrm>
              <a:off x="-140489" y="207298"/>
              <a:ext cx="4120587" cy="4004152"/>
              <a:chOff x="-2465407" y="-474536"/>
              <a:chExt cx="4120587" cy="4004152"/>
            </a:xfrm>
          </p:grpSpPr>
          <p:sp>
            <p:nvSpPr>
              <p:cNvPr id="29" name="Oval 28">
                <a:extLst>
                  <a:ext uri="{FF2B5EF4-FFF2-40B4-BE49-F238E27FC236}">
                    <a16:creationId xmlns:a16="http://schemas.microsoft.com/office/drawing/2014/main" id="{E858E205-4508-031F-77D0-5142BC4E54EE}"/>
                  </a:ext>
                </a:extLst>
              </p:cNvPr>
              <p:cNvSpPr/>
              <p:nvPr/>
            </p:nvSpPr>
            <p:spPr>
              <a:xfrm>
                <a:off x="-2465407" y="-474536"/>
                <a:ext cx="4120587" cy="4004152"/>
              </a:xfrm>
              <a:prstGeom prst="ellipse">
                <a:avLst/>
              </a:prstGeom>
              <a:solidFill>
                <a:srgbClr val="F6E4A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endParaRPr lang="en-GB" sz="2000" b="1" dirty="0">
                  <a:solidFill>
                    <a:srgbClr val="62677D"/>
                  </a:solidFill>
                </a:endParaRPr>
              </a:p>
            </p:txBody>
          </p:sp>
          <p:sp>
            <p:nvSpPr>
              <p:cNvPr id="30" name="TextBox 29">
                <a:extLst>
                  <a:ext uri="{FF2B5EF4-FFF2-40B4-BE49-F238E27FC236}">
                    <a16:creationId xmlns:a16="http://schemas.microsoft.com/office/drawing/2014/main" id="{9549234B-28B4-6190-9FC9-C9D89EC67D1D}"/>
                  </a:ext>
                </a:extLst>
              </p:cNvPr>
              <p:cNvSpPr txBox="1"/>
              <p:nvPr/>
            </p:nvSpPr>
            <p:spPr>
              <a:xfrm>
                <a:off x="-2344037" y="12201"/>
                <a:ext cx="3845801" cy="1323439"/>
              </a:xfrm>
              <a:prstGeom prst="rect">
                <a:avLst/>
              </a:prstGeom>
              <a:noFill/>
            </p:spPr>
            <p:txBody>
              <a:bodyPr wrap="square">
                <a:spAutoFit/>
              </a:bodyPr>
              <a:lstStyle/>
              <a:p>
                <a:pPr lvl="0" algn="ctr">
                  <a:defRPr/>
                </a:pPr>
                <a:r>
                  <a:rPr lang="en-GB" sz="2400" b="1" dirty="0">
                    <a:solidFill>
                      <a:srgbClr val="474B5B"/>
                    </a:solidFill>
                  </a:rPr>
                  <a:t>THEME 3</a:t>
                </a:r>
              </a:p>
              <a:p>
                <a:pPr lvl="0" algn="ctr">
                  <a:defRPr/>
                </a:pPr>
                <a:r>
                  <a:rPr lang="en-GB" i="1" dirty="0">
                    <a:solidFill>
                      <a:srgbClr val="474B5B"/>
                    </a:solidFill>
                  </a:rPr>
                  <a:t>Translational and precision cancer medicine </a:t>
                </a:r>
              </a:p>
              <a:p>
                <a:pPr lvl="0" algn="ctr">
                  <a:defRPr/>
                </a:pPr>
                <a:r>
                  <a:rPr lang="en-GB" sz="2000" b="1" dirty="0">
                    <a:solidFill>
                      <a:srgbClr val="474B5B"/>
                    </a:solidFill>
                  </a:rPr>
                  <a:t>Prof </a:t>
                </a:r>
                <a:r>
                  <a:rPr lang="en-GB" sz="2000" b="1" dirty="0" err="1">
                    <a:solidFill>
                      <a:srgbClr val="474B5B"/>
                    </a:solidFill>
                  </a:rPr>
                  <a:t>Munitta</a:t>
                </a:r>
                <a:r>
                  <a:rPr lang="en-GB" sz="2000" b="1" dirty="0">
                    <a:solidFill>
                      <a:srgbClr val="474B5B"/>
                    </a:solidFill>
                  </a:rPr>
                  <a:t> Muthana</a:t>
                </a:r>
              </a:p>
            </p:txBody>
          </p:sp>
        </p:grpSp>
        <p:sp>
          <p:nvSpPr>
            <p:cNvPr id="28" name="TextBox 27">
              <a:extLst>
                <a:ext uri="{FF2B5EF4-FFF2-40B4-BE49-F238E27FC236}">
                  <a16:creationId xmlns:a16="http://schemas.microsoft.com/office/drawing/2014/main" id="{09500512-4438-8A94-34EF-ECB5206618C0}"/>
                </a:ext>
              </a:extLst>
            </p:cNvPr>
            <p:cNvSpPr txBox="1"/>
            <p:nvPr/>
          </p:nvSpPr>
          <p:spPr>
            <a:xfrm>
              <a:off x="282390" y="2079223"/>
              <a:ext cx="3540191" cy="1384995"/>
            </a:xfrm>
            <a:prstGeom prst="rect">
              <a:avLst/>
            </a:prstGeom>
            <a:noFill/>
          </p:spPr>
          <p:txBody>
            <a:bodyPr wrap="square">
              <a:spAutoFit/>
            </a:bodyPr>
            <a:lstStyle/>
            <a:p>
              <a:pPr marL="182563" indent="-182563">
                <a:buFont typeface="Wingdings" panose="05000000000000000000" pitchFamily="2" charset="2"/>
                <a:buChar char="v"/>
              </a:pPr>
              <a:r>
                <a:rPr lang="en-GB" sz="1400" dirty="0">
                  <a:solidFill>
                    <a:srgbClr val="474B5B"/>
                  </a:solidFill>
                </a:rPr>
                <a:t>Integrating genomic profiling with NHS cancer pathways</a:t>
              </a:r>
            </a:p>
            <a:p>
              <a:pPr marL="182563" indent="-182563">
                <a:buFont typeface="Wingdings" panose="05000000000000000000" pitchFamily="2" charset="2"/>
                <a:buChar char="v"/>
              </a:pPr>
              <a:r>
                <a:rPr lang="en-GB" sz="1400" dirty="0">
                  <a:solidFill>
                    <a:srgbClr val="474B5B"/>
                  </a:solidFill>
                </a:rPr>
                <a:t>Offering pipelines of patients for the next generation of pharmaceutical studies </a:t>
              </a:r>
            </a:p>
            <a:p>
              <a:pPr marL="182563" indent="-182563">
                <a:buFont typeface="Wingdings" panose="05000000000000000000" pitchFamily="2" charset="2"/>
                <a:buChar char="v"/>
              </a:pPr>
              <a:r>
                <a:rPr lang="en-GB" sz="1400" dirty="0">
                  <a:solidFill>
                    <a:srgbClr val="474B5B"/>
                  </a:solidFill>
                </a:rPr>
                <a:t>Feeding into discovery and molecular research in the University.</a:t>
              </a:r>
            </a:p>
          </p:txBody>
        </p:sp>
      </p:grpSp>
      <p:grpSp>
        <p:nvGrpSpPr>
          <p:cNvPr id="18" name="Group 17">
            <a:extLst>
              <a:ext uri="{FF2B5EF4-FFF2-40B4-BE49-F238E27FC236}">
                <a16:creationId xmlns:a16="http://schemas.microsoft.com/office/drawing/2014/main" id="{8D341B91-6691-CA42-B169-018796A48875}"/>
              </a:ext>
            </a:extLst>
          </p:cNvPr>
          <p:cNvGrpSpPr/>
          <p:nvPr/>
        </p:nvGrpSpPr>
        <p:grpSpPr>
          <a:xfrm>
            <a:off x="-209939" y="454371"/>
            <a:ext cx="4120587" cy="4004152"/>
            <a:chOff x="-140489" y="207298"/>
            <a:chExt cx="4120587" cy="4004152"/>
          </a:xfrm>
        </p:grpSpPr>
        <p:grpSp>
          <p:nvGrpSpPr>
            <p:cNvPr id="15" name="Group 14">
              <a:extLst>
                <a:ext uri="{FF2B5EF4-FFF2-40B4-BE49-F238E27FC236}">
                  <a16:creationId xmlns:a16="http://schemas.microsoft.com/office/drawing/2014/main" id="{CC2A0025-74FC-AD6E-7C03-5F6C84F4FD21}"/>
                </a:ext>
              </a:extLst>
            </p:cNvPr>
            <p:cNvGrpSpPr/>
            <p:nvPr/>
          </p:nvGrpSpPr>
          <p:grpSpPr>
            <a:xfrm>
              <a:off x="-140489" y="207298"/>
              <a:ext cx="4120587" cy="4004152"/>
              <a:chOff x="-2465407" y="-474536"/>
              <a:chExt cx="4120587" cy="4004152"/>
            </a:xfrm>
          </p:grpSpPr>
          <p:sp>
            <p:nvSpPr>
              <p:cNvPr id="2" name="Oval 1">
                <a:extLst>
                  <a:ext uri="{FF2B5EF4-FFF2-40B4-BE49-F238E27FC236}">
                    <a16:creationId xmlns:a16="http://schemas.microsoft.com/office/drawing/2014/main" id="{250E9855-CAE5-9860-57C8-5DCD89823F6A}"/>
                  </a:ext>
                </a:extLst>
              </p:cNvPr>
              <p:cNvSpPr/>
              <p:nvPr/>
            </p:nvSpPr>
            <p:spPr>
              <a:xfrm>
                <a:off x="-2465407" y="-474536"/>
                <a:ext cx="4120587" cy="4004152"/>
              </a:xfrm>
              <a:prstGeom prst="ellipse">
                <a:avLst/>
              </a:prstGeom>
              <a:solidFill>
                <a:srgbClr val="B9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endParaRPr lang="en-GB" sz="2000" b="1" dirty="0">
                  <a:solidFill>
                    <a:srgbClr val="62677D"/>
                  </a:solidFill>
                </a:endParaRPr>
              </a:p>
            </p:txBody>
          </p:sp>
          <p:sp>
            <p:nvSpPr>
              <p:cNvPr id="14" name="TextBox 13">
                <a:extLst>
                  <a:ext uri="{FF2B5EF4-FFF2-40B4-BE49-F238E27FC236}">
                    <a16:creationId xmlns:a16="http://schemas.microsoft.com/office/drawing/2014/main" id="{ED369202-0FC4-59E3-3720-67682187F09D}"/>
                  </a:ext>
                </a:extLst>
              </p:cNvPr>
              <p:cNvSpPr txBox="1"/>
              <p:nvPr/>
            </p:nvSpPr>
            <p:spPr>
              <a:xfrm>
                <a:off x="-2333086" y="2232"/>
                <a:ext cx="3845801" cy="1046440"/>
              </a:xfrm>
              <a:prstGeom prst="rect">
                <a:avLst/>
              </a:prstGeom>
              <a:noFill/>
            </p:spPr>
            <p:txBody>
              <a:bodyPr wrap="square">
                <a:spAutoFit/>
              </a:bodyPr>
              <a:lstStyle/>
              <a:p>
                <a:pPr lvl="0" algn="ctr">
                  <a:defRPr/>
                </a:pPr>
                <a:r>
                  <a:rPr lang="en-GB" sz="2400" b="1" dirty="0">
                    <a:solidFill>
                      <a:srgbClr val="474B5B"/>
                    </a:solidFill>
                  </a:rPr>
                  <a:t>THEME 1</a:t>
                </a:r>
              </a:p>
              <a:p>
                <a:pPr lvl="0" algn="ctr">
                  <a:defRPr/>
                </a:pPr>
                <a:r>
                  <a:rPr lang="en-GB" i="1" dirty="0">
                    <a:solidFill>
                      <a:srgbClr val="474B5B"/>
                    </a:solidFill>
                  </a:rPr>
                  <a:t>Cancer prevention and early diagnosis  </a:t>
                </a:r>
              </a:p>
              <a:p>
                <a:pPr lvl="0" algn="ctr">
                  <a:defRPr/>
                </a:pPr>
                <a:r>
                  <a:rPr lang="en-GB" sz="2000" b="1" dirty="0">
                    <a:solidFill>
                      <a:srgbClr val="474B5B"/>
                    </a:solidFill>
                  </a:rPr>
                  <a:t>Prof Nick Latimer</a:t>
                </a:r>
                <a:endParaRPr lang="en-GB" dirty="0">
                  <a:solidFill>
                    <a:srgbClr val="474B5B"/>
                  </a:solidFill>
                </a:endParaRPr>
              </a:p>
            </p:txBody>
          </p:sp>
        </p:grpSp>
        <p:sp>
          <p:nvSpPr>
            <p:cNvPr id="17" name="TextBox 16">
              <a:extLst>
                <a:ext uri="{FF2B5EF4-FFF2-40B4-BE49-F238E27FC236}">
                  <a16:creationId xmlns:a16="http://schemas.microsoft.com/office/drawing/2014/main" id="{AEE844EC-7F2C-BBEF-59AD-A8C10D39F20B}"/>
                </a:ext>
              </a:extLst>
            </p:cNvPr>
            <p:cNvSpPr txBox="1"/>
            <p:nvPr/>
          </p:nvSpPr>
          <p:spPr>
            <a:xfrm>
              <a:off x="315823" y="1756549"/>
              <a:ext cx="3365229" cy="1169551"/>
            </a:xfrm>
            <a:prstGeom prst="rect">
              <a:avLst/>
            </a:prstGeom>
            <a:noFill/>
          </p:spPr>
          <p:txBody>
            <a:bodyPr wrap="square">
              <a:spAutoFit/>
            </a:bodyPr>
            <a:lstStyle/>
            <a:p>
              <a:pPr marL="182563" indent="-182563">
                <a:buFont typeface="Wingdings" panose="05000000000000000000" pitchFamily="2" charset="2"/>
                <a:buChar char="v"/>
              </a:pPr>
              <a:r>
                <a:rPr lang="en-GB" sz="1400" dirty="0">
                  <a:solidFill>
                    <a:srgbClr val="474B5B"/>
                  </a:solidFill>
                </a:rPr>
                <a:t>Identifying factors that contribute to poor outcomes</a:t>
              </a:r>
            </a:p>
            <a:p>
              <a:pPr marL="182563" indent="-182563">
                <a:buFont typeface="Wingdings" panose="05000000000000000000" pitchFamily="2" charset="2"/>
                <a:buChar char="v"/>
              </a:pPr>
              <a:r>
                <a:rPr lang="en-GB" sz="1400" dirty="0">
                  <a:solidFill>
                    <a:srgbClr val="474B5B"/>
                  </a:solidFill>
                </a:rPr>
                <a:t>Developing targeted interventions and screening programmes to improve survival</a:t>
              </a:r>
            </a:p>
          </p:txBody>
        </p:sp>
      </p:grpSp>
      <p:sp>
        <p:nvSpPr>
          <p:cNvPr id="3" name="Title 1">
            <a:extLst>
              <a:ext uri="{FF2B5EF4-FFF2-40B4-BE49-F238E27FC236}">
                <a16:creationId xmlns:a16="http://schemas.microsoft.com/office/drawing/2014/main" id="{72468270-CBF5-F93C-687A-73CE55379FAF}"/>
              </a:ext>
            </a:extLst>
          </p:cNvPr>
          <p:cNvSpPr txBox="1">
            <a:spLocks/>
          </p:cNvSpPr>
          <p:nvPr/>
        </p:nvSpPr>
        <p:spPr>
          <a:xfrm>
            <a:off x="0" y="-1681"/>
            <a:ext cx="12192000" cy="720000"/>
          </a:xfrm>
          <a:prstGeom prst="rect">
            <a:avLst/>
          </a:prstGeom>
          <a:solidFill>
            <a:srgbClr val="62677D"/>
          </a:solidFill>
          <a:ln>
            <a:solidFill>
              <a:srgbClr val="62677D"/>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2425"/>
            <a:r>
              <a:rPr lang="en-GB" sz="3700" b="1" dirty="0" err="1">
                <a:solidFill>
                  <a:srgbClr val="FFFFFF"/>
                </a:solidFill>
                <a:effectLst/>
                <a:latin typeface="+mn-lt"/>
                <a:ea typeface="Times New Roman" panose="02020603050405020304" pitchFamily="18" charset="0"/>
                <a:cs typeface="Times New Roman" panose="02020603050405020304" pitchFamily="18" charset="0"/>
              </a:rPr>
              <a:t>UoS</a:t>
            </a:r>
            <a:r>
              <a:rPr lang="en-GB" sz="3700" b="1" dirty="0">
                <a:solidFill>
                  <a:srgbClr val="FFFFFF"/>
                </a:solidFill>
                <a:effectLst/>
                <a:latin typeface="+mn-lt"/>
                <a:ea typeface="Times New Roman" panose="02020603050405020304" pitchFamily="18" charset="0"/>
                <a:cs typeface="Times New Roman" panose="02020603050405020304" pitchFamily="18" charset="0"/>
              </a:rPr>
              <a:t> Cancer Research Strategy Themes</a:t>
            </a:r>
            <a:endParaRPr lang="en-GB" sz="3700" b="1" dirty="0">
              <a:ln>
                <a:solidFill>
                  <a:schemeClr val="tx2"/>
                </a:solidFill>
              </a:ln>
              <a:solidFill>
                <a:srgbClr val="FFFFFF"/>
              </a:solidFill>
              <a:latin typeface="+mn-lt"/>
            </a:endParaRPr>
          </a:p>
        </p:txBody>
      </p:sp>
      <p:grpSp>
        <p:nvGrpSpPr>
          <p:cNvPr id="31" name="Group 30">
            <a:extLst>
              <a:ext uri="{FF2B5EF4-FFF2-40B4-BE49-F238E27FC236}">
                <a16:creationId xmlns:a16="http://schemas.microsoft.com/office/drawing/2014/main" id="{B9B64740-F045-C6C2-0846-37A00CBE1534}"/>
              </a:ext>
            </a:extLst>
          </p:cNvPr>
          <p:cNvGrpSpPr/>
          <p:nvPr/>
        </p:nvGrpSpPr>
        <p:grpSpPr>
          <a:xfrm>
            <a:off x="1774744" y="3257272"/>
            <a:ext cx="4120587" cy="4004152"/>
            <a:chOff x="-140489" y="207298"/>
            <a:chExt cx="4120587" cy="4004152"/>
          </a:xfrm>
        </p:grpSpPr>
        <p:grpSp>
          <p:nvGrpSpPr>
            <p:cNvPr id="32" name="Group 31">
              <a:extLst>
                <a:ext uri="{FF2B5EF4-FFF2-40B4-BE49-F238E27FC236}">
                  <a16:creationId xmlns:a16="http://schemas.microsoft.com/office/drawing/2014/main" id="{69D24C30-78C1-1917-5B35-DCB5950A15F6}"/>
                </a:ext>
              </a:extLst>
            </p:cNvPr>
            <p:cNvGrpSpPr/>
            <p:nvPr/>
          </p:nvGrpSpPr>
          <p:grpSpPr>
            <a:xfrm>
              <a:off x="-140489" y="207298"/>
              <a:ext cx="4120587" cy="4004152"/>
              <a:chOff x="-2465407" y="-474536"/>
              <a:chExt cx="4120587" cy="4004152"/>
            </a:xfrm>
          </p:grpSpPr>
          <p:sp>
            <p:nvSpPr>
              <p:cNvPr id="34" name="Oval 33">
                <a:extLst>
                  <a:ext uri="{FF2B5EF4-FFF2-40B4-BE49-F238E27FC236}">
                    <a16:creationId xmlns:a16="http://schemas.microsoft.com/office/drawing/2014/main" id="{476C27FF-217F-EF04-FB3A-8AAB6B787514}"/>
                  </a:ext>
                </a:extLst>
              </p:cNvPr>
              <p:cNvSpPr/>
              <p:nvPr/>
            </p:nvSpPr>
            <p:spPr>
              <a:xfrm>
                <a:off x="-2465407" y="-474536"/>
                <a:ext cx="4120587" cy="4004152"/>
              </a:xfrm>
              <a:prstGeom prst="ellipse">
                <a:avLst/>
              </a:prstGeom>
              <a:solidFill>
                <a:srgbClr val="D99F98">
                  <a:alpha val="7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endParaRPr lang="en-GB" sz="2000" b="1" dirty="0">
                  <a:solidFill>
                    <a:srgbClr val="62677D"/>
                  </a:solidFill>
                </a:endParaRPr>
              </a:p>
            </p:txBody>
          </p:sp>
          <p:sp>
            <p:nvSpPr>
              <p:cNvPr id="35" name="TextBox 34">
                <a:extLst>
                  <a:ext uri="{FF2B5EF4-FFF2-40B4-BE49-F238E27FC236}">
                    <a16:creationId xmlns:a16="http://schemas.microsoft.com/office/drawing/2014/main" id="{4625D190-F1BD-18EA-B6DB-BB814ABFE86D}"/>
                  </a:ext>
                </a:extLst>
              </p:cNvPr>
              <p:cNvSpPr txBox="1"/>
              <p:nvPr/>
            </p:nvSpPr>
            <p:spPr>
              <a:xfrm>
                <a:off x="-2324259" y="-175640"/>
                <a:ext cx="3845801" cy="1631216"/>
              </a:xfrm>
              <a:prstGeom prst="rect">
                <a:avLst/>
              </a:prstGeom>
              <a:noFill/>
            </p:spPr>
            <p:txBody>
              <a:bodyPr wrap="square">
                <a:spAutoFit/>
              </a:bodyPr>
              <a:lstStyle/>
              <a:p>
                <a:pPr lvl="0" algn="ctr">
                  <a:defRPr/>
                </a:pPr>
                <a:r>
                  <a:rPr lang="en-GB" sz="2400" b="1" dirty="0">
                    <a:solidFill>
                      <a:srgbClr val="474B5B"/>
                    </a:solidFill>
                  </a:rPr>
                  <a:t>THEME 4</a:t>
                </a:r>
              </a:p>
              <a:p>
                <a:pPr lvl="0" algn="ctr">
                  <a:defRPr/>
                </a:pPr>
                <a:r>
                  <a:rPr lang="en-GB" i="1" dirty="0">
                    <a:solidFill>
                      <a:srgbClr val="474B5B"/>
                    </a:solidFill>
                  </a:rPr>
                  <a:t>Improving outcomes for cancer patients</a:t>
                </a:r>
              </a:p>
              <a:p>
                <a:pPr lvl="0" algn="ctr">
                  <a:defRPr/>
                </a:pPr>
                <a:r>
                  <a:rPr lang="de-DE" sz="2000" b="1" dirty="0">
                    <a:solidFill>
                      <a:srgbClr val="474B5B"/>
                    </a:solidFill>
                  </a:rPr>
                  <a:t>Prof Sarah Danson </a:t>
                </a:r>
              </a:p>
              <a:p>
                <a:pPr lvl="0" algn="ctr">
                  <a:defRPr/>
                </a:pPr>
                <a:r>
                  <a:rPr lang="de-DE" sz="2000" b="1" dirty="0">
                    <a:solidFill>
                      <a:srgbClr val="474B5B"/>
                    </a:solidFill>
                  </a:rPr>
                  <a:t>Prof Ingunn Holen</a:t>
                </a:r>
                <a:endParaRPr lang="en-GB" sz="2000" b="1" dirty="0">
                  <a:solidFill>
                    <a:srgbClr val="474B5B"/>
                  </a:solidFill>
                </a:endParaRPr>
              </a:p>
            </p:txBody>
          </p:sp>
        </p:grpSp>
        <p:sp>
          <p:nvSpPr>
            <p:cNvPr id="33" name="TextBox 32">
              <a:extLst>
                <a:ext uri="{FF2B5EF4-FFF2-40B4-BE49-F238E27FC236}">
                  <a16:creationId xmlns:a16="http://schemas.microsoft.com/office/drawing/2014/main" id="{3E83E48F-4750-F9D5-FBDC-C5B8B2E6F6E5}"/>
                </a:ext>
              </a:extLst>
            </p:cNvPr>
            <p:cNvSpPr txBox="1"/>
            <p:nvPr/>
          </p:nvSpPr>
          <p:spPr>
            <a:xfrm>
              <a:off x="417593" y="1893514"/>
              <a:ext cx="3461419" cy="1815882"/>
            </a:xfrm>
            <a:prstGeom prst="rect">
              <a:avLst/>
            </a:prstGeom>
            <a:noFill/>
          </p:spPr>
          <p:txBody>
            <a:bodyPr wrap="square">
              <a:spAutoFit/>
            </a:bodyPr>
            <a:lstStyle/>
            <a:p>
              <a:pPr marL="182563" indent="-182563">
                <a:buFont typeface="Wingdings" panose="05000000000000000000" pitchFamily="2" charset="2"/>
                <a:buChar char="v"/>
              </a:pPr>
              <a:endParaRPr lang="en-GB" sz="1400" dirty="0">
                <a:solidFill>
                  <a:srgbClr val="474B5B"/>
                </a:solidFill>
              </a:endParaRPr>
            </a:p>
            <a:p>
              <a:pPr marL="182563" indent="-182563">
                <a:buFont typeface="Wingdings" panose="05000000000000000000" pitchFamily="2" charset="2"/>
                <a:buChar char="v"/>
              </a:pPr>
              <a:r>
                <a:rPr lang="en-GB" sz="1400" dirty="0">
                  <a:solidFill>
                    <a:srgbClr val="474B5B"/>
                  </a:solidFill>
                </a:rPr>
                <a:t>Developing new treatments / new combinations</a:t>
              </a:r>
            </a:p>
            <a:p>
              <a:pPr marL="182563" indent="-182563">
                <a:buFont typeface="Wingdings" panose="05000000000000000000" pitchFamily="2" charset="2"/>
                <a:buChar char="v"/>
              </a:pPr>
              <a:r>
                <a:rPr lang="en-GB" sz="1400" dirty="0">
                  <a:solidFill>
                    <a:srgbClr val="474B5B"/>
                  </a:solidFill>
                </a:rPr>
                <a:t>Improvements in treatment delivery</a:t>
              </a:r>
            </a:p>
            <a:p>
              <a:pPr marL="182563" indent="-182563">
                <a:buFont typeface="Wingdings" panose="05000000000000000000" pitchFamily="2" charset="2"/>
                <a:buChar char="v"/>
              </a:pPr>
              <a:r>
                <a:rPr lang="en-GB" sz="1400" dirty="0">
                  <a:solidFill>
                    <a:srgbClr val="474B5B"/>
                  </a:solidFill>
                </a:rPr>
                <a:t>Better matching of treatment to patients’ individual cancers.</a:t>
              </a:r>
            </a:p>
            <a:p>
              <a:pPr marL="182563" indent="-182563">
                <a:buFont typeface="Wingdings" panose="05000000000000000000" pitchFamily="2" charset="2"/>
                <a:buChar char="v"/>
              </a:pPr>
              <a:r>
                <a:rPr lang="en-GB" sz="1400" dirty="0">
                  <a:solidFill>
                    <a:srgbClr val="474B5B"/>
                  </a:solidFill>
                </a:rPr>
                <a:t>Identifying new molecules and mechanisms</a:t>
              </a:r>
            </a:p>
          </p:txBody>
        </p:sp>
      </p:grpSp>
      <p:sp>
        <p:nvSpPr>
          <p:cNvPr id="40" name="TextBox 39">
            <a:extLst>
              <a:ext uri="{FF2B5EF4-FFF2-40B4-BE49-F238E27FC236}">
                <a16:creationId xmlns:a16="http://schemas.microsoft.com/office/drawing/2014/main" id="{FAE4A722-F542-0A97-A4AF-8861B0BE461E}"/>
              </a:ext>
            </a:extLst>
          </p:cNvPr>
          <p:cNvSpPr txBox="1"/>
          <p:nvPr/>
        </p:nvSpPr>
        <p:spPr>
          <a:xfrm>
            <a:off x="6413801" y="3713189"/>
            <a:ext cx="3845801" cy="1354217"/>
          </a:xfrm>
          <a:prstGeom prst="rect">
            <a:avLst/>
          </a:prstGeom>
          <a:noFill/>
        </p:spPr>
        <p:txBody>
          <a:bodyPr wrap="square">
            <a:spAutoFit/>
          </a:bodyPr>
          <a:lstStyle/>
          <a:p>
            <a:pPr lvl="0" algn="ctr">
              <a:defRPr/>
            </a:pPr>
            <a:r>
              <a:rPr lang="en-GB" sz="2400" b="1" dirty="0">
                <a:solidFill>
                  <a:srgbClr val="474B5B"/>
                </a:solidFill>
              </a:rPr>
              <a:t>THEME 5</a:t>
            </a:r>
          </a:p>
          <a:p>
            <a:pPr lvl="0" algn="ctr">
              <a:defRPr/>
            </a:pPr>
            <a:r>
              <a:rPr lang="en-GB" i="1" dirty="0">
                <a:solidFill>
                  <a:srgbClr val="474B5B"/>
                </a:solidFill>
              </a:rPr>
              <a:t>Enhancing patient experience and voice</a:t>
            </a:r>
          </a:p>
          <a:p>
            <a:pPr lvl="0" algn="ctr">
              <a:defRPr/>
            </a:pPr>
            <a:r>
              <a:rPr lang="it-IT" sz="2000" b="1" dirty="0">
                <a:solidFill>
                  <a:srgbClr val="474B5B"/>
                </a:solidFill>
              </a:rPr>
              <a:t>Dr Catriona Mayland </a:t>
            </a:r>
          </a:p>
          <a:p>
            <a:pPr lvl="0" algn="ctr">
              <a:defRPr/>
            </a:pPr>
            <a:r>
              <a:rPr lang="it-IT" sz="2000" b="1" dirty="0">
                <a:solidFill>
                  <a:srgbClr val="474B5B"/>
                </a:solidFill>
              </a:rPr>
              <a:t>Dr Stefania Vicari</a:t>
            </a:r>
          </a:p>
        </p:txBody>
      </p:sp>
    </p:spTree>
    <p:extLst>
      <p:ext uri="{BB962C8B-B14F-4D97-AF65-F5344CB8AC3E}">
        <p14:creationId xmlns:p14="http://schemas.microsoft.com/office/powerpoint/2010/main" val="569857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E8B479-BFE8-DB4C-7BC9-71401B24933E}"/>
              </a:ext>
            </a:extLst>
          </p:cNvPr>
          <p:cNvSpPr txBox="1">
            <a:spLocks/>
          </p:cNvSpPr>
          <p:nvPr/>
        </p:nvSpPr>
        <p:spPr>
          <a:xfrm>
            <a:off x="0" y="-1675"/>
            <a:ext cx="12192000" cy="720000"/>
          </a:xfrm>
          <a:prstGeom prst="rect">
            <a:avLst/>
          </a:prstGeom>
          <a:solidFill>
            <a:srgbClr val="62677D"/>
          </a:solidFill>
          <a:ln>
            <a:solidFill>
              <a:srgbClr val="62677D"/>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2425"/>
            <a:r>
              <a:rPr lang="en-GB" sz="3400" b="1" dirty="0">
                <a:solidFill>
                  <a:srgbClr val="FFFFFF"/>
                </a:solidFill>
                <a:effectLst/>
                <a:latin typeface="+mn-lt"/>
                <a:ea typeface="Times New Roman" panose="02020603050405020304" pitchFamily="18" charset="0"/>
                <a:cs typeface="Times New Roman" panose="02020603050405020304" pitchFamily="18" charset="0"/>
              </a:rPr>
              <a:t>YCR Sheffield Pioneers – </a:t>
            </a:r>
            <a:r>
              <a:rPr lang="en-GB" sz="3400" b="1" dirty="0">
                <a:solidFill>
                  <a:srgbClr val="FFFFFF"/>
                </a:solidFill>
                <a:latin typeface="+mn-lt"/>
                <a:ea typeface="Times New Roman" panose="02020603050405020304" pitchFamily="18" charset="0"/>
                <a:cs typeface="Times New Roman" panose="02020603050405020304" pitchFamily="18" charset="0"/>
              </a:rPr>
              <a:t>Small Grants (Pump Priming)</a:t>
            </a:r>
            <a:r>
              <a:rPr lang="en-GB" sz="3400" b="1" dirty="0">
                <a:solidFill>
                  <a:srgbClr val="FFFFFF"/>
                </a:solidFill>
                <a:effectLst/>
                <a:latin typeface="+mn-lt"/>
                <a:ea typeface="Times New Roman" panose="02020603050405020304" pitchFamily="18" charset="0"/>
                <a:cs typeface="Times New Roman" panose="02020603050405020304" pitchFamily="18" charset="0"/>
              </a:rPr>
              <a:t> Awards</a:t>
            </a:r>
            <a:endParaRPr lang="en-GB" sz="3400" b="1" dirty="0">
              <a:ln>
                <a:solidFill>
                  <a:schemeClr val="tx2"/>
                </a:solidFill>
              </a:ln>
              <a:solidFill>
                <a:srgbClr val="FFFFFF"/>
              </a:solidFill>
              <a:latin typeface="+mn-lt"/>
            </a:endParaRPr>
          </a:p>
        </p:txBody>
      </p:sp>
      <p:graphicFrame>
        <p:nvGraphicFramePr>
          <p:cNvPr id="2" name="Table 1">
            <a:extLst>
              <a:ext uri="{FF2B5EF4-FFF2-40B4-BE49-F238E27FC236}">
                <a16:creationId xmlns:a16="http://schemas.microsoft.com/office/drawing/2014/main" id="{EFD700E0-FA96-8286-D3FF-091AAB768432}"/>
              </a:ext>
            </a:extLst>
          </p:cNvPr>
          <p:cNvGraphicFramePr>
            <a:graphicFrameLocks noGrp="1"/>
          </p:cNvGraphicFramePr>
          <p:nvPr>
            <p:extLst>
              <p:ext uri="{D42A27DB-BD31-4B8C-83A1-F6EECF244321}">
                <p14:modId xmlns:p14="http://schemas.microsoft.com/office/powerpoint/2010/main" val="3228621501"/>
              </p:ext>
            </p:extLst>
          </p:nvPr>
        </p:nvGraphicFramePr>
        <p:xfrm>
          <a:off x="522789" y="1012783"/>
          <a:ext cx="11146421" cy="5480615"/>
        </p:xfrm>
        <a:graphic>
          <a:graphicData uri="http://schemas.openxmlformats.org/drawingml/2006/table">
            <a:tbl>
              <a:tblPr bandRow="1">
                <a:tableStyleId>{5C22544A-7EE6-4342-B048-85BDC9FD1C3A}</a:tableStyleId>
              </a:tblPr>
              <a:tblGrid>
                <a:gridCol w="2691916">
                  <a:extLst>
                    <a:ext uri="{9D8B030D-6E8A-4147-A177-3AD203B41FA5}">
                      <a16:colId xmlns:a16="http://schemas.microsoft.com/office/drawing/2014/main" val="3719841157"/>
                    </a:ext>
                  </a:extLst>
                </a:gridCol>
                <a:gridCol w="8454505">
                  <a:extLst>
                    <a:ext uri="{9D8B030D-6E8A-4147-A177-3AD203B41FA5}">
                      <a16:colId xmlns:a16="http://schemas.microsoft.com/office/drawing/2014/main" val="2303433696"/>
                    </a:ext>
                  </a:extLst>
                </a:gridCol>
              </a:tblGrid>
              <a:tr h="1904038">
                <a:tc>
                  <a:txBody>
                    <a:bodyPr/>
                    <a:lstStyle/>
                    <a:p>
                      <a:pPr>
                        <a:buNone/>
                      </a:pPr>
                      <a:r>
                        <a:rPr lang="en-US" sz="1800" b="1">
                          <a:solidFill>
                            <a:schemeClr val="bg1"/>
                          </a:solidFill>
                          <a:effectLst/>
                        </a:rPr>
                        <a:t>Purposes</a:t>
                      </a:r>
                      <a:endParaRPr lang="en-GB" sz="1800" b="1">
                        <a:solidFill>
                          <a:schemeClr val="bg1"/>
                        </a:solidFill>
                        <a:effectLst/>
                        <a:latin typeface="Arial" panose="020B0604020202020204" pitchFamily="34" charset="0"/>
                        <a:ea typeface="Arial" panose="020B0604020202020204" pitchFamily="34" charset="0"/>
                      </a:endParaRPr>
                    </a:p>
                  </a:txBody>
                  <a:tcPr marL="61916" marR="61916" marT="0" marB="0">
                    <a:lnR w="12700" cap="flat" cmpd="sng" algn="ctr">
                      <a:solidFill>
                        <a:srgbClr val="62677D"/>
                      </a:solidFill>
                      <a:prstDash val="solid"/>
                      <a:round/>
                      <a:headEnd type="none" w="med" len="med"/>
                      <a:tailEnd type="none" w="med" len="med"/>
                    </a:lnR>
                    <a:solidFill>
                      <a:srgbClr val="62677D"/>
                    </a:solidFill>
                  </a:tcPr>
                </a:tc>
                <a:tc>
                  <a:txBody>
                    <a:bodyPr/>
                    <a:lstStyle/>
                    <a:p>
                      <a:pPr>
                        <a:buNone/>
                      </a:pPr>
                      <a:r>
                        <a:rPr lang="en-US" sz="1800" dirty="0">
                          <a:solidFill>
                            <a:srgbClr val="474B5B"/>
                          </a:solidFill>
                          <a:effectLst/>
                        </a:rPr>
                        <a:t>Small grant awards are offered in this round to enable researchers to: </a:t>
                      </a:r>
                      <a:endParaRPr lang="en-GB" sz="1800" dirty="0">
                        <a:solidFill>
                          <a:srgbClr val="474B5B"/>
                        </a:solidFill>
                        <a:effectLst/>
                      </a:endParaRPr>
                    </a:p>
                    <a:p>
                      <a:pPr marL="342900" lvl="0" indent="-342900">
                        <a:lnSpc>
                          <a:spcPct val="115000"/>
                        </a:lnSpc>
                        <a:buFont typeface="Symbol" panose="05050102010706020507" pitchFamily="18" charset="2"/>
                        <a:buChar char=""/>
                      </a:pPr>
                      <a:r>
                        <a:rPr lang="en-GB" sz="1800" dirty="0">
                          <a:solidFill>
                            <a:srgbClr val="474B5B"/>
                          </a:solidFill>
                          <a:effectLst/>
                        </a:rPr>
                        <a:t>generate high-quality preliminary data to leverage future funding</a:t>
                      </a:r>
                    </a:p>
                    <a:p>
                      <a:pPr marL="342900" lvl="0" indent="-342900">
                        <a:lnSpc>
                          <a:spcPct val="115000"/>
                        </a:lnSpc>
                        <a:buFont typeface="Symbol" panose="05050102010706020507" pitchFamily="18" charset="2"/>
                        <a:buChar char=""/>
                      </a:pPr>
                      <a:r>
                        <a:rPr lang="en-GB" sz="1800" dirty="0">
                          <a:solidFill>
                            <a:srgbClr val="474B5B"/>
                          </a:solidFill>
                          <a:effectLst/>
                        </a:rPr>
                        <a:t>undertake external lab placements to learn new techniques or skills that are not currently available within the University</a:t>
                      </a:r>
                    </a:p>
                    <a:p>
                      <a:pPr marL="342900" lvl="0" indent="-342900">
                        <a:lnSpc>
                          <a:spcPct val="115000"/>
                        </a:lnSpc>
                        <a:buFont typeface="Symbol" panose="05050102010706020507" pitchFamily="18" charset="2"/>
                        <a:buChar char=""/>
                      </a:pPr>
                      <a:r>
                        <a:rPr lang="en-GB" sz="1800" dirty="0">
                          <a:solidFill>
                            <a:srgbClr val="474B5B"/>
                          </a:solidFill>
                          <a:effectLst/>
                        </a:rPr>
                        <a:t>undertake proof of concept studies</a:t>
                      </a:r>
                    </a:p>
                    <a:p>
                      <a:pPr marL="342900" lvl="0" indent="-342900">
                        <a:lnSpc>
                          <a:spcPct val="115000"/>
                        </a:lnSpc>
                        <a:buFont typeface="Symbol" panose="05050102010706020507" pitchFamily="18" charset="2"/>
                        <a:buChar char=""/>
                      </a:pPr>
                      <a:r>
                        <a:rPr lang="en-GB" sz="1800" dirty="0">
                          <a:solidFill>
                            <a:srgbClr val="474B5B"/>
                          </a:solidFill>
                          <a:effectLst/>
                        </a:rPr>
                        <a:t>undertake small pilot clinical studies</a:t>
                      </a:r>
                    </a:p>
                  </a:txBody>
                  <a:tcPr marL="61916" marR="61916"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4121710207"/>
                  </a:ext>
                </a:extLst>
              </a:tr>
              <a:tr h="1145893">
                <a:tc>
                  <a:txBody>
                    <a:bodyPr/>
                    <a:lstStyle/>
                    <a:p>
                      <a:pPr>
                        <a:buNone/>
                      </a:pPr>
                      <a:r>
                        <a:rPr lang="en-US" sz="1800" b="1">
                          <a:solidFill>
                            <a:schemeClr val="bg1"/>
                          </a:solidFill>
                          <a:effectLst/>
                        </a:rPr>
                        <a:t>Lead applicant</a:t>
                      </a:r>
                      <a:endParaRPr lang="en-GB" sz="1800" b="1">
                        <a:solidFill>
                          <a:schemeClr val="bg1"/>
                        </a:solidFill>
                        <a:effectLst/>
                        <a:latin typeface="Arial" panose="020B0604020202020204" pitchFamily="34" charset="0"/>
                        <a:ea typeface="Arial" panose="020B0604020202020204" pitchFamily="34" charset="0"/>
                      </a:endParaRPr>
                    </a:p>
                  </a:txBody>
                  <a:tcPr marL="61916" marR="61916" marT="0" marB="0">
                    <a:lnR w="12700" cap="flat" cmpd="sng" algn="ctr">
                      <a:solidFill>
                        <a:srgbClr val="62677D"/>
                      </a:solidFill>
                      <a:prstDash val="solid"/>
                      <a:round/>
                      <a:headEnd type="none" w="med" len="med"/>
                      <a:tailEnd type="none" w="med" len="med"/>
                    </a:lnR>
                    <a:solidFill>
                      <a:srgbClr val="62677D"/>
                    </a:solidFill>
                  </a:tcPr>
                </a:tc>
                <a:tc>
                  <a:txBody>
                    <a:bodyPr/>
                    <a:lstStyle/>
                    <a:p>
                      <a:pPr>
                        <a:buNone/>
                      </a:pPr>
                      <a:r>
                        <a:rPr lang="en-US" sz="1800" dirty="0">
                          <a:solidFill>
                            <a:srgbClr val="474B5B"/>
                          </a:solidFill>
                          <a:effectLst/>
                        </a:rPr>
                        <a:t>Open to </a:t>
                      </a:r>
                      <a:r>
                        <a:rPr lang="en-US" sz="1800" u="sng" dirty="0">
                          <a:solidFill>
                            <a:srgbClr val="474B5B"/>
                          </a:solidFill>
                          <a:effectLst/>
                        </a:rPr>
                        <a:t>all</a:t>
                      </a:r>
                      <a:r>
                        <a:rPr lang="en-US" sz="1800" dirty="0">
                          <a:solidFill>
                            <a:srgbClr val="474B5B"/>
                          </a:solidFill>
                          <a:effectLst/>
                        </a:rPr>
                        <a:t> researchers at the University.  </a:t>
                      </a:r>
                    </a:p>
                    <a:p>
                      <a:pPr>
                        <a:buNone/>
                      </a:pPr>
                      <a:r>
                        <a:rPr lang="en-US" sz="1800" dirty="0">
                          <a:solidFill>
                            <a:srgbClr val="474B5B"/>
                          </a:solidFill>
                          <a:effectLst/>
                        </a:rPr>
                        <a:t>Applicants on fixed term/open contracts: Your current contract must continue until the start date of your proposed project. You may request your salary as part of the award.  You will need a mentor/supervisor as a joint lead applicant.</a:t>
                      </a:r>
                      <a:endParaRPr lang="en-GB" sz="1800" dirty="0">
                        <a:solidFill>
                          <a:srgbClr val="474B5B"/>
                        </a:solidFill>
                        <a:effectLst/>
                        <a:latin typeface="Arial" panose="020B0604020202020204" pitchFamily="34" charset="0"/>
                        <a:ea typeface="Arial" panose="020B0604020202020204" pitchFamily="34" charset="0"/>
                      </a:endParaRPr>
                    </a:p>
                  </a:txBody>
                  <a:tcPr marL="61916" marR="61916"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2725224739"/>
                  </a:ext>
                </a:extLst>
              </a:tr>
              <a:tr h="347240">
                <a:tc>
                  <a:txBody>
                    <a:bodyPr/>
                    <a:lstStyle/>
                    <a:p>
                      <a:pPr>
                        <a:buNone/>
                      </a:pPr>
                      <a:r>
                        <a:rPr lang="en-US" sz="1800" b="1" dirty="0">
                          <a:solidFill>
                            <a:schemeClr val="bg1"/>
                          </a:solidFill>
                          <a:effectLst/>
                        </a:rPr>
                        <a:t>Maximum</a:t>
                      </a:r>
                      <a:endParaRPr lang="en-GB" sz="1800" b="1" dirty="0">
                        <a:solidFill>
                          <a:schemeClr val="bg1"/>
                        </a:solidFill>
                        <a:effectLst/>
                        <a:latin typeface="Arial" panose="020B0604020202020204" pitchFamily="34" charset="0"/>
                        <a:ea typeface="Arial" panose="020B0604020202020204" pitchFamily="34" charset="0"/>
                      </a:endParaRPr>
                    </a:p>
                  </a:txBody>
                  <a:tcPr marL="61916" marR="61916" marT="0" marB="0">
                    <a:lnR w="12700" cap="flat" cmpd="sng" algn="ctr">
                      <a:solidFill>
                        <a:srgbClr val="62677D"/>
                      </a:solidFill>
                      <a:prstDash val="solid"/>
                      <a:round/>
                      <a:headEnd type="none" w="med" len="med"/>
                      <a:tailEnd type="none" w="med" len="med"/>
                    </a:lnR>
                    <a:solidFill>
                      <a:srgbClr val="62677D"/>
                    </a:solidFill>
                  </a:tcPr>
                </a:tc>
                <a:tc>
                  <a:txBody>
                    <a:bodyPr/>
                    <a:lstStyle/>
                    <a:p>
                      <a:pPr>
                        <a:buNone/>
                      </a:pPr>
                      <a:r>
                        <a:rPr lang="en-US" sz="1800" dirty="0">
                          <a:solidFill>
                            <a:srgbClr val="474B5B"/>
                          </a:solidFill>
                          <a:effectLst/>
                        </a:rPr>
                        <a:t>Up to £200,000</a:t>
                      </a:r>
                      <a:endParaRPr lang="en-GB" sz="1800" dirty="0">
                        <a:solidFill>
                          <a:srgbClr val="474B5B"/>
                        </a:solidFill>
                        <a:effectLst/>
                        <a:latin typeface="Arial" panose="020B0604020202020204" pitchFamily="34" charset="0"/>
                        <a:ea typeface="Arial" panose="020B0604020202020204" pitchFamily="34" charset="0"/>
                      </a:endParaRPr>
                    </a:p>
                  </a:txBody>
                  <a:tcPr marL="61916" marR="61916"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3135712499"/>
                  </a:ext>
                </a:extLst>
              </a:tr>
              <a:tr h="1689905">
                <a:tc>
                  <a:txBody>
                    <a:bodyPr/>
                    <a:lstStyle/>
                    <a:p>
                      <a:pPr>
                        <a:buNone/>
                      </a:pPr>
                      <a:r>
                        <a:rPr lang="en-US" sz="1800" b="1">
                          <a:solidFill>
                            <a:schemeClr val="bg1"/>
                          </a:solidFill>
                          <a:effectLst/>
                        </a:rPr>
                        <a:t>Can cost in</a:t>
                      </a:r>
                      <a:endParaRPr lang="en-GB" sz="1800" b="1">
                        <a:solidFill>
                          <a:schemeClr val="bg1"/>
                        </a:solidFill>
                        <a:effectLst/>
                        <a:latin typeface="Arial" panose="020B0604020202020204" pitchFamily="34" charset="0"/>
                        <a:ea typeface="Arial" panose="020B0604020202020204" pitchFamily="34" charset="0"/>
                      </a:endParaRPr>
                    </a:p>
                  </a:txBody>
                  <a:tcPr marL="61916" marR="61916" marT="0" marB="0">
                    <a:lnR w="12700" cap="flat" cmpd="sng" algn="ctr">
                      <a:solidFill>
                        <a:srgbClr val="62677D"/>
                      </a:solidFill>
                      <a:prstDash val="solid"/>
                      <a:round/>
                      <a:headEnd type="none" w="med" len="med"/>
                      <a:tailEnd type="none" w="med" len="med"/>
                    </a:lnR>
                    <a:solidFill>
                      <a:srgbClr val="62677D"/>
                    </a:solidFill>
                  </a:tcPr>
                </a:tc>
                <a:tc>
                  <a:txBody>
                    <a:bodyPr/>
                    <a:lstStyle/>
                    <a:p>
                      <a:pPr marL="342900" lvl="0" indent="-342900" rtl="0">
                        <a:spcBef>
                          <a:spcPts val="0"/>
                        </a:spcBef>
                        <a:buFont typeface="Arial" panose="020B0604020202020204" pitchFamily="34" charset="0"/>
                        <a:buChar char="●"/>
                      </a:pPr>
                      <a:r>
                        <a:rPr lang="en-US" sz="1800" dirty="0">
                          <a:solidFill>
                            <a:srgbClr val="474B5B"/>
                          </a:solidFill>
                          <a:effectLst/>
                          <a:highlight>
                            <a:srgbClr val="FFFFFF"/>
                          </a:highlight>
                        </a:rPr>
                        <a:t>Salary (for non-tenured ECRs)</a:t>
                      </a:r>
                      <a:endParaRPr lang="en-GB" sz="1800" dirty="0">
                        <a:solidFill>
                          <a:srgbClr val="474B5B"/>
                        </a:solidFill>
                        <a:effectLst/>
                      </a:endParaRPr>
                    </a:p>
                    <a:p>
                      <a:pPr marL="342900" lvl="0" indent="-342900">
                        <a:buFont typeface="Arial" panose="020B0604020202020204" pitchFamily="34" charset="0"/>
                        <a:buChar char="●"/>
                      </a:pPr>
                      <a:r>
                        <a:rPr lang="en-US" sz="1800" dirty="0">
                          <a:solidFill>
                            <a:srgbClr val="474B5B"/>
                          </a:solidFill>
                          <a:effectLst/>
                          <a:highlight>
                            <a:srgbClr val="FFFFFF"/>
                          </a:highlight>
                        </a:rPr>
                        <a:t>Consumables</a:t>
                      </a:r>
                      <a:endParaRPr lang="en-GB" sz="1800" dirty="0">
                        <a:solidFill>
                          <a:srgbClr val="474B5B"/>
                        </a:solidFill>
                        <a:effectLst/>
                      </a:endParaRPr>
                    </a:p>
                    <a:p>
                      <a:pPr marL="342900" lvl="0" indent="-342900">
                        <a:buFont typeface="Arial" panose="020B0604020202020204" pitchFamily="34" charset="0"/>
                        <a:buChar char="●"/>
                      </a:pPr>
                      <a:r>
                        <a:rPr lang="en-US" sz="1800" dirty="0">
                          <a:solidFill>
                            <a:srgbClr val="474B5B"/>
                          </a:solidFill>
                          <a:effectLst/>
                          <a:highlight>
                            <a:srgbClr val="FFFFFF"/>
                          </a:highlight>
                        </a:rPr>
                        <a:t>Travel</a:t>
                      </a:r>
                      <a:endParaRPr lang="en-GB" sz="1800" dirty="0">
                        <a:solidFill>
                          <a:srgbClr val="474B5B"/>
                        </a:solidFill>
                        <a:effectLst/>
                      </a:endParaRPr>
                    </a:p>
                    <a:p>
                      <a:pPr marL="342900" lvl="0" indent="-342900">
                        <a:buFont typeface="Arial" panose="020B0604020202020204" pitchFamily="34" charset="0"/>
                        <a:buChar char="●"/>
                      </a:pPr>
                      <a:r>
                        <a:rPr lang="en-US" sz="1800" dirty="0">
                          <a:solidFill>
                            <a:srgbClr val="474B5B"/>
                          </a:solidFill>
                          <a:effectLst/>
                          <a:highlight>
                            <a:srgbClr val="FFFFFF"/>
                          </a:highlight>
                        </a:rPr>
                        <a:t>Open-access publishing</a:t>
                      </a:r>
                      <a:endParaRPr lang="en-GB" sz="1800" dirty="0">
                        <a:solidFill>
                          <a:srgbClr val="474B5B"/>
                        </a:solidFill>
                        <a:effectLst/>
                      </a:endParaRPr>
                    </a:p>
                    <a:p>
                      <a:pPr marL="342900" lvl="0" indent="-342900">
                        <a:buFont typeface="Arial" panose="020B0604020202020204" pitchFamily="34" charset="0"/>
                        <a:buChar char="●"/>
                      </a:pPr>
                      <a:r>
                        <a:rPr lang="en-US" sz="1800" dirty="0">
                          <a:solidFill>
                            <a:srgbClr val="474B5B"/>
                          </a:solidFill>
                          <a:effectLst/>
                          <a:highlight>
                            <a:srgbClr val="FFFFFF"/>
                          </a:highlight>
                        </a:rPr>
                        <a:t>Public and patient involvement and engagement (PPIE)</a:t>
                      </a:r>
                      <a:endParaRPr lang="en-GB" sz="1800" dirty="0">
                        <a:solidFill>
                          <a:srgbClr val="474B5B"/>
                        </a:solidFill>
                        <a:effectLst/>
                      </a:endParaRPr>
                    </a:p>
                    <a:p>
                      <a:pPr marL="342900" lvl="0" indent="-342900">
                        <a:buFont typeface="Arial" panose="020B0604020202020204" pitchFamily="34" charset="0"/>
                        <a:buChar char="●"/>
                      </a:pPr>
                      <a:r>
                        <a:rPr lang="en-US" sz="1800" dirty="0">
                          <a:solidFill>
                            <a:srgbClr val="474B5B"/>
                          </a:solidFill>
                          <a:effectLst/>
                          <a:highlight>
                            <a:srgbClr val="FFFFFF"/>
                          </a:highlight>
                        </a:rPr>
                        <a:t>External lab placements </a:t>
                      </a:r>
                      <a:endParaRPr lang="en-GB" sz="1800" dirty="0">
                        <a:solidFill>
                          <a:srgbClr val="474B5B"/>
                        </a:solidFill>
                        <a:effectLst/>
                        <a:latin typeface="Noto Sans Symbols"/>
                        <a:ea typeface="Noto Sans Symbols"/>
                        <a:cs typeface="Noto Sans Symbols"/>
                      </a:endParaRPr>
                    </a:p>
                  </a:txBody>
                  <a:tcPr marL="61916" marR="61916"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189968938"/>
                  </a:ext>
                </a:extLst>
              </a:tr>
              <a:tr h="393539">
                <a:tc>
                  <a:txBody>
                    <a:bodyPr/>
                    <a:lstStyle/>
                    <a:p>
                      <a:pPr>
                        <a:buNone/>
                      </a:pPr>
                      <a:r>
                        <a:rPr lang="en-US" sz="1800" b="1" dirty="0">
                          <a:solidFill>
                            <a:schemeClr val="bg1"/>
                          </a:solidFill>
                          <a:effectLst/>
                        </a:rPr>
                        <a:t>Suggested duration</a:t>
                      </a:r>
                      <a:endParaRPr lang="en-GB" sz="1800" b="1" dirty="0">
                        <a:solidFill>
                          <a:schemeClr val="bg1"/>
                        </a:solidFill>
                        <a:effectLst/>
                        <a:latin typeface="Arial" panose="020B0604020202020204" pitchFamily="34" charset="0"/>
                        <a:ea typeface="Arial" panose="020B0604020202020204" pitchFamily="34" charset="0"/>
                      </a:endParaRPr>
                    </a:p>
                  </a:txBody>
                  <a:tcPr marL="61916" marR="61916" marT="0" marB="0">
                    <a:lnR w="12700" cap="flat" cmpd="sng" algn="ctr">
                      <a:solidFill>
                        <a:srgbClr val="62677D"/>
                      </a:solidFill>
                      <a:prstDash val="solid"/>
                      <a:round/>
                      <a:headEnd type="none" w="med" len="med"/>
                      <a:tailEnd type="none" w="med" len="med"/>
                    </a:lnR>
                    <a:solidFill>
                      <a:srgbClr val="62677D"/>
                    </a:solidFill>
                  </a:tcPr>
                </a:tc>
                <a:tc>
                  <a:txBody>
                    <a:bodyPr/>
                    <a:lstStyle/>
                    <a:p>
                      <a:pPr>
                        <a:buNone/>
                      </a:pPr>
                      <a:r>
                        <a:rPr lang="en-US" sz="1800" dirty="0">
                          <a:solidFill>
                            <a:srgbClr val="474B5B"/>
                          </a:solidFill>
                          <a:effectLst/>
                        </a:rPr>
                        <a:t>2 years</a:t>
                      </a:r>
                      <a:endParaRPr lang="en-GB" sz="1800" dirty="0">
                        <a:solidFill>
                          <a:srgbClr val="474B5B"/>
                        </a:solidFill>
                        <a:effectLst/>
                        <a:latin typeface="Arial" panose="020B0604020202020204" pitchFamily="34" charset="0"/>
                        <a:ea typeface="Arial" panose="020B0604020202020204" pitchFamily="34" charset="0"/>
                      </a:endParaRPr>
                    </a:p>
                  </a:txBody>
                  <a:tcPr marL="61916" marR="61916"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2375744953"/>
                  </a:ext>
                </a:extLst>
              </a:tr>
            </a:tbl>
          </a:graphicData>
        </a:graphic>
      </p:graphicFrame>
    </p:spTree>
    <p:extLst>
      <p:ext uri="{BB962C8B-B14F-4D97-AF65-F5344CB8AC3E}">
        <p14:creationId xmlns:p14="http://schemas.microsoft.com/office/powerpoint/2010/main" val="1013215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C81898-A229-DD15-D2F5-CE431E346DBA}"/>
              </a:ext>
            </a:extLst>
          </p:cNvPr>
          <p:cNvSpPr txBox="1">
            <a:spLocks/>
          </p:cNvSpPr>
          <p:nvPr/>
        </p:nvSpPr>
        <p:spPr>
          <a:xfrm>
            <a:off x="0" y="-1675"/>
            <a:ext cx="12192000" cy="720000"/>
          </a:xfrm>
          <a:prstGeom prst="rect">
            <a:avLst/>
          </a:prstGeom>
          <a:solidFill>
            <a:srgbClr val="62677D"/>
          </a:solidFill>
          <a:ln>
            <a:solidFill>
              <a:srgbClr val="62677D"/>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2425"/>
            <a:r>
              <a:rPr lang="en-GB" sz="3700" b="1" dirty="0">
                <a:solidFill>
                  <a:srgbClr val="FFFFFF"/>
                </a:solidFill>
                <a:effectLst/>
                <a:latin typeface="+mn-lt"/>
                <a:ea typeface="Times New Roman" panose="02020603050405020304" pitchFamily="18" charset="0"/>
                <a:cs typeface="Times New Roman" panose="02020603050405020304" pitchFamily="18" charset="0"/>
              </a:rPr>
              <a:t>YCR Sheffield Pioneers – </a:t>
            </a:r>
            <a:r>
              <a:rPr lang="en-GB" sz="3700" b="1" dirty="0">
                <a:solidFill>
                  <a:srgbClr val="FFFFFF"/>
                </a:solidFill>
                <a:latin typeface="+mn-lt"/>
                <a:ea typeface="Times New Roman" panose="02020603050405020304" pitchFamily="18" charset="0"/>
                <a:cs typeface="Times New Roman" panose="02020603050405020304" pitchFamily="18" charset="0"/>
              </a:rPr>
              <a:t>T</a:t>
            </a:r>
            <a:r>
              <a:rPr lang="en-GB" sz="3700" b="1" dirty="0">
                <a:solidFill>
                  <a:srgbClr val="FFFFFF"/>
                </a:solidFill>
                <a:effectLst/>
                <a:latin typeface="+mn-lt"/>
                <a:ea typeface="Times New Roman" panose="02020603050405020304" pitchFamily="18" charset="0"/>
                <a:cs typeface="Times New Roman" panose="02020603050405020304" pitchFamily="18" charset="0"/>
              </a:rPr>
              <a:t>ransition Fellowship Awards</a:t>
            </a:r>
            <a:endParaRPr lang="en-GB" sz="3700" b="1" dirty="0">
              <a:ln>
                <a:solidFill>
                  <a:schemeClr val="tx2"/>
                </a:solidFill>
              </a:ln>
              <a:solidFill>
                <a:srgbClr val="FFFFFF"/>
              </a:solidFill>
              <a:latin typeface="+mn-lt"/>
            </a:endParaRPr>
          </a:p>
        </p:txBody>
      </p:sp>
      <p:graphicFrame>
        <p:nvGraphicFramePr>
          <p:cNvPr id="5" name="Table 4">
            <a:extLst>
              <a:ext uri="{FF2B5EF4-FFF2-40B4-BE49-F238E27FC236}">
                <a16:creationId xmlns:a16="http://schemas.microsoft.com/office/drawing/2014/main" id="{63C50FF5-09FA-20DC-2228-CBCBB45DDD93}"/>
              </a:ext>
            </a:extLst>
          </p:cNvPr>
          <p:cNvGraphicFramePr>
            <a:graphicFrameLocks noGrp="1"/>
          </p:cNvGraphicFramePr>
          <p:nvPr>
            <p:extLst>
              <p:ext uri="{D42A27DB-BD31-4B8C-83A1-F6EECF244321}">
                <p14:modId xmlns:p14="http://schemas.microsoft.com/office/powerpoint/2010/main" val="1579161293"/>
              </p:ext>
            </p:extLst>
          </p:nvPr>
        </p:nvGraphicFramePr>
        <p:xfrm>
          <a:off x="1519829" y="979189"/>
          <a:ext cx="9037122" cy="4913323"/>
        </p:xfrm>
        <a:graphic>
          <a:graphicData uri="http://schemas.openxmlformats.org/drawingml/2006/table">
            <a:tbl>
              <a:tblPr bandRow="1">
                <a:tableStyleId>{5C22544A-7EE6-4342-B048-85BDC9FD1C3A}</a:tableStyleId>
              </a:tblPr>
              <a:tblGrid>
                <a:gridCol w="1984639">
                  <a:extLst>
                    <a:ext uri="{9D8B030D-6E8A-4147-A177-3AD203B41FA5}">
                      <a16:colId xmlns:a16="http://schemas.microsoft.com/office/drawing/2014/main" val="2082465169"/>
                    </a:ext>
                  </a:extLst>
                </a:gridCol>
                <a:gridCol w="7052483">
                  <a:extLst>
                    <a:ext uri="{9D8B030D-6E8A-4147-A177-3AD203B41FA5}">
                      <a16:colId xmlns:a16="http://schemas.microsoft.com/office/drawing/2014/main" val="152277931"/>
                    </a:ext>
                  </a:extLst>
                </a:gridCol>
              </a:tblGrid>
              <a:tr h="791738">
                <a:tc>
                  <a:txBody>
                    <a:bodyPr/>
                    <a:lstStyle/>
                    <a:p>
                      <a:pPr marL="0" algn="l" defTabSz="914400" rtl="0" eaLnBrk="1" latinLnBrk="0" hangingPunct="1">
                        <a:lnSpc>
                          <a:spcPct val="110000"/>
                        </a:lnSpc>
                        <a:buNone/>
                      </a:pPr>
                      <a:r>
                        <a:rPr lang="en-US" sz="2000" b="1" kern="1200" dirty="0">
                          <a:solidFill>
                            <a:schemeClr val="bg1"/>
                          </a:solidFill>
                          <a:effectLst/>
                          <a:latin typeface="+mn-lt"/>
                          <a:ea typeface="+mn-ea"/>
                          <a:cs typeface="+mn-cs"/>
                        </a:rPr>
                        <a:t>Purpose</a:t>
                      </a:r>
                      <a:endParaRPr lang="en-GB" sz="2000" b="1" kern="1200" dirty="0">
                        <a:solidFill>
                          <a:schemeClr val="bg1"/>
                        </a:solidFill>
                        <a:effectLst/>
                        <a:latin typeface="+mn-lt"/>
                        <a:ea typeface="+mn-ea"/>
                        <a:cs typeface="+mn-cs"/>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solidFill>
                      <a:srgbClr val="62677D"/>
                    </a:solidFill>
                  </a:tcPr>
                </a:tc>
                <a:tc>
                  <a:txBody>
                    <a:bodyPr/>
                    <a:lstStyle/>
                    <a:p>
                      <a:pPr>
                        <a:lnSpc>
                          <a:spcPct val="110000"/>
                        </a:lnSpc>
                        <a:spcAft>
                          <a:spcPts val="600"/>
                        </a:spcAft>
                        <a:buNone/>
                      </a:pPr>
                      <a:r>
                        <a:rPr lang="en-US" sz="2000" dirty="0">
                          <a:solidFill>
                            <a:srgbClr val="474B5B"/>
                          </a:solidFill>
                          <a:effectLst/>
                        </a:rPr>
                        <a:t>The CRT Fellowship is aimed at individuals who are looking towards establishing their independence.  </a:t>
                      </a:r>
                      <a:endParaRPr lang="en-GB" sz="2000" dirty="0">
                        <a:solidFill>
                          <a:srgbClr val="474B5B"/>
                        </a:solidFill>
                        <a:effectLst/>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4252286619"/>
                  </a:ext>
                </a:extLst>
              </a:tr>
              <a:tr h="721566">
                <a:tc>
                  <a:txBody>
                    <a:bodyPr/>
                    <a:lstStyle/>
                    <a:p>
                      <a:pPr marL="0" algn="l" defTabSz="914400" rtl="0" eaLnBrk="1" latinLnBrk="0" hangingPunct="1">
                        <a:lnSpc>
                          <a:spcPct val="110000"/>
                        </a:lnSpc>
                        <a:buNone/>
                      </a:pPr>
                      <a:r>
                        <a:rPr lang="en-US" sz="2000" b="1" kern="1200" dirty="0">
                          <a:solidFill>
                            <a:schemeClr val="bg1"/>
                          </a:solidFill>
                          <a:effectLst/>
                          <a:latin typeface="+mn-lt"/>
                          <a:ea typeface="+mn-ea"/>
                          <a:cs typeface="+mn-cs"/>
                        </a:rPr>
                        <a:t>Lead applicant</a:t>
                      </a:r>
                      <a:endParaRPr lang="en-GB" sz="2000" b="1" kern="1200" dirty="0">
                        <a:solidFill>
                          <a:schemeClr val="bg1"/>
                        </a:solidFill>
                        <a:effectLst/>
                        <a:latin typeface="+mn-lt"/>
                        <a:ea typeface="+mn-ea"/>
                        <a:cs typeface="+mn-cs"/>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solidFill>
                      <a:srgbClr val="62677D"/>
                    </a:solidFill>
                  </a:tcPr>
                </a:tc>
                <a:tc>
                  <a:txBody>
                    <a:bodyPr/>
                    <a:lstStyle/>
                    <a:p>
                      <a:pPr>
                        <a:lnSpc>
                          <a:spcPct val="110000"/>
                        </a:lnSpc>
                        <a:buNone/>
                      </a:pPr>
                      <a:r>
                        <a:rPr lang="en-US" sz="2000" dirty="0">
                          <a:solidFill>
                            <a:srgbClr val="474B5B"/>
                          </a:solidFill>
                          <a:effectLst/>
                          <a:highlight>
                            <a:srgbClr val="FFFFFF"/>
                          </a:highlight>
                        </a:rPr>
                        <a:t>Internal or external researchers looking to develop their research independence</a:t>
                      </a:r>
                      <a:endParaRPr lang="en-GB" sz="2000" dirty="0">
                        <a:solidFill>
                          <a:srgbClr val="474B5B"/>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2107053465"/>
                  </a:ext>
                </a:extLst>
              </a:tr>
              <a:tr h="350430">
                <a:tc>
                  <a:txBody>
                    <a:bodyPr/>
                    <a:lstStyle/>
                    <a:p>
                      <a:pPr>
                        <a:lnSpc>
                          <a:spcPct val="110000"/>
                        </a:lnSpc>
                        <a:buNone/>
                      </a:pPr>
                      <a:r>
                        <a:rPr lang="en-US" sz="2000" b="1" dirty="0">
                          <a:solidFill>
                            <a:schemeClr val="bg1"/>
                          </a:solidFill>
                          <a:effectLst/>
                        </a:rPr>
                        <a:t>Suggested range</a:t>
                      </a:r>
                      <a:endParaRPr lang="en-GB" sz="2000" b="1" dirty="0">
                        <a:solidFill>
                          <a:schemeClr val="bg1"/>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solidFill>
                      <a:srgbClr val="62677D"/>
                    </a:solidFill>
                  </a:tcPr>
                </a:tc>
                <a:tc>
                  <a:txBody>
                    <a:bodyPr/>
                    <a:lstStyle/>
                    <a:p>
                      <a:pPr>
                        <a:lnSpc>
                          <a:spcPct val="110000"/>
                        </a:lnSpc>
                        <a:buNone/>
                      </a:pPr>
                      <a:r>
                        <a:rPr lang="en-US" sz="2000" dirty="0">
                          <a:solidFill>
                            <a:srgbClr val="474B5B"/>
                          </a:solidFill>
                          <a:effectLst/>
                          <a:highlight>
                            <a:srgbClr val="FFFFFF"/>
                          </a:highlight>
                        </a:rPr>
                        <a:t>Up to £350K</a:t>
                      </a:r>
                      <a:endParaRPr lang="en-GB" sz="2000" dirty="0">
                        <a:solidFill>
                          <a:srgbClr val="474B5B"/>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2613422086"/>
                  </a:ext>
                </a:extLst>
              </a:tr>
              <a:tr h="2699159">
                <a:tc>
                  <a:txBody>
                    <a:bodyPr/>
                    <a:lstStyle/>
                    <a:p>
                      <a:pPr>
                        <a:lnSpc>
                          <a:spcPct val="110000"/>
                        </a:lnSpc>
                        <a:buNone/>
                      </a:pPr>
                      <a:r>
                        <a:rPr lang="en-US" sz="2000" b="1" dirty="0">
                          <a:solidFill>
                            <a:schemeClr val="bg1"/>
                          </a:solidFill>
                          <a:effectLst/>
                        </a:rPr>
                        <a:t>Can cost in</a:t>
                      </a:r>
                      <a:endParaRPr lang="en-GB" sz="2000" b="1" dirty="0">
                        <a:solidFill>
                          <a:schemeClr val="bg1"/>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solidFill>
                      <a:srgbClr val="62677D"/>
                    </a:solidFill>
                  </a:tcPr>
                </a:tc>
                <a:tc>
                  <a:txBody>
                    <a:bodyPr/>
                    <a:lstStyle/>
                    <a:p>
                      <a:pPr marL="342900" lvl="0" indent="-342900" rtl="0">
                        <a:buFont typeface="Arial" panose="020B0604020202020204" pitchFamily="34" charset="0"/>
                        <a:buChar char="●"/>
                      </a:pPr>
                      <a:r>
                        <a:rPr lang="en-US" sz="2000" dirty="0">
                          <a:solidFill>
                            <a:srgbClr val="474B5B"/>
                          </a:solidFill>
                          <a:effectLst/>
                          <a:highlight>
                            <a:srgbClr val="FFFFFF"/>
                          </a:highlight>
                        </a:rPr>
                        <a:t>Applicant’s salary (appropriate to their career stage)</a:t>
                      </a:r>
                      <a:endParaRPr lang="en-GB" sz="2000" dirty="0">
                        <a:solidFill>
                          <a:srgbClr val="474B5B"/>
                        </a:solidFill>
                        <a:effectLst/>
                      </a:endParaRPr>
                    </a:p>
                    <a:p>
                      <a:pPr marL="342900" lvl="0" indent="-342900">
                        <a:buFont typeface="Arial" panose="020B0604020202020204" pitchFamily="34" charset="0"/>
                        <a:buChar char="●"/>
                      </a:pPr>
                      <a:r>
                        <a:rPr lang="en-US" sz="2000" dirty="0">
                          <a:solidFill>
                            <a:srgbClr val="474B5B"/>
                          </a:solidFill>
                          <a:effectLst/>
                          <a:highlight>
                            <a:srgbClr val="FFFFFF"/>
                          </a:highlight>
                        </a:rPr>
                        <a:t>Consumables </a:t>
                      </a:r>
                      <a:endParaRPr lang="en-GB" sz="2000" dirty="0">
                        <a:solidFill>
                          <a:srgbClr val="474B5B"/>
                        </a:solidFill>
                        <a:effectLst/>
                      </a:endParaRPr>
                    </a:p>
                    <a:p>
                      <a:pPr marL="342900" lvl="0" indent="-342900">
                        <a:buFont typeface="Arial" panose="020B0604020202020204" pitchFamily="34" charset="0"/>
                        <a:buChar char="●"/>
                      </a:pPr>
                      <a:r>
                        <a:rPr lang="en-US" sz="2000" dirty="0">
                          <a:solidFill>
                            <a:srgbClr val="474B5B"/>
                          </a:solidFill>
                          <a:effectLst/>
                          <a:highlight>
                            <a:srgbClr val="FFFFFF"/>
                          </a:highlight>
                        </a:rPr>
                        <a:t>Travel</a:t>
                      </a:r>
                      <a:endParaRPr lang="en-GB" sz="2000" dirty="0">
                        <a:solidFill>
                          <a:srgbClr val="474B5B"/>
                        </a:solidFill>
                        <a:effectLst/>
                      </a:endParaRPr>
                    </a:p>
                    <a:p>
                      <a:pPr marL="342900" lvl="0" indent="-342900">
                        <a:buFont typeface="Arial" panose="020B0604020202020204" pitchFamily="34" charset="0"/>
                        <a:buChar char="●"/>
                      </a:pPr>
                      <a:r>
                        <a:rPr lang="en-US" sz="2000" dirty="0">
                          <a:solidFill>
                            <a:srgbClr val="474B5B"/>
                          </a:solidFill>
                          <a:effectLst/>
                          <a:highlight>
                            <a:srgbClr val="FFFFFF"/>
                          </a:highlight>
                        </a:rPr>
                        <a:t>Open-access publishing  </a:t>
                      </a:r>
                      <a:endParaRPr lang="en-GB" sz="2000" dirty="0">
                        <a:solidFill>
                          <a:srgbClr val="474B5B"/>
                        </a:solidFill>
                        <a:effectLst/>
                      </a:endParaRPr>
                    </a:p>
                    <a:p>
                      <a:pPr marL="342900" lvl="0" indent="-342900">
                        <a:buFont typeface="Arial" panose="020B0604020202020204" pitchFamily="34" charset="0"/>
                        <a:buChar char="●"/>
                      </a:pPr>
                      <a:r>
                        <a:rPr lang="en-US" sz="2000" dirty="0">
                          <a:solidFill>
                            <a:srgbClr val="474B5B"/>
                          </a:solidFill>
                          <a:effectLst/>
                          <a:highlight>
                            <a:srgbClr val="FFFFFF"/>
                          </a:highlight>
                        </a:rPr>
                        <a:t>Communication and marketing</a:t>
                      </a:r>
                      <a:endParaRPr lang="en-GB" sz="2000" dirty="0">
                        <a:solidFill>
                          <a:srgbClr val="474B5B"/>
                        </a:solidFill>
                        <a:effectLst/>
                      </a:endParaRPr>
                    </a:p>
                    <a:p>
                      <a:pPr marL="342900" lvl="0" indent="-342900">
                        <a:buFont typeface="Arial" panose="020B0604020202020204" pitchFamily="34" charset="0"/>
                        <a:buChar char="●"/>
                      </a:pPr>
                      <a:r>
                        <a:rPr lang="en-US" sz="2000" dirty="0">
                          <a:solidFill>
                            <a:srgbClr val="474B5B"/>
                          </a:solidFill>
                          <a:effectLst/>
                          <a:highlight>
                            <a:srgbClr val="FFFFFF"/>
                          </a:highlight>
                        </a:rPr>
                        <a:t>Public and patient involvement and engagement (PPIE) </a:t>
                      </a:r>
                      <a:endParaRPr lang="en-GB" sz="2000" dirty="0">
                        <a:solidFill>
                          <a:srgbClr val="474B5B"/>
                        </a:solidFill>
                        <a:effectLst/>
                      </a:endParaRPr>
                    </a:p>
                    <a:p>
                      <a:pPr marL="342900" lvl="0" indent="-342900">
                        <a:buFont typeface="Arial" panose="020B0604020202020204" pitchFamily="34" charset="0"/>
                        <a:buChar char="●"/>
                      </a:pPr>
                      <a:r>
                        <a:rPr lang="en-US" sz="2000" dirty="0">
                          <a:solidFill>
                            <a:srgbClr val="474B5B"/>
                          </a:solidFill>
                          <a:effectLst/>
                          <a:highlight>
                            <a:srgbClr val="FFFFFF"/>
                          </a:highlight>
                        </a:rPr>
                        <a:t>External lab placements</a:t>
                      </a:r>
                      <a:endParaRPr lang="en-GB" sz="2000" dirty="0">
                        <a:solidFill>
                          <a:srgbClr val="474B5B"/>
                        </a:solidFill>
                        <a:effectLst/>
                      </a:endParaRPr>
                    </a:p>
                    <a:p>
                      <a:pPr marL="342900" lvl="0" indent="-342900">
                        <a:buFont typeface="Arial" panose="020B0604020202020204" pitchFamily="34" charset="0"/>
                        <a:buChar char="●"/>
                      </a:pPr>
                      <a:r>
                        <a:rPr lang="en-US" sz="2000" dirty="0">
                          <a:solidFill>
                            <a:srgbClr val="474B5B"/>
                          </a:solidFill>
                          <a:effectLst/>
                          <a:highlight>
                            <a:srgbClr val="FFFFFF"/>
                          </a:highlight>
                        </a:rPr>
                        <a:t>Bespoke training and development program</a:t>
                      </a:r>
                      <a:endParaRPr lang="en-GB" sz="2000" dirty="0">
                        <a:solidFill>
                          <a:srgbClr val="474B5B"/>
                        </a:solidFill>
                        <a:effectLst/>
                        <a:latin typeface="Noto Sans Symbols"/>
                        <a:ea typeface="Noto Sans Symbols"/>
                        <a:cs typeface="Noto Sans Symbols"/>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711702321"/>
                  </a:ext>
                </a:extLst>
              </a:tr>
              <a:tr h="350430">
                <a:tc>
                  <a:txBody>
                    <a:bodyPr/>
                    <a:lstStyle/>
                    <a:p>
                      <a:pPr>
                        <a:lnSpc>
                          <a:spcPct val="110000"/>
                        </a:lnSpc>
                        <a:buNone/>
                      </a:pPr>
                      <a:r>
                        <a:rPr lang="en-US" sz="2000" b="1" dirty="0">
                          <a:solidFill>
                            <a:schemeClr val="bg1"/>
                          </a:solidFill>
                          <a:effectLst/>
                        </a:rPr>
                        <a:t>Duration</a:t>
                      </a:r>
                      <a:endParaRPr lang="en-GB" sz="2000" b="1" dirty="0">
                        <a:solidFill>
                          <a:schemeClr val="bg1"/>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solidFill>
                      <a:srgbClr val="62677D"/>
                    </a:solidFill>
                  </a:tcPr>
                </a:tc>
                <a:tc>
                  <a:txBody>
                    <a:bodyPr/>
                    <a:lstStyle/>
                    <a:p>
                      <a:pPr>
                        <a:lnSpc>
                          <a:spcPct val="110000"/>
                        </a:lnSpc>
                        <a:buNone/>
                      </a:pPr>
                      <a:r>
                        <a:rPr lang="en-US" sz="2000" dirty="0">
                          <a:solidFill>
                            <a:srgbClr val="474B5B"/>
                          </a:solidFill>
                          <a:effectLst/>
                          <a:highlight>
                            <a:srgbClr val="FFFFFF"/>
                          </a:highlight>
                        </a:rPr>
                        <a:t>3 years (or WTE)</a:t>
                      </a:r>
                      <a:endParaRPr lang="en-GB" sz="2000" dirty="0">
                        <a:solidFill>
                          <a:srgbClr val="474B5B"/>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3837748835"/>
                  </a:ext>
                </a:extLst>
              </a:tr>
            </a:tbl>
          </a:graphicData>
        </a:graphic>
      </p:graphicFrame>
      <p:sp>
        <p:nvSpPr>
          <p:cNvPr id="9" name="TextBox 8">
            <a:extLst>
              <a:ext uri="{FF2B5EF4-FFF2-40B4-BE49-F238E27FC236}">
                <a16:creationId xmlns:a16="http://schemas.microsoft.com/office/drawing/2014/main" id="{85DCE913-556A-7084-B80E-8B6A725DA852}"/>
              </a:ext>
            </a:extLst>
          </p:cNvPr>
          <p:cNvSpPr txBox="1"/>
          <p:nvPr/>
        </p:nvSpPr>
        <p:spPr>
          <a:xfrm>
            <a:off x="2041535" y="6153376"/>
            <a:ext cx="8654315" cy="369332"/>
          </a:xfrm>
          <a:prstGeom prst="rect">
            <a:avLst/>
          </a:prstGeom>
          <a:noFill/>
        </p:spPr>
        <p:txBody>
          <a:bodyPr wrap="square">
            <a:spAutoFit/>
          </a:bodyPr>
          <a:lstStyle/>
          <a:p>
            <a:r>
              <a:rPr lang="en-GB" sz="1800" b="1" dirty="0">
                <a:solidFill>
                  <a:srgbClr val="474B5B"/>
                </a:solidFill>
                <a:latin typeface="+mj-lt"/>
              </a:rPr>
              <a:t>Applicants need to have approached the proposed mentor at </a:t>
            </a:r>
            <a:r>
              <a:rPr lang="en-GB" sz="1800" b="1" dirty="0" err="1">
                <a:solidFill>
                  <a:srgbClr val="474B5B"/>
                </a:solidFill>
                <a:latin typeface="+mj-lt"/>
              </a:rPr>
              <a:t>UoS</a:t>
            </a:r>
            <a:r>
              <a:rPr lang="en-GB" sz="1800" b="1" dirty="0">
                <a:solidFill>
                  <a:srgbClr val="474B5B"/>
                </a:solidFill>
                <a:latin typeface="+mj-lt"/>
              </a:rPr>
              <a:t> before applying!! </a:t>
            </a:r>
            <a:endParaRPr lang="en-GB" b="1" dirty="0">
              <a:solidFill>
                <a:srgbClr val="474B5B"/>
              </a:solidFill>
            </a:endParaRPr>
          </a:p>
        </p:txBody>
      </p:sp>
    </p:spTree>
    <p:extLst>
      <p:ext uri="{BB962C8B-B14F-4D97-AF65-F5344CB8AC3E}">
        <p14:creationId xmlns:p14="http://schemas.microsoft.com/office/powerpoint/2010/main" val="100685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3C24E-A533-ECEC-3A9E-799AFC26115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062B6E5-A445-9520-273B-F69F957BE4E9}"/>
              </a:ext>
            </a:extLst>
          </p:cNvPr>
          <p:cNvSpPr txBox="1">
            <a:spLocks/>
          </p:cNvSpPr>
          <p:nvPr/>
        </p:nvSpPr>
        <p:spPr>
          <a:xfrm>
            <a:off x="0" y="-1675"/>
            <a:ext cx="12192000" cy="720000"/>
          </a:xfrm>
          <a:prstGeom prst="rect">
            <a:avLst/>
          </a:prstGeom>
          <a:solidFill>
            <a:srgbClr val="62677D"/>
          </a:solidFill>
          <a:ln>
            <a:solidFill>
              <a:srgbClr val="62677D"/>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2425"/>
            <a:r>
              <a:rPr lang="en-GB" sz="3700" b="1" dirty="0">
                <a:solidFill>
                  <a:srgbClr val="FFFFFF"/>
                </a:solidFill>
                <a:effectLst/>
                <a:latin typeface="+mn-lt"/>
                <a:ea typeface="Times New Roman" panose="02020603050405020304" pitchFamily="18" charset="0"/>
                <a:cs typeface="Times New Roman" panose="02020603050405020304" pitchFamily="18" charset="0"/>
              </a:rPr>
              <a:t>YCR Sheffield Pioneers – </a:t>
            </a:r>
            <a:r>
              <a:rPr lang="en-GB" sz="3700" b="1" dirty="0">
                <a:solidFill>
                  <a:srgbClr val="FFFFFF"/>
                </a:solidFill>
                <a:latin typeface="+mn-lt"/>
                <a:ea typeface="Times New Roman" panose="02020603050405020304" pitchFamily="18" charset="0"/>
                <a:cs typeface="Times New Roman" panose="02020603050405020304" pitchFamily="18" charset="0"/>
              </a:rPr>
              <a:t>DTP and Doctoral Fellowships</a:t>
            </a:r>
            <a:endParaRPr lang="en-GB" sz="3700" b="1" dirty="0">
              <a:ln>
                <a:solidFill>
                  <a:schemeClr val="tx2"/>
                </a:solidFill>
              </a:ln>
              <a:solidFill>
                <a:srgbClr val="FFFFFF"/>
              </a:solidFill>
              <a:latin typeface="+mn-lt"/>
            </a:endParaRPr>
          </a:p>
        </p:txBody>
      </p:sp>
      <p:graphicFrame>
        <p:nvGraphicFramePr>
          <p:cNvPr id="2" name="Table 1">
            <a:extLst>
              <a:ext uri="{FF2B5EF4-FFF2-40B4-BE49-F238E27FC236}">
                <a16:creationId xmlns:a16="http://schemas.microsoft.com/office/drawing/2014/main" id="{600A53BB-17C8-5CB5-4809-BB70E31F825B}"/>
              </a:ext>
            </a:extLst>
          </p:cNvPr>
          <p:cNvGraphicFramePr>
            <a:graphicFrameLocks noGrp="1"/>
          </p:cNvGraphicFramePr>
          <p:nvPr>
            <p:extLst>
              <p:ext uri="{D42A27DB-BD31-4B8C-83A1-F6EECF244321}">
                <p14:modId xmlns:p14="http://schemas.microsoft.com/office/powerpoint/2010/main" val="482579424"/>
              </p:ext>
            </p:extLst>
          </p:nvPr>
        </p:nvGraphicFramePr>
        <p:xfrm>
          <a:off x="1461770" y="1559760"/>
          <a:ext cx="9714229" cy="5060841"/>
        </p:xfrm>
        <a:graphic>
          <a:graphicData uri="http://schemas.openxmlformats.org/drawingml/2006/table">
            <a:tbl>
              <a:tblPr bandRow="1">
                <a:tableStyleId>{5C22544A-7EE6-4342-B048-85BDC9FD1C3A}</a:tableStyleId>
              </a:tblPr>
              <a:tblGrid>
                <a:gridCol w="2133338">
                  <a:extLst>
                    <a:ext uri="{9D8B030D-6E8A-4147-A177-3AD203B41FA5}">
                      <a16:colId xmlns:a16="http://schemas.microsoft.com/office/drawing/2014/main" val="2082465169"/>
                    </a:ext>
                  </a:extLst>
                </a:gridCol>
                <a:gridCol w="7580891">
                  <a:extLst>
                    <a:ext uri="{9D8B030D-6E8A-4147-A177-3AD203B41FA5}">
                      <a16:colId xmlns:a16="http://schemas.microsoft.com/office/drawing/2014/main" val="152277931"/>
                    </a:ext>
                  </a:extLst>
                </a:gridCol>
              </a:tblGrid>
              <a:tr h="791738">
                <a:tc>
                  <a:txBody>
                    <a:bodyPr/>
                    <a:lstStyle/>
                    <a:p>
                      <a:pPr marL="0" algn="l" defTabSz="914400" rtl="0" eaLnBrk="1" latinLnBrk="0" hangingPunct="1">
                        <a:lnSpc>
                          <a:spcPct val="110000"/>
                        </a:lnSpc>
                        <a:buNone/>
                      </a:pPr>
                      <a:r>
                        <a:rPr lang="en-US" sz="2000" b="1" kern="1200" dirty="0">
                          <a:solidFill>
                            <a:schemeClr val="bg1"/>
                          </a:solidFill>
                          <a:effectLst/>
                          <a:latin typeface="+mn-lt"/>
                          <a:ea typeface="+mn-ea"/>
                          <a:cs typeface="+mn-cs"/>
                        </a:rPr>
                        <a:t>Purpose</a:t>
                      </a:r>
                      <a:endParaRPr lang="en-GB" sz="2000" b="1" kern="1200" dirty="0">
                        <a:solidFill>
                          <a:schemeClr val="bg1"/>
                        </a:solidFill>
                        <a:effectLst/>
                        <a:latin typeface="+mn-lt"/>
                        <a:ea typeface="+mn-ea"/>
                        <a:cs typeface="+mn-cs"/>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solidFill>
                      <a:srgbClr val="62677D"/>
                    </a:solidFill>
                  </a:tcPr>
                </a:tc>
                <a:tc>
                  <a:txBody>
                    <a:bodyPr/>
                    <a:lstStyle/>
                    <a:p>
                      <a:pPr>
                        <a:lnSpc>
                          <a:spcPct val="110000"/>
                        </a:lnSpc>
                        <a:spcAft>
                          <a:spcPts val="600"/>
                        </a:spcAft>
                        <a:buNone/>
                      </a:pPr>
                      <a:r>
                        <a:rPr lang="en-GB" sz="2000" dirty="0">
                          <a:solidFill>
                            <a:srgbClr val="474B5B"/>
                          </a:solidFill>
                          <a:effectLst/>
                        </a:rPr>
                        <a:t>The Doctoral Fellowship is for clinical professionals or existing </a:t>
                      </a:r>
                      <a:r>
                        <a:rPr lang="en-GB" sz="2000" dirty="0" err="1">
                          <a:solidFill>
                            <a:srgbClr val="474B5B"/>
                          </a:solidFill>
                          <a:effectLst/>
                        </a:rPr>
                        <a:t>TUoS</a:t>
                      </a:r>
                      <a:r>
                        <a:rPr lang="en-GB" sz="2000" dirty="0">
                          <a:solidFill>
                            <a:srgbClr val="474B5B"/>
                          </a:solidFill>
                          <a:effectLst/>
                        </a:rPr>
                        <a:t> staff members to undertake a cancer-focused PhD. </a:t>
                      </a: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4252286619"/>
                  </a:ext>
                </a:extLst>
              </a:tr>
              <a:tr h="721566">
                <a:tc>
                  <a:txBody>
                    <a:bodyPr/>
                    <a:lstStyle/>
                    <a:p>
                      <a:pPr marL="0" algn="l" defTabSz="914400" rtl="0" eaLnBrk="1" latinLnBrk="0" hangingPunct="1">
                        <a:lnSpc>
                          <a:spcPct val="110000"/>
                        </a:lnSpc>
                        <a:buNone/>
                      </a:pPr>
                      <a:r>
                        <a:rPr lang="en-US" sz="2000" b="1" kern="1200" dirty="0">
                          <a:solidFill>
                            <a:schemeClr val="bg1"/>
                          </a:solidFill>
                          <a:effectLst/>
                          <a:latin typeface="+mn-lt"/>
                          <a:ea typeface="+mn-ea"/>
                          <a:cs typeface="+mn-cs"/>
                        </a:rPr>
                        <a:t>Lead applicant</a:t>
                      </a:r>
                      <a:endParaRPr lang="en-GB" sz="2000" b="1" kern="1200" dirty="0">
                        <a:solidFill>
                          <a:schemeClr val="bg1"/>
                        </a:solidFill>
                        <a:effectLst/>
                        <a:latin typeface="+mn-lt"/>
                        <a:ea typeface="+mn-ea"/>
                        <a:cs typeface="+mn-cs"/>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solidFill>
                      <a:srgbClr val="62677D"/>
                    </a:solidFill>
                  </a:tcPr>
                </a:tc>
                <a:tc>
                  <a:txBody>
                    <a:bodyPr/>
                    <a:lstStyle/>
                    <a:p>
                      <a:pPr>
                        <a:lnSpc>
                          <a:spcPct val="110000"/>
                        </a:lnSpc>
                        <a:buNone/>
                      </a:pPr>
                      <a:r>
                        <a:rPr lang="en-GB" sz="2000" dirty="0">
                          <a:solidFill>
                            <a:srgbClr val="474B5B"/>
                          </a:solidFill>
                          <a:effectLst/>
                        </a:rPr>
                        <a:t>Internal/external clinical professional or Internal </a:t>
                      </a:r>
                      <a:r>
                        <a:rPr lang="en-GB" sz="2000" dirty="0" err="1">
                          <a:solidFill>
                            <a:srgbClr val="474B5B"/>
                          </a:solidFill>
                          <a:effectLst/>
                        </a:rPr>
                        <a:t>TUoS</a:t>
                      </a:r>
                      <a:r>
                        <a:rPr lang="en-GB" sz="2000" dirty="0">
                          <a:solidFill>
                            <a:srgbClr val="474B5B"/>
                          </a:solidFill>
                          <a:effectLst/>
                        </a:rPr>
                        <a:t> staff members </a:t>
                      </a:r>
                    </a:p>
                    <a:p>
                      <a:pPr>
                        <a:lnSpc>
                          <a:spcPct val="110000"/>
                        </a:lnSpc>
                        <a:buNone/>
                      </a:pPr>
                      <a:r>
                        <a:rPr lang="en-GB" sz="2000" dirty="0">
                          <a:solidFill>
                            <a:srgbClr val="474B5B"/>
                          </a:solidFill>
                          <a:effectLst/>
                        </a:rPr>
                        <a:t>Have a relevant first degree</a:t>
                      </a:r>
                    </a:p>
                    <a:p>
                      <a:pPr>
                        <a:lnSpc>
                          <a:spcPct val="110000"/>
                        </a:lnSpc>
                        <a:buNone/>
                      </a:pPr>
                      <a:r>
                        <a:rPr lang="en-GB" sz="2000" dirty="0">
                          <a:solidFill>
                            <a:srgbClr val="474B5B"/>
                          </a:solidFill>
                          <a:effectLst/>
                        </a:rPr>
                        <a:t>Completed relevant pre-registration training, where appropriate</a:t>
                      </a: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2107053465"/>
                  </a:ext>
                </a:extLst>
              </a:tr>
              <a:tr h="350430">
                <a:tc>
                  <a:txBody>
                    <a:bodyPr/>
                    <a:lstStyle/>
                    <a:p>
                      <a:pPr>
                        <a:lnSpc>
                          <a:spcPct val="110000"/>
                        </a:lnSpc>
                        <a:buNone/>
                      </a:pPr>
                      <a:r>
                        <a:rPr lang="en-US" sz="2000" b="1" dirty="0">
                          <a:solidFill>
                            <a:schemeClr val="bg1"/>
                          </a:solidFill>
                          <a:effectLst/>
                        </a:rPr>
                        <a:t>Suggested range</a:t>
                      </a:r>
                      <a:endParaRPr lang="en-GB" sz="2000" b="1" dirty="0">
                        <a:solidFill>
                          <a:schemeClr val="bg1"/>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solidFill>
                      <a:srgbClr val="62677D"/>
                    </a:solidFill>
                  </a:tcPr>
                </a:tc>
                <a:tc>
                  <a:txBody>
                    <a:bodyPr/>
                    <a:lstStyle/>
                    <a:p>
                      <a:pPr>
                        <a:lnSpc>
                          <a:spcPct val="110000"/>
                        </a:lnSpc>
                        <a:buNone/>
                      </a:pPr>
                      <a:r>
                        <a:rPr lang="en-US" sz="2000" dirty="0">
                          <a:solidFill>
                            <a:srgbClr val="474B5B"/>
                          </a:solidFill>
                          <a:effectLst/>
                          <a:highlight>
                            <a:srgbClr val="FFFFFF"/>
                          </a:highlight>
                        </a:rPr>
                        <a:t>Up to £350K</a:t>
                      </a:r>
                      <a:endParaRPr lang="en-GB" sz="2000" dirty="0">
                        <a:solidFill>
                          <a:srgbClr val="474B5B"/>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2613422086"/>
                  </a:ext>
                </a:extLst>
              </a:tr>
              <a:tr h="2579167">
                <a:tc>
                  <a:txBody>
                    <a:bodyPr/>
                    <a:lstStyle/>
                    <a:p>
                      <a:pPr>
                        <a:lnSpc>
                          <a:spcPct val="110000"/>
                        </a:lnSpc>
                        <a:buNone/>
                      </a:pPr>
                      <a:r>
                        <a:rPr lang="en-US" sz="2000" b="1" dirty="0">
                          <a:solidFill>
                            <a:schemeClr val="bg1"/>
                          </a:solidFill>
                          <a:effectLst/>
                        </a:rPr>
                        <a:t>Can cost in</a:t>
                      </a:r>
                      <a:endParaRPr lang="en-GB" sz="2000" b="1" dirty="0">
                        <a:solidFill>
                          <a:schemeClr val="bg1"/>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solidFill>
                      <a:srgbClr val="62677D"/>
                    </a:solidFill>
                  </a:tcPr>
                </a:tc>
                <a:tc>
                  <a:txBody>
                    <a:bodyPr/>
                    <a:lstStyle/>
                    <a:p>
                      <a:pPr marL="342900" lvl="0" indent="-342900" rtl="0">
                        <a:buFont typeface="Arial" panose="020B0604020202020204" pitchFamily="34" charset="0"/>
                        <a:buChar char="●"/>
                      </a:pPr>
                      <a:r>
                        <a:rPr lang="en-GB" sz="2000" dirty="0">
                          <a:solidFill>
                            <a:srgbClr val="474B5B"/>
                          </a:solidFill>
                          <a:effectLst/>
                        </a:rPr>
                        <a:t>Applicant’s salary</a:t>
                      </a:r>
                    </a:p>
                    <a:p>
                      <a:pPr marL="342900" lvl="0" indent="-342900" rtl="0">
                        <a:buFont typeface="Arial" panose="020B0604020202020204" pitchFamily="34" charset="0"/>
                        <a:buChar char="●"/>
                      </a:pPr>
                      <a:r>
                        <a:rPr lang="en-GB" sz="2000" dirty="0">
                          <a:solidFill>
                            <a:srgbClr val="474B5B"/>
                          </a:solidFill>
                          <a:effectLst/>
                        </a:rPr>
                        <a:t>Fees (home fees only)</a:t>
                      </a:r>
                    </a:p>
                    <a:p>
                      <a:pPr marL="342900" lvl="0" indent="-342900" rtl="0">
                        <a:buFont typeface="Arial" panose="020B0604020202020204" pitchFamily="34" charset="0"/>
                        <a:buChar char="●"/>
                      </a:pPr>
                      <a:r>
                        <a:rPr lang="en-GB" sz="2000" dirty="0">
                          <a:solidFill>
                            <a:srgbClr val="474B5B"/>
                          </a:solidFill>
                          <a:effectLst/>
                        </a:rPr>
                        <a:t>Consumables</a:t>
                      </a:r>
                    </a:p>
                    <a:p>
                      <a:pPr marL="342900" lvl="0" indent="-342900" rtl="0">
                        <a:buFont typeface="Arial" panose="020B0604020202020204" pitchFamily="34" charset="0"/>
                        <a:buChar char="●"/>
                      </a:pPr>
                      <a:r>
                        <a:rPr lang="en-GB" sz="2000" dirty="0">
                          <a:solidFill>
                            <a:srgbClr val="474B5B"/>
                          </a:solidFill>
                          <a:effectLst/>
                        </a:rPr>
                        <a:t>Travel</a:t>
                      </a:r>
                    </a:p>
                    <a:p>
                      <a:pPr marL="342900" lvl="0" indent="-342900" rtl="0">
                        <a:buFont typeface="Arial" panose="020B0604020202020204" pitchFamily="34" charset="0"/>
                        <a:buChar char="●"/>
                      </a:pPr>
                      <a:r>
                        <a:rPr lang="en-GB" sz="2000" dirty="0">
                          <a:solidFill>
                            <a:srgbClr val="474B5B"/>
                          </a:solidFill>
                          <a:effectLst/>
                        </a:rPr>
                        <a:t>Open-access publishing  </a:t>
                      </a:r>
                    </a:p>
                    <a:p>
                      <a:pPr marL="342900" lvl="0" indent="-342900" rtl="0">
                        <a:buFont typeface="Arial" panose="020B0604020202020204" pitchFamily="34" charset="0"/>
                        <a:buChar char="●"/>
                      </a:pPr>
                      <a:r>
                        <a:rPr lang="en-GB" sz="2000" dirty="0">
                          <a:solidFill>
                            <a:srgbClr val="474B5B"/>
                          </a:solidFill>
                          <a:effectLst/>
                        </a:rPr>
                        <a:t>Communication and marketing</a:t>
                      </a:r>
                    </a:p>
                    <a:p>
                      <a:pPr marL="342900" lvl="0" indent="-342900" rtl="0">
                        <a:buFont typeface="Arial" panose="020B0604020202020204" pitchFamily="34" charset="0"/>
                        <a:buChar char="●"/>
                      </a:pPr>
                      <a:r>
                        <a:rPr lang="en-GB" sz="2000" dirty="0">
                          <a:solidFill>
                            <a:srgbClr val="474B5B"/>
                          </a:solidFill>
                          <a:effectLst/>
                        </a:rPr>
                        <a:t>Public and patient involvement and engagement (PPIE) </a:t>
                      </a:r>
                    </a:p>
                    <a:p>
                      <a:pPr marL="342900" lvl="0" indent="-342900" rtl="0">
                        <a:buFont typeface="Arial" panose="020B0604020202020204" pitchFamily="34" charset="0"/>
                        <a:buChar char="●"/>
                      </a:pPr>
                      <a:r>
                        <a:rPr lang="en-GB" sz="2000" dirty="0">
                          <a:solidFill>
                            <a:srgbClr val="474B5B"/>
                          </a:solidFill>
                          <a:effectLst/>
                        </a:rPr>
                        <a:t>Bespoke training and development program</a:t>
                      </a: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711702321"/>
                  </a:ext>
                </a:extLst>
              </a:tr>
              <a:tr h="350430">
                <a:tc>
                  <a:txBody>
                    <a:bodyPr/>
                    <a:lstStyle/>
                    <a:p>
                      <a:pPr>
                        <a:lnSpc>
                          <a:spcPct val="110000"/>
                        </a:lnSpc>
                        <a:buNone/>
                      </a:pPr>
                      <a:r>
                        <a:rPr lang="en-US" sz="2000" b="1" dirty="0">
                          <a:solidFill>
                            <a:schemeClr val="bg1"/>
                          </a:solidFill>
                          <a:effectLst/>
                        </a:rPr>
                        <a:t>Duration</a:t>
                      </a:r>
                      <a:endParaRPr lang="en-GB" sz="2000" b="1" dirty="0">
                        <a:solidFill>
                          <a:schemeClr val="bg1"/>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solidFill>
                      <a:srgbClr val="62677D"/>
                    </a:solidFill>
                  </a:tcPr>
                </a:tc>
                <a:tc>
                  <a:txBody>
                    <a:bodyPr/>
                    <a:lstStyle/>
                    <a:p>
                      <a:pPr>
                        <a:lnSpc>
                          <a:spcPct val="110000"/>
                        </a:lnSpc>
                        <a:buNone/>
                      </a:pPr>
                      <a:r>
                        <a:rPr lang="en-US" sz="2000" dirty="0">
                          <a:solidFill>
                            <a:srgbClr val="474B5B"/>
                          </a:solidFill>
                          <a:effectLst/>
                          <a:highlight>
                            <a:srgbClr val="FFFFFF"/>
                          </a:highlight>
                        </a:rPr>
                        <a:t>4 years (or WTE) – may be less for clinical applicants</a:t>
                      </a:r>
                      <a:endParaRPr lang="en-GB" sz="2000" dirty="0">
                        <a:solidFill>
                          <a:srgbClr val="474B5B"/>
                        </a:solidFill>
                        <a:effectLst/>
                        <a:latin typeface="Arial" panose="020B0604020202020204" pitchFamily="34" charset="0"/>
                        <a:ea typeface="Arial" panose="020B0604020202020204" pitchFamily="34" charset="0"/>
                      </a:endParaRPr>
                    </a:p>
                  </a:txBody>
                  <a:tcPr marL="68580" marR="68580" marT="0" marB="0">
                    <a:lnL w="12700" cap="flat" cmpd="sng" algn="ctr">
                      <a:solidFill>
                        <a:srgbClr val="62677D"/>
                      </a:solidFill>
                      <a:prstDash val="solid"/>
                      <a:round/>
                      <a:headEnd type="none" w="med" len="med"/>
                      <a:tailEnd type="none" w="med" len="med"/>
                    </a:lnL>
                    <a:lnR w="12700" cap="flat" cmpd="sng" algn="ctr">
                      <a:solidFill>
                        <a:srgbClr val="62677D"/>
                      </a:solidFill>
                      <a:prstDash val="solid"/>
                      <a:round/>
                      <a:headEnd type="none" w="med" len="med"/>
                      <a:tailEnd type="none" w="med" len="med"/>
                    </a:lnR>
                    <a:lnT w="12700" cap="flat" cmpd="sng" algn="ctr">
                      <a:solidFill>
                        <a:srgbClr val="62677D"/>
                      </a:solidFill>
                      <a:prstDash val="solid"/>
                      <a:round/>
                      <a:headEnd type="none" w="med" len="med"/>
                      <a:tailEnd type="none" w="med" len="med"/>
                    </a:lnT>
                    <a:lnB w="12700" cap="flat" cmpd="sng" algn="ctr">
                      <a:solidFill>
                        <a:srgbClr val="62677D"/>
                      </a:solidFill>
                      <a:prstDash val="solid"/>
                      <a:round/>
                      <a:headEnd type="none" w="med" len="med"/>
                      <a:tailEnd type="none" w="med" len="med"/>
                    </a:lnB>
                    <a:noFill/>
                  </a:tcPr>
                </a:tc>
                <a:extLst>
                  <a:ext uri="{0D108BD9-81ED-4DB2-BD59-A6C34878D82A}">
                    <a16:rowId xmlns:a16="http://schemas.microsoft.com/office/drawing/2014/main" val="3837748835"/>
                  </a:ext>
                </a:extLst>
              </a:tr>
            </a:tbl>
          </a:graphicData>
        </a:graphic>
      </p:graphicFrame>
      <p:sp>
        <p:nvSpPr>
          <p:cNvPr id="3" name="Content Placeholder 2">
            <a:extLst>
              <a:ext uri="{FF2B5EF4-FFF2-40B4-BE49-F238E27FC236}">
                <a16:creationId xmlns:a16="http://schemas.microsoft.com/office/drawing/2014/main" id="{9F8DD5A3-1664-B24B-2F29-41ADDA4572FE}"/>
              </a:ext>
            </a:extLst>
          </p:cNvPr>
          <p:cNvSpPr txBox="1">
            <a:spLocks/>
          </p:cNvSpPr>
          <p:nvPr/>
        </p:nvSpPr>
        <p:spPr>
          <a:xfrm>
            <a:off x="2356989" y="866857"/>
            <a:ext cx="7246686" cy="7200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4938" indent="0">
              <a:buNone/>
            </a:pPr>
            <a:r>
              <a:rPr lang="en-GB" sz="2400" dirty="0">
                <a:solidFill>
                  <a:srgbClr val="FF0000"/>
                </a:solidFill>
              </a:rPr>
              <a:t>Only if the DTP submitted in round 4 is not successful!</a:t>
            </a:r>
            <a:endParaRPr lang="en-US" sz="2400" dirty="0">
              <a:solidFill>
                <a:srgbClr val="FF0000"/>
              </a:solidFill>
            </a:endParaRPr>
          </a:p>
        </p:txBody>
      </p:sp>
    </p:spTree>
    <p:extLst>
      <p:ext uri="{BB962C8B-B14F-4D97-AF65-F5344CB8AC3E}">
        <p14:creationId xmlns:p14="http://schemas.microsoft.com/office/powerpoint/2010/main" val="1322182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78AB19-2B75-2645-AC8F-BB2A1D38CE70}"/>
              </a:ext>
            </a:extLst>
          </p:cNvPr>
          <p:cNvSpPr/>
          <p:nvPr/>
        </p:nvSpPr>
        <p:spPr>
          <a:xfrm>
            <a:off x="398033" y="3667661"/>
            <a:ext cx="11413863" cy="266698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7BD2CFD4-E0EB-B02E-4D16-98564D9707A5}"/>
              </a:ext>
            </a:extLst>
          </p:cNvPr>
          <p:cNvSpPr/>
          <p:nvPr/>
        </p:nvSpPr>
        <p:spPr>
          <a:xfrm>
            <a:off x="398033" y="1072070"/>
            <a:ext cx="11413863" cy="2560567"/>
          </a:xfrm>
          <a:prstGeom prst="rect">
            <a:avLst/>
          </a:prstGeom>
          <a:solidFill>
            <a:srgbClr val="B6C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6DE7D58D-2957-214D-5DDB-C720DBC88ACE}"/>
              </a:ext>
            </a:extLst>
          </p:cNvPr>
          <p:cNvSpPr/>
          <p:nvPr/>
        </p:nvSpPr>
        <p:spPr>
          <a:xfrm>
            <a:off x="506944" y="1458260"/>
            <a:ext cx="1438276" cy="1486852"/>
          </a:xfrm>
          <a:prstGeom prst="roundRect">
            <a:avLst/>
          </a:prstGeom>
          <a:ln w="28575">
            <a:solidFill>
              <a:srgbClr val="FFCC4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solidFill>
                  <a:srgbClr val="474B5B"/>
                </a:solidFill>
              </a:rPr>
              <a:t>Submit Internal Outline Application</a:t>
            </a:r>
          </a:p>
        </p:txBody>
      </p:sp>
      <p:sp>
        <p:nvSpPr>
          <p:cNvPr id="10" name="Rectangle: Rounded Corners 9">
            <a:extLst>
              <a:ext uri="{FF2B5EF4-FFF2-40B4-BE49-F238E27FC236}">
                <a16:creationId xmlns:a16="http://schemas.microsoft.com/office/drawing/2014/main" id="{CF0C58EF-4F96-31D4-02CE-A802BF4592A1}"/>
              </a:ext>
            </a:extLst>
          </p:cNvPr>
          <p:cNvSpPr/>
          <p:nvPr/>
        </p:nvSpPr>
        <p:spPr>
          <a:xfrm>
            <a:off x="2251642" y="1458260"/>
            <a:ext cx="1237920" cy="1486852"/>
          </a:xfrm>
          <a:prstGeom prst="roundRect">
            <a:avLst/>
          </a:prstGeom>
          <a:ln>
            <a:solidFill>
              <a:srgbClr val="62677D"/>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solidFill>
                  <a:srgbClr val="474B5B"/>
                </a:solidFill>
              </a:rPr>
              <a:t>Internal Review Process</a:t>
            </a:r>
          </a:p>
        </p:txBody>
      </p:sp>
      <p:sp>
        <p:nvSpPr>
          <p:cNvPr id="12" name="Rectangle: Rounded Corners 11">
            <a:extLst>
              <a:ext uri="{FF2B5EF4-FFF2-40B4-BE49-F238E27FC236}">
                <a16:creationId xmlns:a16="http://schemas.microsoft.com/office/drawing/2014/main" id="{5EA14D45-D418-4643-A46A-B4BA97C235E4}"/>
              </a:ext>
            </a:extLst>
          </p:cNvPr>
          <p:cNvSpPr/>
          <p:nvPr/>
        </p:nvSpPr>
        <p:spPr>
          <a:xfrm>
            <a:off x="10213112" y="1416725"/>
            <a:ext cx="1468904" cy="1558355"/>
          </a:xfrm>
          <a:prstGeom prst="roundRect">
            <a:avLst/>
          </a:prstGeom>
          <a:solidFill>
            <a:srgbClr val="F6E4A8"/>
          </a:solidFill>
          <a:ln w="28575">
            <a:solidFill>
              <a:srgbClr val="FFCC4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solidFill>
                  <a:srgbClr val="474B5B"/>
                </a:solidFill>
              </a:rPr>
              <a:t>Submit full Application to Yorkshire Cancer Research </a:t>
            </a:r>
          </a:p>
        </p:txBody>
      </p:sp>
      <p:sp>
        <p:nvSpPr>
          <p:cNvPr id="13" name="Rectangle: Rounded Corners 12">
            <a:extLst>
              <a:ext uri="{FF2B5EF4-FFF2-40B4-BE49-F238E27FC236}">
                <a16:creationId xmlns:a16="http://schemas.microsoft.com/office/drawing/2014/main" id="{6DB880B0-74AA-A72F-6826-203AB263ECED}"/>
              </a:ext>
            </a:extLst>
          </p:cNvPr>
          <p:cNvSpPr/>
          <p:nvPr/>
        </p:nvSpPr>
        <p:spPr>
          <a:xfrm>
            <a:off x="1238403" y="4370440"/>
            <a:ext cx="1668780" cy="1316308"/>
          </a:xfrm>
          <a:prstGeom prst="roundRect">
            <a:avLst/>
          </a:prstGeom>
          <a:ln>
            <a:solidFill>
              <a:srgbClr val="62677D"/>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solidFill>
                  <a:srgbClr val="474B5B"/>
                </a:solidFill>
              </a:rPr>
              <a:t>Worldwide Cancer Research Review</a:t>
            </a:r>
          </a:p>
        </p:txBody>
      </p:sp>
      <p:sp>
        <p:nvSpPr>
          <p:cNvPr id="14" name="Rectangle: Rounded Corners 13">
            <a:extLst>
              <a:ext uri="{FF2B5EF4-FFF2-40B4-BE49-F238E27FC236}">
                <a16:creationId xmlns:a16="http://schemas.microsoft.com/office/drawing/2014/main" id="{6273F464-9F88-457F-4418-0F6E545085E0}"/>
              </a:ext>
            </a:extLst>
          </p:cNvPr>
          <p:cNvSpPr/>
          <p:nvPr/>
        </p:nvSpPr>
        <p:spPr>
          <a:xfrm>
            <a:off x="4687255" y="3664822"/>
            <a:ext cx="1668780" cy="2273369"/>
          </a:xfrm>
          <a:prstGeom prst="roundRect">
            <a:avLst/>
          </a:prstGeom>
          <a:ln>
            <a:solidFill>
              <a:srgbClr val="62677D"/>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err="1">
                <a:solidFill>
                  <a:srgbClr val="474B5B"/>
                </a:solidFill>
              </a:rPr>
              <a:t>UoS</a:t>
            </a:r>
            <a:r>
              <a:rPr lang="en-GB" dirty="0">
                <a:solidFill>
                  <a:srgbClr val="474B5B"/>
                </a:solidFill>
              </a:rPr>
              <a:t> Internal Review Panel</a:t>
            </a:r>
          </a:p>
          <a:p>
            <a:pPr algn="ctr"/>
            <a:r>
              <a:rPr lang="en-GB" dirty="0">
                <a:solidFill>
                  <a:srgbClr val="474B5B"/>
                </a:solidFill>
              </a:rPr>
              <a:t>chair agrees projects to fund.  Provisional Outcomes to applicants</a:t>
            </a:r>
          </a:p>
        </p:txBody>
      </p:sp>
      <p:sp>
        <p:nvSpPr>
          <p:cNvPr id="15" name="TextBox 14">
            <a:extLst>
              <a:ext uri="{FF2B5EF4-FFF2-40B4-BE49-F238E27FC236}">
                <a16:creationId xmlns:a16="http://schemas.microsoft.com/office/drawing/2014/main" id="{62FE27EA-778C-DB83-036F-47D543CA868C}"/>
              </a:ext>
            </a:extLst>
          </p:cNvPr>
          <p:cNvSpPr txBox="1"/>
          <p:nvPr/>
        </p:nvSpPr>
        <p:spPr>
          <a:xfrm>
            <a:off x="3032645" y="4609530"/>
            <a:ext cx="1540343" cy="1077218"/>
          </a:xfrm>
          <a:prstGeom prst="rect">
            <a:avLst/>
          </a:prstGeom>
          <a:noFill/>
        </p:spPr>
        <p:txBody>
          <a:bodyPr wrap="square" rtlCol="0">
            <a:spAutoFit/>
          </a:bodyPr>
          <a:lstStyle/>
          <a:p>
            <a:pPr algn="ctr"/>
            <a:r>
              <a:rPr lang="en-GB" sz="1600" b="1" dirty="0">
                <a:solidFill>
                  <a:srgbClr val="474B5B"/>
                </a:solidFill>
                <a:latin typeface="Arial" panose="020B0604020202020204" pitchFamily="34" charset="0"/>
                <a:cs typeface="Arial" panose="020B0604020202020204" pitchFamily="34" charset="0"/>
              </a:rPr>
              <a:t>WCR Ranked list of fundable projects</a:t>
            </a:r>
          </a:p>
        </p:txBody>
      </p:sp>
      <p:sp>
        <p:nvSpPr>
          <p:cNvPr id="26" name="Rectangle: Rounded Corners 25">
            <a:extLst>
              <a:ext uri="{FF2B5EF4-FFF2-40B4-BE49-F238E27FC236}">
                <a16:creationId xmlns:a16="http://schemas.microsoft.com/office/drawing/2014/main" id="{B841AF01-E343-6F69-114F-D0721E9E4F78}"/>
              </a:ext>
            </a:extLst>
          </p:cNvPr>
          <p:cNvSpPr/>
          <p:nvPr/>
        </p:nvSpPr>
        <p:spPr>
          <a:xfrm>
            <a:off x="6841806" y="3819218"/>
            <a:ext cx="1668780" cy="2106620"/>
          </a:xfrm>
          <a:prstGeom prst="roundRect">
            <a:avLst/>
          </a:prstGeom>
          <a:ln>
            <a:solidFill>
              <a:srgbClr val="62677D"/>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800" dirty="0">
                <a:solidFill>
                  <a:srgbClr val="474B5B"/>
                </a:solidFill>
                <a:effectLst/>
                <a:latin typeface="+mn-lt"/>
                <a:ea typeface="DengXian" panose="02010600030101010101" pitchFamily="2" charset="-122"/>
                <a:cs typeface="Arial" panose="020B0604020202020204" pitchFamily="34" charset="0"/>
              </a:rPr>
              <a:t>Yorkshire Cancer Research </a:t>
            </a:r>
            <a:r>
              <a:rPr lang="en-GB" dirty="0">
                <a:solidFill>
                  <a:srgbClr val="474B5B"/>
                </a:solidFill>
              </a:rPr>
              <a:t>Board ratify list of applications to be funded</a:t>
            </a:r>
          </a:p>
        </p:txBody>
      </p:sp>
      <p:sp>
        <p:nvSpPr>
          <p:cNvPr id="27" name="Rectangle: Rounded Corners 26">
            <a:extLst>
              <a:ext uri="{FF2B5EF4-FFF2-40B4-BE49-F238E27FC236}">
                <a16:creationId xmlns:a16="http://schemas.microsoft.com/office/drawing/2014/main" id="{0C0ECFA0-F9F1-0463-3241-3A6EE6AA47CC}"/>
              </a:ext>
            </a:extLst>
          </p:cNvPr>
          <p:cNvSpPr/>
          <p:nvPr/>
        </p:nvSpPr>
        <p:spPr>
          <a:xfrm>
            <a:off x="9143046" y="4370440"/>
            <a:ext cx="1668780" cy="1555397"/>
          </a:xfrm>
          <a:prstGeom prst="roundRect">
            <a:avLst/>
          </a:prstGeom>
          <a:ln>
            <a:solidFill>
              <a:srgbClr val="62677D"/>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solidFill>
                  <a:srgbClr val="474B5B"/>
                </a:solidFill>
              </a:rPr>
              <a:t>Applicants Notified of Final Outcome</a:t>
            </a:r>
          </a:p>
        </p:txBody>
      </p:sp>
      <p:sp>
        <p:nvSpPr>
          <p:cNvPr id="28" name="Arrow: Right 27">
            <a:extLst>
              <a:ext uri="{FF2B5EF4-FFF2-40B4-BE49-F238E27FC236}">
                <a16:creationId xmlns:a16="http://schemas.microsoft.com/office/drawing/2014/main" id="{131E347E-1877-2732-F741-8B1F6F4A572F}"/>
              </a:ext>
            </a:extLst>
          </p:cNvPr>
          <p:cNvSpPr/>
          <p:nvPr/>
        </p:nvSpPr>
        <p:spPr>
          <a:xfrm>
            <a:off x="1960568" y="2125980"/>
            <a:ext cx="26955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BB59DFB2-31C1-A419-239A-7253EFE61E41}"/>
              </a:ext>
            </a:extLst>
          </p:cNvPr>
          <p:cNvSpPr/>
          <p:nvPr/>
        </p:nvSpPr>
        <p:spPr>
          <a:xfrm>
            <a:off x="3497712" y="2098475"/>
            <a:ext cx="26955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Right 29">
            <a:extLst>
              <a:ext uri="{FF2B5EF4-FFF2-40B4-BE49-F238E27FC236}">
                <a16:creationId xmlns:a16="http://schemas.microsoft.com/office/drawing/2014/main" id="{B5102252-CAD5-076E-5F9D-C7F5BBF7EC9D}"/>
              </a:ext>
            </a:extLst>
          </p:cNvPr>
          <p:cNvSpPr/>
          <p:nvPr/>
        </p:nvSpPr>
        <p:spPr>
          <a:xfrm>
            <a:off x="5080493" y="2098475"/>
            <a:ext cx="26955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357611EC-47F2-5093-F067-0467A6E93E28}"/>
              </a:ext>
            </a:extLst>
          </p:cNvPr>
          <p:cNvSpPr txBox="1"/>
          <p:nvPr/>
        </p:nvSpPr>
        <p:spPr>
          <a:xfrm>
            <a:off x="618529" y="2963199"/>
            <a:ext cx="1194558" cy="338554"/>
          </a:xfrm>
          <a:prstGeom prst="rect">
            <a:avLst/>
          </a:prstGeom>
          <a:noFill/>
        </p:spPr>
        <p:txBody>
          <a:bodyPr wrap="none" rtlCol="0">
            <a:spAutoFit/>
          </a:bodyPr>
          <a:lstStyle/>
          <a:p>
            <a:r>
              <a:rPr lang="en-GB" sz="1600" b="1" dirty="0">
                <a:solidFill>
                  <a:srgbClr val="474B5B"/>
                </a:solidFill>
              </a:rPr>
              <a:t>12/12/2025</a:t>
            </a:r>
          </a:p>
        </p:txBody>
      </p:sp>
      <p:sp>
        <p:nvSpPr>
          <p:cNvPr id="34" name="TextBox 33">
            <a:extLst>
              <a:ext uri="{FF2B5EF4-FFF2-40B4-BE49-F238E27FC236}">
                <a16:creationId xmlns:a16="http://schemas.microsoft.com/office/drawing/2014/main" id="{6CCFD2BF-7EB8-04F4-CFC7-60E27E71B519}"/>
              </a:ext>
            </a:extLst>
          </p:cNvPr>
          <p:cNvSpPr txBox="1"/>
          <p:nvPr/>
        </p:nvSpPr>
        <p:spPr>
          <a:xfrm>
            <a:off x="3740065" y="2963199"/>
            <a:ext cx="1376727" cy="338554"/>
          </a:xfrm>
          <a:prstGeom prst="rect">
            <a:avLst/>
          </a:prstGeom>
          <a:noFill/>
        </p:spPr>
        <p:txBody>
          <a:bodyPr wrap="square">
            <a:spAutoFit/>
          </a:bodyPr>
          <a:lstStyle/>
          <a:p>
            <a:pPr algn="ctr"/>
            <a:r>
              <a:rPr lang="en-GB" sz="1600" b="1" dirty="0">
                <a:solidFill>
                  <a:srgbClr val="474B5B"/>
                </a:solidFill>
                <a:effectLst/>
                <a:ea typeface="Arial" panose="020B0604020202020204" pitchFamily="34" charset="0"/>
                <a:cs typeface="Arial" panose="020B0604020202020204" pitchFamily="34" charset="0"/>
              </a:rPr>
              <a:t>25/02/2026</a:t>
            </a:r>
          </a:p>
        </p:txBody>
      </p:sp>
      <p:sp>
        <p:nvSpPr>
          <p:cNvPr id="38" name="TextBox 37">
            <a:extLst>
              <a:ext uri="{FF2B5EF4-FFF2-40B4-BE49-F238E27FC236}">
                <a16:creationId xmlns:a16="http://schemas.microsoft.com/office/drawing/2014/main" id="{47BA6FB6-2C3F-66E8-86BE-EF6789BF21A9}"/>
              </a:ext>
            </a:extLst>
          </p:cNvPr>
          <p:cNvSpPr txBox="1"/>
          <p:nvPr/>
        </p:nvSpPr>
        <p:spPr>
          <a:xfrm>
            <a:off x="10288416" y="2975900"/>
            <a:ext cx="1319592" cy="369332"/>
          </a:xfrm>
          <a:prstGeom prst="rect">
            <a:avLst/>
          </a:prstGeom>
          <a:noFill/>
        </p:spPr>
        <p:txBody>
          <a:bodyPr wrap="none" rtlCol="0">
            <a:spAutoFit/>
          </a:bodyPr>
          <a:lstStyle/>
          <a:p>
            <a:r>
              <a:rPr lang="en-GB" b="1" dirty="0">
                <a:solidFill>
                  <a:srgbClr val="474B5B"/>
                </a:solidFill>
              </a:rPr>
              <a:t>20/05/2026</a:t>
            </a:r>
          </a:p>
        </p:txBody>
      </p:sp>
      <p:sp>
        <p:nvSpPr>
          <p:cNvPr id="40" name="Arrow: Right 39">
            <a:extLst>
              <a:ext uri="{FF2B5EF4-FFF2-40B4-BE49-F238E27FC236}">
                <a16:creationId xmlns:a16="http://schemas.microsoft.com/office/drawing/2014/main" id="{ECAE7167-A1CB-0BA9-55F7-100EEAEE509A}"/>
              </a:ext>
            </a:extLst>
          </p:cNvPr>
          <p:cNvSpPr/>
          <p:nvPr/>
        </p:nvSpPr>
        <p:spPr>
          <a:xfrm>
            <a:off x="2918378" y="5046191"/>
            <a:ext cx="26955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rrow: Right 40">
            <a:extLst>
              <a:ext uri="{FF2B5EF4-FFF2-40B4-BE49-F238E27FC236}">
                <a16:creationId xmlns:a16="http://schemas.microsoft.com/office/drawing/2014/main" id="{72C86B71-69E7-B86E-82A7-3AD6481F15C3}"/>
              </a:ext>
            </a:extLst>
          </p:cNvPr>
          <p:cNvSpPr/>
          <p:nvPr/>
        </p:nvSpPr>
        <p:spPr>
          <a:xfrm>
            <a:off x="4411541" y="5074332"/>
            <a:ext cx="26955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Right 42">
            <a:extLst>
              <a:ext uri="{FF2B5EF4-FFF2-40B4-BE49-F238E27FC236}">
                <a16:creationId xmlns:a16="http://schemas.microsoft.com/office/drawing/2014/main" id="{BD874AC7-1F6D-A0EC-0088-C7D619473311}"/>
              </a:ext>
            </a:extLst>
          </p:cNvPr>
          <p:cNvSpPr/>
          <p:nvPr/>
        </p:nvSpPr>
        <p:spPr>
          <a:xfrm>
            <a:off x="6601633" y="2101345"/>
            <a:ext cx="26955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381336CC-B667-5A24-342A-FF2DC3DE46E6}"/>
              </a:ext>
            </a:extLst>
          </p:cNvPr>
          <p:cNvSpPr txBox="1"/>
          <p:nvPr/>
        </p:nvSpPr>
        <p:spPr>
          <a:xfrm>
            <a:off x="5392220" y="2952851"/>
            <a:ext cx="1194558" cy="338554"/>
          </a:xfrm>
          <a:prstGeom prst="rect">
            <a:avLst/>
          </a:prstGeom>
          <a:noFill/>
        </p:spPr>
        <p:txBody>
          <a:bodyPr wrap="none" rtlCol="0">
            <a:spAutoFit/>
          </a:bodyPr>
          <a:lstStyle/>
          <a:p>
            <a:r>
              <a:rPr lang="en-GB" sz="1600" b="1" dirty="0">
                <a:solidFill>
                  <a:srgbClr val="474B5B"/>
                </a:solidFill>
              </a:rPr>
              <a:t>04/05/2026</a:t>
            </a:r>
          </a:p>
        </p:txBody>
      </p:sp>
      <p:sp>
        <p:nvSpPr>
          <p:cNvPr id="46" name="Arrow: Right 45">
            <a:extLst>
              <a:ext uri="{FF2B5EF4-FFF2-40B4-BE49-F238E27FC236}">
                <a16:creationId xmlns:a16="http://schemas.microsoft.com/office/drawing/2014/main" id="{A178F06A-D226-CF6C-3925-5B18D2C623E6}"/>
              </a:ext>
            </a:extLst>
          </p:cNvPr>
          <p:cNvSpPr/>
          <p:nvPr/>
        </p:nvSpPr>
        <p:spPr>
          <a:xfrm>
            <a:off x="8153558" y="2123136"/>
            <a:ext cx="26955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513984DC-2A51-2C3F-A637-17219211E2AD}"/>
              </a:ext>
            </a:extLst>
          </p:cNvPr>
          <p:cNvSpPr txBox="1"/>
          <p:nvPr/>
        </p:nvSpPr>
        <p:spPr>
          <a:xfrm>
            <a:off x="1260547" y="5686748"/>
            <a:ext cx="1624492" cy="369332"/>
          </a:xfrm>
          <a:prstGeom prst="rect">
            <a:avLst/>
          </a:prstGeom>
          <a:noFill/>
        </p:spPr>
        <p:txBody>
          <a:bodyPr wrap="square">
            <a:spAutoFit/>
          </a:bodyPr>
          <a:lstStyle/>
          <a:p>
            <a:pPr algn="ctr"/>
            <a:r>
              <a:rPr lang="en-GB" sz="1800" b="1" dirty="0">
                <a:solidFill>
                  <a:srgbClr val="474B5B"/>
                </a:solidFill>
                <a:effectLst/>
                <a:ea typeface="Arial" panose="020B0604020202020204" pitchFamily="34" charset="0"/>
                <a:cs typeface="Arial" panose="020B0604020202020204" pitchFamily="34" charset="0"/>
              </a:rPr>
              <a:t>Jul – Oct 2026</a:t>
            </a:r>
          </a:p>
        </p:txBody>
      </p:sp>
      <p:sp>
        <p:nvSpPr>
          <p:cNvPr id="48" name="TextBox 47">
            <a:extLst>
              <a:ext uri="{FF2B5EF4-FFF2-40B4-BE49-F238E27FC236}">
                <a16:creationId xmlns:a16="http://schemas.microsoft.com/office/drawing/2014/main" id="{BB9E4FD3-8E1A-BDD6-E988-32397451F0C8}"/>
              </a:ext>
            </a:extLst>
          </p:cNvPr>
          <p:cNvSpPr txBox="1"/>
          <p:nvPr/>
        </p:nvSpPr>
        <p:spPr>
          <a:xfrm>
            <a:off x="9175904" y="5900321"/>
            <a:ext cx="1624492" cy="369332"/>
          </a:xfrm>
          <a:prstGeom prst="rect">
            <a:avLst/>
          </a:prstGeom>
          <a:noFill/>
        </p:spPr>
        <p:txBody>
          <a:bodyPr wrap="square">
            <a:spAutoFit/>
          </a:bodyPr>
          <a:lstStyle/>
          <a:p>
            <a:pPr algn="ctr"/>
            <a:r>
              <a:rPr lang="en-GB" sz="1800" b="1" dirty="0">
                <a:solidFill>
                  <a:srgbClr val="474B5B"/>
                </a:solidFill>
                <a:effectLst/>
                <a:ea typeface="Arial" panose="020B0604020202020204" pitchFamily="34" charset="0"/>
                <a:cs typeface="Arial" panose="020B0604020202020204" pitchFamily="34" charset="0"/>
              </a:rPr>
              <a:t>Jan 2027</a:t>
            </a:r>
          </a:p>
        </p:txBody>
      </p:sp>
      <p:sp>
        <p:nvSpPr>
          <p:cNvPr id="49" name="TextBox 48">
            <a:extLst>
              <a:ext uri="{FF2B5EF4-FFF2-40B4-BE49-F238E27FC236}">
                <a16:creationId xmlns:a16="http://schemas.microsoft.com/office/drawing/2014/main" id="{3481BAB5-0400-FB0F-AA82-C5167A40E229}"/>
              </a:ext>
            </a:extLst>
          </p:cNvPr>
          <p:cNvSpPr txBox="1"/>
          <p:nvPr/>
        </p:nvSpPr>
        <p:spPr>
          <a:xfrm>
            <a:off x="4677249" y="5965309"/>
            <a:ext cx="1624492" cy="369332"/>
          </a:xfrm>
          <a:prstGeom prst="rect">
            <a:avLst/>
          </a:prstGeom>
          <a:noFill/>
        </p:spPr>
        <p:txBody>
          <a:bodyPr wrap="square">
            <a:spAutoFit/>
          </a:bodyPr>
          <a:lstStyle/>
          <a:p>
            <a:pPr algn="ctr"/>
            <a:r>
              <a:rPr lang="en-GB" sz="1800" b="1" dirty="0">
                <a:solidFill>
                  <a:srgbClr val="474B5B"/>
                </a:solidFill>
                <a:effectLst/>
                <a:ea typeface="Arial" panose="020B0604020202020204" pitchFamily="34" charset="0"/>
                <a:cs typeface="Arial" panose="020B0604020202020204" pitchFamily="34" charset="0"/>
              </a:rPr>
              <a:t>Nov 2026</a:t>
            </a:r>
          </a:p>
        </p:txBody>
      </p:sp>
      <p:sp>
        <p:nvSpPr>
          <p:cNvPr id="50" name="TextBox 49">
            <a:extLst>
              <a:ext uri="{FF2B5EF4-FFF2-40B4-BE49-F238E27FC236}">
                <a16:creationId xmlns:a16="http://schemas.microsoft.com/office/drawing/2014/main" id="{8AFE3BC0-768F-A2E0-EF24-67BEE788DBBD}"/>
              </a:ext>
            </a:extLst>
          </p:cNvPr>
          <p:cNvSpPr txBox="1"/>
          <p:nvPr/>
        </p:nvSpPr>
        <p:spPr>
          <a:xfrm>
            <a:off x="6841806" y="5925837"/>
            <a:ext cx="1624492" cy="369332"/>
          </a:xfrm>
          <a:prstGeom prst="rect">
            <a:avLst/>
          </a:prstGeom>
          <a:noFill/>
        </p:spPr>
        <p:txBody>
          <a:bodyPr wrap="square">
            <a:spAutoFit/>
          </a:bodyPr>
          <a:lstStyle/>
          <a:p>
            <a:pPr algn="ctr"/>
            <a:r>
              <a:rPr lang="en-GB" sz="1800" b="1" dirty="0">
                <a:solidFill>
                  <a:srgbClr val="474B5B"/>
                </a:solidFill>
                <a:effectLst/>
                <a:ea typeface="Arial" panose="020B0604020202020204" pitchFamily="34" charset="0"/>
                <a:cs typeface="Arial" panose="020B0604020202020204" pitchFamily="34" charset="0"/>
              </a:rPr>
              <a:t>Dec 2026</a:t>
            </a:r>
          </a:p>
        </p:txBody>
      </p:sp>
      <p:sp>
        <p:nvSpPr>
          <p:cNvPr id="51" name="Arrow: Right 50">
            <a:extLst>
              <a:ext uri="{FF2B5EF4-FFF2-40B4-BE49-F238E27FC236}">
                <a16:creationId xmlns:a16="http://schemas.microsoft.com/office/drawing/2014/main" id="{4164B3C3-8893-D4EE-2543-4C4DD7B013A9}"/>
              </a:ext>
            </a:extLst>
          </p:cNvPr>
          <p:cNvSpPr/>
          <p:nvPr/>
        </p:nvSpPr>
        <p:spPr>
          <a:xfrm>
            <a:off x="6361273" y="5046429"/>
            <a:ext cx="480533" cy="228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Arrow: Right 51">
            <a:extLst>
              <a:ext uri="{FF2B5EF4-FFF2-40B4-BE49-F238E27FC236}">
                <a16:creationId xmlns:a16="http://schemas.microsoft.com/office/drawing/2014/main" id="{51CFA115-2C6E-F133-FCD3-070462995F86}"/>
              </a:ext>
            </a:extLst>
          </p:cNvPr>
          <p:cNvSpPr/>
          <p:nvPr/>
        </p:nvSpPr>
        <p:spPr>
          <a:xfrm>
            <a:off x="8533441" y="5074332"/>
            <a:ext cx="625914"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2C343D4-88D7-1E9B-30CA-FE6BDA2681B9}"/>
              </a:ext>
            </a:extLst>
          </p:cNvPr>
          <p:cNvSpPr txBox="1"/>
          <p:nvPr/>
        </p:nvSpPr>
        <p:spPr>
          <a:xfrm>
            <a:off x="499934" y="1070834"/>
            <a:ext cx="1143262" cy="369332"/>
          </a:xfrm>
          <a:prstGeom prst="rect">
            <a:avLst/>
          </a:prstGeom>
          <a:noFill/>
        </p:spPr>
        <p:txBody>
          <a:bodyPr wrap="none" rtlCol="0">
            <a:spAutoFit/>
          </a:bodyPr>
          <a:lstStyle/>
          <a:p>
            <a:r>
              <a:rPr lang="en-GB" b="1" dirty="0">
                <a:solidFill>
                  <a:srgbClr val="474B5B"/>
                </a:solidFill>
              </a:rPr>
              <a:t>INTERNAL</a:t>
            </a:r>
          </a:p>
        </p:txBody>
      </p:sp>
      <p:sp>
        <p:nvSpPr>
          <p:cNvPr id="6" name="TextBox 5">
            <a:extLst>
              <a:ext uri="{FF2B5EF4-FFF2-40B4-BE49-F238E27FC236}">
                <a16:creationId xmlns:a16="http://schemas.microsoft.com/office/drawing/2014/main" id="{201EA5B0-6EB3-62D7-0EB0-C3767CE5AF79}"/>
              </a:ext>
            </a:extLst>
          </p:cNvPr>
          <p:cNvSpPr txBox="1"/>
          <p:nvPr/>
        </p:nvSpPr>
        <p:spPr>
          <a:xfrm>
            <a:off x="499934" y="3632637"/>
            <a:ext cx="1168910" cy="369332"/>
          </a:xfrm>
          <a:prstGeom prst="rect">
            <a:avLst/>
          </a:prstGeom>
          <a:noFill/>
        </p:spPr>
        <p:txBody>
          <a:bodyPr wrap="none" rtlCol="0">
            <a:spAutoFit/>
          </a:bodyPr>
          <a:lstStyle/>
          <a:p>
            <a:r>
              <a:rPr lang="en-GB" b="1" dirty="0">
                <a:solidFill>
                  <a:srgbClr val="474B5B"/>
                </a:solidFill>
              </a:rPr>
              <a:t>EXTERNAL</a:t>
            </a:r>
          </a:p>
        </p:txBody>
      </p:sp>
      <p:sp>
        <p:nvSpPr>
          <p:cNvPr id="7" name="TextBox 6">
            <a:extLst>
              <a:ext uri="{FF2B5EF4-FFF2-40B4-BE49-F238E27FC236}">
                <a16:creationId xmlns:a16="http://schemas.microsoft.com/office/drawing/2014/main" id="{184631E0-4DD2-F888-107B-090ECED3AB46}"/>
              </a:ext>
            </a:extLst>
          </p:cNvPr>
          <p:cNvSpPr txBox="1"/>
          <p:nvPr/>
        </p:nvSpPr>
        <p:spPr>
          <a:xfrm>
            <a:off x="1848083" y="2963199"/>
            <a:ext cx="1934247" cy="523220"/>
          </a:xfrm>
          <a:prstGeom prst="rect">
            <a:avLst/>
          </a:prstGeom>
          <a:noFill/>
          <a:ln>
            <a:solidFill>
              <a:srgbClr val="62677D"/>
            </a:solidFill>
          </a:ln>
        </p:spPr>
        <p:txBody>
          <a:bodyPr wrap="square">
            <a:spAutoFit/>
          </a:bodyPr>
          <a:lstStyle/>
          <a:p>
            <a:pPr algn="ctr"/>
            <a:r>
              <a:rPr lang="en-GB" sz="1400" b="1" dirty="0">
                <a:solidFill>
                  <a:srgbClr val="474B5B"/>
                </a:solidFill>
                <a:effectLst/>
                <a:ea typeface="Arial" panose="020B0604020202020204" pitchFamily="34" charset="0"/>
                <a:cs typeface="Arial" panose="020B0604020202020204" pitchFamily="34" charset="0"/>
              </a:rPr>
              <a:t>Fellowship Interviews </a:t>
            </a:r>
          </a:p>
          <a:p>
            <a:pPr algn="ctr"/>
            <a:r>
              <a:rPr lang="en-GB" sz="1400" b="1" dirty="0">
                <a:solidFill>
                  <a:srgbClr val="474B5B"/>
                </a:solidFill>
                <a:effectLst/>
                <a:ea typeface="Arial" panose="020B0604020202020204" pitchFamily="34" charset="0"/>
                <a:cs typeface="Arial" panose="020B0604020202020204" pitchFamily="34" charset="0"/>
              </a:rPr>
              <a:t>9</a:t>
            </a:r>
            <a:r>
              <a:rPr lang="en-GB" sz="1400" b="1" baseline="30000" dirty="0">
                <a:solidFill>
                  <a:srgbClr val="474B5B"/>
                </a:solidFill>
                <a:effectLst/>
                <a:ea typeface="Arial" panose="020B0604020202020204" pitchFamily="34" charset="0"/>
                <a:cs typeface="Arial" panose="020B0604020202020204" pitchFamily="34" charset="0"/>
              </a:rPr>
              <a:t>th</a:t>
            </a:r>
            <a:r>
              <a:rPr lang="en-GB" sz="1400" b="1" dirty="0">
                <a:solidFill>
                  <a:srgbClr val="474B5B"/>
                </a:solidFill>
                <a:effectLst/>
                <a:ea typeface="Arial" panose="020B0604020202020204" pitchFamily="34" charset="0"/>
                <a:cs typeface="Arial" panose="020B0604020202020204" pitchFamily="34" charset="0"/>
              </a:rPr>
              <a:t> / 12</a:t>
            </a:r>
            <a:r>
              <a:rPr lang="en-GB" sz="1400" b="1" baseline="30000" dirty="0">
                <a:solidFill>
                  <a:srgbClr val="474B5B"/>
                </a:solidFill>
                <a:effectLst/>
                <a:ea typeface="Arial" panose="020B0604020202020204" pitchFamily="34" charset="0"/>
                <a:cs typeface="Arial" panose="020B0604020202020204" pitchFamily="34" charset="0"/>
              </a:rPr>
              <a:t>th</a:t>
            </a:r>
            <a:r>
              <a:rPr lang="en-GB" sz="1400" b="1" dirty="0">
                <a:solidFill>
                  <a:srgbClr val="474B5B"/>
                </a:solidFill>
                <a:effectLst/>
                <a:ea typeface="Arial" panose="020B0604020202020204" pitchFamily="34" charset="0"/>
                <a:cs typeface="Arial" panose="020B0604020202020204" pitchFamily="34" charset="0"/>
              </a:rPr>
              <a:t> </a:t>
            </a:r>
            <a:r>
              <a:rPr lang="en-GB" sz="1400" b="1" dirty="0">
                <a:solidFill>
                  <a:srgbClr val="474B5B"/>
                </a:solidFill>
                <a:ea typeface="Arial" panose="020B0604020202020204" pitchFamily="34" charset="0"/>
                <a:cs typeface="Arial" panose="020B0604020202020204" pitchFamily="34" charset="0"/>
              </a:rPr>
              <a:t>F</a:t>
            </a:r>
            <a:r>
              <a:rPr lang="en-GB" sz="1400" b="1" dirty="0">
                <a:solidFill>
                  <a:srgbClr val="474B5B"/>
                </a:solidFill>
                <a:effectLst/>
                <a:ea typeface="Arial" panose="020B0604020202020204" pitchFamily="34" charset="0"/>
                <a:cs typeface="Arial" panose="020B0604020202020204" pitchFamily="34" charset="0"/>
              </a:rPr>
              <a:t>eb 2026</a:t>
            </a:r>
          </a:p>
        </p:txBody>
      </p:sp>
      <p:sp>
        <p:nvSpPr>
          <p:cNvPr id="8" name="Rectangle: Rounded Corners 7">
            <a:extLst>
              <a:ext uri="{FF2B5EF4-FFF2-40B4-BE49-F238E27FC236}">
                <a16:creationId xmlns:a16="http://schemas.microsoft.com/office/drawing/2014/main" id="{25B53C89-7D09-3102-ADA6-33C6990E2960}"/>
              </a:ext>
            </a:extLst>
          </p:cNvPr>
          <p:cNvSpPr/>
          <p:nvPr/>
        </p:nvSpPr>
        <p:spPr>
          <a:xfrm>
            <a:off x="5359545" y="1484967"/>
            <a:ext cx="1220628" cy="1504939"/>
          </a:xfrm>
          <a:prstGeom prst="roundRect">
            <a:avLst/>
          </a:prstGeom>
          <a:ln>
            <a:solidFill>
              <a:srgbClr val="62677D"/>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Bef>
                <a:spcPts val="1200"/>
              </a:spcBef>
            </a:pPr>
            <a:r>
              <a:rPr lang="en-US" sz="1800" dirty="0">
                <a:solidFill>
                  <a:srgbClr val="474B5B"/>
                </a:solidFill>
                <a:effectLst/>
              </a:rPr>
              <a:t>External Costings Deadline</a:t>
            </a:r>
            <a:endParaRPr lang="en-GB" sz="1800" dirty="0">
              <a:solidFill>
                <a:srgbClr val="474B5B"/>
              </a:solidFill>
              <a:effectLst/>
              <a:ea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5F83AD0E-C5F6-2FA6-1EE5-4A50AF4448AB}"/>
              </a:ext>
            </a:extLst>
          </p:cNvPr>
          <p:cNvSpPr/>
          <p:nvPr/>
        </p:nvSpPr>
        <p:spPr>
          <a:xfrm>
            <a:off x="6882157" y="1128618"/>
            <a:ext cx="1260915" cy="927676"/>
          </a:xfrm>
          <a:prstGeom prst="roundRect">
            <a:avLst/>
          </a:prstGeom>
          <a:ln>
            <a:solidFill>
              <a:srgbClr val="62677D"/>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Bef>
                <a:spcPts val="1200"/>
              </a:spcBef>
            </a:pPr>
            <a:r>
              <a:rPr lang="en-US" sz="1800" dirty="0">
                <a:solidFill>
                  <a:srgbClr val="474B5B"/>
                </a:solidFill>
                <a:effectLst/>
                <a:ea typeface="Arial" panose="020B0604020202020204" pitchFamily="34" charset="0"/>
                <a:cs typeface="Arial" panose="020B0604020202020204" pitchFamily="34" charset="0"/>
              </a:rPr>
              <a:t>Submit to Pricing Team</a:t>
            </a:r>
            <a:endParaRPr lang="en-GB" sz="1800" dirty="0">
              <a:solidFill>
                <a:srgbClr val="474B5B"/>
              </a:solidFill>
              <a:effectLst/>
              <a:ea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E3553764-C93B-18A4-2CC4-A3B5071FD5CD}"/>
              </a:ext>
            </a:extLst>
          </p:cNvPr>
          <p:cNvSpPr/>
          <p:nvPr/>
        </p:nvSpPr>
        <p:spPr>
          <a:xfrm>
            <a:off x="8434843" y="1407723"/>
            <a:ext cx="1468904" cy="1504939"/>
          </a:xfrm>
          <a:prstGeom prst="roundRect">
            <a:avLst/>
          </a:prstGeom>
          <a:ln>
            <a:solidFill>
              <a:srgbClr val="62677D"/>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Bef>
                <a:spcPts val="1200"/>
              </a:spcBef>
            </a:pPr>
            <a:r>
              <a:rPr lang="en-US" dirty="0">
                <a:solidFill>
                  <a:srgbClr val="474B5B"/>
                </a:solidFill>
                <a:ea typeface="Arial" panose="020B0604020202020204" pitchFamily="34" charset="0"/>
                <a:cs typeface="Arial" panose="020B0604020202020204" pitchFamily="34" charset="0"/>
              </a:rPr>
              <a:t>Request Institutional Signatures</a:t>
            </a:r>
            <a:endParaRPr lang="en-GB" sz="1800" dirty="0">
              <a:solidFill>
                <a:srgbClr val="474B5B"/>
              </a:solidFill>
              <a:effectLst/>
              <a:ea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48C25118-D01E-3A08-C74D-BFAE175BAB81}"/>
              </a:ext>
            </a:extLst>
          </p:cNvPr>
          <p:cNvSpPr/>
          <p:nvPr/>
        </p:nvSpPr>
        <p:spPr>
          <a:xfrm>
            <a:off x="3755247" y="2285122"/>
            <a:ext cx="1314451" cy="685569"/>
          </a:xfrm>
          <a:prstGeom prst="roundRect">
            <a:avLst/>
          </a:prstGeom>
          <a:ln>
            <a:solidFill>
              <a:srgbClr val="62677D"/>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Bef>
                <a:spcPts val="1200"/>
              </a:spcBef>
            </a:pPr>
            <a:r>
              <a:rPr lang="en-GB" dirty="0">
                <a:solidFill>
                  <a:srgbClr val="474B5B"/>
                </a:solidFill>
              </a:rPr>
              <a:t>SPF Call Opens</a:t>
            </a:r>
          </a:p>
        </p:txBody>
      </p:sp>
      <p:sp>
        <p:nvSpPr>
          <p:cNvPr id="19" name="Rectangle: Rounded Corners 18">
            <a:extLst>
              <a:ext uri="{FF2B5EF4-FFF2-40B4-BE49-F238E27FC236}">
                <a16:creationId xmlns:a16="http://schemas.microsoft.com/office/drawing/2014/main" id="{46DCD22D-7EC5-2787-25D9-D87DE4CDBA39}"/>
              </a:ext>
            </a:extLst>
          </p:cNvPr>
          <p:cNvSpPr/>
          <p:nvPr/>
        </p:nvSpPr>
        <p:spPr>
          <a:xfrm>
            <a:off x="6871671" y="2074248"/>
            <a:ext cx="1260915" cy="899709"/>
          </a:xfrm>
          <a:prstGeom prst="roundRect">
            <a:avLst/>
          </a:prstGeom>
          <a:ln w="28575">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474B5B"/>
                </a:solidFill>
              </a:rPr>
              <a:t>Send Reviewer Response</a:t>
            </a:r>
            <a:endParaRPr lang="en-GB" dirty="0">
              <a:solidFill>
                <a:srgbClr val="474B5B"/>
              </a:solidFill>
            </a:endParaRPr>
          </a:p>
        </p:txBody>
      </p:sp>
      <p:sp>
        <p:nvSpPr>
          <p:cNvPr id="20" name="TextBox 19">
            <a:extLst>
              <a:ext uri="{FF2B5EF4-FFF2-40B4-BE49-F238E27FC236}">
                <a16:creationId xmlns:a16="http://schemas.microsoft.com/office/drawing/2014/main" id="{716B6646-D7E9-90A4-B292-BA2F7C5D0652}"/>
              </a:ext>
            </a:extLst>
          </p:cNvPr>
          <p:cNvSpPr txBox="1"/>
          <p:nvPr/>
        </p:nvSpPr>
        <p:spPr>
          <a:xfrm>
            <a:off x="6915312" y="2955435"/>
            <a:ext cx="1194558" cy="338554"/>
          </a:xfrm>
          <a:prstGeom prst="rect">
            <a:avLst/>
          </a:prstGeom>
          <a:noFill/>
        </p:spPr>
        <p:txBody>
          <a:bodyPr wrap="none" rtlCol="0">
            <a:spAutoFit/>
          </a:bodyPr>
          <a:lstStyle/>
          <a:p>
            <a:r>
              <a:rPr lang="en-GB" sz="1600" b="1" dirty="0">
                <a:solidFill>
                  <a:srgbClr val="474B5B"/>
                </a:solidFill>
              </a:rPr>
              <a:t>06/05/2026</a:t>
            </a:r>
          </a:p>
        </p:txBody>
      </p:sp>
      <p:sp>
        <p:nvSpPr>
          <p:cNvPr id="21" name="TextBox 20">
            <a:extLst>
              <a:ext uri="{FF2B5EF4-FFF2-40B4-BE49-F238E27FC236}">
                <a16:creationId xmlns:a16="http://schemas.microsoft.com/office/drawing/2014/main" id="{FF8B8064-1C1E-3B0F-A355-1044E19B7AD6}"/>
              </a:ext>
            </a:extLst>
          </p:cNvPr>
          <p:cNvSpPr txBox="1"/>
          <p:nvPr/>
        </p:nvSpPr>
        <p:spPr>
          <a:xfrm>
            <a:off x="8572016" y="2945112"/>
            <a:ext cx="1194558" cy="338554"/>
          </a:xfrm>
          <a:prstGeom prst="rect">
            <a:avLst/>
          </a:prstGeom>
          <a:noFill/>
        </p:spPr>
        <p:txBody>
          <a:bodyPr wrap="none" rtlCol="0">
            <a:spAutoFit/>
          </a:bodyPr>
          <a:lstStyle/>
          <a:p>
            <a:r>
              <a:rPr lang="en-GB" sz="1600" b="1" dirty="0">
                <a:solidFill>
                  <a:srgbClr val="474B5B"/>
                </a:solidFill>
              </a:rPr>
              <a:t>13/05/2026</a:t>
            </a:r>
          </a:p>
        </p:txBody>
      </p:sp>
      <p:sp>
        <p:nvSpPr>
          <p:cNvPr id="22" name="Arrow: Right 21">
            <a:extLst>
              <a:ext uri="{FF2B5EF4-FFF2-40B4-BE49-F238E27FC236}">
                <a16:creationId xmlns:a16="http://schemas.microsoft.com/office/drawing/2014/main" id="{46FB9184-4C18-6778-748E-5F6F8E0C306E}"/>
              </a:ext>
            </a:extLst>
          </p:cNvPr>
          <p:cNvSpPr/>
          <p:nvPr/>
        </p:nvSpPr>
        <p:spPr>
          <a:xfrm>
            <a:off x="9916861" y="2098475"/>
            <a:ext cx="26955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BAD647E1-79D0-A833-C82B-55799A19788C}"/>
              </a:ext>
            </a:extLst>
          </p:cNvPr>
          <p:cNvSpPr/>
          <p:nvPr/>
        </p:nvSpPr>
        <p:spPr>
          <a:xfrm>
            <a:off x="3749843" y="1210320"/>
            <a:ext cx="1314451" cy="1077963"/>
          </a:xfrm>
          <a:prstGeom prst="roundRect">
            <a:avLst/>
          </a:prstGeom>
          <a:ln w="28575">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solidFill>
                  <a:srgbClr val="474B5B"/>
                </a:solidFill>
              </a:rPr>
              <a:t>Applicants Receive Go/No-Go Decision</a:t>
            </a:r>
          </a:p>
        </p:txBody>
      </p:sp>
      <p:sp>
        <p:nvSpPr>
          <p:cNvPr id="23" name="Title 1">
            <a:extLst>
              <a:ext uri="{FF2B5EF4-FFF2-40B4-BE49-F238E27FC236}">
                <a16:creationId xmlns:a16="http://schemas.microsoft.com/office/drawing/2014/main" id="{4FA358D5-12ED-F388-499E-EF2B36BC3FA7}"/>
              </a:ext>
            </a:extLst>
          </p:cNvPr>
          <p:cNvSpPr txBox="1">
            <a:spLocks/>
          </p:cNvSpPr>
          <p:nvPr/>
        </p:nvSpPr>
        <p:spPr>
          <a:xfrm>
            <a:off x="0" y="-1673"/>
            <a:ext cx="12192000" cy="720000"/>
          </a:xfrm>
          <a:prstGeom prst="rect">
            <a:avLst/>
          </a:prstGeom>
          <a:solidFill>
            <a:srgbClr val="62677D"/>
          </a:solidFill>
          <a:ln>
            <a:solidFill>
              <a:srgbClr val="62677D"/>
            </a:solid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2425"/>
            <a:r>
              <a:rPr lang="en-GB" b="1" dirty="0">
                <a:solidFill>
                  <a:srgbClr val="FFFFFF"/>
                </a:solidFill>
                <a:latin typeface="+mn-lt"/>
                <a:ea typeface="Times New Roman" panose="02020603050405020304" pitchFamily="18" charset="0"/>
                <a:cs typeface="Times New Roman" panose="02020603050405020304" pitchFamily="18" charset="0"/>
              </a:rPr>
              <a:t>YCR Sheffield Pioneers – </a:t>
            </a:r>
            <a:r>
              <a:rPr lang="en-GB" sz="4400" b="1" dirty="0">
                <a:solidFill>
                  <a:srgbClr val="FFFFFF"/>
                </a:solidFill>
                <a:effectLst/>
                <a:latin typeface="+mn-lt"/>
                <a:ea typeface="Times New Roman" panose="02020603050405020304" pitchFamily="18" charset="0"/>
                <a:cs typeface="Times New Roman" panose="02020603050405020304" pitchFamily="18" charset="0"/>
              </a:rPr>
              <a:t>Application and Review Process</a:t>
            </a:r>
            <a:endParaRPr lang="en-GB" b="1" dirty="0">
              <a:ln>
                <a:solidFill>
                  <a:schemeClr val="tx2"/>
                </a:solidFill>
              </a:ln>
              <a:solidFill>
                <a:srgbClr val="FFFFFF"/>
              </a:solidFill>
              <a:latin typeface="+mn-lt"/>
            </a:endParaRPr>
          </a:p>
        </p:txBody>
      </p:sp>
    </p:spTree>
    <p:extLst>
      <p:ext uri="{BB962C8B-B14F-4D97-AF65-F5344CB8AC3E}">
        <p14:creationId xmlns:p14="http://schemas.microsoft.com/office/powerpoint/2010/main" val="3666767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C79BE2A-52D2-01DF-E9A1-787C6E6E454C}"/>
              </a:ext>
            </a:extLst>
          </p:cNvPr>
          <p:cNvSpPr txBox="1"/>
          <p:nvPr/>
        </p:nvSpPr>
        <p:spPr>
          <a:xfrm>
            <a:off x="312419" y="5600834"/>
            <a:ext cx="11682527" cy="1015663"/>
          </a:xfrm>
          <a:prstGeom prst="rect">
            <a:avLst/>
          </a:prstGeom>
          <a:noFill/>
        </p:spPr>
        <p:txBody>
          <a:bodyPr wrap="square">
            <a:spAutoFit/>
          </a:bodyPr>
          <a:lstStyle/>
          <a:p>
            <a:pPr marL="0" indent="0">
              <a:buNone/>
            </a:pPr>
            <a:r>
              <a:rPr lang="en-GB" sz="2000" dirty="0">
                <a:solidFill>
                  <a:srgbClr val="474B5B"/>
                </a:solidFill>
              </a:rPr>
              <a:t>If you have any problems with the form or submission email </a:t>
            </a:r>
            <a:r>
              <a:rPr lang="en-GB" sz="2000" dirty="0">
                <a:hlinkClick r:id="rId3"/>
              </a:rPr>
              <a:t>ycr_schemes@sheffield.ac.uk</a:t>
            </a:r>
            <a:endParaRPr lang="en-GB" sz="2000" dirty="0"/>
          </a:p>
          <a:p>
            <a:pPr marL="0" indent="0">
              <a:buNone/>
            </a:pPr>
            <a:endParaRPr lang="en-GB" sz="2000" dirty="0"/>
          </a:p>
          <a:p>
            <a:pPr marL="0" indent="0">
              <a:buNone/>
            </a:pPr>
            <a:r>
              <a:rPr lang="en-GB" sz="2000" dirty="0">
                <a:solidFill>
                  <a:srgbClr val="474B5B"/>
                </a:solidFill>
              </a:rPr>
              <a:t>Full applications (for those invited) will open on 25</a:t>
            </a:r>
            <a:r>
              <a:rPr lang="en-GB" sz="2000" baseline="30000" dirty="0">
                <a:solidFill>
                  <a:srgbClr val="474B5B"/>
                </a:solidFill>
              </a:rPr>
              <a:t>th</a:t>
            </a:r>
            <a:r>
              <a:rPr lang="en-GB" sz="2000" dirty="0">
                <a:solidFill>
                  <a:srgbClr val="474B5B"/>
                </a:solidFill>
              </a:rPr>
              <a:t> February 2026 and will close at </a:t>
            </a:r>
            <a:r>
              <a:rPr lang="en-GB" sz="2000" b="1" dirty="0">
                <a:solidFill>
                  <a:srgbClr val="474B5B"/>
                </a:solidFill>
              </a:rPr>
              <a:t>12 noon on 20th May 2026</a:t>
            </a:r>
          </a:p>
        </p:txBody>
      </p:sp>
      <p:graphicFrame>
        <p:nvGraphicFramePr>
          <p:cNvPr id="5" name="Table 4">
            <a:extLst>
              <a:ext uri="{FF2B5EF4-FFF2-40B4-BE49-F238E27FC236}">
                <a16:creationId xmlns:a16="http://schemas.microsoft.com/office/drawing/2014/main" id="{746686AE-EEED-84EF-70D4-0BA46961DD8B}"/>
              </a:ext>
            </a:extLst>
          </p:cNvPr>
          <p:cNvGraphicFramePr>
            <a:graphicFrameLocks noGrp="1"/>
          </p:cNvGraphicFramePr>
          <p:nvPr>
            <p:extLst>
              <p:ext uri="{D42A27DB-BD31-4B8C-83A1-F6EECF244321}">
                <p14:modId xmlns:p14="http://schemas.microsoft.com/office/powerpoint/2010/main" val="4132822087"/>
              </p:ext>
            </p:extLst>
          </p:nvPr>
        </p:nvGraphicFramePr>
        <p:xfrm>
          <a:off x="361358" y="957623"/>
          <a:ext cx="10245682" cy="4441721"/>
        </p:xfrm>
        <a:graphic>
          <a:graphicData uri="http://schemas.openxmlformats.org/drawingml/2006/table">
            <a:tbl>
              <a:tblPr firstRow="1" firstCol="1" bandRow="1">
                <a:tableStyleId>{2D5ABB26-0587-4C30-8999-92F81FD0307C}</a:tableStyleId>
              </a:tblPr>
              <a:tblGrid>
                <a:gridCol w="10245682">
                  <a:extLst>
                    <a:ext uri="{9D8B030D-6E8A-4147-A177-3AD203B41FA5}">
                      <a16:colId xmlns:a16="http://schemas.microsoft.com/office/drawing/2014/main" val="4136172490"/>
                    </a:ext>
                  </a:extLst>
                </a:gridCol>
              </a:tblGrid>
              <a:tr h="1215742">
                <a:tc>
                  <a:txBody>
                    <a:bodyPr/>
                    <a:lstStyle/>
                    <a:p>
                      <a:r>
                        <a:rPr lang="en-US" sz="2000" b="1" dirty="0">
                          <a:solidFill>
                            <a:srgbClr val="474B5B"/>
                          </a:solidFill>
                          <a:effectLst/>
                        </a:rPr>
                        <a:t>Complete all sections of the relevant application form:</a:t>
                      </a:r>
                    </a:p>
                    <a:p>
                      <a:r>
                        <a:rPr lang="en-US" sz="2000" b="0" dirty="0">
                          <a:solidFill>
                            <a:srgbClr val="474B5B"/>
                          </a:solidFill>
                          <a:effectLst/>
                          <a:hlinkClick r:id="rId4"/>
                        </a:rPr>
                        <a:t>Fellowship Application Form</a:t>
                      </a:r>
                      <a:endParaRPr lang="en-US" sz="2000" b="0" dirty="0">
                        <a:solidFill>
                          <a:srgbClr val="474B5B"/>
                        </a:solidFill>
                        <a:effectLst/>
                      </a:endParaRPr>
                    </a:p>
                    <a:p>
                      <a:r>
                        <a:rPr lang="en-US" sz="2000" b="0" dirty="0">
                          <a:solidFill>
                            <a:srgbClr val="474B5B"/>
                          </a:solidFill>
                          <a:effectLst/>
                          <a:hlinkClick r:id="rId5"/>
                        </a:rPr>
                        <a:t>Small Grants (Pump Priming) Application Form</a:t>
                      </a:r>
                      <a:endParaRPr lang="en-GB" sz="2000" b="0" dirty="0">
                        <a:solidFill>
                          <a:srgbClr val="474B5B"/>
                        </a:solidFill>
                        <a:effectLst/>
                      </a:endParaRPr>
                    </a:p>
                  </a:txBody>
                  <a:tcPr marL="68580" marR="68580" marT="0" marB="0" anchor="ctr"/>
                </a:tc>
                <a:extLst>
                  <a:ext uri="{0D108BD9-81ED-4DB2-BD59-A6C34878D82A}">
                    <a16:rowId xmlns:a16="http://schemas.microsoft.com/office/drawing/2014/main" val="551414987"/>
                  </a:ext>
                </a:extLst>
              </a:tr>
              <a:tr h="633199">
                <a:tc>
                  <a:txBody>
                    <a:bodyPr/>
                    <a:lstStyle/>
                    <a:p>
                      <a:pPr marR="142875">
                        <a:spcBef>
                          <a:spcPts val="200"/>
                        </a:spcBef>
                        <a:spcAft>
                          <a:spcPts val="0"/>
                        </a:spcAft>
                      </a:pPr>
                      <a:endParaRPr lang="en-US" sz="2000" dirty="0">
                        <a:solidFill>
                          <a:srgbClr val="474B5B"/>
                        </a:solidFill>
                        <a:effectLst/>
                      </a:endParaRPr>
                    </a:p>
                    <a:p>
                      <a:pPr marR="142875">
                        <a:spcBef>
                          <a:spcPts val="200"/>
                        </a:spcBef>
                        <a:spcAft>
                          <a:spcPts val="0"/>
                        </a:spcAft>
                      </a:pPr>
                      <a:r>
                        <a:rPr lang="en-US" sz="2000" b="1" dirty="0">
                          <a:solidFill>
                            <a:srgbClr val="474B5B"/>
                          </a:solidFill>
                          <a:effectLst/>
                        </a:rPr>
                        <a:t>Complete all sections of the Google form</a:t>
                      </a:r>
                      <a:r>
                        <a:rPr lang="en-US" sz="2000" dirty="0">
                          <a:solidFill>
                            <a:srgbClr val="474B5B"/>
                          </a:solidFill>
                          <a:effectLst/>
                        </a:rPr>
                        <a:t> </a:t>
                      </a:r>
                      <a:r>
                        <a:rPr lang="en-US" sz="2000" u="sng" dirty="0">
                          <a:solidFill>
                            <a:srgbClr val="0070C0"/>
                          </a:solidFill>
                          <a:effectLst/>
                          <a:hlinkClick r:id="rId6">
                            <a:extLst>
                              <a:ext uri="{A12FA001-AC4F-418D-AE19-62706E023703}">
                                <ahyp:hlinkClr xmlns:ahyp="http://schemas.microsoft.com/office/drawing/2018/hyperlinkcolor" val="tx"/>
                              </a:ext>
                            </a:extLst>
                          </a:hlinkClick>
                        </a:rPr>
                        <a:t>https://forms.gle/45sf4crAwW2DCP9Z6</a:t>
                      </a:r>
                      <a:endParaRPr lang="en-GB" sz="2000" dirty="0">
                        <a:solidFill>
                          <a:srgbClr val="0070C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2566577498"/>
                  </a:ext>
                </a:extLst>
              </a:tr>
              <a:tr h="607871">
                <a:tc>
                  <a:txBody>
                    <a:bodyPr/>
                    <a:lstStyle/>
                    <a:p>
                      <a:pPr algn="ctr"/>
                      <a:endParaRPr lang="en-US" sz="2000" dirty="0">
                        <a:solidFill>
                          <a:srgbClr val="474B5B"/>
                        </a:solidFill>
                        <a:effectLst/>
                      </a:endParaRPr>
                    </a:p>
                    <a:p>
                      <a:pPr algn="l"/>
                      <a:r>
                        <a:rPr lang="en-US" sz="2000" b="1" dirty="0">
                          <a:solidFill>
                            <a:srgbClr val="474B5B"/>
                          </a:solidFill>
                          <a:effectLst/>
                        </a:rPr>
                        <a:t>Attach the following to your form:</a:t>
                      </a:r>
                      <a:endParaRPr lang="en-GB" sz="2000" b="1" dirty="0">
                        <a:solidFill>
                          <a:srgbClr val="474B5B"/>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221983446"/>
                  </a:ext>
                </a:extLst>
              </a:tr>
              <a:tr h="510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74B5B"/>
                          </a:solidFill>
                          <a:effectLst/>
                        </a:rPr>
                        <a:t>Your Outline Application form [All Applicants]  </a:t>
                      </a:r>
                      <a:endParaRPr lang="en-GB" sz="2000" dirty="0">
                        <a:solidFill>
                          <a:srgbClr val="474B5B"/>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602137675"/>
                  </a:ext>
                </a:extLst>
              </a:tr>
              <a:tr h="4171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74B5B"/>
                          </a:solidFill>
                          <a:effectLst/>
                        </a:rPr>
                        <a:t>Attach a copy of your CV [Fellowship Applicants only]</a:t>
                      </a:r>
                      <a:endParaRPr lang="en-GB" sz="2000" dirty="0">
                        <a:solidFill>
                          <a:srgbClr val="474B5B"/>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286571402"/>
                  </a:ext>
                </a:extLst>
              </a:tr>
              <a:tr h="444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74B5B"/>
                          </a:solidFill>
                          <a:effectLst/>
                        </a:rPr>
                        <a:t>Feedback received from reviewers [Applications that have been reviewed elsewhere only]</a:t>
                      </a:r>
                      <a:endParaRPr lang="en-GB" sz="2000" dirty="0">
                        <a:solidFill>
                          <a:srgbClr val="474B5B"/>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553907951"/>
                  </a:ext>
                </a:extLst>
              </a:tr>
              <a:tr h="205796">
                <a:tc>
                  <a:txBody>
                    <a:bodyPr/>
                    <a:lstStyle/>
                    <a:p>
                      <a:pPr algn="ctr"/>
                      <a:endParaRPr lang="en-US" sz="2000" b="1" dirty="0">
                        <a:solidFill>
                          <a:srgbClr val="474B5B"/>
                        </a:solidFill>
                        <a:effectLst/>
                      </a:endParaRPr>
                    </a:p>
                    <a:p>
                      <a:pPr algn="ctr"/>
                      <a:r>
                        <a:rPr lang="en-US" sz="2000" b="1" dirty="0">
                          <a:solidFill>
                            <a:srgbClr val="474B5B"/>
                          </a:solidFill>
                          <a:effectLst/>
                        </a:rPr>
                        <a:t>Press Submit on the Google form by Fri 12</a:t>
                      </a:r>
                      <a:r>
                        <a:rPr lang="en-US" sz="2000" b="1" baseline="30000" dirty="0">
                          <a:solidFill>
                            <a:srgbClr val="474B5B"/>
                          </a:solidFill>
                          <a:effectLst/>
                        </a:rPr>
                        <a:t>th </a:t>
                      </a:r>
                      <a:r>
                        <a:rPr lang="en-US" sz="2000" b="1" dirty="0">
                          <a:solidFill>
                            <a:srgbClr val="474B5B"/>
                          </a:solidFill>
                          <a:effectLst/>
                        </a:rPr>
                        <a:t>December 2025 </a:t>
                      </a:r>
                      <a:r>
                        <a:rPr lang="en-US" sz="2000" b="1" u="sng" dirty="0">
                          <a:solidFill>
                            <a:srgbClr val="474B5B"/>
                          </a:solidFill>
                          <a:effectLst/>
                        </a:rPr>
                        <a:t>5pm</a:t>
                      </a:r>
                      <a:endParaRPr lang="en-GB" sz="2000" b="1" dirty="0">
                        <a:solidFill>
                          <a:srgbClr val="474B5B"/>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048182314"/>
                  </a:ext>
                </a:extLst>
              </a:tr>
            </a:tbl>
          </a:graphicData>
        </a:graphic>
      </p:graphicFrame>
      <p:sp>
        <p:nvSpPr>
          <p:cNvPr id="11" name="Rectangle 10">
            <a:extLst>
              <a:ext uri="{FF2B5EF4-FFF2-40B4-BE49-F238E27FC236}">
                <a16:creationId xmlns:a16="http://schemas.microsoft.com/office/drawing/2014/main" id="{71A8BBDE-4FA9-5E36-BF9F-EB762E28ADA9}"/>
              </a:ext>
            </a:extLst>
          </p:cNvPr>
          <p:cNvSpPr/>
          <p:nvPr/>
        </p:nvSpPr>
        <p:spPr>
          <a:xfrm>
            <a:off x="6372367" y="1290661"/>
            <a:ext cx="2116183" cy="9797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rPr>
              <a:t>KEEP WITHIN WORD LIMITS!</a:t>
            </a:r>
          </a:p>
        </p:txBody>
      </p:sp>
      <p:sp>
        <p:nvSpPr>
          <p:cNvPr id="18" name="Title 1">
            <a:extLst>
              <a:ext uri="{FF2B5EF4-FFF2-40B4-BE49-F238E27FC236}">
                <a16:creationId xmlns:a16="http://schemas.microsoft.com/office/drawing/2014/main" id="{6BD7C514-2E73-7829-2A74-2414FF34A0DE}"/>
              </a:ext>
            </a:extLst>
          </p:cNvPr>
          <p:cNvSpPr txBox="1">
            <a:spLocks/>
          </p:cNvSpPr>
          <p:nvPr/>
        </p:nvSpPr>
        <p:spPr>
          <a:xfrm>
            <a:off x="0" y="-1670"/>
            <a:ext cx="12192000" cy="720000"/>
          </a:xfrm>
          <a:prstGeom prst="rect">
            <a:avLst/>
          </a:prstGeom>
          <a:solidFill>
            <a:srgbClr val="62677D"/>
          </a:solidFill>
          <a:ln>
            <a:solidFill>
              <a:srgbClr val="62677D"/>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2425"/>
            <a:r>
              <a:rPr lang="en-GB" sz="4400" b="1" dirty="0">
                <a:solidFill>
                  <a:srgbClr val="FFFFFF"/>
                </a:solidFill>
                <a:effectLst/>
                <a:latin typeface="+mn-lt"/>
                <a:ea typeface="Times New Roman" panose="02020603050405020304" pitchFamily="18" charset="0"/>
                <a:cs typeface="Times New Roman" panose="02020603050405020304" pitchFamily="18" charset="0"/>
              </a:rPr>
              <a:t>How to apply – Sheffield Pioneers</a:t>
            </a:r>
            <a:endParaRPr lang="en-GB" b="1" dirty="0">
              <a:ln>
                <a:solidFill>
                  <a:schemeClr val="tx2"/>
                </a:solidFill>
              </a:ln>
              <a:solidFill>
                <a:srgbClr val="FFFFFF"/>
              </a:solidFill>
              <a:latin typeface="+mn-lt"/>
            </a:endParaRPr>
          </a:p>
        </p:txBody>
      </p:sp>
      <p:pic>
        <p:nvPicPr>
          <p:cNvPr id="3" name="Picture 2">
            <a:extLst>
              <a:ext uri="{FF2B5EF4-FFF2-40B4-BE49-F238E27FC236}">
                <a16:creationId xmlns:a16="http://schemas.microsoft.com/office/drawing/2014/main" id="{D6BBDFEA-C6A5-4103-38F9-33223F01AE88}"/>
              </a:ext>
            </a:extLst>
          </p:cNvPr>
          <p:cNvPicPr>
            <a:picLocks noChangeAspect="1"/>
          </p:cNvPicPr>
          <p:nvPr/>
        </p:nvPicPr>
        <p:blipFill>
          <a:blip r:embed="rId7"/>
          <a:stretch>
            <a:fillRect/>
          </a:stretch>
        </p:blipFill>
        <p:spPr>
          <a:xfrm>
            <a:off x="10038349" y="3178483"/>
            <a:ext cx="1645567" cy="2184294"/>
          </a:xfrm>
          <a:prstGeom prst="rect">
            <a:avLst/>
          </a:prstGeom>
        </p:spPr>
      </p:pic>
      <p:pic>
        <p:nvPicPr>
          <p:cNvPr id="6" name="Picture 5">
            <a:extLst>
              <a:ext uri="{FF2B5EF4-FFF2-40B4-BE49-F238E27FC236}">
                <a16:creationId xmlns:a16="http://schemas.microsoft.com/office/drawing/2014/main" id="{62323A30-8C08-5ABF-B611-AF598A6C7766}"/>
              </a:ext>
            </a:extLst>
          </p:cNvPr>
          <p:cNvPicPr>
            <a:picLocks noChangeAspect="1"/>
          </p:cNvPicPr>
          <p:nvPr/>
        </p:nvPicPr>
        <p:blipFill>
          <a:blip r:embed="rId8"/>
          <a:srcRect l="2085" t="1507" r="1779"/>
          <a:stretch/>
        </p:blipFill>
        <p:spPr>
          <a:xfrm>
            <a:off x="9727321" y="909236"/>
            <a:ext cx="2267625" cy="2186168"/>
          </a:xfrm>
          <a:prstGeom prst="rect">
            <a:avLst/>
          </a:prstGeom>
        </p:spPr>
      </p:pic>
      <p:sp>
        <p:nvSpPr>
          <p:cNvPr id="2" name="Rectangle 1">
            <a:extLst>
              <a:ext uri="{FF2B5EF4-FFF2-40B4-BE49-F238E27FC236}">
                <a16:creationId xmlns:a16="http://schemas.microsoft.com/office/drawing/2014/main" id="{1B33FC4F-C69C-6D2B-7443-86CAC094DE54}"/>
              </a:ext>
            </a:extLst>
          </p:cNvPr>
          <p:cNvSpPr/>
          <p:nvPr/>
        </p:nvSpPr>
        <p:spPr>
          <a:xfrm>
            <a:off x="5140945" y="2477739"/>
            <a:ext cx="3708732" cy="9797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rPr>
              <a:t>This Link will open on 04/11/2025</a:t>
            </a:r>
          </a:p>
        </p:txBody>
      </p:sp>
    </p:spTree>
    <p:extLst>
      <p:ext uri="{BB962C8B-B14F-4D97-AF65-F5344CB8AC3E}">
        <p14:creationId xmlns:p14="http://schemas.microsoft.com/office/powerpoint/2010/main" val="1255196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2F9427-B457-AABB-4B7A-678ED032DFAD}"/>
              </a:ext>
            </a:extLst>
          </p:cNvPr>
          <p:cNvSpPr txBox="1">
            <a:spLocks/>
          </p:cNvSpPr>
          <p:nvPr/>
        </p:nvSpPr>
        <p:spPr>
          <a:xfrm>
            <a:off x="0" y="5242"/>
            <a:ext cx="12192000" cy="720000"/>
          </a:xfrm>
          <a:prstGeom prst="rect">
            <a:avLst/>
          </a:prstGeom>
          <a:solidFill>
            <a:schemeClr val="tx1">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2425"/>
            <a:r>
              <a:rPr lang="en-GB" sz="4400" b="1" dirty="0">
                <a:solidFill>
                  <a:srgbClr val="FFFFFF"/>
                </a:solidFill>
                <a:effectLst/>
                <a:latin typeface="+mn-lt"/>
                <a:ea typeface="Times New Roman" panose="02020603050405020304" pitchFamily="18" charset="0"/>
                <a:cs typeface="Times New Roman" panose="02020603050405020304" pitchFamily="18" charset="0"/>
              </a:rPr>
              <a:t>How to apply – More Life To Live</a:t>
            </a:r>
            <a:endParaRPr lang="en-GB" b="1" dirty="0">
              <a:ln>
                <a:solidFill>
                  <a:schemeClr val="tx2"/>
                </a:solidFill>
              </a:ln>
              <a:solidFill>
                <a:srgbClr val="FFFFFF"/>
              </a:solidFill>
              <a:latin typeface="+mn-lt"/>
            </a:endParaRPr>
          </a:p>
        </p:txBody>
      </p:sp>
      <p:graphicFrame>
        <p:nvGraphicFramePr>
          <p:cNvPr id="9" name="Table 8">
            <a:extLst>
              <a:ext uri="{FF2B5EF4-FFF2-40B4-BE49-F238E27FC236}">
                <a16:creationId xmlns:a16="http://schemas.microsoft.com/office/drawing/2014/main" id="{EACE0145-AB51-EE26-5913-BD872A33CB20}"/>
              </a:ext>
            </a:extLst>
          </p:cNvPr>
          <p:cNvGraphicFramePr>
            <a:graphicFrameLocks noGrp="1"/>
          </p:cNvGraphicFramePr>
          <p:nvPr>
            <p:extLst>
              <p:ext uri="{D42A27DB-BD31-4B8C-83A1-F6EECF244321}">
                <p14:modId xmlns:p14="http://schemas.microsoft.com/office/powerpoint/2010/main" val="1389015399"/>
              </p:ext>
            </p:extLst>
          </p:nvPr>
        </p:nvGraphicFramePr>
        <p:xfrm>
          <a:off x="206521" y="853440"/>
          <a:ext cx="9515537" cy="5879182"/>
        </p:xfrm>
        <a:graphic>
          <a:graphicData uri="http://schemas.openxmlformats.org/drawingml/2006/table">
            <a:tbl>
              <a:tblPr firstRow="1" firstCol="1" bandRow="1">
                <a:tableStyleId>{2D5ABB26-0587-4C30-8999-92F81FD0307C}</a:tableStyleId>
              </a:tblPr>
              <a:tblGrid>
                <a:gridCol w="9515537">
                  <a:extLst>
                    <a:ext uri="{9D8B030D-6E8A-4147-A177-3AD203B41FA5}">
                      <a16:colId xmlns:a16="http://schemas.microsoft.com/office/drawing/2014/main" val="4136172490"/>
                    </a:ext>
                  </a:extLst>
                </a:gridCol>
              </a:tblGrid>
              <a:tr h="1215742">
                <a:tc>
                  <a:txBody>
                    <a:bodyPr/>
                    <a:lstStyle/>
                    <a:p>
                      <a:r>
                        <a:rPr lang="en-GB" sz="2200" b="1" dirty="0">
                          <a:solidFill>
                            <a:srgbClr val="474B5B"/>
                          </a:solidFill>
                        </a:rPr>
                        <a:t>Send a one page summary of your proposal</a:t>
                      </a:r>
                      <a:r>
                        <a:rPr lang="en-GB" sz="2200" dirty="0">
                          <a:solidFill>
                            <a:srgbClr val="474B5B"/>
                          </a:solidFill>
                        </a:rPr>
                        <a:t> </a:t>
                      </a:r>
                    </a:p>
                    <a:p>
                      <a:r>
                        <a:rPr lang="en-GB" sz="2200" dirty="0">
                          <a:solidFill>
                            <a:srgbClr val="474B5B"/>
                          </a:solidFill>
                        </a:rPr>
                        <a:t>To ycr_schemes@sheffield.ac.uk by </a:t>
                      </a:r>
                      <a:r>
                        <a:rPr lang="en-GB" sz="2200" b="1" dirty="0">
                          <a:solidFill>
                            <a:srgbClr val="474B5B"/>
                          </a:solidFill>
                        </a:rPr>
                        <a:t>noon on 6</a:t>
                      </a:r>
                      <a:r>
                        <a:rPr lang="en-GB" sz="2200" b="1" baseline="30000" dirty="0">
                          <a:solidFill>
                            <a:srgbClr val="474B5B"/>
                          </a:solidFill>
                        </a:rPr>
                        <a:t>th</a:t>
                      </a:r>
                      <a:r>
                        <a:rPr lang="en-GB" sz="2200" b="1" dirty="0">
                          <a:solidFill>
                            <a:srgbClr val="474B5B"/>
                          </a:solidFill>
                        </a:rPr>
                        <a:t> November</a:t>
                      </a:r>
                      <a:r>
                        <a:rPr lang="en-GB" sz="2200" dirty="0">
                          <a:solidFill>
                            <a:srgbClr val="474B5B"/>
                          </a:solidFill>
                        </a:rPr>
                        <a:t> </a:t>
                      </a:r>
                      <a:r>
                        <a:rPr lang="en-GB" sz="2200" b="1" dirty="0">
                          <a:solidFill>
                            <a:srgbClr val="474B5B"/>
                          </a:solidFill>
                        </a:rPr>
                        <a:t>2025 </a:t>
                      </a:r>
                      <a:r>
                        <a:rPr lang="en-GB" sz="2200" dirty="0">
                          <a:solidFill>
                            <a:srgbClr val="474B5B"/>
                          </a:solidFill>
                        </a:rPr>
                        <a:t>to enable selection of internal reviewers</a:t>
                      </a:r>
                    </a:p>
                  </a:txBody>
                  <a:tcPr marL="68580" marR="68580" marT="0" marB="0" anchor="ctr"/>
                </a:tc>
                <a:extLst>
                  <a:ext uri="{0D108BD9-81ED-4DB2-BD59-A6C34878D82A}">
                    <a16:rowId xmlns:a16="http://schemas.microsoft.com/office/drawing/2014/main" val="551414987"/>
                  </a:ext>
                </a:extLst>
              </a:tr>
              <a:tr h="633199">
                <a:tc>
                  <a:txBody>
                    <a:bodyPr/>
                    <a:lstStyle/>
                    <a:p>
                      <a:r>
                        <a:rPr lang="en-GB" sz="2200" b="1" dirty="0">
                          <a:solidFill>
                            <a:srgbClr val="474B5B"/>
                          </a:solidFill>
                        </a:rPr>
                        <a:t>Create your application in </a:t>
                      </a:r>
                      <a:r>
                        <a:rPr lang="en-GB" sz="2200" b="1" dirty="0" err="1">
                          <a:solidFill>
                            <a:srgbClr val="474B5B"/>
                          </a:solidFill>
                        </a:rPr>
                        <a:t>Flexigrant</a:t>
                      </a:r>
                      <a:r>
                        <a:rPr lang="en-GB" sz="2200" dirty="0">
                          <a:solidFill>
                            <a:srgbClr val="474B5B"/>
                          </a:solidFill>
                        </a:rPr>
                        <a:t> </a:t>
                      </a:r>
                    </a:p>
                    <a:p>
                      <a:r>
                        <a:rPr lang="en-GB" sz="2200" dirty="0">
                          <a:solidFill>
                            <a:srgbClr val="474B5B"/>
                          </a:solidFill>
                        </a:rPr>
                        <a:t>Applications are to the </a:t>
                      </a:r>
                      <a:r>
                        <a:rPr lang="en-GB" sz="2200" i="1" dirty="0">
                          <a:solidFill>
                            <a:srgbClr val="474B5B"/>
                          </a:solidFill>
                        </a:rPr>
                        <a:t>2026 Funding Round – ‘100 years of Pioneering Cancer Research in Yorkshire’ </a:t>
                      </a:r>
                      <a:r>
                        <a:rPr lang="en-GB" sz="2200" dirty="0">
                          <a:solidFill>
                            <a:srgbClr val="474B5B"/>
                          </a:solidFill>
                        </a:rPr>
                        <a:t>call</a:t>
                      </a:r>
                    </a:p>
                    <a:p>
                      <a:pPr marL="0" indent="0">
                        <a:buNone/>
                      </a:pPr>
                      <a:r>
                        <a:rPr lang="en-GB" sz="2200" dirty="0">
                          <a:hlinkClick r:id="rId3"/>
                        </a:rPr>
                        <a:t>https://www.yorkshirecancerresearch.org.uk/scheme/2026-funding-round-100-years-of-pioneering-cancer-research-in-yorkshire</a:t>
                      </a:r>
                      <a:endParaRPr lang="en-GB" sz="2200" dirty="0"/>
                    </a:p>
                    <a:p>
                      <a:pPr marL="0" indent="0">
                        <a:buNone/>
                      </a:pPr>
                      <a:endParaRPr lang="en-GB" sz="2200" dirty="0"/>
                    </a:p>
                    <a:p>
                      <a:r>
                        <a:rPr lang="en-GB" sz="2200" b="1" dirty="0">
                          <a:solidFill>
                            <a:srgbClr val="474B5B"/>
                          </a:solidFill>
                        </a:rPr>
                        <a:t>Download and send either the .pdf file of your application for internal review</a:t>
                      </a:r>
                      <a:r>
                        <a:rPr lang="en-GB" sz="2200" dirty="0">
                          <a:solidFill>
                            <a:srgbClr val="474B5B"/>
                          </a:solidFill>
                        </a:rPr>
                        <a:t> </a:t>
                      </a:r>
                    </a:p>
                    <a:p>
                      <a:r>
                        <a:rPr lang="en-GB" sz="2200" dirty="0">
                          <a:solidFill>
                            <a:srgbClr val="474B5B"/>
                          </a:solidFill>
                        </a:rPr>
                        <a:t>To</a:t>
                      </a:r>
                      <a:r>
                        <a:rPr lang="en-GB" sz="2200" dirty="0"/>
                        <a:t> </a:t>
                      </a:r>
                      <a:r>
                        <a:rPr lang="en-GB" sz="2200" dirty="0">
                          <a:hlinkClick r:id="rId4"/>
                        </a:rPr>
                        <a:t>ycr_schemes@sheffield.ac.uk</a:t>
                      </a:r>
                      <a:r>
                        <a:rPr lang="en-GB" sz="2200" dirty="0"/>
                        <a:t> </a:t>
                      </a:r>
                      <a:r>
                        <a:rPr lang="en-GB" sz="2200" dirty="0">
                          <a:solidFill>
                            <a:srgbClr val="474B5B"/>
                          </a:solidFill>
                        </a:rPr>
                        <a:t>by </a:t>
                      </a:r>
                      <a:r>
                        <a:rPr lang="en-GB" sz="2200" b="1" dirty="0">
                          <a:solidFill>
                            <a:srgbClr val="474B5B"/>
                          </a:solidFill>
                        </a:rPr>
                        <a:t>noon on 20</a:t>
                      </a:r>
                      <a:r>
                        <a:rPr lang="en-GB" sz="2200" b="1" baseline="30000" dirty="0">
                          <a:solidFill>
                            <a:srgbClr val="474B5B"/>
                          </a:solidFill>
                        </a:rPr>
                        <a:t>th</a:t>
                      </a:r>
                      <a:r>
                        <a:rPr lang="en-GB" sz="2200" b="1" dirty="0">
                          <a:solidFill>
                            <a:srgbClr val="474B5B"/>
                          </a:solidFill>
                        </a:rPr>
                        <a:t> November 2025</a:t>
                      </a:r>
                    </a:p>
                    <a:p>
                      <a:pPr marL="0" indent="0">
                        <a:buNone/>
                      </a:pPr>
                      <a:endParaRPr lang="en-GB" sz="2200" dirty="0">
                        <a:solidFill>
                          <a:srgbClr val="FF0000"/>
                        </a:solidFill>
                      </a:endParaRPr>
                    </a:p>
                    <a:p>
                      <a:r>
                        <a:rPr lang="en-GB" sz="2200" b="1" dirty="0">
                          <a:solidFill>
                            <a:srgbClr val="474B5B"/>
                          </a:solidFill>
                        </a:rPr>
                        <a:t>Notification of approval to submit to ring fenced funds by 27</a:t>
                      </a:r>
                      <a:r>
                        <a:rPr lang="en-GB" sz="2200" b="1" baseline="30000" dirty="0">
                          <a:solidFill>
                            <a:srgbClr val="474B5B"/>
                          </a:solidFill>
                        </a:rPr>
                        <a:t>th</a:t>
                      </a:r>
                      <a:r>
                        <a:rPr lang="en-GB" sz="2200" b="1" dirty="0">
                          <a:solidFill>
                            <a:srgbClr val="474B5B"/>
                          </a:solidFill>
                        </a:rPr>
                        <a:t> November 2025</a:t>
                      </a:r>
                    </a:p>
                    <a:p>
                      <a:endParaRPr lang="en-GB" sz="2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74B5B"/>
                          </a:solidFill>
                        </a:rPr>
                        <a:t>Stage 1 applications (with Internal “Go” approval) will be submitted to Yorkshire Cancer Research via </a:t>
                      </a:r>
                      <a:r>
                        <a:rPr lang="en-GB" sz="2200" dirty="0" err="1">
                          <a:solidFill>
                            <a:srgbClr val="474B5B"/>
                          </a:solidFill>
                        </a:rPr>
                        <a:t>Flexigrant</a:t>
                      </a:r>
                      <a:r>
                        <a:rPr lang="en-GB" sz="2200" dirty="0">
                          <a:solidFill>
                            <a:srgbClr val="474B5B"/>
                          </a:solidFill>
                        </a:rPr>
                        <a:t> Deadline: </a:t>
                      </a:r>
                      <a:r>
                        <a:rPr lang="en-GB" sz="2200" b="1" dirty="0">
                          <a:solidFill>
                            <a:srgbClr val="474B5B"/>
                          </a:solidFill>
                        </a:rPr>
                        <a:t>Noon, 4</a:t>
                      </a:r>
                      <a:r>
                        <a:rPr lang="en-GB" sz="2200" b="1" baseline="30000" dirty="0">
                          <a:solidFill>
                            <a:srgbClr val="474B5B"/>
                          </a:solidFill>
                        </a:rPr>
                        <a:t>th</a:t>
                      </a:r>
                      <a:r>
                        <a:rPr lang="en-GB" sz="2200" b="1" dirty="0">
                          <a:solidFill>
                            <a:srgbClr val="474B5B"/>
                          </a:solidFill>
                        </a:rPr>
                        <a:t> December 2025</a:t>
                      </a:r>
                      <a:endParaRPr lang="en-GB" sz="2200" dirty="0">
                        <a:solidFill>
                          <a:srgbClr val="474B5B"/>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2566577498"/>
                  </a:ext>
                </a:extLst>
              </a:tr>
              <a:tr h="303935">
                <a:tc>
                  <a:txBody>
                    <a:bodyPr/>
                    <a:lstStyle/>
                    <a:p>
                      <a:pPr algn="ctr"/>
                      <a:endParaRPr lang="en-GB" sz="2000" b="1"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048182314"/>
                  </a:ext>
                </a:extLst>
              </a:tr>
            </a:tbl>
          </a:graphicData>
        </a:graphic>
      </p:graphicFrame>
      <p:pic>
        <p:nvPicPr>
          <p:cNvPr id="3" name="Picture 2">
            <a:extLst>
              <a:ext uri="{FF2B5EF4-FFF2-40B4-BE49-F238E27FC236}">
                <a16:creationId xmlns:a16="http://schemas.microsoft.com/office/drawing/2014/main" id="{E513466E-C6E9-E801-3E47-B5352924A724}"/>
              </a:ext>
            </a:extLst>
          </p:cNvPr>
          <p:cNvPicPr>
            <a:picLocks noChangeAspect="1"/>
          </p:cNvPicPr>
          <p:nvPr/>
        </p:nvPicPr>
        <p:blipFill>
          <a:blip r:embed="rId5"/>
          <a:srcRect t="602"/>
          <a:stretch/>
        </p:blipFill>
        <p:spPr>
          <a:xfrm>
            <a:off x="9448800" y="725242"/>
            <a:ext cx="2743200" cy="4113040"/>
          </a:xfrm>
          <a:prstGeom prst="rect">
            <a:avLst/>
          </a:prstGeom>
        </p:spPr>
      </p:pic>
    </p:spTree>
    <p:extLst>
      <p:ext uri="{BB962C8B-B14F-4D97-AF65-F5344CB8AC3E}">
        <p14:creationId xmlns:p14="http://schemas.microsoft.com/office/powerpoint/2010/main" val="3268713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
          <p:cNvSpPr txBox="1">
            <a:spLocks noGrp="1"/>
          </p:cNvSpPr>
          <p:nvPr>
            <p:ph type="title"/>
          </p:nvPr>
        </p:nvSpPr>
        <p:spPr>
          <a:xfrm>
            <a:off x="220132" y="1274003"/>
            <a:ext cx="9185125" cy="2350400"/>
          </a:xfrm>
          <a:prstGeom prst="rect">
            <a:avLst/>
          </a:prstGeom>
          <a:noFill/>
          <a:ln>
            <a:noFill/>
          </a:ln>
        </p:spPr>
        <p:txBody>
          <a:bodyPr spcFirstLastPara="1" wrap="square" lIns="121900" tIns="121900" rIns="121900" bIns="121900" anchor="t" anchorCtr="0">
            <a:normAutofit fontScale="90000"/>
          </a:bodyPr>
          <a:lstStyle/>
          <a:p>
            <a:pPr>
              <a:buSzPct val="86419"/>
            </a:pPr>
            <a:r>
              <a:rPr lang="en-GB" sz="4800"/>
              <a:t>My learnings from the YCR Transitional Fellowship application process: </a:t>
            </a:r>
            <a:br>
              <a:rPr lang="en-GB" sz="4800"/>
            </a:br>
            <a:r>
              <a:rPr lang="en-GB" sz="4800"/>
              <a:t>you should apply too!</a:t>
            </a:r>
            <a:br>
              <a:rPr lang="en-GB" sz="4800"/>
            </a:br>
            <a:endParaRPr/>
          </a:p>
        </p:txBody>
      </p:sp>
      <p:sp>
        <p:nvSpPr>
          <p:cNvPr id="157" name="Google Shape;157;p1"/>
          <p:cNvSpPr txBox="1">
            <a:spLocks noGrp="1"/>
          </p:cNvSpPr>
          <p:nvPr>
            <p:ph type="body" idx="1"/>
          </p:nvPr>
        </p:nvSpPr>
        <p:spPr>
          <a:xfrm>
            <a:off x="220133" y="4949633"/>
            <a:ext cx="6681600" cy="1186000"/>
          </a:xfrm>
          <a:prstGeom prst="rect">
            <a:avLst/>
          </a:prstGeom>
          <a:noFill/>
          <a:ln>
            <a:noFill/>
          </a:ln>
        </p:spPr>
        <p:txBody>
          <a:bodyPr spcFirstLastPara="1" wrap="square" lIns="121900" tIns="121900" rIns="121900" bIns="121900" anchor="t" anchorCtr="0">
            <a:normAutofit/>
          </a:bodyPr>
          <a:lstStyle/>
          <a:p>
            <a:pPr marL="101597" indent="0"/>
            <a:r>
              <a:rPr lang="en-GB"/>
              <a:t>YCR scheme launch, Oct 2025</a:t>
            </a:r>
            <a:endParaRPr/>
          </a:p>
        </p:txBody>
      </p:sp>
      <p:sp>
        <p:nvSpPr>
          <p:cNvPr id="158" name="Google Shape;158;p1"/>
          <p:cNvSpPr txBox="1">
            <a:spLocks noGrp="1"/>
          </p:cNvSpPr>
          <p:nvPr>
            <p:ph type="body" idx="2"/>
          </p:nvPr>
        </p:nvSpPr>
        <p:spPr>
          <a:xfrm>
            <a:off x="360000" y="5952067"/>
            <a:ext cx="4851651" cy="789517"/>
          </a:xfrm>
          <a:prstGeom prst="rect">
            <a:avLst/>
          </a:prstGeom>
          <a:noFill/>
          <a:ln>
            <a:noFill/>
          </a:ln>
        </p:spPr>
        <p:txBody>
          <a:bodyPr spcFirstLastPara="1" wrap="square" lIns="121900" tIns="121900" rIns="121900" bIns="121900" anchor="t" anchorCtr="0">
            <a:normAutofit fontScale="85000" lnSpcReduction="10000"/>
          </a:bodyPr>
          <a:lstStyle/>
          <a:p>
            <a:pPr marL="101597" indent="0">
              <a:buSzPct val="141176"/>
            </a:pPr>
            <a:r>
              <a:rPr lang="en-GB"/>
              <a:t>Dr Sarah Hargreaves, YCR Fellow</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60"/>
          <p:cNvSpPr txBox="1">
            <a:spLocks noGrp="1"/>
          </p:cNvSpPr>
          <p:nvPr>
            <p:ph type="title"/>
          </p:nvPr>
        </p:nvSpPr>
        <p:spPr>
          <a:xfrm>
            <a:off x="170934" y="100400"/>
            <a:ext cx="11663557" cy="763600"/>
          </a:xfrm>
          <a:prstGeom prst="rect">
            <a:avLst/>
          </a:prstGeom>
          <a:noFill/>
          <a:ln>
            <a:noFill/>
          </a:ln>
        </p:spPr>
        <p:txBody>
          <a:bodyPr spcFirstLastPara="1" wrap="square" lIns="121900" tIns="121900" rIns="121900" bIns="121900" anchor="ctr" anchorCtr="0">
            <a:noAutofit/>
          </a:bodyPr>
          <a:lstStyle/>
          <a:p>
            <a:r>
              <a:rPr lang="en-GB" sz="3733"/>
              <a:t>Keep going, keep submitting &amp; moving forward!</a:t>
            </a:r>
            <a:endParaRPr/>
          </a:p>
        </p:txBody>
      </p:sp>
      <p:sp>
        <p:nvSpPr>
          <p:cNvPr id="164" name="Google Shape;164;p60"/>
          <p:cNvSpPr txBox="1">
            <a:spLocks noGrp="1"/>
          </p:cNvSpPr>
          <p:nvPr>
            <p:ph type="body" idx="1"/>
          </p:nvPr>
        </p:nvSpPr>
        <p:spPr>
          <a:xfrm>
            <a:off x="170933" y="1151467"/>
            <a:ext cx="7039163" cy="4842933"/>
          </a:xfrm>
          <a:prstGeom prst="rect">
            <a:avLst/>
          </a:prstGeom>
          <a:noFill/>
          <a:ln>
            <a:noFill/>
          </a:ln>
        </p:spPr>
        <p:txBody>
          <a:bodyPr spcFirstLastPara="1" wrap="square" lIns="121900" tIns="121900" rIns="121900" bIns="121900" anchor="t" anchorCtr="0">
            <a:normAutofit/>
          </a:bodyPr>
          <a:lstStyle/>
          <a:p>
            <a:pPr marL="761981" indent="-457187">
              <a:buSzPct val="117646"/>
              <a:buFont typeface="Arial"/>
              <a:buChar char="•"/>
            </a:pPr>
            <a:r>
              <a:rPr lang="en-GB" dirty="0"/>
              <a:t>Drinking at the Fellowship </a:t>
            </a:r>
            <a:r>
              <a:rPr lang="en-GB" b="1" dirty="0"/>
              <a:t>last chance </a:t>
            </a:r>
            <a:r>
              <a:rPr lang="en-GB" dirty="0"/>
              <a:t>saloon</a:t>
            </a:r>
            <a:endParaRPr dirty="0"/>
          </a:p>
          <a:p>
            <a:pPr marL="761981" indent="-457187">
              <a:buSzPct val="117646"/>
              <a:buFont typeface="Arial"/>
              <a:buChar char="•"/>
            </a:pPr>
            <a:r>
              <a:rPr lang="en-GB" dirty="0"/>
              <a:t>Thought that the project had </a:t>
            </a:r>
            <a:r>
              <a:rPr lang="en-GB" b="1" dirty="0"/>
              <a:t>zero</a:t>
            </a:r>
            <a:r>
              <a:rPr lang="en-GB" dirty="0"/>
              <a:t> chance of success</a:t>
            </a:r>
            <a:endParaRPr dirty="0"/>
          </a:p>
          <a:p>
            <a:pPr marL="761981" indent="-457187">
              <a:buSzPct val="117646"/>
              <a:buFont typeface="Arial"/>
              <a:buChar char="•"/>
            </a:pPr>
            <a:r>
              <a:rPr lang="en-GB" b="1" dirty="0"/>
              <a:t>Always worth submitting!!</a:t>
            </a:r>
            <a:endParaRPr b="1" dirty="0"/>
          </a:p>
          <a:p>
            <a:pPr marL="761981" indent="-457187">
              <a:buSzPct val="117646"/>
              <a:buFont typeface="Arial"/>
              <a:buChar char="•"/>
            </a:pPr>
            <a:r>
              <a:rPr lang="en-GB" dirty="0"/>
              <a:t>Build up your track record and keep going!</a:t>
            </a:r>
            <a:endParaRPr dirty="0"/>
          </a:p>
          <a:p>
            <a:pPr marL="761981" indent="-457187">
              <a:buSzPct val="117646"/>
              <a:buFont typeface="Arial"/>
              <a:buChar char="•"/>
            </a:pPr>
            <a:r>
              <a:rPr lang="en-GB" dirty="0"/>
              <a:t>Helps to have a supportive team around you – </a:t>
            </a:r>
            <a:r>
              <a:rPr lang="en-GB" b="1" dirty="0"/>
              <a:t>thank you team Mesothelioma </a:t>
            </a:r>
            <a:r>
              <a:rPr lang="en-GB" b="1"/>
              <a:t>UK Research Centre!</a:t>
            </a:r>
            <a:endParaRPr dirty="0"/>
          </a:p>
          <a:p>
            <a:pPr marL="761981" indent="-253994">
              <a:buSzPct val="117646"/>
            </a:pPr>
            <a:endParaRPr dirty="0"/>
          </a:p>
        </p:txBody>
      </p:sp>
      <p:sp>
        <p:nvSpPr>
          <p:cNvPr id="165" name="Google Shape;165;p60"/>
          <p:cNvSpPr txBox="1">
            <a:spLocks noGrp="1"/>
          </p:cNvSpPr>
          <p:nvPr>
            <p:ph type="sldNum" idx="12"/>
          </p:nvPr>
        </p:nvSpPr>
        <p:spPr>
          <a:xfrm>
            <a:off x="11402501" y="6388800"/>
            <a:ext cx="625600" cy="524800"/>
          </a:xfrm>
          <a:prstGeom prst="rect">
            <a:avLst/>
          </a:prstGeom>
          <a:noFill/>
          <a:ln>
            <a:noFill/>
          </a:ln>
        </p:spPr>
        <p:txBody>
          <a:bodyPr spcFirstLastPara="1" wrap="square" lIns="121900" tIns="121900" rIns="121900" bIns="121900" anchor="ctr" anchorCtr="0">
            <a:normAutofit/>
          </a:bodyPr>
          <a:lstStyle/>
          <a:p>
            <a:pPr defTabSz="1219170"/>
            <a:fld id="{00000000-1234-1234-1234-123412341234}" type="slidenum">
              <a:rPr lang="en-GB" kern="0">
                <a:solidFill>
                  <a:srgbClr val="440099"/>
                </a:solidFill>
              </a:rPr>
              <a:pPr defTabSz="1219170"/>
              <a:t>39</a:t>
            </a:fld>
            <a:endParaRPr kern="0">
              <a:solidFill>
                <a:srgbClr val="440099"/>
              </a:solidFill>
            </a:endParaRPr>
          </a:p>
        </p:txBody>
      </p:sp>
      <p:pic>
        <p:nvPicPr>
          <p:cNvPr id="166" name="Google Shape;166;p60" descr="Glass of fruit-infused water"/>
          <p:cNvPicPr preferRelativeResize="0"/>
          <p:nvPr/>
        </p:nvPicPr>
        <p:blipFill rotWithShape="1">
          <a:blip r:embed="rId3">
            <a:alphaModFix/>
          </a:blip>
          <a:srcRect r="42338"/>
          <a:stretch/>
        </p:blipFill>
        <p:spPr>
          <a:xfrm>
            <a:off x="7425685" y="971455"/>
            <a:ext cx="4766316" cy="550931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13FCAC-0662-474C-8B07-1EEB043783C0}"/>
              </a:ext>
            </a:extLst>
          </p:cNvPr>
          <p:cNvSpPr>
            <a:spLocks noGrp="1"/>
          </p:cNvSpPr>
          <p:nvPr>
            <p:ph type="ctrTitle"/>
          </p:nvPr>
        </p:nvSpPr>
        <p:spPr/>
        <p:txBody>
          <a:bodyPr/>
          <a:lstStyle/>
          <a:p>
            <a:r>
              <a:rPr lang="en-GB"/>
              <a:t>Our strategy</a:t>
            </a:r>
          </a:p>
        </p:txBody>
      </p:sp>
    </p:spTree>
    <p:extLst>
      <p:ext uri="{BB962C8B-B14F-4D97-AF65-F5344CB8AC3E}">
        <p14:creationId xmlns:p14="http://schemas.microsoft.com/office/powerpoint/2010/main" val="4014208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
          <p:cNvSpPr txBox="1">
            <a:spLocks noGrp="1"/>
          </p:cNvSpPr>
          <p:nvPr>
            <p:ph type="title"/>
          </p:nvPr>
        </p:nvSpPr>
        <p:spPr>
          <a:xfrm>
            <a:off x="170933" y="100400"/>
            <a:ext cx="10928867" cy="763600"/>
          </a:xfrm>
          <a:prstGeom prst="rect">
            <a:avLst/>
          </a:prstGeom>
          <a:noFill/>
          <a:ln>
            <a:noFill/>
          </a:ln>
        </p:spPr>
        <p:txBody>
          <a:bodyPr spcFirstLastPara="1" wrap="square" lIns="121900" tIns="121900" rIns="121900" bIns="121900" anchor="ctr" anchorCtr="0">
            <a:noAutofit/>
          </a:bodyPr>
          <a:lstStyle/>
          <a:p>
            <a:r>
              <a:rPr lang="en-GB"/>
              <a:t>What is mesothelioma?</a:t>
            </a:r>
            <a:endParaRPr/>
          </a:p>
        </p:txBody>
      </p:sp>
      <p:sp>
        <p:nvSpPr>
          <p:cNvPr id="172" name="Google Shape;172;p2"/>
          <p:cNvSpPr txBox="1">
            <a:spLocks noGrp="1"/>
          </p:cNvSpPr>
          <p:nvPr>
            <p:ph type="body" idx="1"/>
          </p:nvPr>
        </p:nvSpPr>
        <p:spPr>
          <a:xfrm>
            <a:off x="0" y="1206467"/>
            <a:ext cx="7067693" cy="4797864"/>
          </a:xfrm>
          <a:prstGeom prst="rect">
            <a:avLst/>
          </a:prstGeom>
          <a:noFill/>
          <a:ln>
            <a:noFill/>
          </a:ln>
        </p:spPr>
        <p:txBody>
          <a:bodyPr spcFirstLastPara="1" wrap="square" lIns="121900" tIns="121900" rIns="121900" bIns="121900" anchor="t" anchorCtr="0">
            <a:normAutofit fontScale="85000" lnSpcReduction="10000"/>
          </a:bodyPr>
          <a:lstStyle/>
          <a:p>
            <a:pPr marL="558786" indent="-421329">
              <a:buSzPct val="117647"/>
              <a:buFont typeface="Calibri"/>
              <a:buChar char="•"/>
            </a:pPr>
            <a:r>
              <a:rPr lang="en-GB" sz="2533" b="1">
                <a:latin typeface="Calibri"/>
                <a:ea typeface="Calibri"/>
                <a:cs typeface="Calibri"/>
                <a:sym typeface="Calibri"/>
              </a:rPr>
              <a:t>A rare cancer </a:t>
            </a:r>
            <a:r>
              <a:rPr lang="en-GB" sz="2533">
                <a:latin typeface="Calibri"/>
                <a:ea typeface="Calibri"/>
                <a:cs typeface="Calibri"/>
                <a:sym typeface="Calibri"/>
              </a:rPr>
              <a:t>of mesothelium, incurable but treatable</a:t>
            </a:r>
            <a:endParaRPr/>
          </a:p>
          <a:p>
            <a:pPr marL="558786" indent="-421329">
              <a:buSzPct val="117647"/>
              <a:buFont typeface="Calibri"/>
              <a:buChar char="•"/>
            </a:pPr>
            <a:r>
              <a:rPr lang="en-GB" sz="2533">
                <a:latin typeface="Calibri"/>
                <a:ea typeface="Calibri"/>
                <a:cs typeface="Calibri"/>
                <a:sym typeface="Calibri"/>
              </a:rPr>
              <a:t>Caused by exposure to asbestos</a:t>
            </a:r>
            <a:endParaRPr/>
          </a:p>
          <a:p>
            <a:pPr marL="558786" indent="-421329">
              <a:buSzPct val="117647"/>
              <a:buFont typeface="Calibri"/>
              <a:buChar char="•"/>
            </a:pPr>
            <a:r>
              <a:rPr lang="en-GB" sz="2533">
                <a:latin typeface="Calibri"/>
                <a:ea typeface="Calibri"/>
                <a:cs typeface="Calibri"/>
                <a:sym typeface="Calibri"/>
              </a:rPr>
              <a:t>Latency period 20-50 years</a:t>
            </a:r>
            <a:endParaRPr/>
          </a:p>
          <a:p>
            <a:pPr marL="558786" indent="-421329">
              <a:buSzPct val="117647"/>
              <a:buFont typeface="Calibri"/>
              <a:buChar char="•"/>
            </a:pPr>
            <a:r>
              <a:rPr lang="en-GB" sz="2533">
                <a:latin typeface="Calibri"/>
                <a:ea typeface="Calibri"/>
                <a:cs typeface="Calibri"/>
                <a:sym typeface="Calibri"/>
              </a:rPr>
              <a:t>Prognosis 12-18 months; </a:t>
            </a:r>
            <a:r>
              <a:rPr lang="en-GB" sz="2533" b="1">
                <a:latin typeface="Calibri"/>
                <a:ea typeface="Calibri"/>
                <a:cs typeface="Calibri"/>
                <a:sym typeface="Calibri"/>
              </a:rPr>
              <a:t>most die within 12 months</a:t>
            </a:r>
            <a:endParaRPr/>
          </a:p>
          <a:p>
            <a:pPr marL="137457" indent="0">
              <a:buSzPct val="117647"/>
            </a:pPr>
            <a:r>
              <a:rPr lang="en-GB" sz="2533" b="1">
                <a:latin typeface="Calibri"/>
                <a:ea typeface="Calibri"/>
                <a:cs typeface="Calibri"/>
                <a:sym typeface="Calibri"/>
              </a:rPr>
              <a:t>	of diagnosis</a:t>
            </a:r>
            <a:endParaRPr sz="2533" b="1">
              <a:latin typeface="Calibri"/>
              <a:ea typeface="Calibri"/>
              <a:cs typeface="Calibri"/>
              <a:sym typeface="Calibri"/>
            </a:endParaRPr>
          </a:p>
          <a:p>
            <a:pPr marL="558786" indent="-421329">
              <a:buSzPct val="117647"/>
              <a:buFont typeface="Calibri"/>
              <a:buChar char="•"/>
            </a:pPr>
            <a:r>
              <a:rPr lang="en-GB" sz="2533">
                <a:latin typeface="Calibri"/>
                <a:ea typeface="Calibri"/>
                <a:cs typeface="Calibri"/>
                <a:sym typeface="Calibri"/>
              </a:rPr>
              <a:t>2700 new cases a year in UK, approx. 2500 deaths PA</a:t>
            </a:r>
            <a:endParaRPr sz="2533">
              <a:latin typeface="Calibri"/>
              <a:ea typeface="Calibri"/>
              <a:cs typeface="Calibri"/>
              <a:sym typeface="Calibri"/>
            </a:endParaRPr>
          </a:p>
          <a:p>
            <a:pPr marL="558786" indent="-421329">
              <a:buSzPct val="117647"/>
              <a:buFont typeface="Calibri"/>
              <a:buChar char="•"/>
            </a:pPr>
            <a:r>
              <a:rPr lang="en-GB" sz="2533">
                <a:latin typeface="Calibri"/>
                <a:ea typeface="Calibri"/>
                <a:cs typeface="Calibri"/>
                <a:sym typeface="Calibri"/>
              </a:rPr>
              <a:t>UK highest recorded rates internationally</a:t>
            </a:r>
            <a:endParaRPr sz="2533">
              <a:latin typeface="Calibri"/>
              <a:ea typeface="Calibri"/>
              <a:cs typeface="Calibri"/>
              <a:sym typeface="Calibri"/>
            </a:endParaRPr>
          </a:p>
          <a:p>
            <a:pPr marL="558786" indent="-421329">
              <a:buSzPct val="117647"/>
              <a:buFont typeface="Calibri"/>
              <a:buChar char="•"/>
            </a:pPr>
            <a:r>
              <a:rPr lang="en-GB" sz="2533" b="1">
                <a:latin typeface="Calibri"/>
                <a:ea typeface="Calibri"/>
                <a:cs typeface="Calibri"/>
                <a:sym typeface="Calibri"/>
              </a:rPr>
              <a:t>High symptom burden (difficult to palliate)</a:t>
            </a:r>
            <a:endParaRPr/>
          </a:p>
          <a:p>
            <a:pPr marL="558786" indent="-421329">
              <a:buSzPct val="117647"/>
              <a:buFont typeface="Calibri"/>
              <a:buChar char="•"/>
            </a:pPr>
            <a:r>
              <a:rPr lang="en-GB" sz="2533" b="1">
                <a:latin typeface="Calibri"/>
                <a:ea typeface="Calibri"/>
                <a:cs typeface="Calibri"/>
                <a:sym typeface="Calibri"/>
              </a:rPr>
              <a:t>Potential for rapid decline</a:t>
            </a:r>
            <a:endParaRPr sz="2533" b="1">
              <a:latin typeface="Calibri"/>
              <a:ea typeface="Calibri"/>
              <a:cs typeface="Calibri"/>
              <a:sym typeface="Calibri"/>
            </a:endParaRPr>
          </a:p>
          <a:p>
            <a:pPr marL="558786" indent="-421329">
              <a:buSzPct val="117646"/>
              <a:buFont typeface="Calibri"/>
              <a:buChar char="•"/>
            </a:pPr>
            <a:r>
              <a:rPr lang="en-GB" sz="4400" b="1">
                <a:latin typeface="Calibri"/>
                <a:ea typeface="Calibri"/>
                <a:cs typeface="Calibri"/>
                <a:sym typeface="Calibri"/>
              </a:rPr>
              <a:t>Yorkshire legacy/ongoing issue</a:t>
            </a:r>
            <a:endParaRPr sz="4400" b="1">
              <a:latin typeface="Calibri"/>
              <a:ea typeface="Calibri"/>
              <a:cs typeface="Calibri"/>
              <a:sym typeface="Calibri"/>
            </a:endParaRPr>
          </a:p>
          <a:p>
            <a:pPr marL="558786" indent="-253994">
              <a:buSzPct val="117646"/>
            </a:pPr>
            <a:endParaRPr/>
          </a:p>
        </p:txBody>
      </p:sp>
      <p:pic>
        <p:nvPicPr>
          <p:cNvPr id="173" name="Google Shape;173;p2"/>
          <p:cNvPicPr preferRelativeResize="0"/>
          <p:nvPr/>
        </p:nvPicPr>
        <p:blipFill rotWithShape="1">
          <a:blip r:embed="rId3">
            <a:alphaModFix/>
          </a:blip>
          <a:srcRect r="6603"/>
          <a:stretch/>
        </p:blipFill>
        <p:spPr>
          <a:xfrm>
            <a:off x="7264815" y="3429001"/>
            <a:ext cx="4927187" cy="3405927"/>
          </a:xfrm>
          <a:prstGeom prst="rect">
            <a:avLst/>
          </a:prstGeom>
          <a:noFill/>
          <a:ln>
            <a:noFill/>
          </a:ln>
        </p:spPr>
      </p:pic>
      <p:pic>
        <p:nvPicPr>
          <p:cNvPr id="174" name="Google Shape;174;p2"/>
          <p:cNvPicPr preferRelativeResize="0"/>
          <p:nvPr/>
        </p:nvPicPr>
        <p:blipFill rotWithShape="1">
          <a:blip r:embed="rId4">
            <a:alphaModFix/>
          </a:blip>
          <a:srcRect/>
          <a:stretch/>
        </p:blipFill>
        <p:spPr>
          <a:xfrm>
            <a:off x="7264815" y="1"/>
            <a:ext cx="3088908" cy="3405927"/>
          </a:xfrm>
          <a:prstGeom prst="rect">
            <a:avLst/>
          </a:prstGeom>
          <a:noFill/>
          <a:ln>
            <a:noFill/>
          </a:ln>
        </p:spPr>
      </p:pic>
      <p:pic>
        <p:nvPicPr>
          <p:cNvPr id="175" name="Google Shape;175;p2"/>
          <p:cNvPicPr preferRelativeResize="0"/>
          <p:nvPr/>
        </p:nvPicPr>
        <p:blipFill rotWithShape="1">
          <a:blip r:embed="rId5">
            <a:alphaModFix/>
          </a:blip>
          <a:srcRect/>
          <a:stretch/>
        </p:blipFill>
        <p:spPr>
          <a:xfrm>
            <a:off x="9444498" y="11537"/>
            <a:ext cx="2747503" cy="340592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title"/>
          </p:nvPr>
        </p:nvSpPr>
        <p:spPr>
          <a:xfrm>
            <a:off x="188400" y="340067"/>
            <a:ext cx="6875200" cy="1004533"/>
          </a:xfrm>
          <a:prstGeom prst="rect">
            <a:avLst/>
          </a:prstGeom>
          <a:solidFill>
            <a:schemeClr val="lt2"/>
          </a:solidFill>
          <a:ln>
            <a:noFill/>
          </a:ln>
        </p:spPr>
        <p:txBody>
          <a:bodyPr spcFirstLastPara="1" wrap="square" lIns="121900" tIns="121900" rIns="121900" bIns="121900" anchor="ctr" anchorCtr="0">
            <a:normAutofit/>
          </a:bodyPr>
          <a:lstStyle/>
          <a:p>
            <a:r>
              <a:rPr lang="en-GB"/>
              <a:t>Background to the research</a:t>
            </a:r>
            <a:endParaRPr/>
          </a:p>
        </p:txBody>
      </p:sp>
      <p:sp>
        <p:nvSpPr>
          <p:cNvPr id="181" name="Google Shape;181;p3"/>
          <p:cNvSpPr txBox="1">
            <a:spLocks noGrp="1"/>
          </p:cNvSpPr>
          <p:nvPr>
            <p:ph type="body" idx="1"/>
          </p:nvPr>
        </p:nvSpPr>
        <p:spPr>
          <a:xfrm>
            <a:off x="170933" y="1439333"/>
            <a:ext cx="6204467" cy="4949467"/>
          </a:xfrm>
          <a:prstGeom prst="rect">
            <a:avLst/>
          </a:prstGeom>
          <a:noFill/>
          <a:ln>
            <a:noFill/>
          </a:ln>
        </p:spPr>
        <p:txBody>
          <a:bodyPr spcFirstLastPara="1" wrap="square" lIns="121900" tIns="121900" rIns="121900" bIns="121900" anchor="t" anchorCtr="0">
            <a:normAutofit fontScale="85000" lnSpcReduction="20000"/>
          </a:bodyPr>
          <a:lstStyle/>
          <a:p>
            <a:pPr marL="101597" indent="0">
              <a:buSzPct val="192000"/>
            </a:pPr>
            <a:r>
              <a:rPr lang="en-GB" b="1">
                <a:solidFill>
                  <a:srgbClr val="131E29"/>
                </a:solidFill>
              </a:rPr>
              <a:t>There is a research gap </a:t>
            </a:r>
            <a:r>
              <a:rPr lang="en-GB">
                <a:solidFill>
                  <a:srgbClr val="131E29"/>
                </a:solidFill>
              </a:rPr>
              <a:t>in exploring place of death and care in mesothelioma.</a:t>
            </a:r>
            <a:endParaRPr/>
          </a:p>
          <a:p>
            <a:pPr marL="101597" indent="0">
              <a:buSzPct val="192000"/>
            </a:pPr>
            <a:endParaRPr>
              <a:solidFill>
                <a:srgbClr val="131E29"/>
              </a:solidFill>
            </a:endParaRPr>
          </a:p>
          <a:p>
            <a:pPr marL="101597" indent="0">
              <a:buSzPct val="192000"/>
            </a:pPr>
            <a:r>
              <a:rPr lang="en-GB">
                <a:solidFill>
                  <a:srgbClr val="131E29"/>
                </a:solidFill>
              </a:rPr>
              <a:t>We know that achieving desired place of death is marker of end-of-life success and that advanced planning is vital to achieve this.</a:t>
            </a:r>
            <a:endParaRPr>
              <a:solidFill>
                <a:srgbClr val="131E29"/>
              </a:solidFill>
              <a:latin typeface="Arial"/>
              <a:ea typeface="Arial"/>
              <a:cs typeface="Arial"/>
              <a:sym typeface="Arial"/>
            </a:endParaRPr>
          </a:p>
          <a:p>
            <a:pPr marL="101597" indent="0">
              <a:buSzPct val="192000"/>
            </a:pPr>
            <a:endParaRPr>
              <a:solidFill>
                <a:srgbClr val="131E29"/>
              </a:solidFill>
            </a:endParaRPr>
          </a:p>
          <a:p>
            <a:pPr marL="101597" indent="0">
              <a:buSzPct val="192000"/>
            </a:pPr>
            <a:r>
              <a:rPr lang="en-GB" b="1">
                <a:solidFill>
                  <a:srgbClr val="131E29"/>
                </a:solidFill>
              </a:rPr>
              <a:t>Little known</a:t>
            </a:r>
            <a:endParaRPr b="1">
              <a:solidFill>
                <a:srgbClr val="131E29"/>
              </a:solidFill>
            </a:endParaRPr>
          </a:p>
          <a:p>
            <a:pPr marL="558786" indent="-457189">
              <a:buSzPct val="192000"/>
              <a:buFont typeface="Arial"/>
              <a:buChar char="•"/>
            </a:pPr>
            <a:r>
              <a:rPr lang="en-GB">
                <a:solidFill>
                  <a:srgbClr val="131E29"/>
                </a:solidFill>
              </a:rPr>
              <a:t>Where do people with mesothelioma die?</a:t>
            </a:r>
            <a:endParaRPr/>
          </a:p>
          <a:p>
            <a:pPr marL="558786" indent="-457189">
              <a:buSzPct val="192000"/>
              <a:buFont typeface="Arial"/>
              <a:buChar char="•"/>
            </a:pPr>
            <a:r>
              <a:rPr lang="en-GB">
                <a:solidFill>
                  <a:srgbClr val="131E29"/>
                </a:solidFill>
              </a:rPr>
              <a:t>Do patients/families achieve informed choices &amp; positive end-of-life experiences?</a:t>
            </a:r>
            <a:endParaRPr/>
          </a:p>
          <a:p>
            <a:pPr marL="101597" indent="0">
              <a:buSzPct val="192000"/>
            </a:pPr>
            <a:endParaRPr/>
          </a:p>
        </p:txBody>
      </p:sp>
      <p:sp>
        <p:nvSpPr>
          <p:cNvPr id="182" name="Google Shape;182;p3"/>
          <p:cNvSpPr txBox="1">
            <a:spLocks noGrp="1"/>
          </p:cNvSpPr>
          <p:nvPr>
            <p:ph type="sldNum" idx="12"/>
          </p:nvPr>
        </p:nvSpPr>
        <p:spPr>
          <a:xfrm>
            <a:off x="11402501" y="6388800"/>
            <a:ext cx="625600" cy="524800"/>
          </a:xfrm>
          <a:prstGeom prst="rect">
            <a:avLst/>
          </a:prstGeom>
          <a:noFill/>
          <a:ln>
            <a:noFill/>
          </a:ln>
        </p:spPr>
        <p:txBody>
          <a:bodyPr spcFirstLastPara="1" wrap="square" lIns="121900" tIns="121900" rIns="121900" bIns="121900" anchor="ctr" anchorCtr="0">
            <a:normAutofit/>
          </a:bodyPr>
          <a:lstStyle/>
          <a:p>
            <a:pPr defTabSz="1219170"/>
            <a:fld id="{00000000-1234-1234-1234-123412341234}" type="slidenum">
              <a:rPr lang="en-GB" kern="0">
                <a:solidFill>
                  <a:srgbClr val="FFFFFF"/>
                </a:solidFill>
              </a:rPr>
              <a:pPr defTabSz="1219170"/>
              <a:t>41</a:t>
            </a:fld>
            <a:endParaRPr kern="0">
              <a:solidFill>
                <a:srgbClr val="FFFFFF"/>
              </a:solidFill>
            </a:endParaRPr>
          </a:p>
        </p:txBody>
      </p:sp>
      <p:pic>
        <p:nvPicPr>
          <p:cNvPr id="183" name="Google Shape;183;p3"/>
          <p:cNvPicPr preferRelativeResize="0"/>
          <p:nvPr/>
        </p:nvPicPr>
        <p:blipFill rotWithShape="1">
          <a:blip r:embed="rId3">
            <a:alphaModFix/>
          </a:blip>
          <a:srcRect/>
          <a:stretch/>
        </p:blipFill>
        <p:spPr>
          <a:xfrm>
            <a:off x="6827853" y="129233"/>
            <a:ext cx="5193215" cy="659953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4"/>
          <p:cNvSpPr txBox="1">
            <a:spLocks noGrp="1"/>
          </p:cNvSpPr>
          <p:nvPr>
            <p:ph type="title"/>
          </p:nvPr>
        </p:nvSpPr>
        <p:spPr>
          <a:xfrm>
            <a:off x="170933" y="100400"/>
            <a:ext cx="10928867" cy="763600"/>
          </a:xfrm>
          <a:prstGeom prst="rect">
            <a:avLst/>
          </a:prstGeom>
          <a:noFill/>
          <a:ln>
            <a:noFill/>
          </a:ln>
        </p:spPr>
        <p:txBody>
          <a:bodyPr spcFirstLastPara="1" wrap="square" lIns="121900" tIns="121900" rIns="121900" bIns="121900" anchor="ctr" anchorCtr="0">
            <a:noAutofit/>
          </a:bodyPr>
          <a:lstStyle/>
          <a:p>
            <a:r>
              <a:rPr lang="en-GB"/>
              <a:t>Research aims</a:t>
            </a:r>
            <a:endParaRPr/>
          </a:p>
        </p:txBody>
      </p:sp>
      <p:sp>
        <p:nvSpPr>
          <p:cNvPr id="189" name="Google Shape;189;p4"/>
          <p:cNvSpPr txBox="1">
            <a:spLocks noGrp="1"/>
          </p:cNvSpPr>
          <p:nvPr>
            <p:ph type="body" idx="1"/>
          </p:nvPr>
        </p:nvSpPr>
        <p:spPr>
          <a:xfrm>
            <a:off x="279400" y="5655733"/>
            <a:ext cx="5693733" cy="727385"/>
          </a:xfrm>
          <a:prstGeom prst="rect">
            <a:avLst/>
          </a:prstGeom>
          <a:noFill/>
          <a:ln>
            <a:noFill/>
          </a:ln>
        </p:spPr>
        <p:txBody>
          <a:bodyPr spcFirstLastPara="1" wrap="square" lIns="121900" tIns="121900" rIns="121900" bIns="121900" anchor="t" anchorCtr="0">
            <a:normAutofit fontScale="70000" lnSpcReduction="20000"/>
          </a:bodyPr>
          <a:lstStyle/>
          <a:p>
            <a:pPr marL="101597" indent="0">
              <a:buSzPct val="108108"/>
            </a:pPr>
            <a:r>
              <a:rPr lang="en-GB"/>
              <a:t>Mesothelioma UK Research Centre team</a:t>
            </a:r>
            <a:endParaRPr/>
          </a:p>
        </p:txBody>
      </p:sp>
      <p:sp>
        <p:nvSpPr>
          <p:cNvPr id="190" name="Google Shape;190;p4"/>
          <p:cNvSpPr txBox="1">
            <a:spLocks noGrp="1"/>
          </p:cNvSpPr>
          <p:nvPr>
            <p:ph type="body" idx="3"/>
          </p:nvPr>
        </p:nvSpPr>
        <p:spPr>
          <a:xfrm>
            <a:off x="6096000" y="1612166"/>
            <a:ext cx="5932101" cy="4593900"/>
          </a:xfrm>
          <a:prstGeom prst="rect">
            <a:avLst/>
          </a:prstGeom>
          <a:noFill/>
          <a:ln>
            <a:noFill/>
          </a:ln>
        </p:spPr>
        <p:txBody>
          <a:bodyPr spcFirstLastPara="1" wrap="square" lIns="121900" tIns="121900" rIns="121900" bIns="121900" anchor="t" anchorCtr="0">
            <a:normAutofit/>
          </a:bodyPr>
          <a:lstStyle/>
          <a:p>
            <a:pPr marL="101597" indent="0">
              <a:buSzPts val="3142"/>
            </a:pPr>
            <a:r>
              <a:rPr lang="en-GB" sz="2400" b="1"/>
              <a:t>The research aims</a:t>
            </a:r>
            <a:endParaRPr/>
          </a:p>
          <a:p>
            <a:pPr marL="101597" indent="0">
              <a:buSzPts val="3142"/>
            </a:pPr>
            <a:endParaRPr sz="2400"/>
          </a:p>
          <a:p>
            <a:pPr marL="482588" indent="-380990">
              <a:buSzPts val="3142"/>
              <a:buFont typeface="Arial"/>
              <a:buChar char="•"/>
            </a:pPr>
            <a:r>
              <a:rPr lang="en-GB" sz="2400"/>
              <a:t> to develop an intervention to facilitate patients and family decision making about place of death in mesothelioma.</a:t>
            </a:r>
            <a:endParaRPr/>
          </a:p>
          <a:p>
            <a:pPr marL="101597" indent="0">
              <a:buSzPts val="3142"/>
            </a:pPr>
            <a:endParaRPr sz="2400"/>
          </a:p>
          <a:p>
            <a:pPr marL="482588" indent="-380990">
              <a:buSzPts val="3142"/>
              <a:buFont typeface="Arial"/>
              <a:buChar char="•"/>
            </a:pPr>
            <a:r>
              <a:rPr lang="en-GB" sz="2400"/>
              <a:t> to improve healthcare professional conversations with patients/families about end-of-life choices.</a:t>
            </a:r>
            <a:endParaRPr/>
          </a:p>
        </p:txBody>
      </p:sp>
      <p:sp>
        <p:nvSpPr>
          <p:cNvPr id="191" name="Google Shape;191;p4"/>
          <p:cNvSpPr txBox="1">
            <a:spLocks noGrp="1"/>
          </p:cNvSpPr>
          <p:nvPr>
            <p:ph type="sldNum" idx="12"/>
          </p:nvPr>
        </p:nvSpPr>
        <p:spPr>
          <a:xfrm>
            <a:off x="11402501" y="6388800"/>
            <a:ext cx="625600" cy="524800"/>
          </a:xfrm>
          <a:prstGeom prst="rect">
            <a:avLst/>
          </a:prstGeom>
          <a:noFill/>
          <a:ln>
            <a:noFill/>
          </a:ln>
        </p:spPr>
        <p:txBody>
          <a:bodyPr spcFirstLastPara="1" wrap="square" lIns="121900" tIns="121900" rIns="121900" bIns="121900" anchor="ctr" anchorCtr="0">
            <a:normAutofit/>
          </a:bodyPr>
          <a:lstStyle/>
          <a:p>
            <a:pPr defTabSz="1219170"/>
            <a:endParaRPr kern="0">
              <a:solidFill>
                <a:srgbClr val="440099"/>
              </a:solidFill>
            </a:endParaRPr>
          </a:p>
        </p:txBody>
      </p:sp>
      <p:pic>
        <p:nvPicPr>
          <p:cNvPr id="192" name="Google Shape;192;p4"/>
          <p:cNvPicPr preferRelativeResize="0"/>
          <p:nvPr/>
        </p:nvPicPr>
        <p:blipFill rotWithShape="1">
          <a:blip r:embed="rId3">
            <a:alphaModFix/>
          </a:blip>
          <a:srcRect/>
          <a:stretch/>
        </p:blipFill>
        <p:spPr>
          <a:xfrm>
            <a:off x="160216" y="1612166"/>
            <a:ext cx="5932101" cy="386243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61"/>
          <p:cNvSpPr txBox="1">
            <a:spLocks noGrp="1"/>
          </p:cNvSpPr>
          <p:nvPr>
            <p:ph type="title"/>
          </p:nvPr>
        </p:nvSpPr>
        <p:spPr>
          <a:xfrm>
            <a:off x="170933" y="100400"/>
            <a:ext cx="10928867" cy="763600"/>
          </a:xfrm>
          <a:prstGeom prst="rect">
            <a:avLst/>
          </a:prstGeom>
          <a:noFill/>
          <a:ln>
            <a:noFill/>
          </a:ln>
        </p:spPr>
        <p:txBody>
          <a:bodyPr spcFirstLastPara="1" wrap="square" lIns="121900" tIns="121900" rIns="121900" bIns="121900" anchor="ctr" anchorCtr="0">
            <a:normAutofit/>
          </a:bodyPr>
          <a:lstStyle/>
          <a:p>
            <a:pPr>
              <a:lnSpc>
                <a:spcPct val="90000"/>
              </a:lnSpc>
            </a:pPr>
            <a:r>
              <a:rPr lang="en-GB" sz="3600"/>
              <a:t>Reviewer comments: initial review</a:t>
            </a:r>
            <a:endParaRPr/>
          </a:p>
        </p:txBody>
      </p:sp>
      <p:sp>
        <p:nvSpPr>
          <p:cNvPr id="198" name="Google Shape;198;p61"/>
          <p:cNvSpPr txBox="1">
            <a:spLocks noGrp="1"/>
          </p:cNvSpPr>
          <p:nvPr>
            <p:ph type="body" idx="1"/>
          </p:nvPr>
        </p:nvSpPr>
        <p:spPr>
          <a:xfrm>
            <a:off x="284174" y="1347308"/>
            <a:ext cx="8233055" cy="4617848"/>
          </a:xfrm>
          <a:prstGeom prst="rect">
            <a:avLst/>
          </a:prstGeom>
          <a:noFill/>
          <a:ln>
            <a:noFill/>
          </a:ln>
        </p:spPr>
        <p:txBody>
          <a:bodyPr spcFirstLastPara="1" wrap="square" lIns="121900" tIns="121900" rIns="121900" bIns="121900" anchor="t" anchorCtr="0">
            <a:normAutofit/>
          </a:bodyPr>
          <a:lstStyle/>
          <a:p>
            <a:pPr marL="0" indent="0">
              <a:buSzPts val="2965"/>
            </a:pPr>
            <a:r>
              <a:rPr lang="en-GB" sz="2133" b="1"/>
              <a:t>Highlighted strengths of the application, for example: -</a:t>
            </a:r>
            <a:endParaRPr sz="2133"/>
          </a:p>
          <a:p>
            <a:pPr marL="380990" indent="-380990">
              <a:buSzPts val="2595"/>
              <a:buFont typeface="Arial"/>
              <a:buChar char="•"/>
            </a:pPr>
            <a:r>
              <a:rPr lang="en-GB" sz="1867"/>
              <a:t>The research is </a:t>
            </a:r>
            <a:r>
              <a:rPr lang="en-GB" sz="1867" b="1"/>
              <a:t>well placed </a:t>
            </a:r>
            <a:r>
              <a:rPr lang="en-GB" sz="1867"/>
              <a:t>in MURC</a:t>
            </a:r>
            <a:endParaRPr sz="1333"/>
          </a:p>
          <a:p>
            <a:pPr marL="380990" indent="-380990">
              <a:buSzPts val="2595"/>
              <a:buFont typeface="Arial"/>
              <a:buChar char="•"/>
            </a:pPr>
            <a:r>
              <a:rPr lang="en-GB" sz="1867"/>
              <a:t>Builds on </a:t>
            </a:r>
            <a:r>
              <a:rPr lang="en-GB" sz="1867" b="1"/>
              <a:t>existing relationships and partnerships </a:t>
            </a:r>
            <a:endParaRPr sz="1333"/>
          </a:p>
          <a:p>
            <a:pPr marL="380990" indent="-380990">
              <a:buSzPts val="2595"/>
              <a:buFont typeface="Arial"/>
              <a:buChar char="•"/>
            </a:pPr>
            <a:r>
              <a:rPr lang="en-GB" sz="1867"/>
              <a:t>Well structured</a:t>
            </a:r>
            <a:endParaRPr sz="1333"/>
          </a:p>
          <a:p>
            <a:pPr marL="380990" indent="-380990">
              <a:buSzPts val="2595"/>
              <a:buFont typeface="Arial"/>
              <a:buChar char="•"/>
            </a:pPr>
            <a:r>
              <a:rPr lang="en-GB" sz="1867" b="1"/>
              <a:t>Demonstrated passion </a:t>
            </a:r>
            <a:r>
              <a:rPr lang="en-GB" sz="1867"/>
              <a:t>for the topic</a:t>
            </a:r>
            <a:endParaRPr sz="1333"/>
          </a:p>
          <a:p>
            <a:pPr marL="0" indent="0">
              <a:buSzPts val="2595"/>
            </a:pPr>
            <a:endParaRPr sz="1867" b="1"/>
          </a:p>
          <a:p>
            <a:pPr marL="0" indent="0">
              <a:buSzPts val="2965"/>
            </a:pPr>
            <a:r>
              <a:rPr lang="en-GB" sz="2133" b="1"/>
              <a:t>Very helpful advice about how to strengthen the application </a:t>
            </a:r>
            <a:endParaRPr sz="2133" b="1"/>
          </a:p>
          <a:p>
            <a:pPr marL="380990" indent="-380990">
              <a:buSzPts val="2595"/>
              <a:buFont typeface="Arial"/>
              <a:buChar char="•"/>
            </a:pPr>
            <a:r>
              <a:rPr lang="en-GB" sz="1867" b="1"/>
              <a:t>Cross university collaboration</a:t>
            </a:r>
            <a:endParaRPr sz="1867"/>
          </a:p>
          <a:p>
            <a:pPr marL="380990" indent="-380990">
              <a:buSzPts val="2595"/>
              <a:buFont typeface="Arial"/>
              <a:buChar char="•"/>
            </a:pPr>
            <a:r>
              <a:rPr lang="en-GB" sz="1867" b="1"/>
              <a:t>Add critical review </a:t>
            </a:r>
            <a:r>
              <a:rPr lang="en-GB" sz="1867"/>
              <a:t>of wider literature on decision making</a:t>
            </a:r>
            <a:endParaRPr sz="1867"/>
          </a:p>
          <a:p>
            <a:pPr marL="380990" indent="-380990">
              <a:buSzPts val="2595"/>
              <a:buFont typeface="Arial"/>
              <a:buChar char="•"/>
            </a:pPr>
            <a:r>
              <a:rPr lang="en-GB" sz="1867" b="1"/>
              <a:t>Demonstrate wider applicability </a:t>
            </a:r>
            <a:r>
              <a:rPr lang="en-GB" sz="1867"/>
              <a:t>(rare cancer aspect)</a:t>
            </a:r>
            <a:endParaRPr sz="1867"/>
          </a:p>
          <a:p>
            <a:pPr marL="380990" indent="-380990">
              <a:buSzPts val="2595"/>
              <a:buFont typeface="Arial"/>
              <a:buChar char="•"/>
            </a:pPr>
            <a:r>
              <a:rPr lang="en-GB" sz="1867" b="1"/>
              <a:t>Flow to the research</a:t>
            </a:r>
            <a:r>
              <a:rPr lang="en-GB" sz="1867"/>
              <a:t>. Demonstrate how the research builds on each stage so that the process is clear</a:t>
            </a:r>
            <a:endParaRPr sz="1867"/>
          </a:p>
          <a:p>
            <a:pPr marL="380990" indent="-380990">
              <a:buSzPts val="2595"/>
              <a:buFont typeface="Arial"/>
              <a:buChar char="•"/>
            </a:pPr>
            <a:r>
              <a:rPr lang="en-GB" sz="1867" b="1"/>
              <a:t>Move key points up </a:t>
            </a:r>
            <a:r>
              <a:rPr lang="en-GB" sz="1867"/>
              <a:t>in the order so that they are more prominent</a:t>
            </a:r>
            <a:endParaRPr sz="1867"/>
          </a:p>
          <a:p>
            <a:pPr marL="0" indent="0">
              <a:buSzPts val="2595"/>
            </a:pPr>
            <a:endParaRPr/>
          </a:p>
          <a:p>
            <a:pPr marL="0" indent="0">
              <a:buSzPts val="2595"/>
            </a:pPr>
            <a:endParaRPr/>
          </a:p>
        </p:txBody>
      </p:sp>
      <p:sp>
        <p:nvSpPr>
          <p:cNvPr id="199" name="Google Shape;199;p61"/>
          <p:cNvSpPr txBox="1">
            <a:spLocks noGrp="1"/>
          </p:cNvSpPr>
          <p:nvPr>
            <p:ph type="sldNum" idx="12"/>
          </p:nvPr>
        </p:nvSpPr>
        <p:spPr>
          <a:xfrm>
            <a:off x="11402501" y="6388800"/>
            <a:ext cx="625600" cy="524800"/>
          </a:xfrm>
          <a:prstGeom prst="rect">
            <a:avLst/>
          </a:prstGeom>
          <a:noFill/>
          <a:ln>
            <a:noFill/>
          </a:ln>
        </p:spPr>
        <p:txBody>
          <a:bodyPr spcFirstLastPara="1" wrap="square" lIns="121900" tIns="121900" rIns="121900" bIns="121900" anchor="ctr" anchorCtr="0">
            <a:normAutofit fontScale="70000" lnSpcReduction="20000"/>
          </a:bodyPr>
          <a:lstStyle/>
          <a:p>
            <a:pPr marL="381789" defTabSz="1219170">
              <a:lnSpc>
                <a:spcPct val="90000"/>
              </a:lnSpc>
              <a:spcAft>
                <a:spcPts val="800"/>
              </a:spcAft>
            </a:pPr>
            <a:fld id="{00000000-1234-1234-1234-123412341234}" type="slidenum">
              <a:rPr lang="en-GB" sz="1200" kern="0">
                <a:solidFill>
                  <a:srgbClr val="440099"/>
                </a:solidFill>
              </a:rPr>
              <a:pPr marL="381789" defTabSz="1219170">
                <a:lnSpc>
                  <a:spcPct val="90000"/>
                </a:lnSpc>
                <a:spcAft>
                  <a:spcPts val="800"/>
                </a:spcAft>
              </a:pPr>
              <a:t>43</a:t>
            </a:fld>
            <a:endParaRPr sz="1200" kern="0">
              <a:solidFill>
                <a:srgbClr val="440099"/>
              </a:solidFill>
            </a:endParaRPr>
          </a:p>
        </p:txBody>
      </p:sp>
      <p:pic>
        <p:nvPicPr>
          <p:cNvPr id="200" name="Google Shape;200;p61" descr="Range of moods sticky notes"/>
          <p:cNvPicPr preferRelativeResize="0"/>
          <p:nvPr/>
        </p:nvPicPr>
        <p:blipFill rotWithShape="1">
          <a:blip r:embed="rId3">
            <a:alphaModFix/>
          </a:blip>
          <a:srcRect/>
          <a:stretch/>
        </p:blipFill>
        <p:spPr>
          <a:xfrm>
            <a:off x="8657283" y="1347308"/>
            <a:ext cx="2745219" cy="2537443"/>
          </a:xfrm>
          <a:prstGeom prst="rect">
            <a:avLst/>
          </a:prstGeom>
          <a:noFill/>
          <a:ln>
            <a:noFill/>
          </a:ln>
        </p:spPr>
      </p:pic>
      <p:pic>
        <p:nvPicPr>
          <p:cNvPr id="201" name="Google Shape;201;p61"/>
          <p:cNvPicPr preferRelativeResize="0"/>
          <p:nvPr/>
        </p:nvPicPr>
        <p:blipFill rotWithShape="1">
          <a:blip r:embed="rId4">
            <a:alphaModFix/>
          </a:blip>
          <a:srcRect/>
          <a:stretch/>
        </p:blipFill>
        <p:spPr>
          <a:xfrm>
            <a:off x="9160323" y="3429001"/>
            <a:ext cx="2747503" cy="253615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6"/>
          <p:cNvSpPr txBox="1">
            <a:spLocks noGrp="1"/>
          </p:cNvSpPr>
          <p:nvPr>
            <p:ph type="title"/>
          </p:nvPr>
        </p:nvSpPr>
        <p:spPr>
          <a:xfrm>
            <a:off x="170933" y="100400"/>
            <a:ext cx="10928867" cy="763600"/>
          </a:xfrm>
          <a:prstGeom prst="rect">
            <a:avLst/>
          </a:prstGeom>
          <a:noFill/>
          <a:ln>
            <a:noFill/>
          </a:ln>
        </p:spPr>
        <p:txBody>
          <a:bodyPr spcFirstLastPara="1" wrap="square" lIns="121900" tIns="121900" rIns="121900" bIns="121900" anchor="ctr" anchorCtr="0">
            <a:noAutofit/>
          </a:bodyPr>
          <a:lstStyle/>
          <a:p>
            <a:r>
              <a:rPr lang="en-GB" sz="4800"/>
              <a:t>Reviewer comments: initial review</a:t>
            </a:r>
            <a:endParaRPr/>
          </a:p>
        </p:txBody>
      </p:sp>
      <p:sp>
        <p:nvSpPr>
          <p:cNvPr id="207" name="Google Shape;207;p6"/>
          <p:cNvSpPr txBox="1">
            <a:spLocks noGrp="1"/>
          </p:cNvSpPr>
          <p:nvPr>
            <p:ph type="sldNum" idx="12"/>
          </p:nvPr>
        </p:nvSpPr>
        <p:spPr>
          <a:xfrm>
            <a:off x="11402501" y="6388800"/>
            <a:ext cx="625600" cy="524800"/>
          </a:xfrm>
          <a:prstGeom prst="rect">
            <a:avLst/>
          </a:prstGeom>
          <a:noFill/>
          <a:ln>
            <a:noFill/>
          </a:ln>
        </p:spPr>
        <p:txBody>
          <a:bodyPr spcFirstLastPara="1" wrap="square" lIns="121900" tIns="121900" rIns="121900" bIns="121900" anchor="ctr" anchorCtr="0">
            <a:normAutofit/>
          </a:bodyPr>
          <a:lstStyle/>
          <a:p>
            <a:pPr defTabSz="1219170"/>
            <a:fld id="{00000000-1234-1234-1234-123412341234}" type="slidenum">
              <a:rPr lang="en-GB" kern="0">
                <a:solidFill>
                  <a:srgbClr val="440099"/>
                </a:solidFill>
              </a:rPr>
              <a:pPr defTabSz="1219170"/>
              <a:t>44</a:t>
            </a:fld>
            <a:endParaRPr kern="0">
              <a:solidFill>
                <a:srgbClr val="440099"/>
              </a:solidFill>
            </a:endParaRPr>
          </a:p>
        </p:txBody>
      </p:sp>
      <p:sp>
        <p:nvSpPr>
          <p:cNvPr id="208" name="Google Shape;208;p6"/>
          <p:cNvSpPr txBox="1">
            <a:spLocks noGrp="1"/>
          </p:cNvSpPr>
          <p:nvPr>
            <p:ph type="body" idx="1"/>
          </p:nvPr>
        </p:nvSpPr>
        <p:spPr>
          <a:xfrm>
            <a:off x="379809" y="1069098"/>
            <a:ext cx="3906953" cy="4478309"/>
          </a:xfrm>
          <a:prstGeom prst="rect">
            <a:avLst/>
          </a:prstGeom>
          <a:noFill/>
          <a:ln>
            <a:noFill/>
          </a:ln>
        </p:spPr>
        <p:txBody>
          <a:bodyPr spcFirstLastPara="1" wrap="square" lIns="121900" tIns="121900" rIns="121900" bIns="121900" anchor="t" anchorCtr="0">
            <a:normAutofit fontScale="85000" lnSpcReduction="10000"/>
          </a:bodyPr>
          <a:lstStyle/>
          <a:p>
            <a:pPr marL="0" indent="0">
              <a:buSzPct val="176470"/>
            </a:pPr>
            <a:r>
              <a:rPr lang="en-GB" sz="2133" b="1"/>
              <a:t>It’s about you too!</a:t>
            </a:r>
            <a:endParaRPr/>
          </a:p>
          <a:p>
            <a:pPr marL="0" indent="0">
              <a:buSzPct val="176470"/>
            </a:pPr>
            <a:endParaRPr sz="2133"/>
          </a:p>
          <a:p>
            <a:pPr marL="380990" indent="-380990">
              <a:buSzPct val="176470"/>
              <a:buFont typeface="Arial"/>
              <a:buChar char="•"/>
            </a:pPr>
            <a:r>
              <a:rPr lang="en-GB" sz="2133" b="1"/>
              <a:t>Can feel awkward but ignore this </a:t>
            </a:r>
            <a:endParaRPr/>
          </a:p>
          <a:p>
            <a:pPr marL="380990" indent="-177796">
              <a:buSzPct val="176470"/>
            </a:pPr>
            <a:endParaRPr sz="2133" b="1"/>
          </a:p>
          <a:p>
            <a:pPr marL="380990" indent="-380990">
              <a:buSzPct val="176470"/>
              <a:buFont typeface="Arial"/>
              <a:buChar char="•"/>
            </a:pPr>
            <a:r>
              <a:rPr lang="en-GB" sz="2133" b="1"/>
              <a:t>Showcase your achievements in a succinct way </a:t>
            </a:r>
            <a:r>
              <a:rPr lang="en-GB" sz="2133"/>
              <a:t>(mine were hidden in too much detail)</a:t>
            </a:r>
            <a:endParaRPr/>
          </a:p>
          <a:p>
            <a:pPr marL="76198" indent="126997">
              <a:buSzPct val="176470"/>
            </a:pPr>
            <a:endParaRPr sz="2133"/>
          </a:p>
          <a:p>
            <a:pPr marL="380990" indent="-380990">
              <a:buSzPct val="176470"/>
              <a:buFont typeface="Arial"/>
              <a:buChar char="•"/>
            </a:pPr>
            <a:r>
              <a:rPr lang="en-GB" sz="2133"/>
              <a:t>It </a:t>
            </a:r>
            <a:r>
              <a:rPr lang="en-GB" sz="2133" b="1"/>
              <a:t>can feel difficult </a:t>
            </a:r>
            <a:r>
              <a:rPr lang="en-GB" sz="2133"/>
              <a:t>to share your research ideas with experts at the uni and I wish I had done this at an early stage stage.</a:t>
            </a:r>
            <a:endParaRPr/>
          </a:p>
          <a:p>
            <a:pPr marL="76198" indent="126997">
              <a:buSzPct val="217194"/>
            </a:pPr>
            <a:endParaRPr sz="1733"/>
          </a:p>
          <a:p>
            <a:pPr marL="0" indent="0">
              <a:buSzPct val="117647"/>
            </a:pPr>
            <a:endParaRPr/>
          </a:p>
          <a:p>
            <a:pPr marL="0" indent="0">
              <a:buSzPct val="117647"/>
            </a:pPr>
            <a:endParaRPr/>
          </a:p>
          <a:p>
            <a:pPr marL="0" indent="0">
              <a:buSzPct val="117647"/>
            </a:pPr>
            <a:endParaRPr/>
          </a:p>
          <a:p>
            <a:pPr>
              <a:buSzPct val="117647"/>
            </a:pPr>
            <a:endParaRPr/>
          </a:p>
        </p:txBody>
      </p:sp>
      <p:pic>
        <p:nvPicPr>
          <p:cNvPr id="209" name="Google Shape;209;p6" descr="Peacock with colorful feathers"/>
          <p:cNvPicPr preferRelativeResize="0"/>
          <p:nvPr/>
        </p:nvPicPr>
        <p:blipFill rotWithShape="1">
          <a:blip r:embed="rId3">
            <a:alphaModFix/>
          </a:blip>
          <a:srcRect/>
          <a:stretch/>
        </p:blipFill>
        <p:spPr>
          <a:xfrm>
            <a:off x="4520395" y="1164200"/>
            <a:ext cx="7507707" cy="500513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7"/>
          <p:cNvSpPr txBox="1">
            <a:spLocks noGrp="1"/>
          </p:cNvSpPr>
          <p:nvPr>
            <p:ph type="title"/>
          </p:nvPr>
        </p:nvSpPr>
        <p:spPr>
          <a:xfrm>
            <a:off x="170933" y="100400"/>
            <a:ext cx="10928867" cy="763600"/>
          </a:xfrm>
          <a:prstGeom prst="rect">
            <a:avLst/>
          </a:prstGeom>
          <a:noFill/>
          <a:ln>
            <a:noFill/>
          </a:ln>
        </p:spPr>
        <p:txBody>
          <a:bodyPr spcFirstLastPara="1" wrap="square" lIns="121900" tIns="121900" rIns="121900" bIns="121900" anchor="ctr" anchorCtr="0">
            <a:noAutofit/>
          </a:bodyPr>
          <a:lstStyle/>
          <a:p>
            <a:r>
              <a:rPr lang="en-GB"/>
              <a:t>Reviewer feedback: YCR </a:t>
            </a:r>
            <a:endParaRPr/>
          </a:p>
        </p:txBody>
      </p:sp>
      <p:sp>
        <p:nvSpPr>
          <p:cNvPr id="215" name="Google Shape;215;p7"/>
          <p:cNvSpPr txBox="1">
            <a:spLocks noGrp="1"/>
          </p:cNvSpPr>
          <p:nvPr>
            <p:ph type="body" idx="3"/>
          </p:nvPr>
        </p:nvSpPr>
        <p:spPr>
          <a:xfrm>
            <a:off x="170933" y="1167297"/>
            <a:ext cx="5736176" cy="5400929"/>
          </a:xfrm>
          <a:prstGeom prst="rect">
            <a:avLst/>
          </a:prstGeom>
          <a:noFill/>
          <a:ln>
            <a:noFill/>
          </a:ln>
        </p:spPr>
        <p:txBody>
          <a:bodyPr spcFirstLastPara="1" wrap="square" lIns="121900" tIns="121900" rIns="121900" bIns="121900" anchor="t" anchorCtr="0">
            <a:noAutofit/>
          </a:bodyPr>
          <a:lstStyle/>
          <a:p>
            <a:r>
              <a:rPr lang="en-GB" sz="2133" b="1"/>
              <a:t>Strengths</a:t>
            </a:r>
            <a:endParaRPr/>
          </a:p>
          <a:p>
            <a:pPr marL="685783" indent="-380990">
              <a:buFont typeface="Arial"/>
              <a:buChar char="•"/>
            </a:pPr>
            <a:r>
              <a:rPr lang="en-GB" sz="1867"/>
              <a:t>Mixed methods</a:t>
            </a:r>
            <a:endParaRPr/>
          </a:p>
          <a:p>
            <a:pPr marL="685783" indent="-380990">
              <a:buFont typeface="Arial"/>
              <a:buChar char="•"/>
            </a:pPr>
            <a:r>
              <a:rPr lang="en-GB" sz="1867"/>
              <a:t>Track record of the researchers</a:t>
            </a:r>
            <a:endParaRPr/>
          </a:p>
          <a:p>
            <a:pPr marL="685783" indent="-380990">
              <a:buFont typeface="Arial"/>
              <a:buChar char="•"/>
            </a:pPr>
            <a:r>
              <a:rPr lang="en-GB" sz="1867"/>
              <a:t>Yorkshire link</a:t>
            </a:r>
            <a:endParaRPr/>
          </a:p>
          <a:p>
            <a:pPr marL="761981" indent="-253994"/>
            <a:endParaRPr sz="2133" b="1"/>
          </a:p>
          <a:p>
            <a:r>
              <a:rPr lang="en-GB" sz="2133" b="1"/>
              <a:t>Weaknesses/suggestions e.g.</a:t>
            </a:r>
            <a:endParaRPr sz="2133" b="1"/>
          </a:p>
          <a:p>
            <a:pPr marL="685783" indent="-380990">
              <a:buFont typeface="Arial"/>
              <a:buChar char="•"/>
            </a:pPr>
            <a:r>
              <a:rPr lang="en-GB" sz="1867"/>
              <a:t>Broaden range of healthcare professionals involved in the research</a:t>
            </a:r>
            <a:endParaRPr/>
          </a:p>
          <a:p>
            <a:pPr marL="685783" indent="-380990">
              <a:buFont typeface="Arial"/>
              <a:buChar char="•"/>
            </a:pPr>
            <a:r>
              <a:rPr lang="en-GB" sz="1867"/>
              <a:t>Advice about the dissemination</a:t>
            </a:r>
            <a:endParaRPr/>
          </a:p>
          <a:p>
            <a:pPr marL="685783" indent="-380990">
              <a:buFont typeface="Arial"/>
              <a:buChar char="•"/>
            </a:pPr>
            <a:r>
              <a:rPr lang="en-GB" sz="1867"/>
              <a:t>Is a new approach needed for mesothelioma?</a:t>
            </a:r>
            <a:endParaRPr sz="1867"/>
          </a:p>
          <a:p>
            <a:pPr marL="304792" indent="0"/>
            <a:endParaRPr sz="1867"/>
          </a:p>
          <a:p>
            <a:pPr marL="304792" indent="0"/>
            <a:r>
              <a:rPr lang="en-GB" sz="1867" b="1"/>
              <a:t>Lesson</a:t>
            </a:r>
            <a:r>
              <a:rPr lang="en-GB" sz="1867"/>
              <a:t> – your fellowship application doesn’t have to be perfect to succeed</a:t>
            </a:r>
            <a:endParaRPr sz="1867"/>
          </a:p>
        </p:txBody>
      </p:sp>
      <p:sp>
        <p:nvSpPr>
          <p:cNvPr id="216" name="Google Shape;216;p7"/>
          <p:cNvSpPr txBox="1">
            <a:spLocks noGrp="1"/>
          </p:cNvSpPr>
          <p:nvPr>
            <p:ph type="sldNum" idx="12"/>
          </p:nvPr>
        </p:nvSpPr>
        <p:spPr>
          <a:xfrm>
            <a:off x="11402501" y="6388800"/>
            <a:ext cx="625600" cy="524800"/>
          </a:xfrm>
          <a:prstGeom prst="rect">
            <a:avLst/>
          </a:prstGeom>
          <a:noFill/>
          <a:ln>
            <a:noFill/>
          </a:ln>
        </p:spPr>
        <p:txBody>
          <a:bodyPr spcFirstLastPara="1" wrap="square" lIns="121900" tIns="121900" rIns="121900" bIns="121900" anchor="ctr" anchorCtr="0">
            <a:normAutofit/>
          </a:bodyPr>
          <a:lstStyle/>
          <a:p>
            <a:pPr defTabSz="1219170"/>
            <a:fld id="{00000000-1234-1234-1234-123412341234}" type="slidenum">
              <a:rPr lang="en-GB" kern="0">
                <a:solidFill>
                  <a:srgbClr val="440099"/>
                </a:solidFill>
              </a:rPr>
              <a:pPr defTabSz="1219170"/>
              <a:t>45</a:t>
            </a:fld>
            <a:endParaRPr kern="0">
              <a:solidFill>
                <a:srgbClr val="440099"/>
              </a:solidFill>
            </a:endParaRPr>
          </a:p>
        </p:txBody>
      </p:sp>
      <p:pic>
        <p:nvPicPr>
          <p:cNvPr id="217" name="Google Shape;217;p7" descr="Brown horses running on a beach"/>
          <p:cNvPicPr preferRelativeResize="0"/>
          <p:nvPr/>
        </p:nvPicPr>
        <p:blipFill rotWithShape="1">
          <a:blip r:embed="rId3">
            <a:alphaModFix/>
          </a:blip>
          <a:srcRect/>
          <a:stretch/>
        </p:blipFill>
        <p:spPr>
          <a:xfrm>
            <a:off x="6353722" y="1870654"/>
            <a:ext cx="5463484" cy="417997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5" descr="A group of people sitting at a table&#10;&#10;Description automatically generated"/>
          <p:cNvPicPr preferRelativeResize="0">
            <a:picLocks noGrp="1"/>
          </p:cNvPicPr>
          <p:nvPr>
            <p:ph type="pic" idx="2"/>
          </p:nvPr>
        </p:nvPicPr>
        <p:blipFill rotWithShape="1">
          <a:blip r:embed="rId3">
            <a:alphaModFix/>
          </a:blip>
          <a:srcRect t="13121" b="2607"/>
          <a:stretch/>
        </p:blipFill>
        <p:spPr>
          <a:xfrm>
            <a:off x="8467" y="13"/>
            <a:ext cx="12192000" cy="6857987"/>
          </a:xfrm>
          <a:prstGeom prst="rect">
            <a:avLst/>
          </a:prstGeom>
          <a:solidFill>
            <a:srgbClr val="FFFFFF"/>
          </a:solidFill>
          <a:ln>
            <a:noFill/>
          </a:ln>
        </p:spPr>
      </p:pic>
      <p:sp>
        <p:nvSpPr>
          <p:cNvPr id="223" name="Google Shape;223;p5"/>
          <p:cNvSpPr txBox="1">
            <a:spLocks noGrp="1"/>
          </p:cNvSpPr>
          <p:nvPr>
            <p:ph type="title"/>
          </p:nvPr>
        </p:nvSpPr>
        <p:spPr>
          <a:xfrm>
            <a:off x="8467" y="209747"/>
            <a:ext cx="5167133" cy="567267"/>
          </a:xfrm>
          <a:prstGeom prst="rect">
            <a:avLst/>
          </a:prstGeom>
          <a:solidFill>
            <a:schemeClr val="lt2"/>
          </a:solidFill>
          <a:ln>
            <a:noFill/>
          </a:ln>
        </p:spPr>
        <p:txBody>
          <a:bodyPr spcFirstLastPara="1" wrap="square" lIns="121900" tIns="121900" rIns="121900" bIns="121900" anchor="ctr" anchorCtr="0">
            <a:normAutofit/>
          </a:bodyPr>
          <a:lstStyle/>
          <a:p>
            <a:pPr>
              <a:lnSpc>
                <a:spcPct val="90000"/>
              </a:lnSpc>
            </a:pPr>
            <a:r>
              <a:rPr lang="en-GB" sz="2267"/>
              <a:t>Patient and Public Involvement</a:t>
            </a:r>
            <a:endParaRPr/>
          </a:p>
        </p:txBody>
      </p:sp>
      <p:sp>
        <p:nvSpPr>
          <p:cNvPr id="224" name="Google Shape;224;p5"/>
          <p:cNvSpPr txBox="1">
            <a:spLocks noGrp="1"/>
          </p:cNvSpPr>
          <p:nvPr>
            <p:ph type="body" idx="1"/>
          </p:nvPr>
        </p:nvSpPr>
        <p:spPr>
          <a:xfrm>
            <a:off x="0" y="777013"/>
            <a:ext cx="5141733" cy="4842307"/>
          </a:xfrm>
          <a:prstGeom prst="rect">
            <a:avLst/>
          </a:prstGeom>
          <a:solidFill>
            <a:schemeClr val="accent1"/>
          </a:solidFill>
          <a:ln>
            <a:noFill/>
          </a:ln>
        </p:spPr>
        <p:txBody>
          <a:bodyPr spcFirstLastPara="1" wrap="square" lIns="121900" tIns="121900" rIns="121900" bIns="121900" anchor="t" anchorCtr="0">
            <a:normAutofit fontScale="92500"/>
          </a:bodyPr>
          <a:lstStyle/>
          <a:p>
            <a:pPr marL="101597" indent="0">
              <a:lnSpc>
                <a:spcPct val="105000"/>
              </a:lnSpc>
              <a:buSzPct val="144144"/>
            </a:pPr>
            <a:r>
              <a:rPr lang="en-GB" i="0" u="none" strike="noStrike"/>
              <a:t>PPI volunteers will steer the study to ensure that it is meaningful and useful.</a:t>
            </a:r>
            <a:endParaRPr/>
          </a:p>
          <a:p>
            <a:pPr marL="101597" indent="0">
              <a:lnSpc>
                <a:spcPct val="105000"/>
              </a:lnSpc>
              <a:buSzPct val="144144"/>
            </a:pPr>
            <a:endParaRPr/>
          </a:p>
          <a:p>
            <a:pPr marL="101597" indent="0">
              <a:lnSpc>
                <a:spcPct val="105000"/>
              </a:lnSpc>
              <a:buSzPct val="144144"/>
            </a:pPr>
            <a:r>
              <a:rPr lang="en-GB"/>
              <a:t>Awareness that this is a big ask emotionally. </a:t>
            </a:r>
            <a:endParaRPr i="0" u="none" strike="noStrike"/>
          </a:p>
          <a:p>
            <a:pPr marL="101597" indent="0">
              <a:lnSpc>
                <a:spcPct val="105000"/>
              </a:lnSpc>
              <a:buSzPct val="144144"/>
            </a:pPr>
            <a:endParaRPr i="0" u="none" strike="noStrike"/>
          </a:p>
          <a:p>
            <a:pPr marL="101597" indent="0">
              <a:lnSpc>
                <a:spcPct val="105000"/>
              </a:lnSpc>
              <a:buSzPct val="144144"/>
            </a:pPr>
            <a:r>
              <a:rPr lang="en-GB"/>
              <a:t>Support from the wider Mesothelioma</a:t>
            </a:r>
            <a:r>
              <a:rPr lang="en-GB" i="0" u="none" strike="noStrike"/>
              <a:t> PPI panel who work alongside us to improve the design and conduct of our research and contribute to a culture which </a:t>
            </a:r>
            <a:r>
              <a:rPr lang="en-GB" i="1" u="none" strike="noStrike"/>
              <a:t>supports active patient/family involvement in research. </a:t>
            </a:r>
            <a:endParaRPr/>
          </a:p>
          <a:p>
            <a:pPr marL="101597" indent="0">
              <a:lnSpc>
                <a:spcPct val="105000"/>
              </a:lnSpc>
              <a:spcBef>
                <a:spcPts val="800"/>
              </a:spcBef>
              <a:spcAft>
                <a:spcPts val="800"/>
              </a:spcAft>
              <a:buSzPct val="144144"/>
            </a:pPr>
            <a:endParaRPr/>
          </a:p>
        </p:txBody>
      </p:sp>
      <p:sp>
        <p:nvSpPr>
          <p:cNvPr id="225" name="Google Shape;225;p5"/>
          <p:cNvSpPr txBox="1">
            <a:spLocks noGrp="1"/>
          </p:cNvSpPr>
          <p:nvPr>
            <p:ph type="sldNum" idx="12"/>
          </p:nvPr>
        </p:nvSpPr>
        <p:spPr>
          <a:xfrm>
            <a:off x="11402501" y="6388800"/>
            <a:ext cx="625600" cy="524800"/>
          </a:xfrm>
          <a:prstGeom prst="rect">
            <a:avLst/>
          </a:prstGeom>
          <a:noFill/>
          <a:ln>
            <a:noFill/>
          </a:ln>
        </p:spPr>
        <p:txBody>
          <a:bodyPr spcFirstLastPara="1" wrap="square" lIns="121900" tIns="121900" rIns="121900" bIns="121900" anchor="ctr" anchorCtr="0">
            <a:normAutofit/>
          </a:bodyPr>
          <a:lstStyle/>
          <a:p>
            <a:pPr defTabSz="1219170">
              <a:lnSpc>
                <a:spcPct val="90000"/>
              </a:lnSpc>
              <a:spcAft>
                <a:spcPts val="800"/>
              </a:spcAft>
              <a:buSzPts val="900"/>
            </a:pPr>
            <a:fld id="{00000000-1234-1234-1234-123412341234}" type="slidenum">
              <a:rPr lang="en-GB" sz="1200" kern="0">
                <a:solidFill>
                  <a:srgbClr val="440099"/>
                </a:solidFill>
              </a:rPr>
              <a:pPr defTabSz="1219170">
                <a:lnSpc>
                  <a:spcPct val="90000"/>
                </a:lnSpc>
                <a:spcAft>
                  <a:spcPts val="800"/>
                </a:spcAft>
                <a:buSzPts val="900"/>
              </a:pPr>
              <a:t>46</a:t>
            </a:fld>
            <a:endParaRPr sz="1200" kern="0">
              <a:solidFill>
                <a:srgbClr val="440099"/>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8"/>
          <p:cNvSpPr txBox="1">
            <a:spLocks noGrp="1"/>
          </p:cNvSpPr>
          <p:nvPr>
            <p:ph type="title"/>
          </p:nvPr>
        </p:nvSpPr>
        <p:spPr>
          <a:xfrm>
            <a:off x="170933" y="566101"/>
            <a:ext cx="6411000" cy="4334799"/>
          </a:xfrm>
          <a:prstGeom prst="rect">
            <a:avLst/>
          </a:prstGeom>
          <a:noFill/>
          <a:ln>
            <a:noFill/>
          </a:ln>
        </p:spPr>
        <p:txBody>
          <a:bodyPr spcFirstLastPara="1" wrap="square" lIns="121900" tIns="121900" rIns="121900" bIns="121900" anchor="t" anchorCtr="0">
            <a:noAutofit/>
          </a:bodyPr>
          <a:lstStyle/>
          <a:p>
            <a:pPr algn="ctr"/>
            <a:r>
              <a:rPr lang="en-GB"/>
              <a:t>Success!</a:t>
            </a:r>
            <a:endParaRPr/>
          </a:p>
        </p:txBody>
      </p:sp>
      <p:sp>
        <p:nvSpPr>
          <p:cNvPr id="231" name="Google Shape;231;p8"/>
          <p:cNvSpPr txBox="1">
            <a:spLocks noGrp="1"/>
          </p:cNvSpPr>
          <p:nvPr>
            <p:ph type="sldNum" idx="12"/>
          </p:nvPr>
        </p:nvSpPr>
        <p:spPr>
          <a:xfrm>
            <a:off x="11402501" y="6388800"/>
            <a:ext cx="625600" cy="524800"/>
          </a:xfrm>
          <a:prstGeom prst="rect">
            <a:avLst/>
          </a:prstGeom>
          <a:noFill/>
          <a:ln>
            <a:noFill/>
          </a:ln>
        </p:spPr>
        <p:txBody>
          <a:bodyPr spcFirstLastPara="1" wrap="square" lIns="121900" tIns="121900" rIns="121900" bIns="121900" anchor="ctr" anchorCtr="0">
            <a:normAutofit/>
          </a:bodyPr>
          <a:lstStyle/>
          <a:p>
            <a:pPr defTabSz="1219170"/>
            <a:fld id="{00000000-1234-1234-1234-123412341234}" type="slidenum">
              <a:rPr lang="en-GB" kern="0">
                <a:solidFill>
                  <a:srgbClr val="440099"/>
                </a:solidFill>
              </a:rPr>
              <a:pPr defTabSz="1219170"/>
              <a:t>47</a:t>
            </a:fld>
            <a:endParaRPr kern="0">
              <a:solidFill>
                <a:srgbClr val="440099"/>
              </a:solidFill>
            </a:endParaRPr>
          </a:p>
        </p:txBody>
      </p:sp>
      <p:pic>
        <p:nvPicPr>
          <p:cNvPr id="232" name="Google Shape;232;p8"/>
          <p:cNvPicPr preferRelativeResize="0"/>
          <p:nvPr/>
        </p:nvPicPr>
        <p:blipFill rotWithShape="1">
          <a:blip r:embed="rId3">
            <a:alphaModFix/>
          </a:blip>
          <a:srcRect/>
          <a:stretch/>
        </p:blipFill>
        <p:spPr>
          <a:xfrm>
            <a:off x="2191777" y="2129068"/>
            <a:ext cx="2481823" cy="3013897"/>
          </a:xfrm>
          <a:prstGeom prst="rect">
            <a:avLst/>
          </a:prstGeom>
          <a:noFill/>
          <a:ln>
            <a:noFill/>
          </a:ln>
        </p:spPr>
      </p:pic>
      <p:sp>
        <p:nvSpPr>
          <p:cNvPr id="233" name="Google Shape;233;p8"/>
          <p:cNvSpPr txBox="1"/>
          <p:nvPr/>
        </p:nvSpPr>
        <p:spPr>
          <a:xfrm>
            <a:off x="6991133" y="432633"/>
            <a:ext cx="4411200" cy="5776400"/>
          </a:xfrm>
          <a:prstGeom prst="rect">
            <a:avLst/>
          </a:prstGeom>
          <a:noFill/>
          <a:ln>
            <a:noFill/>
          </a:ln>
        </p:spPr>
        <p:txBody>
          <a:bodyPr spcFirstLastPara="1" wrap="square" lIns="121900" tIns="121900" rIns="121900" bIns="121900" anchor="t" anchorCtr="0">
            <a:noAutofit/>
          </a:bodyPr>
          <a:lstStyle/>
          <a:p>
            <a:pPr marL="135463" defTabSz="1219170">
              <a:buClr>
                <a:srgbClr val="131E29"/>
              </a:buClr>
              <a:buSzPts val="2000"/>
            </a:pPr>
            <a:r>
              <a:rPr lang="en-GB" sz="2667" b="1" kern="0" dirty="0">
                <a:solidFill>
                  <a:srgbClr val="131E29"/>
                </a:solidFill>
                <a:latin typeface="Arial"/>
                <a:cs typeface="Arial"/>
                <a:sym typeface="Arial"/>
              </a:rPr>
              <a:t>1. Apply!</a:t>
            </a:r>
            <a:endParaRPr sz="2667" b="1" kern="0" dirty="0">
              <a:solidFill>
                <a:srgbClr val="131E29"/>
              </a:solidFill>
              <a:latin typeface="Arial"/>
              <a:cs typeface="Arial"/>
              <a:sym typeface="Arial"/>
            </a:endParaRPr>
          </a:p>
          <a:p>
            <a:pPr marL="609585" defTabSz="1219170">
              <a:buClr>
                <a:srgbClr val="000000"/>
              </a:buClr>
            </a:pPr>
            <a:endParaRPr sz="2667" kern="0" dirty="0">
              <a:solidFill>
                <a:srgbClr val="131E29"/>
              </a:solidFill>
              <a:latin typeface="Arial"/>
              <a:cs typeface="Arial"/>
              <a:sym typeface="Arial"/>
            </a:endParaRPr>
          </a:p>
          <a:p>
            <a:pPr marL="135463" defTabSz="1219170">
              <a:buClr>
                <a:srgbClr val="131E29"/>
              </a:buClr>
              <a:buSzPts val="2000"/>
            </a:pPr>
            <a:r>
              <a:rPr lang="en-GB" sz="2667" b="1" kern="0" dirty="0">
                <a:solidFill>
                  <a:srgbClr val="131E29"/>
                </a:solidFill>
                <a:latin typeface="Arial"/>
                <a:cs typeface="Arial"/>
                <a:sym typeface="Arial"/>
              </a:rPr>
              <a:t>2. Keep positive</a:t>
            </a:r>
            <a:r>
              <a:rPr lang="en-GB" sz="2667" kern="0" dirty="0">
                <a:solidFill>
                  <a:srgbClr val="131E29"/>
                </a:solidFill>
                <a:latin typeface="Arial"/>
                <a:cs typeface="Arial"/>
                <a:sym typeface="Arial"/>
              </a:rPr>
              <a:t> (ignore the negative self-voice)</a:t>
            </a:r>
            <a:endParaRPr sz="2667" kern="0" dirty="0">
              <a:solidFill>
                <a:srgbClr val="131E29"/>
              </a:solidFill>
              <a:latin typeface="Arial"/>
              <a:cs typeface="Arial"/>
              <a:sym typeface="Arial"/>
            </a:endParaRPr>
          </a:p>
          <a:p>
            <a:pPr marL="609585" defTabSz="1219170">
              <a:buClr>
                <a:srgbClr val="000000"/>
              </a:buClr>
            </a:pPr>
            <a:endParaRPr sz="2667" kern="0" dirty="0">
              <a:solidFill>
                <a:srgbClr val="131E29"/>
              </a:solidFill>
              <a:latin typeface="Arial"/>
              <a:cs typeface="Arial"/>
              <a:sym typeface="Arial"/>
            </a:endParaRPr>
          </a:p>
          <a:p>
            <a:pPr marL="135463" defTabSz="1219170">
              <a:buClr>
                <a:srgbClr val="131E29"/>
              </a:buClr>
              <a:buSzPts val="2000"/>
            </a:pPr>
            <a:r>
              <a:rPr lang="en-GB" sz="2667" b="1" kern="0" dirty="0">
                <a:solidFill>
                  <a:srgbClr val="131E29"/>
                </a:solidFill>
                <a:latin typeface="Arial"/>
                <a:cs typeface="Arial"/>
                <a:sym typeface="Arial"/>
              </a:rPr>
              <a:t>3. There’s lots of support </a:t>
            </a:r>
            <a:r>
              <a:rPr lang="en-GB" sz="2667" kern="0" dirty="0">
                <a:solidFill>
                  <a:srgbClr val="131E29"/>
                </a:solidFill>
                <a:latin typeface="Arial"/>
                <a:cs typeface="Arial"/>
                <a:sym typeface="Arial"/>
              </a:rPr>
              <a:t>(Zoe &amp; the research hub teams are amazing)</a:t>
            </a:r>
            <a:endParaRPr sz="2667" kern="0" dirty="0">
              <a:solidFill>
                <a:srgbClr val="131E29"/>
              </a:solidFill>
              <a:latin typeface="Arial"/>
              <a:cs typeface="Arial"/>
              <a:sym typeface="Arial"/>
            </a:endParaRPr>
          </a:p>
          <a:p>
            <a:pPr marL="609585" defTabSz="1219170">
              <a:buClr>
                <a:srgbClr val="000000"/>
              </a:buClr>
            </a:pPr>
            <a:endParaRPr sz="2667" kern="0" dirty="0">
              <a:solidFill>
                <a:srgbClr val="131E29"/>
              </a:solidFill>
              <a:latin typeface="Arial"/>
              <a:cs typeface="Arial"/>
              <a:sym typeface="Arial"/>
            </a:endParaRPr>
          </a:p>
          <a:p>
            <a:pPr marL="135463" defTabSz="1219170">
              <a:buClr>
                <a:srgbClr val="131E29"/>
              </a:buClr>
              <a:buSzPts val="2000"/>
            </a:pPr>
            <a:r>
              <a:rPr lang="en-GB" sz="2667" b="1" kern="0" dirty="0">
                <a:solidFill>
                  <a:srgbClr val="131E29"/>
                </a:solidFill>
                <a:latin typeface="Arial"/>
                <a:cs typeface="Arial"/>
                <a:sym typeface="Arial"/>
              </a:rPr>
              <a:t>4. It feels GREAT to succeed </a:t>
            </a:r>
            <a:r>
              <a:rPr lang="en-GB" sz="2667" kern="0" dirty="0">
                <a:solidFill>
                  <a:srgbClr val="131E29"/>
                </a:solidFill>
                <a:latin typeface="Arial"/>
                <a:cs typeface="Arial"/>
                <a:sym typeface="Arial"/>
              </a:rPr>
              <a:t>(benefits to you and your career)</a:t>
            </a:r>
            <a:endParaRPr sz="2667" kern="0" dirty="0">
              <a:solidFill>
                <a:srgbClr val="131E29"/>
              </a:solidFill>
              <a:latin typeface="Arial"/>
              <a:cs typeface="Arial"/>
              <a:sym typeface="Arial"/>
            </a:endParaRPr>
          </a:p>
          <a:p>
            <a:pPr marL="609585" defTabSz="1219170">
              <a:buClr>
                <a:srgbClr val="000000"/>
              </a:buClr>
            </a:pPr>
            <a:endParaRPr sz="3200" kern="0" dirty="0">
              <a:solidFill>
                <a:srgbClr val="131E29"/>
              </a:solidFill>
              <a:latin typeface="Arial"/>
              <a:cs typeface="Arial"/>
              <a:sym typeface="Arial"/>
            </a:endParaRPr>
          </a:p>
          <a:p>
            <a:pPr defTabSz="1219170">
              <a:buClr>
                <a:srgbClr val="000000"/>
              </a:buClr>
            </a:pPr>
            <a:endParaRPr sz="3200" kern="0" dirty="0">
              <a:solidFill>
                <a:srgbClr val="131E29"/>
              </a:solidFill>
              <a:latin typeface="Arial"/>
              <a:cs typeface="Arial"/>
              <a:sym typeface="Arial"/>
            </a:endParaRPr>
          </a:p>
          <a:p>
            <a:pPr defTabSz="1219170">
              <a:buClr>
                <a:srgbClr val="000000"/>
              </a:buClr>
            </a:pPr>
            <a:endParaRPr sz="3200" kern="0" dirty="0">
              <a:solidFill>
                <a:srgbClr val="131E29"/>
              </a:solidFill>
              <a:latin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8"/>
          <p:cNvSpPr txBox="1">
            <a:spLocks noGrp="1"/>
          </p:cNvSpPr>
          <p:nvPr>
            <p:ph type="title"/>
          </p:nvPr>
        </p:nvSpPr>
        <p:spPr>
          <a:xfrm>
            <a:off x="990600" y="1478380"/>
            <a:ext cx="6218867" cy="2852465"/>
          </a:xfrm>
          <a:prstGeom prst="rect">
            <a:avLst/>
          </a:prstGeom>
          <a:noFill/>
          <a:ln>
            <a:noFill/>
          </a:ln>
        </p:spPr>
        <p:txBody>
          <a:bodyPr spcFirstLastPara="1" wrap="square" lIns="121900" tIns="121900" rIns="121900" bIns="121900" anchor="t" anchorCtr="0">
            <a:noAutofit/>
          </a:bodyPr>
          <a:lstStyle/>
          <a:p>
            <a:r>
              <a:rPr lang="en-GB"/>
              <a:t>Thank you!</a:t>
            </a:r>
            <a:endParaRPr/>
          </a:p>
        </p:txBody>
      </p:sp>
      <p:sp>
        <p:nvSpPr>
          <p:cNvPr id="239" name="Google Shape;239;p28"/>
          <p:cNvSpPr txBox="1">
            <a:spLocks noGrp="1"/>
          </p:cNvSpPr>
          <p:nvPr>
            <p:ph type="body" idx="1"/>
          </p:nvPr>
        </p:nvSpPr>
        <p:spPr>
          <a:xfrm>
            <a:off x="990601" y="4169266"/>
            <a:ext cx="9886951" cy="1089377"/>
          </a:xfrm>
          <a:prstGeom prst="rect">
            <a:avLst/>
          </a:prstGeom>
          <a:noFill/>
          <a:ln>
            <a:noFill/>
          </a:ln>
        </p:spPr>
        <p:txBody>
          <a:bodyPr spcFirstLastPara="1" wrap="square" lIns="121900" tIns="121900" rIns="121900" bIns="121900" anchor="t" anchorCtr="0">
            <a:normAutofit fontScale="25000" lnSpcReduction="20000"/>
          </a:bodyPr>
          <a:lstStyle/>
          <a:p>
            <a:pPr marL="101597" indent="0"/>
            <a:r>
              <a:rPr lang="en-GB" u="sng">
                <a:solidFill>
                  <a:schemeClr val="hlink"/>
                </a:solidFill>
                <a:hlinkClick r:id="rId3"/>
              </a:rPr>
              <a:t>c.gardiner@sheffield.ac.uk</a:t>
            </a:r>
            <a:endParaRPr/>
          </a:p>
          <a:p>
            <a:pPr marL="101597" indent="0">
              <a:buSzPct val="133333"/>
            </a:pPr>
            <a:r>
              <a:rPr lang="en-GB" sz="9600"/>
              <a:t>Sarah.hargreaves@sheffield.ac.uk</a:t>
            </a:r>
            <a:endParaRPr/>
          </a:p>
          <a:p>
            <a:pPr marL="101597" indent="0">
              <a:buSzPct val="133333"/>
            </a:pPr>
            <a:endParaRPr sz="9600"/>
          </a:p>
          <a:p>
            <a:pPr marL="101597" indent="0">
              <a:buSzPct val="149999"/>
            </a:pPr>
            <a:r>
              <a:rPr lang="en-GB" sz="8533"/>
              <a:t>www.sheffield.ac.uk/murc/our-research/place-death-and-care-mesothelioma</a:t>
            </a:r>
            <a:endParaRPr sz="2133"/>
          </a:p>
        </p:txBody>
      </p:sp>
      <p:sp>
        <p:nvSpPr>
          <p:cNvPr id="240" name="Google Shape;240;p28"/>
          <p:cNvSpPr txBox="1">
            <a:spLocks noGrp="1"/>
          </p:cNvSpPr>
          <p:nvPr>
            <p:ph type="sldNum" idx="12"/>
          </p:nvPr>
        </p:nvSpPr>
        <p:spPr>
          <a:xfrm>
            <a:off x="11402501" y="6388800"/>
            <a:ext cx="625600" cy="524800"/>
          </a:xfrm>
          <a:prstGeom prst="rect">
            <a:avLst/>
          </a:prstGeom>
          <a:noFill/>
          <a:ln>
            <a:noFill/>
          </a:ln>
        </p:spPr>
        <p:txBody>
          <a:bodyPr spcFirstLastPara="1" wrap="square" lIns="121900" tIns="121900" rIns="121900" bIns="121900" anchor="ctr" anchorCtr="0">
            <a:normAutofit/>
          </a:bodyPr>
          <a:lstStyle/>
          <a:p>
            <a:pPr defTabSz="1219170"/>
            <a:fld id="{00000000-1234-1234-1234-123412341234}" type="slidenum">
              <a:rPr lang="en-GB" kern="0">
                <a:solidFill>
                  <a:srgbClr val="440099"/>
                </a:solidFill>
              </a:rPr>
              <a:pPr defTabSz="1219170"/>
              <a:t>48</a:t>
            </a:fld>
            <a:endParaRPr kern="0">
              <a:solidFill>
                <a:srgbClr val="440099"/>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E7614-6DA1-BDF4-CF0A-C0208067B8DA}"/>
              </a:ext>
            </a:extLst>
          </p:cNvPr>
          <p:cNvSpPr>
            <a:spLocks noGrp="1"/>
          </p:cNvSpPr>
          <p:nvPr>
            <p:ph idx="1"/>
          </p:nvPr>
        </p:nvSpPr>
        <p:spPr>
          <a:xfrm>
            <a:off x="461010" y="2618105"/>
            <a:ext cx="10515600" cy="1066165"/>
          </a:xfrm>
        </p:spPr>
        <p:txBody>
          <a:bodyPr>
            <a:normAutofit/>
          </a:bodyPr>
          <a:lstStyle/>
          <a:p>
            <a:pPr marL="0" indent="0" algn="ctr">
              <a:buNone/>
            </a:pPr>
            <a:r>
              <a:rPr lang="en-GB" sz="4000" dirty="0">
                <a:solidFill>
                  <a:srgbClr val="474B5B"/>
                </a:solidFill>
              </a:rPr>
              <a:t>Any questions?</a:t>
            </a:r>
          </a:p>
        </p:txBody>
      </p:sp>
      <p:sp>
        <p:nvSpPr>
          <p:cNvPr id="7" name="Title 1">
            <a:extLst>
              <a:ext uri="{FF2B5EF4-FFF2-40B4-BE49-F238E27FC236}">
                <a16:creationId xmlns:a16="http://schemas.microsoft.com/office/drawing/2014/main" id="{A1E6BE7E-76B5-3B71-9142-E9CC384495DE}"/>
              </a:ext>
            </a:extLst>
          </p:cNvPr>
          <p:cNvSpPr>
            <a:spLocks noGrp="1"/>
          </p:cNvSpPr>
          <p:nvPr>
            <p:ph type="title"/>
          </p:nvPr>
        </p:nvSpPr>
        <p:spPr>
          <a:xfrm>
            <a:off x="0" y="0"/>
            <a:ext cx="12192000" cy="720000"/>
          </a:xfrm>
          <a:solidFill>
            <a:srgbClr val="62677D"/>
          </a:solidFill>
          <a:ln>
            <a:solidFill>
              <a:srgbClr val="62677D"/>
            </a:solidFill>
          </a:ln>
        </p:spPr>
        <p:txBody>
          <a:bodyPr/>
          <a:lstStyle/>
          <a:p>
            <a:pPr marL="352425"/>
            <a:r>
              <a:rPr lang="en-GB" b="1" dirty="0">
                <a:ln>
                  <a:solidFill>
                    <a:schemeClr val="tx2"/>
                  </a:solidFill>
                </a:ln>
                <a:solidFill>
                  <a:srgbClr val="FFFFFF"/>
                </a:solidFill>
                <a:latin typeface="+mn-lt"/>
              </a:rPr>
              <a:t>Q&amp;A</a:t>
            </a:r>
          </a:p>
        </p:txBody>
      </p:sp>
    </p:spTree>
    <p:extLst>
      <p:ext uri="{BB962C8B-B14F-4D97-AF65-F5344CB8AC3E}">
        <p14:creationId xmlns:p14="http://schemas.microsoft.com/office/powerpoint/2010/main" val="3755153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6CCC-5C15-4B83-8135-529D33D2996C}"/>
              </a:ext>
            </a:extLst>
          </p:cNvPr>
          <p:cNvSpPr>
            <a:spLocks noGrp="1"/>
          </p:cNvSpPr>
          <p:nvPr>
            <p:ph type="ctrTitle"/>
          </p:nvPr>
        </p:nvSpPr>
        <p:spPr>
          <a:xfrm>
            <a:off x="823038" y="562592"/>
            <a:ext cx="9536772" cy="809418"/>
          </a:xfrm>
        </p:spPr>
        <p:txBody>
          <a:bodyPr>
            <a:normAutofit/>
          </a:bodyPr>
          <a:lstStyle/>
          <a:p>
            <a:pPr algn="l"/>
            <a:r>
              <a:rPr lang="en-GB" sz="4000"/>
              <a:t>Yorkshire cancer landscape</a:t>
            </a:r>
          </a:p>
        </p:txBody>
      </p:sp>
      <p:pic>
        <p:nvPicPr>
          <p:cNvPr id="6" name="Picture 5">
            <a:extLst>
              <a:ext uri="{FF2B5EF4-FFF2-40B4-BE49-F238E27FC236}">
                <a16:creationId xmlns:a16="http://schemas.microsoft.com/office/drawing/2014/main" id="{5775FAEC-D244-236F-4A0F-992496D02683}"/>
              </a:ext>
            </a:extLst>
          </p:cNvPr>
          <p:cNvPicPr>
            <a:picLocks noChangeAspect="1"/>
          </p:cNvPicPr>
          <p:nvPr/>
        </p:nvPicPr>
        <p:blipFill>
          <a:blip r:embed="rId3"/>
          <a:stretch>
            <a:fillRect/>
          </a:stretch>
        </p:blipFill>
        <p:spPr>
          <a:xfrm>
            <a:off x="599892" y="2080960"/>
            <a:ext cx="3367931" cy="4357521"/>
          </a:xfrm>
          <a:prstGeom prst="rect">
            <a:avLst/>
          </a:prstGeom>
        </p:spPr>
      </p:pic>
      <p:pic>
        <p:nvPicPr>
          <p:cNvPr id="4" name="Picture 3">
            <a:extLst>
              <a:ext uri="{FF2B5EF4-FFF2-40B4-BE49-F238E27FC236}">
                <a16:creationId xmlns:a16="http://schemas.microsoft.com/office/drawing/2014/main" id="{8CC79161-7D96-AAD5-683F-2484A573C023}"/>
              </a:ext>
            </a:extLst>
          </p:cNvPr>
          <p:cNvPicPr>
            <a:picLocks noChangeAspect="1"/>
          </p:cNvPicPr>
          <p:nvPr/>
        </p:nvPicPr>
        <p:blipFill rotWithShape="1">
          <a:blip r:embed="rId4"/>
          <a:srcRect t="31433"/>
          <a:stretch/>
        </p:blipFill>
        <p:spPr>
          <a:xfrm>
            <a:off x="3526357" y="2571076"/>
            <a:ext cx="1933575" cy="999251"/>
          </a:xfrm>
          <a:prstGeom prst="rect">
            <a:avLst/>
          </a:prstGeom>
        </p:spPr>
      </p:pic>
      <p:sp>
        <p:nvSpPr>
          <p:cNvPr id="10" name="TextBox 9">
            <a:extLst>
              <a:ext uri="{FF2B5EF4-FFF2-40B4-BE49-F238E27FC236}">
                <a16:creationId xmlns:a16="http://schemas.microsoft.com/office/drawing/2014/main" id="{DDF90881-D792-24F1-BA82-D43F36319110}"/>
              </a:ext>
            </a:extLst>
          </p:cNvPr>
          <p:cNvSpPr txBox="1"/>
          <p:nvPr/>
        </p:nvSpPr>
        <p:spPr>
          <a:xfrm>
            <a:off x="823038" y="1452399"/>
            <a:ext cx="7340215" cy="373885"/>
          </a:xfrm>
          <a:prstGeom prst="rect">
            <a:avLst/>
          </a:prstGeom>
          <a:noFill/>
        </p:spPr>
        <p:txBody>
          <a:bodyPr wrap="non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7DC5"/>
                </a:solidFill>
                <a:effectLst/>
                <a:uLnTx/>
                <a:uFillTx/>
                <a:latin typeface="Helvetica LT Pro" panose="020B0504020202020204" pitchFamily="34" charset="0"/>
                <a:ea typeface="Calibri" panose="020F0502020204030204" pitchFamily="34" charset="0"/>
                <a:cs typeface="Arial" panose="020B0604020202020204" pitchFamily="34" charset="0"/>
              </a:rPr>
              <a:t>Every 17 minutes, someone in Yorkshire is told they have cancer. </a:t>
            </a:r>
            <a:endParaRPr kumimoji="0" lang="en-GB" sz="1800" b="0" i="0" u="none" strike="noStrike" kern="1200" cap="none" spc="0" normalizeH="0" baseline="0" noProof="0">
              <a:ln>
                <a:noFill/>
              </a:ln>
              <a:solidFill>
                <a:srgbClr val="007DC5"/>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3E61A00-D2ED-3319-1056-F267E74A13B9}"/>
              </a:ext>
            </a:extLst>
          </p:cNvPr>
          <p:cNvSpPr txBox="1"/>
          <p:nvPr/>
        </p:nvSpPr>
        <p:spPr>
          <a:xfrm>
            <a:off x="8373364" y="2323297"/>
            <a:ext cx="1710725"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F4D7F"/>
                </a:solidFill>
                <a:effectLst/>
                <a:uLnTx/>
                <a:uFillTx/>
                <a:latin typeface="Helvetica"/>
                <a:ea typeface="+mn-ea"/>
                <a:cs typeface="+mn-cs"/>
              </a:rPr>
              <a:t>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F4D7F"/>
                </a:solidFill>
                <a:effectLst/>
                <a:uLnTx/>
                <a:uFillTx/>
                <a:latin typeface="Helvetica"/>
                <a:ea typeface="+mn-ea"/>
                <a:cs typeface="+mn-cs"/>
              </a:rPr>
              <a:t>of cancers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F4D7F"/>
                </a:solidFill>
                <a:effectLst/>
                <a:uLnTx/>
                <a:uFillTx/>
                <a:latin typeface="Helvetica"/>
                <a:ea typeface="+mn-ea"/>
                <a:cs typeface="+mn-cs"/>
              </a:rPr>
              <a:t>diagnosed late</a:t>
            </a:r>
          </a:p>
        </p:txBody>
      </p:sp>
      <p:sp>
        <p:nvSpPr>
          <p:cNvPr id="16" name="TextBox 15">
            <a:extLst>
              <a:ext uri="{FF2B5EF4-FFF2-40B4-BE49-F238E27FC236}">
                <a16:creationId xmlns:a16="http://schemas.microsoft.com/office/drawing/2014/main" id="{722FD8AA-8C01-84D0-124F-7FF539AFF770}"/>
              </a:ext>
            </a:extLst>
          </p:cNvPr>
          <p:cNvSpPr txBox="1"/>
          <p:nvPr/>
        </p:nvSpPr>
        <p:spPr>
          <a:xfrm>
            <a:off x="5939566" y="2323296"/>
            <a:ext cx="218521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58220"/>
                </a:solidFill>
                <a:effectLst/>
                <a:uLnTx/>
                <a:uFillTx/>
                <a:latin typeface="Helvetica"/>
                <a:ea typeface="+mn-ea"/>
                <a:cs typeface="+mn-cs"/>
              </a:rPr>
              <a:t>31,600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58220"/>
                </a:solidFill>
                <a:effectLst/>
                <a:uLnTx/>
                <a:uFillTx/>
                <a:latin typeface="Helvetica"/>
                <a:ea typeface="+mn-ea"/>
                <a:cs typeface="+mn-cs"/>
              </a:rPr>
              <a:t>cancers diagnosed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58220"/>
                </a:solidFill>
                <a:effectLst/>
                <a:uLnTx/>
                <a:uFillTx/>
                <a:latin typeface="Helvetica"/>
                <a:ea typeface="+mn-ea"/>
                <a:cs typeface="+mn-cs"/>
              </a:rPr>
              <a:t>each year</a:t>
            </a:r>
          </a:p>
        </p:txBody>
      </p:sp>
      <p:sp>
        <p:nvSpPr>
          <p:cNvPr id="17" name="TextBox 16">
            <a:extLst>
              <a:ext uri="{FF2B5EF4-FFF2-40B4-BE49-F238E27FC236}">
                <a16:creationId xmlns:a16="http://schemas.microsoft.com/office/drawing/2014/main" id="{26DA71F5-3170-24AA-6CB6-D18CB62CFE95}"/>
              </a:ext>
            </a:extLst>
          </p:cNvPr>
          <p:cNvSpPr txBox="1"/>
          <p:nvPr/>
        </p:nvSpPr>
        <p:spPr>
          <a:xfrm>
            <a:off x="8097652" y="3714188"/>
            <a:ext cx="2262158"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AAD3"/>
                </a:solidFill>
                <a:effectLst/>
                <a:uLnTx/>
                <a:uFillTx/>
                <a:latin typeface="Helvetica"/>
                <a:ea typeface="+mn-ea"/>
                <a:cs typeface="+mn-cs"/>
              </a:rPr>
              <a:t>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AAD3"/>
                </a:solidFill>
                <a:effectLst/>
                <a:uLnTx/>
                <a:uFillTx/>
                <a:latin typeface="Helvetica"/>
                <a:ea typeface="+mn-ea"/>
                <a:cs typeface="+mn-cs"/>
              </a:rPr>
              <a:t>of people don’t take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AAD3"/>
                </a:solidFill>
                <a:effectLst/>
                <a:uLnTx/>
                <a:uFillTx/>
                <a:latin typeface="Helvetica"/>
                <a:ea typeface="+mn-ea"/>
                <a:cs typeface="+mn-cs"/>
              </a:rPr>
              <a:t>part in screening</a:t>
            </a:r>
          </a:p>
        </p:txBody>
      </p:sp>
      <p:sp>
        <p:nvSpPr>
          <p:cNvPr id="18" name="TextBox 17">
            <a:extLst>
              <a:ext uri="{FF2B5EF4-FFF2-40B4-BE49-F238E27FC236}">
                <a16:creationId xmlns:a16="http://schemas.microsoft.com/office/drawing/2014/main" id="{939E606D-A828-0638-FE5E-F476700D6E90}"/>
              </a:ext>
            </a:extLst>
          </p:cNvPr>
          <p:cNvSpPr txBox="1"/>
          <p:nvPr/>
        </p:nvSpPr>
        <p:spPr>
          <a:xfrm>
            <a:off x="5976785" y="3831388"/>
            <a:ext cx="1954381"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70AD47"/>
                </a:solidFill>
                <a:effectLst/>
                <a:uLnTx/>
                <a:uFillTx/>
                <a:latin typeface="Helvetica"/>
                <a:ea typeface="+mn-ea"/>
                <a:cs typeface="+mn-cs"/>
              </a:rPr>
              <a:t>13,200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AD47"/>
                </a:solidFill>
                <a:effectLst/>
                <a:uLnTx/>
                <a:uFillTx/>
                <a:latin typeface="Helvetica"/>
                <a:ea typeface="+mn-ea"/>
                <a:cs typeface="+mn-cs"/>
              </a:rPr>
              <a:t>people die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AD47"/>
                </a:solidFill>
                <a:effectLst/>
                <a:uLnTx/>
                <a:uFillTx/>
                <a:latin typeface="Helvetica"/>
                <a:ea typeface="+mn-ea"/>
                <a:cs typeface="+mn-cs"/>
              </a:rPr>
              <a:t>cancer each year</a:t>
            </a:r>
          </a:p>
        </p:txBody>
      </p:sp>
      <p:sp>
        <p:nvSpPr>
          <p:cNvPr id="21" name="TextBox 20">
            <a:extLst>
              <a:ext uri="{FF2B5EF4-FFF2-40B4-BE49-F238E27FC236}">
                <a16:creationId xmlns:a16="http://schemas.microsoft.com/office/drawing/2014/main" id="{B0888E05-45E3-F889-B7D6-B4AB2DE628D9}"/>
              </a:ext>
            </a:extLst>
          </p:cNvPr>
          <p:cNvSpPr txBox="1"/>
          <p:nvPr/>
        </p:nvSpPr>
        <p:spPr>
          <a:xfrm>
            <a:off x="10332673" y="2303702"/>
            <a:ext cx="11745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7DC5"/>
                </a:solidFill>
                <a:effectLst/>
                <a:uLnTx/>
                <a:uFillTx/>
                <a:latin typeface="Helvetica"/>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7DC5"/>
                </a:solidFill>
                <a:effectLst/>
                <a:uLnTx/>
                <a:uFillTx/>
                <a:latin typeface="Helvetica"/>
                <a:ea typeface="+mn-ea"/>
                <a:cs typeface="+mn-cs"/>
              </a:rPr>
              <a:t>of people</a:t>
            </a:r>
            <a:br>
              <a:rPr kumimoji="0" lang="en-GB" sz="1800" b="0" i="0" u="none" strike="noStrike" kern="1200" cap="none" spc="0" normalizeH="0" baseline="0" noProof="0">
                <a:ln>
                  <a:noFill/>
                </a:ln>
                <a:solidFill>
                  <a:srgbClr val="007DC5"/>
                </a:solidFill>
                <a:effectLst/>
                <a:uLnTx/>
                <a:uFillTx/>
                <a:latin typeface="Helvetica"/>
                <a:ea typeface="+mn-ea"/>
                <a:cs typeface="+mn-cs"/>
              </a:rPr>
            </a:br>
            <a:r>
              <a:rPr kumimoji="0" lang="en-GB" sz="1800" b="0" i="0" u="none" strike="noStrike" kern="1200" cap="none" spc="0" normalizeH="0" baseline="0" noProof="0">
                <a:ln>
                  <a:noFill/>
                </a:ln>
                <a:solidFill>
                  <a:srgbClr val="007DC5"/>
                </a:solidFill>
                <a:effectLst/>
                <a:uLnTx/>
                <a:uFillTx/>
                <a:latin typeface="Helvetica"/>
                <a:ea typeface="+mn-ea"/>
                <a:cs typeface="+mn-cs"/>
              </a:rPr>
              <a:t> smoke</a:t>
            </a:r>
          </a:p>
        </p:txBody>
      </p:sp>
    </p:spTree>
    <p:extLst>
      <p:ext uri="{BB962C8B-B14F-4D97-AF65-F5344CB8AC3E}">
        <p14:creationId xmlns:p14="http://schemas.microsoft.com/office/powerpoint/2010/main" val="1097476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5D50-5898-2D11-F2B4-8AC4A54F20A4}"/>
              </a:ext>
            </a:extLst>
          </p:cNvPr>
          <p:cNvSpPr>
            <a:spLocks noGrp="1"/>
          </p:cNvSpPr>
          <p:nvPr>
            <p:ph type="title"/>
          </p:nvPr>
        </p:nvSpPr>
        <p:spPr>
          <a:xfrm>
            <a:off x="0" y="5192"/>
            <a:ext cx="12192000" cy="720000"/>
          </a:xfrm>
          <a:solidFill>
            <a:srgbClr val="62677D"/>
          </a:solidFill>
          <a:ln>
            <a:solidFill>
              <a:srgbClr val="62677D"/>
            </a:solidFill>
          </a:ln>
        </p:spPr>
        <p:txBody>
          <a:bodyPr/>
          <a:lstStyle/>
          <a:p>
            <a:pPr marL="352425"/>
            <a:r>
              <a:rPr lang="en-GB" b="1">
                <a:ln>
                  <a:solidFill>
                    <a:schemeClr val="tx2"/>
                  </a:solidFill>
                </a:ln>
                <a:solidFill>
                  <a:srgbClr val="FFFFFF"/>
                </a:solidFill>
                <a:latin typeface="+mn-lt"/>
              </a:rPr>
              <a:t>Lunch</a:t>
            </a:r>
            <a:endParaRPr lang="en-GB" b="1" dirty="0">
              <a:ln>
                <a:solidFill>
                  <a:schemeClr val="tx2"/>
                </a:solidFill>
              </a:ln>
              <a:solidFill>
                <a:srgbClr val="FFFFFF"/>
              </a:solidFill>
              <a:latin typeface="+mn-lt"/>
            </a:endParaRPr>
          </a:p>
        </p:txBody>
      </p:sp>
      <p:sp>
        <p:nvSpPr>
          <p:cNvPr id="3" name="Content Placeholder 2">
            <a:extLst>
              <a:ext uri="{FF2B5EF4-FFF2-40B4-BE49-F238E27FC236}">
                <a16:creationId xmlns:a16="http://schemas.microsoft.com/office/drawing/2014/main" id="{6B31CD9D-E999-1F90-B057-F3716727E10B}"/>
              </a:ext>
            </a:extLst>
          </p:cNvPr>
          <p:cNvSpPr>
            <a:spLocks noGrp="1"/>
          </p:cNvSpPr>
          <p:nvPr>
            <p:ph idx="1"/>
          </p:nvPr>
        </p:nvSpPr>
        <p:spPr>
          <a:xfrm>
            <a:off x="838200" y="1119569"/>
            <a:ext cx="10515600" cy="4351338"/>
          </a:xfrm>
        </p:spPr>
        <p:txBody>
          <a:bodyPr>
            <a:normAutofit/>
          </a:bodyPr>
          <a:lstStyle/>
          <a:p>
            <a:r>
              <a:rPr lang="en-GB" dirty="0">
                <a:solidFill>
                  <a:srgbClr val="474B5B"/>
                </a:solidFill>
              </a:rPr>
              <a:t>Pre-booked 1:1 Meetings will be held in:</a:t>
            </a:r>
          </a:p>
          <a:p>
            <a:pPr marL="0" indent="0">
              <a:buNone/>
            </a:pPr>
            <a:r>
              <a:rPr lang="en-GB" dirty="0">
                <a:solidFill>
                  <a:srgbClr val="474B5B"/>
                </a:solidFill>
              </a:rPr>
              <a:t> </a:t>
            </a:r>
          </a:p>
          <a:p>
            <a:pPr marL="0" indent="0">
              <a:buNone/>
            </a:pPr>
            <a:r>
              <a:rPr lang="en-GB" b="1" i="0" u="none" strike="noStrike" dirty="0">
                <a:solidFill>
                  <a:srgbClr val="474B5B"/>
                </a:solidFill>
                <a:effectLst/>
                <a:latin typeface="Calibri" panose="020F0502020204030204" pitchFamily="34" charset="0"/>
              </a:rPr>
              <a:t>More Life To Live Proposals:</a:t>
            </a:r>
            <a:r>
              <a:rPr lang="en-GB" b="0" i="0" u="none" strike="noStrike" dirty="0">
                <a:solidFill>
                  <a:srgbClr val="474B5B"/>
                </a:solidFill>
                <a:effectLst/>
                <a:latin typeface="Calibri" panose="020F0502020204030204" pitchFamily="34" charset="0"/>
              </a:rPr>
              <a:t> </a:t>
            </a:r>
            <a:r>
              <a:rPr lang="en-GB" dirty="0" err="1">
                <a:solidFill>
                  <a:srgbClr val="474B5B"/>
                </a:solidFill>
              </a:rPr>
              <a:t>Elmfield</a:t>
            </a:r>
            <a:r>
              <a:rPr lang="en-GB" dirty="0">
                <a:solidFill>
                  <a:srgbClr val="474B5B"/>
                </a:solidFill>
              </a:rPr>
              <a:t> Building</a:t>
            </a:r>
            <a:r>
              <a:rPr lang="en-GB" b="0" i="0" u="none" strike="noStrike" dirty="0">
                <a:solidFill>
                  <a:srgbClr val="474B5B"/>
                </a:solidFill>
                <a:effectLst/>
                <a:latin typeface="Calibri" panose="020F0502020204030204" pitchFamily="34" charset="0"/>
              </a:rPr>
              <a:t>, Classroom 2</a:t>
            </a:r>
          </a:p>
          <a:p>
            <a:pPr marL="0" indent="0">
              <a:buNone/>
            </a:pPr>
            <a:r>
              <a:rPr lang="en-GB" b="1" i="0" u="none" strike="noStrike" dirty="0">
                <a:solidFill>
                  <a:srgbClr val="474B5B"/>
                </a:solidFill>
                <a:effectLst/>
                <a:latin typeface="Calibri" panose="020F0502020204030204" pitchFamily="34" charset="0"/>
              </a:rPr>
              <a:t>Sheffield Pioneers:</a:t>
            </a:r>
            <a:r>
              <a:rPr lang="en-GB" b="0" i="0" u="none" strike="noStrike" dirty="0">
                <a:solidFill>
                  <a:srgbClr val="474B5B"/>
                </a:solidFill>
                <a:effectLst/>
                <a:latin typeface="Calibri" panose="020F0502020204030204" pitchFamily="34" charset="0"/>
              </a:rPr>
              <a:t> </a:t>
            </a:r>
            <a:r>
              <a:rPr lang="en-GB" dirty="0" err="1">
                <a:solidFill>
                  <a:srgbClr val="474B5B"/>
                </a:solidFill>
              </a:rPr>
              <a:t>Elmfield</a:t>
            </a:r>
            <a:r>
              <a:rPr lang="en-GB" dirty="0">
                <a:solidFill>
                  <a:srgbClr val="474B5B"/>
                </a:solidFill>
              </a:rPr>
              <a:t> Building</a:t>
            </a:r>
            <a:r>
              <a:rPr lang="en-GB" dirty="0">
                <a:solidFill>
                  <a:srgbClr val="474B5B"/>
                </a:solidFill>
                <a:latin typeface="Calibri" panose="020F0502020204030204" pitchFamily="34" charset="0"/>
              </a:rPr>
              <a:t>, Classroom 4</a:t>
            </a:r>
          </a:p>
          <a:p>
            <a:pPr marL="0" indent="0" algn="ctr">
              <a:buNone/>
            </a:pPr>
            <a:endParaRPr lang="en-GB" dirty="0">
              <a:solidFill>
                <a:srgbClr val="FF0000"/>
              </a:solidFill>
            </a:endParaRPr>
          </a:p>
        </p:txBody>
      </p:sp>
      <p:pic>
        <p:nvPicPr>
          <p:cNvPr id="5" name="Picture 4">
            <a:extLst>
              <a:ext uri="{FF2B5EF4-FFF2-40B4-BE49-F238E27FC236}">
                <a16:creationId xmlns:a16="http://schemas.microsoft.com/office/drawing/2014/main" id="{D8D978FC-6B7E-0753-4A92-D1680C0CAD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34991" y="3429000"/>
            <a:ext cx="3041129" cy="3198961"/>
          </a:xfrm>
          <a:prstGeom prst="rect">
            <a:avLst/>
          </a:prstGeom>
        </p:spPr>
      </p:pic>
    </p:spTree>
    <p:extLst>
      <p:ext uri="{BB962C8B-B14F-4D97-AF65-F5344CB8AC3E}">
        <p14:creationId xmlns:p14="http://schemas.microsoft.com/office/powerpoint/2010/main" val="2803484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0D6A-3473-4C74-F3C5-F3C7365E489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1183D00-829D-A108-0EEC-EB1A7821EFA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7182FFB-F53D-71D7-1939-04CD89E4B598}"/>
              </a:ext>
            </a:extLst>
          </p:cNvPr>
          <p:cNvPicPr>
            <a:picLocks noChangeAspect="1"/>
          </p:cNvPicPr>
          <p:nvPr/>
        </p:nvPicPr>
        <p:blipFill>
          <a:blip r:embed="rId2"/>
          <a:srcRect b="4034"/>
          <a:stretch>
            <a:fillRect/>
          </a:stretch>
        </p:blipFill>
        <p:spPr>
          <a:xfrm>
            <a:off x="0" y="0"/>
            <a:ext cx="12577997" cy="7083631"/>
          </a:xfrm>
          <a:prstGeom prst="rect">
            <a:avLst/>
          </a:prstGeom>
        </p:spPr>
      </p:pic>
    </p:spTree>
    <p:extLst>
      <p:ext uri="{BB962C8B-B14F-4D97-AF65-F5344CB8AC3E}">
        <p14:creationId xmlns:p14="http://schemas.microsoft.com/office/powerpoint/2010/main" val="729710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CA1E-32FB-2024-45BB-4099D1647A73}"/>
              </a:ext>
            </a:extLst>
          </p:cNvPr>
          <p:cNvSpPr>
            <a:spLocks noGrp="1"/>
          </p:cNvSpPr>
          <p:nvPr>
            <p:ph type="title"/>
          </p:nvPr>
        </p:nvSpPr>
        <p:spPr>
          <a:xfrm>
            <a:off x="159249" y="0"/>
            <a:ext cx="10515600" cy="1325563"/>
          </a:xfrm>
        </p:spPr>
        <p:txBody>
          <a:bodyPr/>
          <a:lstStyle/>
          <a:p>
            <a:r>
              <a:rPr lang="en-GB">
                <a:latin typeface="Termtem" panose="00000500000000000000" pitchFamily="50" charset="-34"/>
                <a:cs typeface="Termtem" panose="00000500000000000000" pitchFamily="50" charset="-34"/>
              </a:rPr>
              <a:t>Re-articulated strategy</a:t>
            </a:r>
          </a:p>
        </p:txBody>
      </p:sp>
      <p:pic>
        <p:nvPicPr>
          <p:cNvPr id="3" name="Picture 2">
            <a:extLst>
              <a:ext uri="{FF2B5EF4-FFF2-40B4-BE49-F238E27FC236}">
                <a16:creationId xmlns:a16="http://schemas.microsoft.com/office/drawing/2014/main" id="{FA5F77F6-2E2E-9259-DE92-6ED2B055603F}"/>
              </a:ext>
            </a:extLst>
          </p:cNvPr>
          <p:cNvPicPr>
            <a:picLocks noChangeAspect="1"/>
          </p:cNvPicPr>
          <p:nvPr/>
        </p:nvPicPr>
        <p:blipFill>
          <a:blip r:embed="rId2"/>
          <a:srcRect t="4675"/>
          <a:stretch>
            <a:fillRect/>
          </a:stretch>
        </p:blipFill>
        <p:spPr>
          <a:xfrm>
            <a:off x="0" y="0"/>
            <a:ext cx="12418828" cy="7019936"/>
          </a:xfrm>
          <a:prstGeom prst="rect">
            <a:avLst/>
          </a:prstGeom>
        </p:spPr>
      </p:pic>
    </p:spTree>
    <p:extLst>
      <p:ext uri="{BB962C8B-B14F-4D97-AF65-F5344CB8AC3E}">
        <p14:creationId xmlns:p14="http://schemas.microsoft.com/office/powerpoint/2010/main" val="1118861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F4799-2500-94A7-DBBA-EB57D6948C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E5797E5-EE1D-B8C6-356F-6B7459C18B21}"/>
              </a:ext>
            </a:extLst>
          </p:cNvPr>
          <p:cNvPicPr>
            <a:picLocks noChangeAspect="1"/>
          </p:cNvPicPr>
          <p:nvPr/>
        </p:nvPicPr>
        <p:blipFill>
          <a:blip r:embed="rId2"/>
          <a:srcRect l="1598"/>
          <a:stretch>
            <a:fillRect/>
          </a:stretch>
        </p:blipFill>
        <p:spPr>
          <a:xfrm>
            <a:off x="-1" y="0"/>
            <a:ext cx="9138445" cy="6857999"/>
          </a:xfrm>
          <a:prstGeom prst="rect">
            <a:avLst/>
          </a:prstGeom>
        </p:spPr>
      </p:pic>
    </p:spTree>
    <p:extLst>
      <p:ext uri="{BB962C8B-B14F-4D97-AF65-F5344CB8AC3E}">
        <p14:creationId xmlns:p14="http://schemas.microsoft.com/office/powerpoint/2010/main" val="290487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CE9F7-645E-0C8C-F183-C3B73A876F7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C16D55-1669-7A6C-3AD1-A8B57AEB9EEC}"/>
              </a:ext>
            </a:extLst>
          </p:cNvPr>
          <p:cNvPicPr>
            <a:picLocks noChangeAspect="1"/>
          </p:cNvPicPr>
          <p:nvPr/>
        </p:nvPicPr>
        <p:blipFill>
          <a:blip r:embed="rId2"/>
          <a:srcRect r="768"/>
          <a:stretch>
            <a:fillRect/>
          </a:stretch>
        </p:blipFill>
        <p:spPr>
          <a:xfrm>
            <a:off x="0" y="0"/>
            <a:ext cx="9144001" cy="6858000"/>
          </a:xfrm>
          <a:prstGeom prst="rect">
            <a:avLst/>
          </a:prstGeom>
        </p:spPr>
      </p:pic>
    </p:spTree>
    <p:extLst>
      <p:ext uri="{BB962C8B-B14F-4D97-AF65-F5344CB8AC3E}">
        <p14:creationId xmlns:p14="http://schemas.microsoft.com/office/powerpoint/2010/main" val="97563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itle Slide">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ividers">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Body White 1">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Body White 1">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Body White 2">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Body White 1">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Body White 3">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rkshireCancerResearch-Template" id="{DBB79958-DE43-8244-A67E-7A3766111085}" vid="{F4F1766A-F3C0-4C43-B612-0FBA7AD59C9C}"/>
    </a:ext>
  </a:extLst>
</a:theme>
</file>

<file path=ppt/theme/theme17.xml><?xml version="1.0" encoding="utf-8"?>
<a:theme xmlns:a="http://schemas.openxmlformats.org/drawingml/2006/main" name="2_Body White 2">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rkshireCancerResearch-Template" id="{DBB79958-DE43-8244-A67E-7A3766111085}" vid="{E8C07BEA-2936-B840-B830-048147662CA4}"/>
    </a:ext>
  </a:extLst>
</a:theme>
</file>

<file path=ppt/theme/theme18.xml><?xml version="1.0" encoding="utf-8"?>
<a:theme xmlns:a="http://schemas.openxmlformats.org/drawingml/2006/main" name="2_Body White 3">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End">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dy White 1">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Body White 2">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imple Light">
  <a:themeElements>
    <a:clrScheme name="University colours">
      <a:dk1>
        <a:srgbClr val="FFFFFF"/>
      </a:dk1>
      <a:lt1>
        <a:srgbClr val="E7E9EA"/>
      </a:lt1>
      <a:dk2>
        <a:srgbClr val="131E29"/>
      </a:dk2>
      <a:lt2>
        <a:srgbClr val="440099"/>
      </a:lt2>
      <a:accent1>
        <a:srgbClr val="9ADBE8"/>
      </a:accent1>
      <a:accent2>
        <a:srgbClr val="A1DED2"/>
      </a:accent2>
      <a:accent3>
        <a:srgbClr val="3BD4AE"/>
      </a:accent3>
      <a:accent4>
        <a:srgbClr val="FF9664"/>
      </a:accent4>
      <a:accent5>
        <a:srgbClr val="E1F4F8"/>
      </a:accent5>
      <a:accent6>
        <a:srgbClr val="DAA8E2"/>
      </a:accent6>
      <a:hlink>
        <a:srgbClr val="E1F4F8"/>
      </a:hlink>
      <a:folHlink>
        <a:srgbClr val="005A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White 2">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ody White 3">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ody White 1">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ody White 2">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itle Slide">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End">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ody White 2">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B66B0D8E912F45BCD557E391BE6366" ma:contentTypeVersion="17" ma:contentTypeDescription="Create a new document." ma:contentTypeScope="" ma:versionID="33c4cfb38de1fcd8feeadc31a0e2e512">
  <xsd:schema xmlns:xsd="http://www.w3.org/2001/XMLSchema" xmlns:xs="http://www.w3.org/2001/XMLSchema" xmlns:p="http://schemas.microsoft.com/office/2006/metadata/properties" xmlns:ns2="0865cd28-1abf-4d32-b00c-697475570925" xmlns:ns3="0679994b-fd14-490f-b029-f344cf1aec31" targetNamespace="http://schemas.microsoft.com/office/2006/metadata/properties" ma:root="true" ma:fieldsID="178ce4efd1ec794a3cadc239280dd528" ns2:_="" ns3:_="">
    <xsd:import namespace="0865cd28-1abf-4d32-b00c-697475570925"/>
    <xsd:import namespace="0679994b-fd14-490f-b029-f344cf1aec3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65cd28-1abf-4d32-b00c-6974755709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1b9999-6933-47f6-ba9b-40d96320fb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79994b-fd14-490f-b029-f344cf1aec3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ed5bfb7-722c-432d-9eab-3b6bb93c252c}" ma:internalName="TaxCatchAll" ma:showField="CatchAllData" ma:web="0679994b-fd14-490f-b029-f344cf1aec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865cd28-1abf-4d32-b00c-697475570925">
      <Terms xmlns="http://schemas.microsoft.com/office/infopath/2007/PartnerControls"/>
    </lcf76f155ced4ddcb4097134ff3c332f>
    <TaxCatchAll xmlns="0679994b-fd14-490f-b029-f344cf1aec31" xsi:nil="true"/>
  </documentManagement>
</p:properties>
</file>

<file path=customXml/itemProps1.xml><?xml version="1.0" encoding="utf-8"?>
<ds:datastoreItem xmlns:ds="http://schemas.openxmlformats.org/officeDocument/2006/customXml" ds:itemID="{106B782F-E818-4060-8E55-65D8DF210AF4}">
  <ds:schemaRefs>
    <ds:schemaRef ds:uri="http://schemas.microsoft.com/sharepoint/v3/contenttype/forms"/>
  </ds:schemaRefs>
</ds:datastoreItem>
</file>

<file path=customXml/itemProps2.xml><?xml version="1.0" encoding="utf-8"?>
<ds:datastoreItem xmlns:ds="http://schemas.openxmlformats.org/officeDocument/2006/customXml" ds:itemID="{C237A907-327B-4EB5-A4F5-C7EBFC71E0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65cd28-1abf-4d32-b00c-697475570925"/>
    <ds:schemaRef ds:uri="0679994b-fd14-490f-b029-f344cf1aec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02835A-252C-49A6-B5E6-D000C13EE4AF}">
  <ds:schemaRefs>
    <ds:schemaRef ds:uri="http://purl.org/dc/dcmitype/"/>
    <ds:schemaRef ds:uri="http://schemas.openxmlformats.org/package/2006/metadata/core-properties"/>
    <ds:schemaRef ds:uri="http://schemas.microsoft.com/office/2006/metadata/properties"/>
    <ds:schemaRef ds:uri="0679994b-fd14-490f-b029-f344cf1aec31"/>
    <ds:schemaRef ds:uri="http://schemas.microsoft.com/office/infopath/2007/PartnerControls"/>
    <ds:schemaRef ds:uri="http://purl.org/dc/elements/1.1/"/>
    <ds:schemaRef ds:uri="http://www.w3.org/XML/1998/namespace"/>
    <ds:schemaRef ds:uri="http://schemas.microsoft.com/office/2006/documentManagement/types"/>
    <ds:schemaRef ds:uri="0865cd28-1abf-4d32-b00c-697475570925"/>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16161</TotalTime>
  <Words>3691</Words>
  <Application>Microsoft Office PowerPoint</Application>
  <PresentationFormat>Widescreen</PresentationFormat>
  <Paragraphs>572</Paragraphs>
  <Slides>50</Slides>
  <Notes>41</Notes>
  <HiddenSlides>1</HiddenSlides>
  <MMClips>0</MMClips>
  <ScaleCrop>false</ScaleCrop>
  <HeadingPairs>
    <vt:vector size="6" baseType="variant">
      <vt:variant>
        <vt:lpstr>Fonts Used</vt:lpstr>
      </vt:variant>
      <vt:variant>
        <vt:i4>11</vt:i4>
      </vt:variant>
      <vt:variant>
        <vt:lpstr>Theme</vt:lpstr>
      </vt:variant>
      <vt:variant>
        <vt:i4>21</vt:i4>
      </vt:variant>
      <vt:variant>
        <vt:lpstr>Slide Titles</vt:lpstr>
      </vt:variant>
      <vt:variant>
        <vt:i4>50</vt:i4>
      </vt:variant>
    </vt:vector>
  </HeadingPairs>
  <TitlesOfParts>
    <vt:vector size="82" baseType="lpstr">
      <vt:lpstr>Helvetica LT Pro</vt:lpstr>
      <vt:lpstr>Noto Sans Symbols</vt:lpstr>
      <vt:lpstr>Termtem</vt:lpstr>
      <vt:lpstr>Aptos</vt:lpstr>
      <vt:lpstr>Arial</vt:lpstr>
      <vt:lpstr>Calibri</vt:lpstr>
      <vt:lpstr>Calibri Light</vt:lpstr>
      <vt:lpstr>Helvetica</vt:lpstr>
      <vt:lpstr>Open Sans</vt:lpstr>
      <vt:lpstr>Symbol</vt:lpstr>
      <vt:lpstr>Wingdings</vt:lpstr>
      <vt:lpstr>Office Theme</vt:lpstr>
      <vt:lpstr>Body White 1</vt:lpstr>
      <vt:lpstr>Body White 2</vt:lpstr>
      <vt:lpstr>Body White 3</vt:lpstr>
      <vt:lpstr>Body White 1</vt:lpstr>
      <vt:lpstr>Body White 2</vt:lpstr>
      <vt:lpstr>Title Slide</vt:lpstr>
      <vt:lpstr>End</vt:lpstr>
      <vt:lpstr>Body White 2</vt:lpstr>
      <vt:lpstr>1_Title Slide</vt:lpstr>
      <vt:lpstr>Dividers</vt:lpstr>
      <vt:lpstr>1_Body White 1</vt:lpstr>
      <vt:lpstr>2_Body White 1</vt:lpstr>
      <vt:lpstr>1_Body White 2</vt:lpstr>
      <vt:lpstr>3_Body White 1</vt:lpstr>
      <vt:lpstr>1_Body White 3</vt:lpstr>
      <vt:lpstr>2_Body White 2</vt:lpstr>
      <vt:lpstr>2_Body White 3</vt:lpstr>
      <vt:lpstr>1_End</vt:lpstr>
      <vt:lpstr>3_Body White 2</vt:lpstr>
      <vt:lpstr>Simple Light</vt:lpstr>
      <vt:lpstr>PowerPoint Presentation</vt:lpstr>
      <vt:lpstr>PowerPoint Presentation</vt:lpstr>
      <vt:lpstr>PowerPoint Presentation</vt:lpstr>
      <vt:lpstr>Our strategy</vt:lpstr>
      <vt:lpstr>Yorkshire cancer landscape</vt:lpstr>
      <vt:lpstr>PowerPoint Presentation</vt:lpstr>
      <vt:lpstr>Re-articulated strategy</vt:lpstr>
      <vt:lpstr>PowerPoint Presentation</vt:lpstr>
      <vt:lpstr>PowerPoint Presentation</vt:lpstr>
      <vt:lpstr>PowerPoint Presentation</vt:lpstr>
      <vt:lpstr>PowerPoint Presentation</vt:lpstr>
      <vt:lpstr>Life Years Gained </vt:lpstr>
      <vt:lpstr>PowerPoint Presentation</vt:lpstr>
      <vt:lpstr>Life years gained – an estimate so far… </vt:lpstr>
      <vt:lpstr>Award portfolio funded between 2015 and 31 March 2025</vt:lpstr>
      <vt:lpstr>2026 Funding Round</vt:lpstr>
      <vt:lpstr>2026 Funding Round</vt:lpstr>
      <vt:lpstr>2026 Funding Round</vt:lpstr>
      <vt:lpstr>2026 Funding Round</vt:lpstr>
      <vt:lpstr>2026 Funding Round</vt:lpstr>
      <vt:lpstr>2026 Funding Round</vt:lpstr>
      <vt:lpstr>2026 Funding Round timeline</vt:lpstr>
      <vt:lpstr>Assessment of applications SFM</vt:lpstr>
      <vt:lpstr>Assessment of applications RAM</vt:lpstr>
      <vt:lpstr>Further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learnings from the YCR Transitional Fellowship application process:  you should apply too! </vt:lpstr>
      <vt:lpstr>Keep going, keep submitting &amp; moving forward!</vt:lpstr>
      <vt:lpstr>What is mesothelioma?</vt:lpstr>
      <vt:lpstr>Background to the research</vt:lpstr>
      <vt:lpstr>Research aims</vt:lpstr>
      <vt:lpstr>Reviewer comments: initial review</vt:lpstr>
      <vt:lpstr>Reviewer comments: initial review</vt:lpstr>
      <vt:lpstr>Reviewer feedback: YCR </vt:lpstr>
      <vt:lpstr>Patient and Public Involvement</vt:lpstr>
      <vt:lpstr>Success!</vt:lpstr>
      <vt:lpstr>Thank you!</vt:lpstr>
      <vt:lpstr>Q&amp;A</vt:lpstr>
      <vt:lpstr>Lunch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Ferguson</dc:creator>
  <cp:lastModifiedBy>Zoe Lingard</cp:lastModifiedBy>
  <cp:revision>68</cp:revision>
  <cp:lastPrinted>2025-10-13T08:58:27Z</cp:lastPrinted>
  <dcterms:created xsi:type="dcterms:W3CDTF">2023-10-03T09:48:38Z</dcterms:created>
  <dcterms:modified xsi:type="dcterms:W3CDTF">2025-10-16T15:10:35Z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0x010100E2B66B0D8E912F45BCD557E391BE6366</vt:lpwstr>
  </property>
  <property fmtid="{D5CDD505-2E9C-101B-9397-08002B2CF9AE}" pid="3" name="MediaServiceImageTags">
    <vt:lpwstr/>
  </property>
</Properties>
</file>