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3"/>
  </p:notesMasterIdLst>
  <p:sldIdLst>
    <p:sldId id="256" r:id="rId2"/>
    <p:sldId id="257" r:id="rId3"/>
    <p:sldId id="258" r:id="rId4"/>
    <p:sldId id="262" r:id="rId5"/>
    <p:sldId id="259" r:id="rId6"/>
    <p:sldId id="260" r:id="rId7"/>
    <p:sldId id="261" r:id="rId8"/>
    <p:sldId id="267" r:id="rId9"/>
    <p:sldId id="263" r:id="rId10"/>
    <p:sldId id="264" r:id="rId11"/>
    <p:sldId id="265"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snapToObjects="1">
      <p:cViewPr varScale="1">
        <p:scale>
          <a:sx n="65" d="100"/>
          <a:sy n="65" d="100"/>
        </p:scale>
        <p:origin x="1320" y="4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E516B78-021E-4BE8-A0DB-61E7180DF159}" type="datetimeFigureOut">
              <a:rPr lang="en-GB" smtClean="0"/>
              <a:t>22/06/2021</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52DB75D-4B45-4CDD-9E5D-4D9C18100484}" type="slidenum">
              <a:rPr lang="en-GB" smtClean="0"/>
              <a:t>‹#›</a:t>
            </a:fld>
            <a:endParaRPr lang="en-GB"/>
          </a:p>
        </p:txBody>
      </p:sp>
    </p:spTree>
    <p:extLst>
      <p:ext uri="{BB962C8B-B14F-4D97-AF65-F5344CB8AC3E}">
        <p14:creationId xmlns:p14="http://schemas.microsoft.com/office/powerpoint/2010/main" val="12749658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2DB75D-4B45-4CDD-9E5D-4D9C18100484}" type="slidenum">
              <a:rPr lang="en-GB" smtClean="0"/>
              <a:t>9</a:t>
            </a:fld>
            <a:endParaRPr lang="en-GB"/>
          </a:p>
        </p:txBody>
      </p:sp>
    </p:spTree>
    <p:extLst>
      <p:ext uri="{BB962C8B-B14F-4D97-AF65-F5344CB8AC3E}">
        <p14:creationId xmlns:p14="http://schemas.microsoft.com/office/powerpoint/2010/main" val="27947416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en-GB"/>
              <a:t>Click to edit Master title style</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B28AA5B8-D31D-2E4C-B2BD-DBF6E798D2FD}" type="datetimeFigureOut">
              <a:rPr lang="en-US" smtClean="0"/>
              <a:t>6/22/2021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405858-C2B3-E140-A425-265906B6121D}"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B28AA5B8-D31D-2E4C-B2BD-DBF6E798D2FD}" type="datetimeFigureOut">
              <a:rPr lang="en-US" smtClean="0"/>
              <a:t>6/22/2021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405858-C2B3-E140-A425-265906B6121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B28AA5B8-D31D-2E4C-B2BD-DBF6E798D2FD}" type="datetimeFigureOut">
              <a:rPr lang="en-US" smtClean="0"/>
              <a:t>6/22/2021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405858-C2B3-E140-A425-265906B6121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B28AA5B8-D31D-2E4C-B2BD-DBF6E798D2FD}" type="datetimeFigureOut">
              <a:rPr lang="en-US" smtClean="0"/>
              <a:t>6/22/2021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405858-C2B3-E140-A425-265906B6121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en-GB"/>
              <a:t>Click to edit Master title style</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28AA5B8-D31D-2E4C-B2BD-DBF6E798D2FD}" type="datetimeFigureOut">
              <a:rPr lang="en-US" smtClean="0"/>
              <a:t>6/22/2021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405858-C2B3-E140-A425-265906B6121D}"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B28AA5B8-D31D-2E4C-B2BD-DBF6E798D2FD}" type="datetimeFigureOut">
              <a:rPr lang="en-US" smtClean="0"/>
              <a:t>6/22/2021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405858-C2B3-E140-A425-265906B6121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B28AA5B8-D31D-2E4C-B2BD-DBF6E798D2FD}" type="datetimeFigureOut">
              <a:rPr lang="en-US" smtClean="0"/>
              <a:t>6/22/2021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1405858-C2B3-E140-A425-265906B6121D}"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B28AA5B8-D31D-2E4C-B2BD-DBF6E798D2FD}" type="datetimeFigureOut">
              <a:rPr lang="en-US" smtClean="0"/>
              <a:t>6/22/2021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1405858-C2B3-E140-A425-265906B6121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8AA5B8-D31D-2E4C-B2BD-DBF6E798D2FD}" type="datetimeFigureOut">
              <a:rPr lang="en-US" smtClean="0"/>
              <a:t>6/22/2021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1405858-C2B3-E140-A425-265906B6121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n-GB"/>
              <a:t>Click to edit Master title style</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B28AA5B8-D31D-2E4C-B2BD-DBF6E798D2FD}" type="datetimeFigureOut">
              <a:rPr lang="en-US" smtClean="0"/>
              <a:t>6/22/2021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405858-C2B3-E140-A425-265906B6121D}" type="slidenum">
              <a:rPr lang="en-US" smtClean="0"/>
              <a:t>‹#›</a:t>
            </a:fld>
            <a:endParaRPr lang="en-US"/>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n-GB"/>
              <a:t>Click to edit Master title style</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Drag picture to placeholder or click icon to add</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B28AA5B8-D31D-2E4C-B2BD-DBF6E798D2FD}" type="datetimeFigureOut">
              <a:rPr lang="en-US" smtClean="0"/>
              <a:t>6/22/2021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405858-C2B3-E140-A425-265906B6121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en-GB"/>
              <a:t>Click to edit Master title style</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B28AA5B8-D31D-2E4C-B2BD-DBF6E798D2FD}" type="datetimeFigureOut">
              <a:rPr lang="en-US" smtClean="0"/>
              <a:t>6/22/2021</a:t>
            </a:fld>
            <a:endParaRPr lang="en-US"/>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en-US"/>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405858-C2B3-E140-A425-265906B6121D}"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861848"/>
            <a:ext cx="7543800" cy="1439918"/>
          </a:xfrm>
        </p:spPr>
        <p:txBody>
          <a:bodyPr/>
          <a:lstStyle/>
          <a:p>
            <a:pPr algn="ctr"/>
            <a:r>
              <a:rPr lang="en-US" sz="7200" dirty="0"/>
              <a:t> </a:t>
            </a:r>
            <a:br>
              <a:rPr lang="en-US" sz="7200" dirty="0"/>
            </a:br>
            <a:r>
              <a:rPr lang="en-US" sz="7200" dirty="0"/>
              <a:t>Women in Custody</a:t>
            </a:r>
          </a:p>
        </p:txBody>
      </p:sp>
      <p:sp>
        <p:nvSpPr>
          <p:cNvPr id="3" name="Subtitle 2"/>
          <p:cNvSpPr>
            <a:spLocks noGrp="1"/>
          </p:cNvSpPr>
          <p:nvPr>
            <p:ph type="subTitle" idx="1"/>
          </p:nvPr>
        </p:nvSpPr>
        <p:spPr>
          <a:xfrm>
            <a:off x="762000" y="3163613"/>
            <a:ext cx="6858000" cy="3026979"/>
          </a:xfrm>
        </p:spPr>
        <p:txBody>
          <a:bodyPr>
            <a:normAutofit lnSpcReduction="10000"/>
          </a:bodyPr>
          <a:lstStyle/>
          <a:p>
            <a:pPr algn="ctr"/>
            <a:r>
              <a:rPr lang="en-US" sz="3200" b="1" dirty="0"/>
              <a:t>A pilot study of female detainees in five areas</a:t>
            </a:r>
          </a:p>
          <a:p>
            <a:endParaRPr lang="en-US" dirty="0"/>
          </a:p>
          <a:p>
            <a:pPr algn="r"/>
            <a:r>
              <a:rPr lang="en-US" dirty="0"/>
              <a:t>Prof Jackie Hodgson, University of Warwick</a:t>
            </a:r>
          </a:p>
          <a:p>
            <a:pPr algn="r"/>
            <a:r>
              <a:rPr lang="en-US" dirty="0"/>
              <a:t>Dr Layla </a:t>
            </a:r>
            <a:r>
              <a:rPr lang="en-US" dirty="0" err="1"/>
              <a:t>Skinns</a:t>
            </a:r>
            <a:r>
              <a:rPr lang="en-US" dirty="0"/>
              <a:t>, University of Sheffield</a:t>
            </a:r>
          </a:p>
          <a:p>
            <a:endParaRPr lang="en-US" sz="1800" i="1" dirty="0"/>
          </a:p>
          <a:p>
            <a:r>
              <a:rPr lang="en-US" sz="1800" i="1" dirty="0"/>
              <a:t>National Police Custody Forum, May 2019</a:t>
            </a:r>
          </a:p>
        </p:txBody>
      </p:sp>
    </p:spTree>
    <p:extLst>
      <p:ext uri="{BB962C8B-B14F-4D97-AF65-F5344CB8AC3E}">
        <p14:creationId xmlns:p14="http://schemas.microsoft.com/office/powerpoint/2010/main" val="19378674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Broader concerns</a:t>
            </a:r>
          </a:p>
        </p:txBody>
      </p:sp>
      <p:sp>
        <p:nvSpPr>
          <p:cNvPr id="3" name="Content Placeholder 2"/>
          <p:cNvSpPr>
            <a:spLocks noGrp="1"/>
          </p:cNvSpPr>
          <p:nvPr>
            <p:ph idx="1"/>
          </p:nvPr>
        </p:nvSpPr>
        <p:spPr>
          <a:xfrm>
            <a:off x="231785" y="649705"/>
            <a:ext cx="4892842" cy="4235115"/>
          </a:xfrm>
        </p:spPr>
        <p:txBody>
          <a:bodyPr>
            <a:normAutofit fontScale="92500" lnSpcReduction="10000"/>
          </a:bodyPr>
          <a:lstStyle/>
          <a:p>
            <a:r>
              <a:rPr lang="en-US" dirty="0"/>
              <a:t>Recognition of systemic failings to gather sufficient information in order to understand, to monitor and review treatment effectively</a:t>
            </a:r>
          </a:p>
          <a:p>
            <a:r>
              <a:rPr lang="en-US" dirty="0"/>
              <a:t>Our questions triggered reflection on what managers did not know.  Not research on ICV schemes, but indicative of gaps in understanding</a:t>
            </a:r>
          </a:p>
          <a:p>
            <a:r>
              <a:rPr lang="en-US" dirty="0"/>
              <a:t>Also queried whether gender was best lens, or should think of as group presenting vulnerability or risk, with each detainee assessed based on individual needs</a:t>
            </a:r>
          </a:p>
          <a:p>
            <a:endParaRPr lang="en-US" dirty="0"/>
          </a:p>
        </p:txBody>
      </p:sp>
      <p:grpSp>
        <p:nvGrpSpPr>
          <p:cNvPr id="6" name="Group 5"/>
          <p:cNvGrpSpPr/>
          <p:nvPr/>
        </p:nvGrpSpPr>
        <p:grpSpPr>
          <a:xfrm>
            <a:off x="4594411" y="1744579"/>
            <a:ext cx="4791871" cy="4273666"/>
            <a:chOff x="4594411" y="1744579"/>
            <a:chExt cx="4791871" cy="4273666"/>
          </a:xfrm>
        </p:grpSpPr>
        <p:pic>
          <p:nvPicPr>
            <p:cNvPr id="4" name="Picture 3"/>
            <p:cNvPicPr>
              <a:picLocks noChangeAspect="1"/>
            </p:cNvPicPr>
            <p:nvPr/>
          </p:nvPicPr>
          <p:blipFill>
            <a:blip r:embed="rId2"/>
            <a:stretch>
              <a:fillRect/>
            </a:stretch>
          </p:blipFill>
          <p:spPr>
            <a:xfrm>
              <a:off x="4594411" y="1744579"/>
              <a:ext cx="4791871" cy="4273666"/>
            </a:xfrm>
            <a:prstGeom prst="rect">
              <a:avLst/>
            </a:prstGeom>
          </p:spPr>
        </p:pic>
        <p:sp>
          <p:nvSpPr>
            <p:cNvPr id="5" name="Rectangle 4"/>
            <p:cNvSpPr/>
            <p:nvPr/>
          </p:nvSpPr>
          <p:spPr>
            <a:xfrm>
              <a:off x="5564604" y="3173610"/>
              <a:ext cx="3037975" cy="1384995"/>
            </a:xfrm>
            <a:prstGeom prst="rect">
              <a:avLst/>
            </a:prstGeom>
          </p:spPr>
          <p:txBody>
            <a:bodyPr wrap="square">
              <a:spAutoFit/>
            </a:bodyPr>
            <a:lstStyle/>
            <a:p>
              <a:pPr algn="just"/>
              <a:r>
                <a:rPr lang="en-GB" sz="1200" i="1" dirty="0"/>
                <a:t>So again it's that individual, isn’t it? … I don’t think you can characterise everyone because they will all have different experiences, it might be their first time in custody, it might be their tenth time in custody, they might prefer to be treated by a particular person, whether man or woman … </a:t>
              </a:r>
              <a:r>
                <a:rPr lang="en-GB" sz="1200" dirty="0"/>
                <a:t>ICV Scheme 4</a:t>
              </a:r>
            </a:p>
          </p:txBody>
        </p:sp>
      </p:grpSp>
    </p:spTree>
    <p:extLst>
      <p:ext uri="{BB962C8B-B14F-4D97-AF65-F5344CB8AC3E}">
        <p14:creationId xmlns:p14="http://schemas.microsoft.com/office/powerpoint/2010/main" val="22319836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Next steps</a:t>
            </a:r>
          </a:p>
        </p:txBody>
      </p:sp>
      <p:sp>
        <p:nvSpPr>
          <p:cNvPr id="3" name="Content Placeholder 2"/>
          <p:cNvSpPr>
            <a:spLocks noGrp="1"/>
          </p:cNvSpPr>
          <p:nvPr>
            <p:ph idx="1"/>
          </p:nvPr>
        </p:nvSpPr>
        <p:spPr/>
        <p:txBody>
          <a:bodyPr/>
          <a:lstStyle/>
          <a:p>
            <a:r>
              <a:rPr lang="en-US" dirty="0"/>
              <a:t>Larger sample, with observations carried out by researchers across spread of police force areas</a:t>
            </a:r>
          </a:p>
          <a:p>
            <a:r>
              <a:rPr lang="en-US" dirty="0"/>
              <a:t>Baseline data to </a:t>
            </a:r>
            <a:r>
              <a:rPr lang="en-US" dirty="0" err="1"/>
              <a:t>contextualise</a:t>
            </a:r>
            <a:r>
              <a:rPr lang="en-US" dirty="0"/>
              <a:t> </a:t>
            </a:r>
            <a:r>
              <a:rPr lang="mr-IN" dirty="0"/>
              <a:t>–</a:t>
            </a:r>
            <a:r>
              <a:rPr lang="en-US" dirty="0"/>
              <a:t> numbers of women detained, how long, what for, risk factors etc.</a:t>
            </a:r>
          </a:p>
          <a:p>
            <a:r>
              <a:rPr lang="en-US" dirty="0"/>
              <a:t>Want to work with police </a:t>
            </a:r>
            <a:r>
              <a:rPr lang="mr-IN" dirty="0"/>
              <a:t>–</a:t>
            </a:r>
            <a:r>
              <a:rPr lang="en-US" dirty="0"/>
              <a:t> dignity and appropriate treatment of female detainees are also police concerns </a:t>
            </a:r>
          </a:p>
          <a:p>
            <a:r>
              <a:rPr lang="en-US" dirty="0"/>
              <a:t>What we learned limited by what we asked and how we asked it </a:t>
            </a:r>
            <a:r>
              <a:rPr lang="mr-IN" dirty="0"/>
              <a:t>–</a:t>
            </a:r>
            <a:r>
              <a:rPr lang="en-US" dirty="0"/>
              <a:t> are there different issues?</a:t>
            </a:r>
          </a:p>
          <a:p>
            <a:endParaRPr lang="en-US" dirty="0"/>
          </a:p>
        </p:txBody>
      </p:sp>
    </p:spTree>
    <p:extLst>
      <p:ext uri="{BB962C8B-B14F-4D97-AF65-F5344CB8AC3E}">
        <p14:creationId xmlns:p14="http://schemas.microsoft.com/office/powerpoint/2010/main" val="19370761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Why women?</a:t>
            </a:r>
          </a:p>
        </p:txBody>
      </p:sp>
      <p:sp>
        <p:nvSpPr>
          <p:cNvPr id="5" name="Content Placeholder 4"/>
          <p:cNvSpPr>
            <a:spLocks noGrp="1"/>
          </p:cNvSpPr>
          <p:nvPr>
            <p:ph idx="1"/>
          </p:nvPr>
        </p:nvSpPr>
        <p:spPr/>
        <p:txBody>
          <a:bodyPr>
            <a:normAutofit fontScale="92500"/>
          </a:bodyPr>
          <a:lstStyle/>
          <a:p>
            <a:endParaRPr lang="en-US" dirty="0"/>
          </a:p>
          <a:p>
            <a:r>
              <a:rPr lang="en-US" dirty="0"/>
              <a:t>Police, policy makers and researchers focus increasingly on the needs of different types of detainees </a:t>
            </a:r>
            <a:r>
              <a:rPr lang="mr-IN" dirty="0"/>
              <a:t>–</a:t>
            </a:r>
            <a:r>
              <a:rPr lang="en-US" dirty="0"/>
              <a:t> the young, vulnerable to self harm, those with mental health concerns etc.</a:t>
            </a:r>
          </a:p>
          <a:p>
            <a:r>
              <a:rPr lang="en-US" dirty="0"/>
              <a:t>Little attention has been paid to the different needs of females</a:t>
            </a:r>
          </a:p>
          <a:p>
            <a:r>
              <a:rPr lang="en-US" dirty="0"/>
              <a:t>Independent Custody Visiting Association (ICVA) work on menstrual care </a:t>
            </a:r>
            <a:r>
              <a:rPr lang="mr-IN" dirty="0"/>
              <a:t>–</a:t>
            </a:r>
            <a:r>
              <a:rPr lang="en-US" dirty="0"/>
              <a:t> promoting and ensuring the dignity of detainees</a:t>
            </a:r>
          </a:p>
          <a:p>
            <a:r>
              <a:rPr lang="en-US" dirty="0"/>
              <a:t>Positive focus on dignity rather than more disempowering &amp; over-</a:t>
            </a:r>
            <a:r>
              <a:rPr lang="en-US" dirty="0" err="1"/>
              <a:t>generalised</a:t>
            </a:r>
            <a:r>
              <a:rPr lang="en-US" dirty="0"/>
              <a:t> notion of vulnerability</a:t>
            </a:r>
          </a:p>
        </p:txBody>
      </p:sp>
    </p:spTree>
    <p:extLst>
      <p:ext uri="{BB962C8B-B14F-4D97-AF65-F5344CB8AC3E}">
        <p14:creationId xmlns:p14="http://schemas.microsoft.com/office/powerpoint/2010/main" val="30613767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Methodology</a:t>
            </a:r>
          </a:p>
        </p:txBody>
      </p:sp>
      <p:sp>
        <p:nvSpPr>
          <p:cNvPr id="3" name="Content Placeholder 2"/>
          <p:cNvSpPr>
            <a:spLocks noGrp="1"/>
          </p:cNvSpPr>
          <p:nvPr>
            <p:ph idx="1"/>
          </p:nvPr>
        </p:nvSpPr>
        <p:spPr>
          <a:xfrm>
            <a:off x="762000" y="685800"/>
            <a:ext cx="7543800" cy="4097857"/>
          </a:xfrm>
        </p:spPr>
        <p:txBody>
          <a:bodyPr>
            <a:normAutofit fontScale="70000" lnSpcReduction="20000"/>
          </a:bodyPr>
          <a:lstStyle/>
          <a:p>
            <a:endParaRPr lang="en-US" dirty="0"/>
          </a:p>
          <a:p>
            <a:endParaRPr lang="en-US" dirty="0"/>
          </a:p>
          <a:p>
            <a:r>
              <a:rPr lang="en-US" dirty="0"/>
              <a:t>Research Team: Jackie Hodgson &amp; Vanessa Munro (Warwick); </a:t>
            </a:r>
            <a:r>
              <a:rPr lang="en-US" dirty="0" err="1"/>
              <a:t>Layla</a:t>
            </a:r>
            <a:r>
              <a:rPr lang="en-US" dirty="0"/>
              <a:t> </a:t>
            </a:r>
            <a:r>
              <a:rPr lang="en-US" dirty="0" err="1"/>
              <a:t>Skinns</a:t>
            </a:r>
            <a:r>
              <a:rPr lang="en-US" dirty="0"/>
              <a:t> (Sheffield); Roxanna </a:t>
            </a:r>
            <a:r>
              <a:rPr lang="en-US" dirty="0" err="1"/>
              <a:t>Dehaghani</a:t>
            </a:r>
            <a:r>
              <a:rPr lang="en-US" dirty="0"/>
              <a:t> (Cardiff); Katie </a:t>
            </a:r>
            <a:r>
              <a:rPr lang="en-US" dirty="0" err="1"/>
              <a:t>Kempen</a:t>
            </a:r>
            <a:r>
              <a:rPr lang="en-US" dirty="0"/>
              <a:t> (ICVA)</a:t>
            </a:r>
          </a:p>
          <a:p>
            <a:pPr marL="0" indent="0">
              <a:buNone/>
            </a:pPr>
            <a:endParaRPr lang="en-US" dirty="0"/>
          </a:p>
          <a:p>
            <a:r>
              <a:rPr lang="en-US" dirty="0"/>
              <a:t>Conducted literature review to see what is already known</a:t>
            </a:r>
          </a:p>
          <a:p>
            <a:r>
              <a:rPr lang="en-US" dirty="0"/>
              <a:t>Put in place research governance &amp; ethics approvals, data sharing agreement for preliminary empirical work</a:t>
            </a:r>
          </a:p>
          <a:p>
            <a:r>
              <a:rPr lang="en-US" dirty="0"/>
              <a:t>Looked at snapshot of female detainees in five police force areas over one month in November 2018</a:t>
            </a:r>
          </a:p>
          <a:p>
            <a:r>
              <a:rPr lang="en-US" dirty="0"/>
              <a:t>ICVA volunteers asked detainees about their circumstances and treatment in custody </a:t>
            </a:r>
          </a:p>
          <a:p>
            <a:r>
              <a:rPr lang="en-US" dirty="0"/>
              <a:t>Questions designed to enable comparison with other data sources</a:t>
            </a:r>
          </a:p>
          <a:p>
            <a:r>
              <a:rPr lang="en-US" dirty="0"/>
              <a:t>Interviewed scheme managers in each of the five police forces</a:t>
            </a:r>
          </a:p>
          <a:p>
            <a:r>
              <a:rPr lang="en-US" dirty="0" err="1"/>
              <a:t>Analysed</a:t>
            </a:r>
            <a:r>
              <a:rPr lang="en-US" dirty="0"/>
              <a:t> data to produce some initial findings</a:t>
            </a:r>
          </a:p>
          <a:p>
            <a:endParaRPr lang="en-US" dirty="0"/>
          </a:p>
        </p:txBody>
      </p:sp>
    </p:spTree>
    <p:extLst>
      <p:ext uri="{BB962C8B-B14F-4D97-AF65-F5344CB8AC3E}">
        <p14:creationId xmlns:p14="http://schemas.microsoft.com/office/powerpoint/2010/main" val="8933526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Women &amp; criminal justice</a:t>
            </a:r>
          </a:p>
        </p:txBody>
      </p:sp>
      <p:sp>
        <p:nvSpPr>
          <p:cNvPr id="3" name="Content Placeholder 2"/>
          <p:cNvSpPr>
            <a:spLocks noGrp="1"/>
          </p:cNvSpPr>
          <p:nvPr>
            <p:ph idx="1"/>
          </p:nvPr>
        </p:nvSpPr>
        <p:spPr/>
        <p:txBody>
          <a:bodyPr/>
          <a:lstStyle/>
          <a:p>
            <a:r>
              <a:rPr lang="en-US" dirty="0"/>
              <a:t>Less than 20% of arrests; 22% of PNDs, 23% of cautions</a:t>
            </a:r>
          </a:p>
          <a:p>
            <a:r>
              <a:rPr lang="en-GB" dirty="0"/>
              <a:t>In prison, women are twice as likely as men to report poor mental health; more likely to have been taken into care, abused or witnessed violence as a child; have dependent children; to have committed an offence to support drug use of another; to be victims as well as offenders</a:t>
            </a:r>
          </a:p>
          <a:p>
            <a:r>
              <a:rPr lang="en-GB" dirty="0"/>
              <a:t>Initiatives to manage women through sentencing alternatives, referrals to voluntary sector</a:t>
            </a:r>
          </a:p>
          <a:p>
            <a:endParaRPr lang="en-US" dirty="0"/>
          </a:p>
        </p:txBody>
      </p:sp>
    </p:spTree>
    <p:extLst>
      <p:ext uri="{BB962C8B-B14F-4D97-AF65-F5344CB8AC3E}">
        <p14:creationId xmlns:p14="http://schemas.microsoft.com/office/powerpoint/2010/main" val="5143519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What did we look at in custody?</a:t>
            </a:r>
          </a:p>
        </p:txBody>
      </p:sp>
      <p:sp>
        <p:nvSpPr>
          <p:cNvPr id="3" name="Content Placeholder 2"/>
          <p:cNvSpPr>
            <a:spLocks noGrp="1"/>
          </p:cNvSpPr>
          <p:nvPr>
            <p:ph idx="1"/>
          </p:nvPr>
        </p:nvSpPr>
        <p:spPr/>
        <p:txBody>
          <a:bodyPr>
            <a:normAutofit lnSpcReduction="10000"/>
          </a:bodyPr>
          <a:lstStyle/>
          <a:p>
            <a:r>
              <a:rPr lang="en-US" dirty="0"/>
              <a:t>ICVs recorded basic info on number of female detainees &amp; number of female staff available at time of their visit</a:t>
            </a:r>
          </a:p>
          <a:p>
            <a:r>
              <a:rPr lang="en-US" dirty="0"/>
              <a:t>ICVs asked detainees if they had been dealt with by a female officer, whether &amp; why this was important, whether they had been able to access menstrual products, if they had caring responsibilities and whether they had other needs</a:t>
            </a:r>
          </a:p>
          <a:p>
            <a:r>
              <a:rPr lang="en-US" dirty="0"/>
              <a:t>ICVs asked detainees whether they felt they had been treated with care and respect, politely and with kindness and whether treated differently as a woman</a:t>
            </a:r>
          </a:p>
        </p:txBody>
      </p:sp>
    </p:spTree>
    <p:extLst>
      <p:ext uri="{BB962C8B-B14F-4D97-AF65-F5344CB8AC3E}">
        <p14:creationId xmlns:p14="http://schemas.microsoft.com/office/powerpoint/2010/main" val="19371076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40969" cy="1600200"/>
          </a:xfrm>
        </p:spPr>
        <p:txBody>
          <a:bodyPr>
            <a:normAutofit/>
          </a:bodyPr>
          <a:lstStyle/>
          <a:p>
            <a:r>
              <a:rPr lang="en-US" sz="4400" dirty="0"/>
              <a:t>What did we ask scheme managers?</a:t>
            </a:r>
          </a:p>
        </p:txBody>
      </p:sp>
      <p:sp>
        <p:nvSpPr>
          <p:cNvPr id="3" name="Content Placeholder 2"/>
          <p:cNvSpPr>
            <a:spLocks noGrp="1"/>
          </p:cNvSpPr>
          <p:nvPr>
            <p:ph idx="1"/>
          </p:nvPr>
        </p:nvSpPr>
        <p:spPr/>
        <p:txBody>
          <a:bodyPr/>
          <a:lstStyle/>
          <a:p>
            <a:r>
              <a:rPr lang="en-US" dirty="0"/>
              <a:t>Academic team interviewed scheme managers about their role, scheme policies, the data collected by schemes about female detainees and how this is reviewed &amp; monitored</a:t>
            </a:r>
          </a:p>
          <a:p>
            <a:r>
              <a:rPr lang="en-US" dirty="0"/>
              <a:t>About staffing and occupational culture in police custody </a:t>
            </a:r>
            <a:r>
              <a:rPr lang="mr-IN" dirty="0"/>
              <a:t>–</a:t>
            </a:r>
            <a:r>
              <a:rPr lang="en-US" dirty="0"/>
              <a:t> availability of female officers, male dominated environment, dignity of female detainees</a:t>
            </a:r>
          </a:p>
          <a:p>
            <a:r>
              <a:rPr lang="en-US" dirty="0"/>
              <a:t>About female detainees’ needs and experiences </a:t>
            </a:r>
            <a:r>
              <a:rPr lang="mr-IN" dirty="0"/>
              <a:t>–</a:t>
            </a:r>
            <a:r>
              <a:rPr lang="en-US" dirty="0"/>
              <a:t> whether these are able to be addressed by staff, what policies are in place to underpin the treatment of women in custody</a:t>
            </a:r>
          </a:p>
          <a:p>
            <a:endParaRPr lang="en-US" dirty="0"/>
          </a:p>
        </p:txBody>
      </p:sp>
    </p:spTree>
    <p:extLst>
      <p:ext uri="{BB962C8B-B14F-4D97-AF65-F5344CB8AC3E}">
        <p14:creationId xmlns:p14="http://schemas.microsoft.com/office/powerpoint/2010/main" val="4883751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dirty="0"/>
              <a:t>Women’s views of custody in the data collected by ICVs</a:t>
            </a:r>
          </a:p>
        </p:txBody>
      </p:sp>
      <p:sp>
        <p:nvSpPr>
          <p:cNvPr id="3" name="Content Placeholder 2"/>
          <p:cNvSpPr>
            <a:spLocks noGrp="1"/>
          </p:cNvSpPr>
          <p:nvPr>
            <p:ph idx="1"/>
          </p:nvPr>
        </p:nvSpPr>
        <p:spPr/>
        <p:txBody>
          <a:bodyPr>
            <a:normAutofit fontScale="92500" lnSpcReduction="20000"/>
          </a:bodyPr>
          <a:lstStyle/>
          <a:p>
            <a:r>
              <a:rPr lang="en-US" dirty="0"/>
              <a:t>A positive picture</a:t>
            </a:r>
            <a:r>
              <a:rPr lang="mr-IN" dirty="0"/>
              <a:t>…</a:t>
            </a:r>
            <a:endParaRPr lang="en-US" dirty="0"/>
          </a:p>
          <a:p>
            <a:r>
              <a:rPr lang="en-US" dirty="0"/>
              <a:t>26 female detainees observed across the five areas</a:t>
            </a:r>
          </a:p>
          <a:p>
            <a:r>
              <a:rPr lang="en-US" dirty="0"/>
              <a:t>Half felt not important to be dealt with by women, half thought it was </a:t>
            </a:r>
            <a:r>
              <a:rPr lang="mr-IN" dirty="0"/>
              <a:t>–</a:t>
            </a:r>
            <a:r>
              <a:rPr lang="en-US" dirty="0"/>
              <a:t> made it easier &amp; less embarrassing</a:t>
            </a:r>
          </a:p>
          <a:p>
            <a:r>
              <a:rPr lang="en-US" dirty="0"/>
              <a:t>11 of the 19 women requesting sanitary products received them</a:t>
            </a:r>
          </a:p>
          <a:p>
            <a:r>
              <a:rPr lang="en-US" dirty="0"/>
              <a:t>One third had caring responsibilities (8/9 for children and were able to </a:t>
            </a:r>
            <a:r>
              <a:rPr lang="en-US" dirty="0" err="1"/>
              <a:t>organise</a:t>
            </a:r>
            <a:r>
              <a:rPr lang="en-US" dirty="0"/>
              <a:t> cover)</a:t>
            </a:r>
          </a:p>
          <a:p>
            <a:r>
              <a:rPr lang="en-US" dirty="0"/>
              <a:t>Other needs mentioned were mental health (4), medical conditions (3), conditions requiring medication (3)</a:t>
            </a:r>
          </a:p>
          <a:p>
            <a:r>
              <a:rPr lang="en-US" dirty="0"/>
              <a:t>Two thirds of women felt valued and cared for in custody</a:t>
            </a:r>
          </a:p>
          <a:p>
            <a:r>
              <a:rPr lang="en-US" dirty="0"/>
              <a:t>Nearly all women felt treated politely and with respect</a:t>
            </a:r>
          </a:p>
        </p:txBody>
      </p:sp>
    </p:spTree>
    <p:extLst>
      <p:ext uri="{BB962C8B-B14F-4D97-AF65-F5344CB8AC3E}">
        <p14:creationId xmlns:p14="http://schemas.microsoft.com/office/powerpoint/2010/main" val="10020929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Scheme managers’ views</a:t>
            </a:r>
          </a:p>
        </p:txBody>
      </p:sp>
      <p:sp>
        <p:nvSpPr>
          <p:cNvPr id="3" name="Content Placeholder 2"/>
          <p:cNvSpPr>
            <a:spLocks noGrp="1"/>
          </p:cNvSpPr>
          <p:nvPr>
            <p:ph idx="1"/>
          </p:nvPr>
        </p:nvSpPr>
        <p:spPr>
          <a:xfrm>
            <a:off x="222583" y="623507"/>
            <a:ext cx="4481763" cy="4668253"/>
          </a:xfrm>
        </p:spPr>
        <p:txBody>
          <a:bodyPr>
            <a:normAutofit fontScale="92500" lnSpcReduction="20000"/>
          </a:bodyPr>
          <a:lstStyle/>
          <a:p>
            <a:endParaRPr lang="en-US" dirty="0"/>
          </a:p>
          <a:p>
            <a:r>
              <a:rPr lang="en-US" dirty="0"/>
              <a:t>Positive view of the custody environment (generally &amp; re women’s experience) when asked, even some positive discrimination described</a:t>
            </a:r>
          </a:p>
          <a:p>
            <a:r>
              <a:rPr lang="en-US" dirty="0"/>
              <a:t>When probed about specifics, some concerns emerge, principally:</a:t>
            </a:r>
          </a:p>
          <a:p>
            <a:r>
              <a:rPr lang="en-US" b="1" dirty="0"/>
              <a:t>Provision of sanitary products </a:t>
            </a:r>
            <a:r>
              <a:rPr lang="en-US" dirty="0"/>
              <a:t>(how, as well as whether, this is done; some male staff &amp; ICVs feel uncomfortable discussing)</a:t>
            </a:r>
          </a:p>
          <a:p>
            <a:r>
              <a:rPr lang="en-US" b="1" dirty="0"/>
              <a:t>Poor gender balance </a:t>
            </a:r>
            <a:r>
              <a:rPr lang="en-US" dirty="0"/>
              <a:t>of custody staff (part of deeper staffing crisis) and the challenges of male-dominated custody suites</a:t>
            </a:r>
          </a:p>
          <a:p>
            <a:pPr marL="0" indent="0">
              <a:buNone/>
            </a:pPr>
            <a:endParaRPr lang="en-US" dirty="0"/>
          </a:p>
          <a:p>
            <a:pPr marL="0" indent="0">
              <a:buNone/>
            </a:pPr>
            <a:endParaRPr lang="en-US" dirty="0"/>
          </a:p>
        </p:txBody>
      </p:sp>
      <p:grpSp>
        <p:nvGrpSpPr>
          <p:cNvPr id="14" name="Group 13"/>
          <p:cNvGrpSpPr/>
          <p:nvPr/>
        </p:nvGrpSpPr>
        <p:grpSpPr>
          <a:xfrm>
            <a:off x="4380910" y="-457200"/>
            <a:ext cx="4328535" cy="3731075"/>
            <a:chOff x="4380910" y="-457200"/>
            <a:chExt cx="4328535" cy="3731075"/>
          </a:xfrm>
        </p:grpSpPr>
        <p:pic>
          <p:nvPicPr>
            <p:cNvPr id="9" name="Picture 8"/>
            <p:cNvPicPr>
              <a:picLocks noChangeAspect="1"/>
            </p:cNvPicPr>
            <p:nvPr/>
          </p:nvPicPr>
          <p:blipFill>
            <a:blip r:embed="rId2"/>
            <a:stretch>
              <a:fillRect/>
            </a:stretch>
          </p:blipFill>
          <p:spPr>
            <a:xfrm>
              <a:off x="4380910" y="-457200"/>
              <a:ext cx="4328535" cy="3731075"/>
            </a:xfrm>
            <a:prstGeom prst="rect">
              <a:avLst/>
            </a:prstGeom>
          </p:spPr>
        </p:pic>
        <p:sp>
          <p:nvSpPr>
            <p:cNvPr id="10" name="Rectangle 9"/>
            <p:cNvSpPr/>
            <p:nvPr/>
          </p:nvSpPr>
          <p:spPr>
            <a:xfrm>
              <a:off x="5266820" y="623507"/>
              <a:ext cx="2556713" cy="1569660"/>
            </a:xfrm>
            <a:prstGeom prst="rect">
              <a:avLst/>
            </a:prstGeom>
          </p:spPr>
          <p:txBody>
            <a:bodyPr wrap="square">
              <a:spAutoFit/>
            </a:bodyPr>
            <a:lstStyle/>
            <a:p>
              <a:pPr algn="just"/>
              <a:r>
                <a:rPr lang="en-GB" sz="1200" i="1" dirty="0"/>
                <a:t>[T]he whole ethos of the place is we have a duty of care, we look after them, you know, it might not be gold standard, it might not be a hotel, but you meet their basic human needs, you do it with kindness and politeness if you can, and they very much see it as that simple. ICV Scheme 3</a:t>
              </a:r>
            </a:p>
          </p:txBody>
        </p:sp>
      </p:grpSp>
      <p:grpSp>
        <p:nvGrpSpPr>
          <p:cNvPr id="13" name="Group 12"/>
          <p:cNvGrpSpPr/>
          <p:nvPr/>
        </p:nvGrpSpPr>
        <p:grpSpPr>
          <a:xfrm>
            <a:off x="4467425" y="2172459"/>
            <a:ext cx="4328535" cy="3731075"/>
            <a:chOff x="4467425" y="2172459"/>
            <a:chExt cx="4328535" cy="3731075"/>
          </a:xfrm>
        </p:grpSpPr>
        <p:pic>
          <p:nvPicPr>
            <p:cNvPr id="11" name="Picture 10"/>
            <p:cNvPicPr>
              <a:picLocks noChangeAspect="1"/>
            </p:cNvPicPr>
            <p:nvPr/>
          </p:nvPicPr>
          <p:blipFill>
            <a:blip r:embed="rId3"/>
            <a:stretch>
              <a:fillRect/>
            </a:stretch>
          </p:blipFill>
          <p:spPr>
            <a:xfrm rot="11253856" flipH="1">
              <a:off x="4467425" y="2172459"/>
              <a:ext cx="4328535" cy="3731075"/>
            </a:xfrm>
            <a:prstGeom prst="rect">
              <a:avLst/>
            </a:prstGeom>
          </p:spPr>
        </p:pic>
        <p:sp>
          <p:nvSpPr>
            <p:cNvPr id="12" name="Rectangle 11"/>
            <p:cNvSpPr/>
            <p:nvPr/>
          </p:nvSpPr>
          <p:spPr>
            <a:xfrm>
              <a:off x="5428185" y="3152992"/>
              <a:ext cx="2255843" cy="1938992"/>
            </a:xfrm>
            <a:prstGeom prst="rect">
              <a:avLst/>
            </a:prstGeom>
          </p:spPr>
          <p:txBody>
            <a:bodyPr wrap="square">
              <a:spAutoFit/>
            </a:bodyPr>
            <a:lstStyle/>
            <a:p>
              <a:pPr algn="just"/>
              <a:r>
                <a:rPr lang="en-GB" sz="1200" i="1" dirty="0"/>
                <a:t>So I think especially if you are a woman and bearing in mind victimisation or perhaps if you are thinking no one really understands me, if you have been exploited by men and you come into a place and again a man is in charge and you see that, maybe you think it's not much different. </a:t>
              </a:r>
              <a:r>
                <a:rPr lang="en-GB" sz="1200" dirty="0"/>
                <a:t>ICV Scheme 4</a:t>
              </a:r>
            </a:p>
          </p:txBody>
        </p:sp>
      </p:grpSp>
    </p:spTree>
    <p:extLst>
      <p:ext uri="{BB962C8B-B14F-4D97-AF65-F5344CB8AC3E}">
        <p14:creationId xmlns:p14="http://schemas.microsoft.com/office/powerpoint/2010/main" val="21545620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0469" y="4697640"/>
            <a:ext cx="6781800" cy="1600200"/>
          </a:xfrm>
        </p:spPr>
        <p:txBody>
          <a:bodyPr>
            <a:normAutofit fontScale="90000"/>
          </a:bodyPr>
          <a:lstStyle/>
          <a:p>
            <a:r>
              <a:rPr lang="en-US" dirty="0"/>
              <a:t>Scheme managers’ views</a:t>
            </a:r>
          </a:p>
        </p:txBody>
      </p:sp>
      <p:sp>
        <p:nvSpPr>
          <p:cNvPr id="3" name="Content Placeholder 2"/>
          <p:cNvSpPr>
            <a:spLocks noGrp="1"/>
          </p:cNvSpPr>
          <p:nvPr>
            <p:ph idx="1"/>
          </p:nvPr>
        </p:nvSpPr>
        <p:spPr>
          <a:xfrm>
            <a:off x="413085" y="685800"/>
            <a:ext cx="3918284" cy="4347166"/>
          </a:xfrm>
        </p:spPr>
        <p:txBody>
          <a:bodyPr>
            <a:normAutofit fontScale="92500" lnSpcReduction="20000"/>
          </a:bodyPr>
          <a:lstStyle/>
          <a:p>
            <a:endParaRPr lang="en-US" dirty="0"/>
          </a:p>
          <a:p>
            <a:r>
              <a:rPr lang="en-US" b="1" dirty="0"/>
              <a:t>Material conditions </a:t>
            </a:r>
            <a:r>
              <a:rPr lang="en-US" dirty="0"/>
              <a:t>(elevated booking-in desks and men’s faces appearing at ‘the hatch’ experienced as particularly intimidating by female detainees)</a:t>
            </a:r>
            <a:endParaRPr lang="en-US" b="1" dirty="0"/>
          </a:p>
          <a:p>
            <a:r>
              <a:rPr lang="en-US" b="1" dirty="0"/>
              <a:t>Poor levels of privacy linked to CCTV coverage </a:t>
            </a:r>
            <a:r>
              <a:rPr lang="en-US" dirty="0"/>
              <a:t>(especially re shower and fear of removing lower clothing to use in-cell toilets)</a:t>
            </a:r>
          </a:p>
          <a:p>
            <a:r>
              <a:rPr lang="en-US" dirty="0"/>
              <a:t>Challenging working environment of custody, risk of “</a:t>
            </a:r>
            <a:r>
              <a:rPr lang="en-US" b="1" dirty="0"/>
              <a:t>compassion fatigue”</a:t>
            </a:r>
          </a:p>
          <a:p>
            <a:pPr marL="0" indent="0">
              <a:buNone/>
            </a:pPr>
            <a:endParaRPr lang="en-US" dirty="0"/>
          </a:p>
          <a:p>
            <a:pPr marL="0" indent="0">
              <a:buNone/>
            </a:pPr>
            <a:endParaRPr lang="en-US" dirty="0"/>
          </a:p>
        </p:txBody>
      </p:sp>
      <p:grpSp>
        <p:nvGrpSpPr>
          <p:cNvPr id="13" name="Group 12"/>
          <p:cNvGrpSpPr/>
          <p:nvPr/>
        </p:nvGrpSpPr>
        <p:grpSpPr>
          <a:xfrm>
            <a:off x="4142409" y="299081"/>
            <a:ext cx="3627477" cy="2535335"/>
            <a:chOff x="4142409" y="299081"/>
            <a:chExt cx="3627477" cy="2535335"/>
          </a:xfrm>
        </p:grpSpPr>
        <p:pic>
          <p:nvPicPr>
            <p:cNvPr id="5" name="Picture 4"/>
            <p:cNvPicPr>
              <a:picLocks noChangeAspect="1"/>
            </p:cNvPicPr>
            <p:nvPr/>
          </p:nvPicPr>
          <p:blipFill>
            <a:blip r:embed="rId3"/>
            <a:stretch>
              <a:fillRect/>
            </a:stretch>
          </p:blipFill>
          <p:spPr>
            <a:xfrm rot="1343930">
              <a:off x="4142409" y="299081"/>
              <a:ext cx="3627477" cy="2535335"/>
            </a:xfrm>
            <a:prstGeom prst="rect">
              <a:avLst/>
            </a:prstGeom>
          </p:spPr>
        </p:pic>
        <p:sp>
          <p:nvSpPr>
            <p:cNvPr id="8" name="Rectangle 7"/>
            <p:cNvSpPr/>
            <p:nvPr/>
          </p:nvSpPr>
          <p:spPr>
            <a:xfrm>
              <a:off x="4778042" y="571102"/>
              <a:ext cx="2128084" cy="1754326"/>
            </a:xfrm>
            <a:prstGeom prst="rect">
              <a:avLst/>
            </a:prstGeom>
          </p:spPr>
          <p:txBody>
            <a:bodyPr wrap="square">
              <a:spAutoFit/>
            </a:bodyPr>
            <a:lstStyle/>
            <a:p>
              <a:pPr algn="just"/>
              <a:r>
                <a:rPr lang="en-GB" sz="1200" i="1" dirty="0"/>
                <a:t>So I think a significant impact on, not all, but the majority of females who would feel intimidated, brought into a suite, put in little booking in area and stood in front of a desk that for some is about head height.  That’s quite intimidating. </a:t>
              </a:r>
              <a:r>
                <a:rPr lang="en-GB" sz="1200" dirty="0"/>
                <a:t>ICV scheme 1</a:t>
              </a:r>
              <a:endParaRPr lang="en-GB" sz="1200" i="1" dirty="0"/>
            </a:p>
          </p:txBody>
        </p:sp>
      </p:grpSp>
      <p:grpSp>
        <p:nvGrpSpPr>
          <p:cNvPr id="15" name="Group 14"/>
          <p:cNvGrpSpPr/>
          <p:nvPr/>
        </p:nvGrpSpPr>
        <p:grpSpPr>
          <a:xfrm>
            <a:off x="3912195" y="2344472"/>
            <a:ext cx="4328535" cy="3731075"/>
            <a:chOff x="3912195" y="2344472"/>
            <a:chExt cx="4328535" cy="3731075"/>
          </a:xfrm>
        </p:grpSpPr>
        <p:pic>
          <p:nvPicPr>
            <p:cNvPr id="11" name="Picture 10"/>
            <p:cNvPicPr>
              <a:picLocks noChangeAspect="1"/>
            </p:cNvPicPr>
            <p:nvPr/>
          </p:nvPicPr>
          <p:blipFill>
            <a:blip r:embed="rId4"/>
            <a:stretch>
              <a:fillRect/>
            </a:stretch>
          </p:blipFill>
          <p:spPr>
            <a:xfrm rot="11253856" flipH="1">
              <a:off x="3912195" y="2344472"/>
              <a:ext cx="4328535" cy="3731075"/>
            </a:xfrm>
            <a:prstGeom prst="rect">
              <a:avLst/>
            </a:prstGeom>
          </p:spPr>
        </p:pic>
        <p:sp>
          <p:nvSpPr>
            <p:cNvPr id="12" name="Rectangle 11"/>
            <p:cNvSpPr/>
            <p:nvPr/>
          </p:nvSpPr>
          <p:spPr>
            <a:xfrm>
              <a:off x="4765020" y="3425179"/>
              <a:ext cx="2622884" cy="1569660"/>
            </a:xfrm>
            <a:prstGeom prst="rect">
              <a:avLst/>
            </a:prstGeom>
          </p:spPr>
          <p:txBody>
            <a:bodyPr wrap="square">
              <a:spAutoFit/>
            </a:bodyPr>
            <a:lstStyle/>
            <a:p>
              <a:pPr algn="just"/>
              <a:r>
                <a:rPr lang="en-GB" sz="1200" i="1" dirty="0"/>
                <a:t>[T]here have been issues flagged up around … the way that showers have been arranged in custody …  I think if I was putting myself in that position, I think I would think ‘I’m not going to go and have a shower in that environment; there’s a whole load of men, I don’t know who’s watching’. </a:t>
              </a:r>
              <a:r>
                <a:rPr lang="en-GB" sz="1200" dirty="0"/>
                <a:t>ICV Scheme 2</a:t>
              </a:r>
              <a:endParaRPr lang="en-GB" sz="1200" i="1" dirty="0"/>
            </a:p>
          </p:txBody>
        </p:sp>
      </p:grpSp>
    </p:spTree>
    <p:extLst>
      <p:ext uri="{BB962C8B-B14F-4D97-AF65-F5344CB8AC3E}">
        <p14:creationId xmlns:p14="http://schemas.microsoft.com/office/powerpoint/2010/main" val="34289404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Newsprint.thmx</Template>
  <TotalTime>197</TotalTime>
  <Words>1200</Words>
  <Application>Microsoft Office PowerPoint</Application>
  <PresentationFormat>On-screen Show (4:3)</PresentationFormat>
  <Paragraphs>72</Paragraphs>
  <Slides>11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Mangal</vt:lpstr>
      <vt:lpstr>Arial</vt:lpstr>
      <vt:lpstr>Calibri</vt:lpstr>
      <vt:lpstr>Impact</vt:lpstr>
      <vt:lpstr>Times New Roman</vt:lpstr>
      <vt:lpstr>NewsPrint</vt:lpstr>
      <vt:lpstr>  Women in Custody</vt:lpstr>
      <vt:lpstr>Why women?</vt:lpstr>
      <vt:lpstr>Methodology</vt:lpstr>
      <vt:lpstr>Women &amp; criminal justice</vt:lpstr>
      <vt:lpstr>What did we look at in custody?</vt:lpstr>
      <vt:lpstr>What did we ask scheme managers?</vt:lpstr>
      <vt:lpstr>Women’s views of custody in the data collected by ICVs</vt:lpstr>
      <vt:lpstr>Scheme managers’ views</vt:lpstr>
      <vt:lpstr>Scheme managers’ views</vt:lpstr>
      <vt:lpstr>Broader concerns</vt:lpstr>
      <vt:lpstr>Next steps</vt:lpstr>
    </vt:vector>
  </TitlesOfParts>
  <Company>School of Law</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Women in Custody</dc:title>
  <dc:creator>Jacqueline Hodgson</dc:creator>
  <cp:lastModifiedBy>Layla Skinns</cp:lastModifiedBy>
  <cp:revision>24</cp:revision>
  <dcterms:created xsi:type="dcterms:W3CDTF">2019-04-16T18:23:11Z</dcterms:created>
  <dcterms:modified xsi:type="dcterms:W3CDTF">2021-06-22T20:17:25Z</dcterms:modified>
</cp:coreProperties>
</file>